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2" r:id="rId6"/>
    <p:sldId id="276" r:id="rId7"/>
    <p:sldId id="285" r:id="rId8"/>
    <p:sldId id="286" r:id="rId9"/>
    <p:sldId id="287" r:id="rId10"/>
    <p:sldId id="263" r:id="rId11"/>
    <p:sldId id="264" r:id="rId12"/>
    <p:sldId id="277" r:id="rId13"/>
    <p:sldId id="265" r:id="rId14"/>
    <p:sldId id="266" r:id="rId15"/>
    <p:sldId id="284" r:id="rId16"/>
    <p:sldId id="278" r:id="rId17"/>
    <p:sldId id="267" r:id="rId18"/>
    <p:sldId id="280" r:id="rId19"/>
    <p:sldId id="279" r:id="rId20"/>
    <p:sldId id="288" r:id="rId21"/>
    <p:sldId id="289" r:id="rId22"/>
    <p:sldId id="269" r:id="rId23"/>
    <p:sldId id="281" r:id="rId24"/>
    <p:sldId id="270" r:id="rId25"/>
    <p:sldId id="271" r:id="rId26"/>
    <p:sldId id="282" r:id="rId27"/>
    <p:sldId id="272" r:id="rId28"/>
    <p:sldId id="283" r:id="rId29"/>
    <p:sldId id="274" r:id="rId30"/>
    <p:sldId id="275" r:id="rId31"/>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5005" autoAdjust="0"/>
    <p:restoredTop sz="94660"/>
  </p:normalViewPr>
  <p:slideViewPr>
    <p:cSldViewPr snapToGrid="0">
      <p:cViewPr varScale="1">
        <p:scale>
          <a:sx n="70" d="100"/>
          <a:sy n="70" d="100"/>
        </p:scale>
        <p:origin x="1204" y="7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ar-S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ar-SA"/>
          </a:p>
        </p:txBody>
      </p:sp>
      <p:sp>
        <p:nvSpPr>
          <p:cNvPr id="4" name="Date Placeholder 3"/>
          <p:cNvSpPr>
            <a:spLocks noGrp="1"/>
          </p:cNvSpPr>
          <p:nvPr>
            <p:ph type="dt" sz="half" idx="10"/>
          </p:nvPr>
        </p:nvSpPr>
        <p:spPr/>
        <p:txBody>
          <a:bodyPr/>
          <a:lstStyle/>
          <a:p>
            <a:fld id="{B559BD40-AD87-4D3D-B2DE-146D20A6DAB0}" type="datetimeFigureOut">
              <a:rPr lang="ar-SA" smtClean="0"/>
              <a:t>16/07/38</a:t>
            </a:fld>
            <a:endParaRPr lang="ar-SA" dirty="0"/>
          </a:p>
        </p:txBody>
      </p:sp>
      <p:sp>
        <p:nvSpPr>
          <p:cNvPr id="5" name="Footer Placeholder 4"/>
          <p:cNvSpPr>
            <a:spLocks noGrp="1"/>
          </p:cNvSpPr>
          <p:nvPr>
            <p:ph type="ftr" sz="quarter" idx="11"/>
          </p:nvPr>
        </p:nvSpPr>
        <p:spPr/>
        <p:txBody>
          <a:bodyPr/>
          <a:lstStyle/>
          <a:p>
            <a:endParaRPr lang="ar-SA" dirty="0"/>
          </a:p>
        </p:txBody>
      </p:sp>
      <p:sp>
        <p:nvSpPr>
          <p:cNvPr id="6" name="Slide Number Placeholder 5"/>
          <p:cNvSpPr>
            <a:spLocks noGrp="1"/>
          </p:cNvSpPr>
          <p:nvPr>
            <p:ph type="sldNum" sz="quarter" idx="12"/>
          </p:nvPr>
        </p:nvSpPr>
        <p:spPr/>
        <p:txBody>
          <a:bodyPr/>
          <a:lstStyle/>
          <a:p>
            <a:fld id="{30E03313-FEA8-4827-A0FB-CA9CD95CCB7C}" type="slidenum">
              <a:rPr lang="ar-SA" smtClean="0"/>
              <a:t>‹#›</a:t>
            </a:fld>
            <a:endParaRPr lang="ar-SA"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B559BD40-AD87-4D3D-B2DE-146D20A6DAB0}" type="datetimeFigureOut">
              <a:rPr lang="ar-SA" smtClean="0"/>
              <a:t>16/07/38</a:t>
            </a:fld>
            <a:endParaRPr lang="ar-SA" dirty="0"/>
          </a:p>
        </p:txBody>
      </p:sp>
      <p:sp>
        <p:nvSpPr>
          <p:cNvPr id="5" name="Footer Placeholder 4"/>
          <p:cNvSpPr>
            <a:spLocks noGrp="1"/>
          </p:cNvSpPr>
          <p:nvPr>
            <p:ph type="ftr" sz="quarter" idx="11"/>
          </p:nvPr>
        </p:nvSpPr>
        <p:spPr/>
        <p:txBody>
          <a:bodyPr/>
          <a:lstStyle/>
          <a:p>
            <a:endParaRPr lang="ar-SA" dirty="0"/>
          </a:p>
        </p:txBody>
      </p:sp>
      <p:sp>
        <p:nvSpPr>
          <p:cNvPr id="6" name="Slide Number Placeholder 5"/>
          <p:cNvSpPr>
            <a:spLocks noGrp="1"/>
          </p:cNvSpPr>
          <p:nvPr>
            <p:ph type="sldNum" sz="quarter" idx="12"/>
          </p:nvPr>
        </p:nvSpPr>
        <p:spPr/>
        <p:txBody>
          <a:bodyPr/>
          <a:lstStyle/>
          <a:p>
            <a:fld id="{30E03313-FEA8-4827-A0FB-CA9CD95CCB7C}" type="slidenum">
              <a:rPr lang="ar-SA" smtClean="0"/>
              <a:t>‹#›</a:t>
            </a:fld>
            <a:endParaRPr lang="ar-SA"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S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559BD40-AD87-4D3D-B2DE-146D20A6DAB0}" type="datetimeFigureOut">
              <a:rPr lang="ar-SA" smtClean="0"/>
              <a:t>16/07/38</a:t>
            </a:fld>
            <a:endParaRPr lang="ar-SA" dirty="0"/>
          </a:p>
        </p:txBody>
      </p:sp>
      <p:sp>
        <p:nvSpPr>
          <p:cNvPr id="5" name="Footer Placeholder 4"/>
          <p:cNvSpPr>
            <a:spLocks noGrp="1"/>
          </p:cNvSpPr>
          <p:nvPr>
            <p:ph type="ftr" sz="quarter" idx="11"/>
          </p:nvPr>
        </p:nvSpPr>
        <p:spPr/>
        <p:txBody>
          <a:bodyPr/>
          <a:lstStyle/>
          <a:p>
            <a:endParaRPr lang="ar-SA" dirty="0"/>
          </a:p>
        </p:txBody>
      </p:sp>
      <p:sp>
        <p:nvSpPr>
          <p:cNvPr id="6" name="Slide Number Placeholder 5"/>
          <p:cNvSpPr>
            <a:spLocks noGrp="1"/>
          </p:cNvSpPr>
          <p:nvPr>
            <p:ph type="sldNum" sz="quarter" idx="12"/>
          </p:nvPr>
        </p:nvSpPr>
        <p:spPr/>
        <p:txBody>
          <a:bodyPr/>
          <a:lstStyle/>
          <a:p>
            <a:fld id="{30E03313-FEA8-4827-A0FB-CA9CD95CCB7C}" type="slidenum">
              <a:rPr lang="ar-SA" smtClean="0"/>
              <a:t>‹#›</a:t>
            </a:fld>
            <a:endParaRPr lang="ar-SA"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Date Placeholder 4"/>
          <p:cNvSpPr>
            <a:spLocks noGrp="1"/>
          </p:cNvSpPr>
          <p:nvPr>
            <p:ph type="dt" sz="half" idx="10"/>
          </p:nvPr>
        </p:nvSpPr>
        <p:spPr/>
        <p:txBody>
          <a:bodyPr/>
          <a:lstStyle/>
          <a:p>
            <a:fld id="{B559BD40-AD87-4D3D-B2DE-146D20A6DAB0}" type="datetimeFigureOut">
              <a:rPr lang="ar-SA" smtClean="0"/>
              <a:t>16/07/38</a:t>
            </a:fld>
            <a:endParaRPr lang="ar-SA" dirty="0"/>
          </a:p>
        </p:txBody>
      </p:sp>
      <p:sp>
        <p:nvSpPr>
          <p:cNvPr id="6" name="Footer Placeholder 5"/>
          <p:cNvSpPr>
            <a:spLocks noGrp="1"/>
          </p:cNvSpPr>
          <p:nvPr>
            <p:ph type="ftr" sz="quarter" idx="11"/>
          </p:nvPr>
        </p:nvSpPr>
        <p:spPr/>
        <p:txBody>
          <a:bodyPr/>
          <a:lstStyle/>
          <a:p>
            <a:endParaRPr lang="ar-SA" dirty="0"/>
          </a:p>
        </p:txBody>
      </p:sp>
      <p:sp>
        <p:nvSpPr>
          <p:cNvPr id="7" name="Slide Number Placeholder 6"/>
          <p:cNvSpPr>
            <a:spLocks noGrp="1"/>
          </p:cNvSpPr>
          <p:nvPr>
            <p:ph type="sldNum" sz="quarter" idx="12"/>
          </p:nvPr>
        </p:nvSpPr>
        <p:spPr/>
        <p:txBody>
          <a:bodyPr/>
          <a:lstStyle/>
          <a:p>
            <a:fld id="{30E03313-FEA8-4827-A0FB-CA9CD95CCB7C}" type="slidenum">
              <a:rPr lang="ar-SA" smtClean="0"/>
              <a:t>‹#›</a:t>
            </a:fld>
            <a:endParaRPr lang="ar-SA"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ar-S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7" name="Date Placeholder 6"/>
          <p:cNvSpPr>
            <a:spLocks noGrp="1"/>
          </p:cNvSpPr>
          <p:nvPr>
            <p:ph type="dt" sz="half" idx="10"/>
          </p:nvPr>
        </p:nvSpPr>
        <p:spPr/>
        <p:txBody>
          <a:bodyPr/>
          <a:lstStyle/>
          <a:p>
            <a:fld id="{B559BD40-AD87-4D3D-B2DE-146D20A6DAB0}" type="datetimeFigureOut">
              <a:rPr lang="ar-SA" smtClean="0"/>
              <a:t>16/07/38</a:t>
            </a:fld>
            <a:endParaRPr lang="ar-SA" dirty="0"/>
          </a:p>
        </p:txBody>
      </p:sp>
      <p:sp>
        <p:nvSpPr>
          <p:cNvPr id="8" name="Footer Placeholder 7"/>
          <p:cNvSpPr>
            <a:spLocks noGrp="1"/>
          </p:cNvSpPr>
          <p:nvPr>
            <p:ph type="ftr" sz="quarter" idx="11"/>
          </p:nvPr>
        </p:nvSpPr>
        <p:spPr/>
        <p:txBody>
          <a:bodyPr/>
          <a:lstStyle/>
          <a:p>
            <a:endParaRPr lang="ar-SA" dirty="0"/>
          </a:p>
        </p:txBody>
      </p:sp>
      <p:sp>
        <p:nvSpPr>
          <p:cNvPr id="9" name="Slide Number Placeholder 8"/>
          <p:cNvSpPr>
            <a:spLocks noGrp="1"/>
          </p:cNvSpPr>
          <p:nvPr>
            <p:ph type="sldNum" sz="quarter" idx="12"/>
          </p:nvPr>
        </p:nvSpPr>
        <p:spPr/>
        <p:txBody>
          <a:bodyPr/>
          <a:lstStyle/>
          <a:p>
            <a:fld id="{30E03313-FEA8-4827-A0FB-CA9CD95CCB7C}" type="slidenum">
              <a:rPr lang="ar-SA" smtClean="0"/>
              <a:t>‹#›</a:t>
            </a:fld>
            <a:endParaRPr lang="ar-SA"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Date Placeholder 2"/>
          <p:cNvSpPr>
            <a:spLocks noGrp="1"/>
          </p:cNvSpPr>
          <p:nvPr>
            <p:ph type="dt" sz="half" idx="10"/>
          </p:nvPr>
        </p:nvSpPr>
        <p:spPr/>
        <p:txBody>
          <a:bodyPr/>
          <a:lstStyle/>
          <a:p>
            <a:fld id="{B559BD40-AD87-4D3D-B2DE-146D20A6DAB0}" type="datetimeFigureOut">
              <a:rPr lang="ar-SA" smtClean="0"/>
              <a:t>16/07/38</a:t>
            </a:fld>
            <a:endParaRPr lang="ar-SA" dirty="0"/>
          </a:p>
        </p:txBody>
      </p:sp>
      <p:sp>
        <p:nvSpPr>
          <p:cNvPr id="4" name="Footer Placeholder 3"/>
          <p:cNvSpPr>
            <a:spLocks noGrp="1"/>
          </p:cNvSpPr>
          <p:nvPr>
            <p:ph type="ftr" sz="quarter" idx="11"/>
          </p:nvPr>
        </p:nvSpPr>
        <p:spPr/>
        <p:txBody>
          <a:bodyPr/>
          <a:lstStyle/>
          <a:p>
            <a:endParaRPr lang="ar-SA" dirty="0"/>
          </a:p>
        </p:txBody>
      </p:sp>
      <p:sp>
        <p:nvSpPr>
          <p:cNvPr id="5" name="Slide Number Placeholder 4"/>
          <p:cNvSpPr>
            <a:spLocks noGrp="1"/>
          </p:cNvSpPr>
          <p:nvPr>
            <p:ph type="sldNum" sz="quarter" idx="12"/>
          </p:nvPr>
        </p:nvSpPr>
        <p:spPr/>
        <p:txBody>
          <a:bodyPr/>
          <a:lstStyle/>
          <a:p>
            <a:fld id="{30E03313-FEA8-4827-A0FB-CA9CD95CCB7C}" type="slidenum">
              <a:rPr lang="ar-SA" smtClean="0"/>
              <a:t>‹#›</a:t>
            </a:fld>
            <a:endParaRPr lang="ar-SA"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559BD40-AD87-4D3D-B2DE-146D20A6DAB0}" type="datetimeFigureOut">
              <a:rPr lang="ar-SA" smtClean="0"/>
              <a:t>16/07/38</a:t>
            </a:fld>
            <a:endParaRPr lang="ar-SA" dirty="0"/>
          </a:p>
        </p:txBody>
      </p:sp>
      <p:sp>
        <p:nvSpPr>
          <p:cNvPr id="3" name="Footer Placeholder 2"/>
          <p:cNvSpPr>
            <a:spLocks noGrp="1"/>
          </p:cNvSpPr>
          <p:nvPr>
            <p:ph type="ftr" sz="quarter" idx="11"/>
          </p:nvPr>
        </p:nvSpPr>
        <p:spPr/>
        <p:txBody>
          <a:bodyPr/>
          <a:lstStyle/>
          <a:p>
            <a:endParaRPr lang="ar-SA" dirty="0"/>
          </a:p>
        </p:txBody>
      </p:sp>
      <p:sp>
        <p:nvSpPr>
          <p:cNvPr id="4" name="Slide Number Placeholder 3"/>
          <p:cNvSpPr>
            <a:spLocks noGrp="1"/>
          </p:cNvSpPr>
          <p:nvPr>
            <p:ph type="sldNum" sz="quarter" idx="12"/>
          </p:nvPr>
        </p:nvSpPr>
        <p:spPr/>
        <p:txBody>
          <a:bodyPr/>
          <a:lstStyle/>
          <a:p>
            <a:fld id="{30E03313-FEA8-4827-A0FB-CA9CD95CCB7C}" type="slidenum">
              <a:rPr lang="ar-SA" smtClean="0"/>
              <a:t>‹#›</a:t>
            </a:fld>
            <a:endParaRPr lang="ar-SA"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S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559BD40-AD87-4D3D-B2DE-146D20A6DAB0}" type="datetimeFigureOut">
              <a:rPr lang="ar-SA" smtClean="0"/>
              <a:t>16/07/38</a:t>
            </a:fld>
            <a:endParaRPr lang="ar-SA" dirty="0"/>
          </a:p>
        </p:txBody>
      </p:sp>
      <p:sp>
        <p:nvSpPr>
          <p:cNvPr id="6" name="Footer Placeholder 5"/>
          <p:cNvSpPr>
            <a:spLocks noGrp="1"/>
          </p:cNvSpPr>
          <p:nvPr>
            <p:ph type="ftr" sz="quarter" idx="11"/>
          </p:nvPr>
        </p:nvSpPr>
        <p:spPr/>
        <p:txBody>
          <a:bodyPr/>
          <a:lstStyle/>
          <a:p>
            <a:endParaRPr lang="ar-SA" dirty="0"/>
          </a:p>
        </p:txBody>
      </p:sp>
      <p:sp>
        <p:nvSpPr>
          <p:cNvPr id="7" name="Slide Number Placeholder 6"/>
          <p:cNvSpPr>
            <a:spLocks noGrp="1"/>
          </p:cNvSpPr>
          <p:nvPr>
            <p:ph type="sldNum" sz="quarter" idx="12"/>
          </p:nvPr>
        </p:nvSpPr>
        <p:spPr/>
        <p:txBody>
          <a:bodyPr/>
          <a:lstStyle/>
          <a:p>
            <a:fld id="{30E03313-FEA8-4827-A0FB-CA9CD95CCB7C}" type="slidenum">
              <a:rPr lang="ar-SA" smtClean="0"/>
              <a:t>‹#›</a:t>
            </a:fld>
            <a:endParaRPr lang="ar-SA"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S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559BD40-AD87-4D3D-B2DE-146D20A6DAB0}" type="datetimeFigureOut">
              <a:rPr lang="ar-SA" smtClean="0"/>
              <a:t>16/07/38</a:t>
            </a:fld>
            <a:endParaRPr lang="ar-SA" dirty="0"/>
          </a:p>
        </p:txBody>
      </p:sp>
      <p:sp>
        <p:nvSpPr>
          <p:cNvPr id="6" name="Footer Placeholder 5"/>
          <p:cNvSpPr>
            <a:spLocks noGrp="1"/>
          </p:cNvSpPr>
          <p:nvPr>
            <p:ph type="ftr" sz="quarter" idx="11"/>
          </p:nvPr>
        </p:nvSpPr>
        <p:spPr/>
        <p:txBody>
          <a:bodyPr/>
          <a:lstStyle/>
          <a:p>
            <a:endParaRPr lang="ar-SA" dirty="0"/>
          </a:p>
        </p:txBody>
      </p:sp>
      <p:sp>
        <p:nvSpPr>
          <p:cNvPr id="7" name="Slide Number Placeholder 6"/>
          <p:cNvSpPr>
            <a:spLocks noGrp="1"/>
          </p:cNvSpPr>
          <p:nvPr>
            <p:ph type="sldNum" sz="quarter" idx="12"/>
          </p:nvPr>
        </p:nvSpPr>
        <p:spPr/>
        <p:txBody>
          <a:bodyPr/>
          <a:lstStyle/>
          <a:p>
            <a:fld id="{30E03313-FEA8-4827-A0FB-CA9CD95CCB7C}" type="slidenum">
              <a:rPr lang="ar-SA" smtClean="0"/>
              <a:t>‹#›</a:t>
            </a:fld>
            <a:endParaRPr lang="ar-SA"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B559BD40-AD87-4D3D-B2DE-146D20A6DAB0}" type="datetimeFigureOut">
              <a:rPr lang="ar-SA" smtClean="0"/>
              <a:t>16/07/38</a:t>
            </a:fld>
            <a:endParaRPr lang="ar-SA" dirty="0"/>
          </a:p>
        </p:txBody>
      </p:sp>
      <p:sp>
        <p:nvSpPr>
          <p:cNvPr id="5" name="Footer Placeholder 4"/>
          <p:cNvSpPr>
            <a:spLocks noGrp="1"/>
          </p:cNvSpPr>
          <p:nvPr>
            <p:ph type="ftr" sz="quarter" idx="11"/>
          </p:nvPr>
        </p:nvSpPr>
        <p:spPr/>
        <p:txBody>
          <a:bodyPr/>
          <a:lstStyle/>
          <a:p>
            <a:endParaRPr lang="ar-SA" dirty="0"/>
          </a:p>
        </p:txBody>
      </p:sp>
      <p:sp>
        <p:nvSpPr>
          <p:cNvPr id="6" name="Slide Number Placeholder 5"/>
          <p:cNvSpPr>
            <a:spLocks noGrp="1"/>
          </p:cNvSpPr>
          <p:nvPr>
            <p:ph type="sldNum" sz="quarter" idx="12"/>
          </p:nvPr>
        </p:nvSpPr>
        <p:spPr/>
        <p:txBody>
          <a:bodyPr/>
          <a:lstStyle/>
          <a:p>
            <a:fld id="{30E03313-FEA8-4827-A0FB-CA9CD95CCB7C}" type="slidenum">
              <a:rPr lang="ar-SA" smtClean="0"/>
              <a:t>‹#›</a:t>
            </a:fld>
            <a:endParaRPr lang="ar-SA"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ar-S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B559BD40-AD87-4D3D-B2DE-146D20A6DAB0}" type="datetimeFigureOut">
              <a:rPr lang="ar-SA" smtClean="0"/>
              <a:t>16/07/38</a:t>
            </a:fld>
            <a:endParaRPr lang="ar-SA" dirty="0"/>
          </a:p>
        </p:txBody>
      </p:sp>
      <p:sp>
        <p:nvSpPr>
          <p:cNvPr id="5" name="Footer Placeholder 4"/>
          <p:cNvSpPr>
            <a:spLocks noGrp="1"/>
          </p:cNvSpPr>
          <p:nvPr>
            <p:ph type="ftr" sz="quarter" idx="11"/>
          </p:nvPr>
        </p:nvSpPr>
        <p:spPr/>
        <p:txBody>
          <a:bodyPr/>
          <a:lstStyle/>
          <a:p>
            <a:endParaRPr lang="ar-SA" dirty="0"/>
          </a:p>
        </p:txBody>
      </p:sp>
      <p:sp>
        <p:nvSpPr>
          <p:cNvPr id="6" name="Slide Number Placeholder 5"/>
          <p:cNvSpPr>
            <a:spLocks noGrp="1"/>
          </p:cNvSpPr>
          <p:nvPr>
            <p:ph type="sldNum" sz="quarter" idx="12"/>
          </p:nvPr>
        </p:nvSpPr>
        <p:spPr/>
        <p:txBody>
          <a:bodyPr/>
          <a:lstStyle/>
          <a:p>
            <a:fld id="{30E03313-FEA8-4827-A0FB-CA9CD95CCB7C}" type="slidenum">
              <a:rPr lang="ar-SA" smtClean="0"/>
              <a:t>‹#›</a:t>
            </a:fld>
            <a:endParaRPr lang="ar-SA"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smtClean="0"/>
              <a:t>Click to edit Master title style</a:t>
            </a:r>
            <a:endParaRPr lang="ar-S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B559BD40-AD87-4D3D-B2DE-146D20A6DAB0}" type="datetimeFigureOut">
              <a:rPr lang="ar-SA" smtClean="0"/>
              <a:t>16/07/38</a:t>
            </a:fld>
            <a:endParaRPr lang="ar-SA"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dirty="0"/>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30E03313-FEA8-4827-A0FB-CA9CD95CCB7C}" type="slidenum">
              <a:rPr lang="ar-SA" smtClean="0"/>
              <a:t>‹#›</a:t>
            </a:fld>
            <a:endParaRPr lang="ar-SA"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google.com.sa/url?sa=i&amp;rct=j&amp;q=&amp;esrc=s&amp;frm=1&amp;source=images&amp;cd=&amp;cad=rja&amp;uact=8&amp;docid=rjLhmqnKQK-nzM&amp;tbnid=ir0dFXAYS2Ot0M:&amp;ved=0CAUQjRw&amp;url=http://civicegypt.org/?p=16733&amp;ei=6uwaU4D0F4rZsgbeuoHoDw&amp;psig=AFQjCNFvBFyxFTtvOciiGEdmFPfT2yTSGA&amp;ust=1394359913168401" TargetMode="Externa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www.google.com.sa/url?sa=i&amp;rct=j&amp;q=&amp;esrc=s&amp;frm=1&amp;source=images&amp;cd=&amp;cad=rja&amp;uact=8&amp;docid=OiUJxo_UTL7xiM&amp;tbnid=E2LmXqSDWbMJDM:&amp;ved=0CAUQjRw&amp;url=http://www.hindawi.org/contributors/60741741/&amp;ei=NvEaU6_-E4jYtAauooHIBw&amp;psig=AFQjCNFApBjgI1Qc5vBhil3WTnwE111VBQ&amp;ust=1394360987828977" TargetMode="Externa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51520" y="908720"/>
            <a:ext cx="8568952" cy="3077766"/>
          </a:xfrm>
          <a:prstGeom prst="rect">
            <a:avLst/>
          </a:prstGeom>
          <a:noFill/>
        </p:spPr>
        <p:txBody>
          <a:bodyPr wrap="square" rtlCol="1">
            <a:spAutoFit/>
          </a:bodyPr>
          <a:lstStyle/>
          <a:p>
            <a:pPr algn="ctr"/>
            <a:r>
              <a:rPr lang="ar-SA" dirty="0" smtClean="0"/>
              <a:t> </a:t>
            </a:r>
          </a:p>
          <a:p>
            <a:pPr algn="ctr"/>
            <a:endParaRPr lang="ar-SA" sz="4400" dirty="0">
              <a:cs typeface="PT Bold Heading" pitchFamily="2" charset="-78"/>
            </a:endParaRPr>
          </a:p>
          <a:p>
            <a:pPr algn="ctr"/>
            <a:endParaRPr lang="ar-SA" sz="4400" dirty="0" smtClean="0">
              <a:cs typeface="PT Bold Heading" pitchFamily="2" charset="-78"/>
            </a:endParaRPr>
          </a:p>
          <a:p>
            <a:pPr algn="ctr"/>
            <a:r>
              <a:rPr lang="ar-SA" sz="4400" u="sng" dirty="0" smtClean="0">
                <a:solidFill>
                  <a:srgbClr val="FF0000"/>
                </a:solidFill>
                <a:cs typeface="PT Bold Heading" pitchFamily="2" charset="-78"/>
              </a:rPr>
              <a:t>المحاضرة السادسة</a:t>
            </a:r>
          </a:p>
          <a:p>
            <a:pPr algn="ctr"/>
            <a:r>
              <a:rPr lang="ar-SA" sz="4400" dirty="0" smtClean="0">
                <a:cs typeface="PT Bold Heading" pitchFamily="2" charset="-78"/>
              </a:rPr>
              <a:t>واقع العالم الإسلامي من الناحية الفكرية</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fade">
                                      <p:cBhvr>
                                        <p:cTn id="7" dur="1000"/>
                                        <p:tgtEl>
                                          <p:spTgt spid="4">
                                            <p:txEl>
                                              <p:pRg st="3" end="3"/>
                                            </p:txEl>
                                          </p:spTgt>
                                        </p:tgtEl>
                                      </p:cBhvr>
                                    </p:animEffect>
                                    <p:anim calcmode="lin" valueType="num">
                                      <p:cBhvr>
                                        <p:cTn id="8"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4">
                                            <p:txEl>
                                              <p:pRg st="3" end="3"/>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xEl>
                                              <p:pRg st="3" end="3"/>
                                            </p:txEl>
                                          </p:spTgt>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0"/>
                                  </p:stCondLst>
                                  <p:childTnLst>
                                    <p:set>
                                      <p:cBhvr>
                                        <p:cTn id="12" dur="1" fill="hold">
                                          <p:stCondLst>
                                            <p:cond delay="0"/>
                                          </p:stCondLst>
                                        </p:cTn>
                                        <p:tgtEl>
                                          <p:spTgt spid="4">
                                            <p:txEl>
                                              <p:pRg st="4" end="4"/>
                                            </p:txEl>
                                          </p:spTgt>
                                        </p:tgtEl>
                                        <p:attrNameLst>
                                          <p:attrName>style.visibility</p:attrName>
                                        </p:attrNameLst>
                                      </p:cBhvr>
                                      <p:to>
                                        <p:strVal val="visible"/>
                                      </p:to>
                                    </p:set>
                                    <p:animEffect transition="in" filter="fade">
                                      <p:cBhvr>
                                        <p:cTn id="13" dur="1000"/>
                                        <p:tgtEl>
                                          <p:spTgt spid="4">
                                            <p:txEl>
                                              <p:pRg st="4" end="4"/>
                                            </p:txEl>
                                          </p:spTgt>
                                        </p:tgtEl>
                                      </p:cBhvr>
                                    </p:animEffect>
                                    <p:anim calcmode="lin" valueType="num">
                                      <p:cBhvr>
                                        <p:cTn id="14"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15" dur="900" decel="100000" fill="hold"/>
                                        <p:tgtEl>
                                          <p:spTgt spid="4">
                                            <p:txEl>
                                              <p:pRg st="4" end="4"/>
                                            </p:txEl>
                                          </p:spTgt>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4">
                                            <p:txEl>
                                              <p:pRg st="4" end="4"/>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93192" y="779264"/>
            <a:ext cx="8567928" cy="5311711"/>
          </a:xfrm>
          <a:prstGeom prst="rect">
            <a:avLst/>
          </a:prstGeom>
          <a:noFill/>
        </p:spPr>
        <p:txBody>
          <a:bodyPr wrap="square" rtlCol="1">
            <a:spAutoFit/>
          </a:bodyPr>
          <a:lstStyle/>
          <a:p>
            <a:pPr>
              <a:buFontTx/>
              <a:buChar char="-"/>
            </a:pPr>
            <a:endParaRPr lang="ar-SA" sz="2800" dirty="0" smtClean="0">
              <a:cs typeface="PT Bold Heading" pitchFamily="2" charset="-78"/>
            </a:endParaRPr>
          </a:p>
          <a:p>
            <a:pPr>
              <a:buFontTx/>
              <a:buChar char="-"/>
            </a:pPr>
            <a:r>
              <a:rPr lang="ar-SA" sz="2800" dirty="0" smtClean="0">
                <a:solidFill>
                  <a:srgbClr val="FF0000"/>
                </a:solidFill>
                <a:cs typeface="PT Bold Heading" pitchFamily="2" charset="-78"/>
              </a:rPr>
              <a:t>الفكر ركيزة هامة في حياة الأمم</a:t>
            </a:r>
            <a:r>
              <a:rPr lang="ar-SA" sz="2800" dirty="0" smtClean="0">
                <a:cs typeface="PT Bold Heading" pitchFamily="2" charset="-78"/>
              </a:rPr>
              <a:t>، ودليل على حيويتها وتقدمها، أو </a:t>
            </a:r>
            <a:r>
              <a:rPr lang="ar-SA" sz="2700" dirty="0" smtClean="0">
                <a:cs typeface="PT Bold Heading" pitchFamily="2" charset="-78"/>
              </a:rPr>
              <a:t>على جمودها وتخلفها، في جميع المجالات الثقافية والاجتماعية والاقتصادية </a:t>
            </a:r>
            <a:r>
              <a:rPr lang="ar-SA" sz="2800" dirty="0" smtClean="0">
                <a:cs typeface="PT Bold Heading" pitchFamily="2" charset="-78"/>
              </a:rPr>
              <a:t>والسياسية، والأمة القوية هي التي يجتمع أبناؤها على عقيدة واحدة، ومبادئ واحدة، فتكون لها وجهة نظر واحدة، أي تتمتع بوحدة الفكر.</a:t>
            </a:r>
          </a:p>
          <a:p>
            <a:pPr>
              <a:lnSpc>
                <a:spcPts val="1000"/>
              </a:lnSpc>
              <a:buFontTx/>
              <a:buChar char="-"/>
            </a:pPr>
            <a:endParaRPr lang="ar-SA" sz="2800" dirty="0" smtClean="0">
              <a:cs typeface="PT Bold Heading" pitchFamily="2" charset="-78"/>
            </a:endParaRPr>
          </a:p>
          <a:p>
            <a:pPr>
              <a:buFontTx/>
              <a:buChar char="-"/>
            </a:pPr>
            <a:r>
              <a:rPr lang="ar-SA" sz="2800" dirty="0">
                <a:cs typeface="PT Bold Heading" pitchFamily="2" charset="-78"/>
              </a:rPr>
              <a:t> </a:t>
            </a:r>
            <a:r>
              <a:rPr lang="ar-SA" sz="2800" dirty="0" smtClean="0">
                <a:solidFill>
                  <a:srgbClr val="FF0000"/>
                </a:solidFill>
                <a:cs typeface="PT Bold Heading" pitchFamily="2" charset="-78"/>
              </a:rPr>
              <a:t>وتعتبر وحدة الفكر من أبرز ظواهر التاريخ الإسلامي</a:t>
            </a:r>
            <a:r>
              <a:rPr lang="ar-SA" sz="2800" dirty="0" smtClean="0">
                <a:cs typeface="PT Bold Heading" pitchFamily="2" charset="-78"/>
              </a:rPr>
              <a:t>، وبقيت الرابط المشترك الأعظم بينها، مهما اختلفت أقطارها، ودولها وأنظمتها. </a:t>
            </a:r>
            <a:r>
              <a:rPr lang="ar-SA" sz="2800" dirty="0" smtClean="0">
                <a:solidFill>
                  <a:schemeClr val="accent3"/>
                </a:solidFill>
                <a:cs typeface="PT Bold Heading" pitchFamily="2" charset="-78"/>
              </a:rPr>
              <a:t>وهذا </a:t>
            </a:r>
            <a:r>
              <a:rPr lang="ar-SA" sz="2700" dirty="0" smtClean="0">
                <a:solidFill>
                  <a:schemeClr val="accent3"/>
                </a:solidFill>
                <a:cs typeface="PT Bold Heading" pitchFamily="2" charset="-78"/>
              </a:rPr>
              <a:t>الفكر هو روح الجماعة الإسلامية</a:t>
            </a:r>
            <a:r>
              <a:rPr lang="ar-SA" sz="2700" dirty="0" smtClean="0">
                <a:cs typeface="PT Bold Heading" pitchFamily="2" charset="-78"/>
              </a:rPr>
              <a:t>، والمحرك الأساسي، والقالب الذي تشكلت </a:t>
            </a:r>
            <a:r>
              <a:rPr lang="ar-SA" sz="2650" dirty="0" smtClean="0">
                <a:cs typeface="PT Bold Heading" pitchFamily="2" charset="-78"/>
              </a:rPr>
              <a:t>فيه مختلف القيم والمفاهيم والتغيرات السياسية والاجتماعية والاقتصادية.</a:t>
            </a:r>
          </a:p>
          <a:p>
            <a:pPr>
              <a:lnSpc>
                <a:spcPts val="1000"/>
              </a:lnSpc>
              <a:buFontTx/>
              <a:buChar char="-"/>
            </a:pPr>
            <a:endParaRPr lang="ar-SA" sz="2000" dirty="0" smtClean="0">
              <a:cs typeface="PT Bold Heading" pitchFamily="2" charset="-78"/>
            </a:endParaRPr>
          </a:p>
          <a:p>
            <a:endParaRPr lang="ar-SA"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 calcmode="lin" valueType="num">
                                      <p:cBhvr>
                                        <p:cTn id="7"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4">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4">
                                            <p:txEl>
                                              <p:pRg st="3" end="3"/>
                                            </p:txEl>
                                          </p:spTgt>
                                        </p:tgtEl>
                                        <p:attrNameLst>
                                          <p:attrName>style.visibility</p:attrName>
                                        </p:attrNameLst>
                                      </p:cBhvr>
                                      <p:to>
                                        <p:strVal val="visible"/>
                                      </p:to>
                                    </p:set>
                                    <p:anim calcmode="lin" valueType="num">
                                      <p:cBhvr>
                                        <p:cTn id="14" dur="500" fill="hold"/>
                                        <p:tgtEl>
                                          <p:spTgt spid="4">
                                            <p:txEl>
                                              <p:pRg st="3" end="3"/>
                                            </p:txEl>
                                          </p:spTgt>
                                        </p:tgtEl>
                                        <p:attrNameLst>
                                          <p:attrName>ppt_w</p:attrName>
                                        </p:attrNameLst>
                                      </p:cBhvr>
                                      <p:tavLst>
                                        <p:tav tm="0">
                                          <p:val>
                                            <p:fltVal val="0"/>
                                          </p:val>
                                        </p:tav>
                                        <p:tav tm="100000">
                                          <p:val>
                                            <p:strVal val="#ppt_w"/>
                                          </p:val>
                                        </p:tav>
                                      </p:tavLst>
                                    </p:anim>
                                    <p:anim calcmode="lin" valueType="num">
                                      <p:cBhvr>
                                        <p:cTn id="15" dur="500" fill="hold"/>
                                        <p:tgtEl>
                                          <p:spTgt spid="4">
                                            <p:txEl>
                                              <p:pRg st="3" end="3"/>
                                            </p:txEl>
                                          </p:spTgt>
                                        </p:tgtEl>
                                        <p:attrNameLst>
                                          <p:attrName>ppt_h</p:attrName>
                                        </p:attrNameLst>
                                      </p:cBhvr>
                                      <p:tavLst>
                                        <p:tav tm="0">
                                          <p:val>
                                            <p:fltVal val="0"/>
                                          </p:val>
                                        </p:tav>
                                        <p:tav tm="100000">
                                          <p:val>
                                            <p:strVal val="#ppt_h"/>
                                          </p:val>
                                        </p:tav>
                                      </p:tavLst>
                                    </p:anim>
                                    <p:animEffect transition="in" filter="fade">
                                      <p:cBhvr>
                                        <p:cTn id="16"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51520" y="908720"/>
            <a:ext cx="8568952" cy="677108"/>
          </a:xfrm>
          <a:prstGeom prst="rect">
            <a:avLst/>
          </a:prstGeom>
          <a:noFill/>
        </p:spPr>
        <p:txBody>
          <a:bodyPr wrap="square" rtlCol="1">
            <a:spAutoFit/>
          </a:bodyPr>
          <a:lstStyle/>
          <a:p>
            <a:pPr>
              <a:buFont typeface="Arial" charset="0"/>
              <a:buChar char="•"/>
            </a:pPr>
            <a:endParaRPr lang="ar-SA" sz="2000" dirty="0" smtClean="0">
              <a:cs typeface="PT Bold Heading" pitchFamily="2" charset="-78"/>
            </a:endParaRPr>
          </a:p>
          <a:p>
            <a:endParaRPr lang="ar-SA" dirty="0"/>
          </a:p>
        </p:txBody>
      </p:sp>
      <p:sp>
        <p:nvSpPr>
          <p:cNvPr id="2" name="مستطيل 1"/>
          <p:cNvSpPr/>
          <p:nvPr/>
        </p:nvSpPr>
        <p:spPr>
          <a:xfrm>
            <a:off x="466344" y="832104"/>
            <a:ext cx="8354128" cy="5860579"/>
          </a:xfrm>
          <a:prstGeom prst="rect">
            <a:avLst/>
          </a:prstGeom>
        </p:spPr>
        <p:txBody>
          <a:bodyPr wrap="square">
            <a:spAutoFit/>
          </a:bodyPr>
          <a:lstStyle/>
          <a:p>
            <a:pPr lvl="0">
              <a:buFontTx/>
              <a:buChar char="-"/>
            </a:pPr>
            <a:r>
              <a:rPr lang="ar-SA" sz="3200" u="sng" dirty="0">
                <a:solidFill>
                  <a:srgbClr val="00B050"/>
                </a:solidFill>
                <a:cs typeface="PT Bold Heading" pitchFamily="2" charset="-78"/>
              </a:rPr>
              <a:t> أبرز </a:t>
            </a:r>
            <a:r>
              <a:rPr lang="ar-SA" sz="3200" u="sng" dirty="0" smtClean="0">
                <a:solidFill>
                  <a:srgbClr val="00B050"/>
                </a:solidFill>
                <a:cs typeface="PT Bold Heading" pitchFamily="2" charset="-78"/>
              </a:rPr>
              <a:t>ما ميز  </a:t>
            </a:r>
            <a:r>
              <a:rPr lang="ar-SA" sz="3200" u="sng" dirty="0">
                <a:solidFill>
                  <a:srgbClr val="00B050"/>
                </a:solidFill>
                <a:cs typeface="PT Bold Heading" pitchFamily="2" charset="-78"/>
              </a:rPr>
              <a:t>الفكر الإسلامي، والحضارة الإسلامية:</a:t>
            </a:r>
          </a:p>
          <a:p>
            <a:pPr lvl="0">
              <a:lnSpc>
                <a:spcPts val="1000"/>
              </a:lnSpc>
              <a:buFontTx/>
              <a:buChar char="-"/>
            </a:pPr>
            <a:endParaRPr lang="ar-SA" sz="3200" dirty="0">
              <a:solidFill>
                <a:prstClr val="black"/>
              </a:solidFill>
              <a:cs typeface="PT Bold Heading" pitchFamily="2" charset="-78"/>
            </a:endParaRPr>
          </a:p>
          <a:p>
            <a:pPr lvl="0">
              <a:buFontTx/>
              <a:buChar char="-"/>
            </a:pPr>
            <a:r>
              <a:rPr lang="ar-SA" sz="3200" dirty="0">
                <a:solidFill>
                  <a:prstClr val="black"/>
                </a:solidFill>
                <a:cs typeface="PT Bold Heading" pitchFamily="2" charset="-78"/>
              </a:rPr>
              <a:t> تعتبر </a:t>
            </a:r>
            <a:r>
              <a:rPr lang="ar-SA" sz="3200" u="sng" dirty="0">
                <a:solidFill>
                  <a:srgbClr val="FF0000"/>
                </a:solidFill>
                <a:cs typeface="PT Bold Heading" pitchFamily="2" charset="-78"/>
              </a:rPr>
              <a:t>الأصالة</a:t>
            </a:r>
            <a:r>
              <a:rPr lang="ar-SA" sz="3200" dirty="0">
                <a:solidFill>
                  <a:prstClr val="black"/>
                </a:solidFill>
                <a:cs typeface="PT Bold Heading" pitchFamily="2" charset="-78"/>
              </a:rPr>
              <a:t> من ابرز ما يتمثل في الفكر الإسلامي</a:t>
            </a:r>
            <a:r>
              <a:rPr lang="ar-SA" sz="3200" dirty="0" smtClean="0">
                <a:solidFill>
                  <a:prstClr val="black"/>
                </a:solidFill>
                <a:cs typeface="PT Bold Heading" pitchFamily="2" charset="-78"/>
              </a:rPr>
              <a:t>،</a:t>
            </a:r>
          </a:p>
          <a:p>
            <a:pPr lvl="0"/>
            <a:endParaRPr lang="ar-SA" sz="3200" dirty="0" smtClean="0">
              <a:solidFill>
                <a:prstClr val="black"/>
              </a:solidFill>
              <a:cs typeface="PT Bold Heading" pitchFamily="2" charset="-78"/>
            </a:endParaRPr>
          </a:p>
          <a:p>
            <a:pPr lvl="0">
              <a:buFontTx/>
              <a:buChar char="-"/>
            </a:pPr>
            <a:r>
              <a:rPr lang="ar-SA" sz="3200" dirty="0" smtClean="0">
                <a:solidFill>
                  <a:prstClr val="black"/>
                </a:solidFill>
                <a:cs typeface="PT Bold Heading" pitchFamily="2" charset="-78"/>
              </a:rPr>
              <a:t> </a:t>
            </a:r>
            <a:r>
              <a:rPr lang="ar-SA" sz="3200" dirty="0">
                <a:cs typeface="PT Bold Heading" pitchFamily="2" charset="-78"/>
              </a:rPr>
              <a:t>فقد قام هذا الفكر على </a:t>
            </a:r>
            <a:r>
              <a:rPr lang="ar-SA" sz="3200" dirty="0">
                <a:solidFill>
                  <a:srgbClr val="0070C0"/>
                </a:solidFill>
                <a:cs typeface="PT Bold Heading" pitchFamily="2" charset="-78"/>
              </a:rPr>
              <a:t>التوحيد، والنبوة، والمساواة، والعدل. وهي أسس جديدة خاصة بالحضارة الإسلامية</a:t>
            </a:r>
            <a:r>
              <a:rPr lang="ar-SA" sz="3200" dirty="0" smtClean="0">
                <a:solidFill>
                  <a:srgbClr val="0070C0"/>
                </a:solidFill>
                <a:cs typeface="PT Bold Heading" pitchFamily="2" charset="-78"/>
              </a:rPr>
              <a:t>،</a:t>
            </a:r>
          </a:p>
          <a:p>
            <a:pPr lvl="0"/>
            <a:r>
              <a:rPr lang="ar-SA" sz="3200" dirty="0" smtClean="0">
                <a:solidFill>
                  <a:prstClr val="black"/>
                </a:solidFill>
                <a:cs typeface="PT Bold Heading" pitchFamily="2" charset="-78"/>
              </a:rPr>
              <a:t> </a:t>
            </a:r>
            <a:r>
              <a:rPr lang="ar-SA" sz="3200" dirty="0">
                <a:solidFill>
                  <a:prstClr val="black"/>
                </a:solidFill>
                <a:cs typeface="PT Bold Heading" pitchFamily="2" charset="-78"/>
              </a:rPr>
              <a:t>لا صلة لها بالحضارات المادية السابقة للإسلام</a:t>
            </a:r>
            <a:r>
              <a:rPr lang="ar-SA" sz="3200" dirty="0" smtClean="0">
                <a:solidFill>
                  <a:prstClr val="black"/>
                </a:solidFill>
                <a:cs typeface="PT Bold Heading" pitchFamily="2" charset="-78"/>
              </a:rPr>
              <a:t>.</a:t>
            </a:r>
          </a:p>
          <a:p>
            <a:pPr lvl="0">
              <a:buFontTx/>
              <a:buChar char="-"/>
            </a:pPr>
            <a:endParaRPr lang="ar-SA" sz="3200" dirty="0">
              <a:solidFill>
                <a:prstClr val="black"/>
              </a:solidFill>
              <a:cs typeface="PT Bold Heading" pitchFamily="2" charset="-78"/>
            </a:endParaRPr>
          </a:p>
          <a:p>
            <a:pPr lvl="0">
              <a:buFontTx/>
              <a:buChar char="-"/>
            </a:pPr>
            <a:endParaRPr lang="ar-SA" sz="2850" dirty="0" smtClean="0">
              <a:solidFill>
                <a:prstClr val="black"/>
              </a:solidFill>
              <a:cs typeface="PT Bold Heading" pitchFamily="2" charset="-78"/>
            </a:endParaRPr>
          </a:p>
          <a:p>
            <a:pPr lvl="0">
              <a:buFontTx/>
              <a:buChar char="-"/>
            </a:pPr>
            <a:endParaRPr lang="ar-SA" sz="2850" dirty="0">
              <a:solidFill>
                <a:prstClr val="black"/>
              </a:solidFill>
              <a:cs typeface="PT Bold Heading" pitchFamily="2" charset="-78"/>
            </a:endParaRPr>
          </a:p>
          <a:p>
            <a:pPr lvl="0">
              <a:buFontTx/>
              <a:buChar char="-"/>
            </a:pPr>
            <a:endParaRPr lang="ar-SA" sz="2850" dirty="0" smtClean="0">
              <a:solidFill>
                <a:prstClr val="black"/>
              </a:solidFill>
              <a:cs typeface="PT Bold Heading" pitchFamily="2" charset="-78"/>
            </a:endParaRPr>
          </a:p>
          <a:p>
            <a:pPr lvl="0">
              <a:buFontTx/>
              <a:buChar char="-"/>
            </a:pPr>
            <a:endParaRPr lang="ar-SA" sz="2850" dirty="0">
              <a:solidFill>
                <a:prstClr val="black"/>
              </a:solidFill>
              <a:cs typeface="PT Bold Heading" pitchFamily="2" charset="-78"/>
            </a:endParaRPr>
          </a:p>
          <a:p>
            <a:pPr lvl="0">
              <a:buFontTx/>
              <a:buChar char="-"/>
            </a:pPr>
            <a:endParaRPr lang="ar-SA" sz="2850" dirty="0">
              <a:solidFill>
                <a:prstClr val="black"/>
              </a:solidFill>
              <a:cs typeface="PT Bold Heading" pitchFamily="2" charset="-78"/>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barn(inVertical)">
                                      <p:cBhvr>
                                        <p:cTn id="13" dur="500"/>
                                        <p:tgtEl>
                                          <p:spTgt spid="2">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2">
                                            <p:txEl>
                                              <p:pRg st="4" end="4"/>
                                            </p:txEl>
                                          </p:spTgt>
                                        </p:tgtEl>
                                        <p:attrNameLst>
                                          <p:attrName>style.visibility</p:attrName>
                                        </p:attrNameLst>
                                      </p:cBhvr>
                                      <p:to>
                                        <p:strVal val="visible"/>
                                      </p:to>
                                    </p:set>
                                    <p:animEffect transition="in" filter="barn(inVertical)">
                                      <p:cBhvr>
                                        <p:cTn id="18" dur="500"/>
                                        <p:tgtEl>
                                          <p:spTgt spid="2">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animEffect transition="in" filter="barn(inVertical)">
                                      <p:cBhvr>
                                        <p:cTn id="23"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332656"/>
            <a:ext cx="9144000" cy="6745436"/>
          </a:xfrm>
          <a:prstGeom prst="rect">
            <a:avLst/>
          </a:prstGeom>
          <a:noFill/>
        </p:spPr>
        <p:txBody>
          <a:bodyPr wrap="square" rtlCol="1">
            <a:spAutoFit/>
          </a:bodyPr>
          <a:lstStyle/>
          <a:p>
            <a:pPr>
              <a:lnSpc>
                <a:spcPts val="1000"/>
              </a:lnSpc>
            </a:pPr>
            <a:endParaRPr lang="ar-SA" sz="2800" dirty="0" smtClean="0">
              <a:cs typeface="PT Bold Heading" pitchFamily="2" charset="-78"/>
            </a:endParaRPr>
          </a:p>
          <a:p>
            <a:pPr>
              <a:buFontTx/>
              <a:buChar char="-"/>
            </a:pPr>
            <a:r>
              <a:rPr lang="ar-SA" sz="2800" dirty="0" smtClean="0">
                <a:cs typeface="PT Bold Heading" pitchFamily="2" charset="-78"/>
              </a:rPr>
              <a:t>لذلك اتبعت أوربا مع الفكر الإسلامي، ما يسمى </a:t>
            </a:r>
            <a:r>
              <a:rPr lang="ar-SA" sz="2800" u="sng" dirty="0" smtClean="0">
                <a:solidFill>
                  <a:srgbClr val="FF0000"/>
                </a:solidFill>
                <a:cs typeface="PT Bold Heading" pitchFamily="2" charset="-78"/>
              </a:rPr>
              <a:t>بالغزو الفكري</a:t>
            </a:r>
            <a:r>
              <a:rPr lang="ar-SA" sz="2800" dirty="0" smtClean="0">
                <a:cs typeface="PT Bold Heading" pitchFamily="2" charset="-78"/>
              </a:rPr>
              <a:t>، وهو </a:t>
            </a:r>
            <a:r>
              <a:rPr lang="ar-SA" sz="2700" dirty="0" smtClean="0">
                <a:cs typeface="PT Bold Heading" pitchFamily="2" charset="-78"/>
              </a:rPr>
              <a:t>الوسائل الغير عسكرية، التي اتخذها الغزو الصليبي لإزالة مظاهر الحياة الإسلامية، وصرف المسلمين عن التمسك بالإسلام، فيما يتعلق بالعقيدة، وما ينبثق منها من أفكار وتقاليد وأنماط حياة.</a:t>
            </a:r>
          </a:p>
          <a:p>
            <a:pPr>
              <a:lnSpc>
                <a:spcPts val="1000"/>
              </a:lnSpc>
              <a:buFontTx/>
              <a:buChar char="-"/>
            </a:pPr>
            <a:endParaRPr lang="ar-SA" sz="2800" dirty="0" smtClean="0">
              <a:cs typeface="PT Bold Heading" pitchFamily="2" charset="-78"/>
            </a:endParaRPr>
          </a:p>
          <a:p>
            <a:pPr>
              <a:buFontTx/>
              <a:buChar char="-"/>
            </a:pPr>
            <a:r>
              <a:rPr lang="ar-SA" sz="2650" u="sng" dirty="0" smtClean="0">
                <a:solidFill>
                  <a:srgbClr val="FF0000"/>
                </a:solidFill>
                <a:cs typeface="PT Bold Heading" pitchFamily="2" charset="-78"/>
              </a:rPr>
              <a:t> سلاح هذا الغزو:</a:t>
            </a:r>
          </a:p>
          <a:p>
            <a:pPr>
              <a:lnSpc>
                <a:spcPts val="1100"/>
              </a:lnSpc>
              <a:buFontTx/>
              <a:buChar char="-"/>
            </a:pPr>
            <a:endParaRPr lang="ar-SA" sz="2650" u="sng" dirty="0" smtClean="0">
              <a:cs typeface="PT Bold Heading" pitchFamily="2" charset="-78"/>
            </a:endParaRPr>
          </a:p>
          <a:p>
            <a:pPr>
              <a:buFontTx/>
              <a:buChar char="-"/>
            </a:pPr>
            <a:r>
              <a:rPr lang="ar-SA" sz="2850" u="sng" dirty="0" smtClean="0">
                <a:cs typeface="PT Bold Heading" pitchFamily="2" charset="-78"/>
              </a:rPr>
              <a:t> </a:t>
            </a:r>
            <a:r>
              <a:rPr lang="ar-SA" sz="2850" dirty="0" smtClean="0">
                <a:solidFill>
                  <a:srgbClr val="0070C0"/>
                </a:solidFill>
                <a:cs typeface="PT Bold Heading" pitchFamily="2" charset="-78"/>
              </a:rPr>
              <a:t>الفكرة، والرأي، والحيلة، والنظريات، والشبهات، وتحريف الكلم عن مواضعه.</a:t>
            </a:r>
          </a:p>
          <a:p>
            <a:pPr>
              <a:lnSpc>
                <a:spcPts val="1000"/>
              </a:lnSpc>
              <a:buFontTx/>
              <a:buChar char="-"/>
            </a:pPr>
            <a:endParaRPr lang="ar-SA" sz="2800" dirty="0" smtClean="0">
              <a:cs typeface="PT Bold Heading" pitchFamily="2" charset="-78"/>
            </a:endParaRPr>
          </a:p>
          <a:p>
            <a:pPr>
              <a:buFontTx/>
              <a:buChar char="-"/>
            </a:pPr>
            <a:r>
              <a:rPr lang="ar-SA" sz="2850" u="sng" dirty="0">
                <a:cs typeface="PT Bold Heading" pitchFamily="2" charset="-78"/>
              </a:rPr>
              <a:t> </a:t>
            </a:r>
            <a:r>
              <a:rPr lang="ar-SA" sz="2850" u="sng" dirty="0" smtClean="0">
                <a:solidFill>
                  <a:srgbClr val="FF0000"/>
                </a:solidFill>
                <a:cs typeface="PT Bold Heading" pitchFamily="2" charset="-78"/>
              </a:rPr>
              <a:t>مميزات هذا الغزو: </a:t>
            </a:r>
          </a:p>
          <a:p>
            <a:pPr>
              <a:lnSpc>
                <a:spcPts val="1100"/>
              </a:lnSpc>
              <a:buFontTx/>
              <a:buChar char="-"/>
            </a:pPr>
            <a:endParaRPr lang="ar-SA" sz="2850" u="sng" dirty="0" smtClean="0">
              <a:solidFill>
                <a:srgbClr val="FF0000"/>
              </a:solidFill>
              <a:cs typeface="PT Bold Heading" pitchFamily="2" charset="-78"/>
            </a:endParaRPr>
          </a:p>
          <a:p>
            <a:pPr>
              <a:buFontTx/>
              <a:buChar char="-"/>
            </a:pPr>
            <a:r>
              <a:rPr lang="ar-SA" sz="2850" dirty="0" smtClean="0">
                <a:solidFill>
                  <a:srgbClr val="0070C0"/>
                </a:solidFill>
                <a:cs typeface="PT Bold Heading" pitchFamily="2" charset="-78"/>
              </a:rPr>
              <a:t>الشمول، والامتداد، </a:t>
            </a:r>
            <a:r>
              <a:rPr lang="ar-SA" sz="2850" dirty="0" smtClean="0">
                <a:cs typeface="PT Bold Heading" pitchFamily="2" charset="-78"/>
              </a:rPr>
              <a:t>فهو حرب دائبة لا يحصرها </a:t>
            </a:r>
            <a:r>
              <a:rPr lang="ar-SA" sz="2700" dirty="0" smtClean="0">
                <a:cs typeface="PT Bold Heading" pitchFamily="2" charset="-78"/>
              </a:rPr>
              <a:t>ميدان، بل تمتد إلى شعب الحياة الإنسانية جميعًا، وتسبق حروب السلاح وتواكبها، وتستمر بعدها لتكسب ما عجز السلاح عن تحقيقه</a:t>
            </a:r>
            <a:r>
              <a:rPr lang="ar-SA" sz="2850" dirty="0" smtClean="0">
                <a:cs typeface="PT Bold Heading" pitchFamily="2" charset="-78"/>
              </a:rPr>
              <a:t>.</a:t>
            </a:r>
          </a:p>
          <a:p>
            <a:pPr>
              <a:buFontTx/>
              <a:buChar char="-"/>
            </a:pPr>
            <a:endParaRPr lang="ar-SA" sz="2800" dirty="0" smtClean="0">
              <a:cs typeface="PT Bold Heading" pitchFamily="2" charset="-78"/>
            </a:endParaRPr>
          </a:p>
          <a:p>
            <a:endParaRPr lang="ar-SA" sz="2800" dirty="0"/>
          </a:p>
          <a:p>
            <a:endParaRPr lang="ar-SA" sz="2800"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 calcmode="lin" valueType="num">
                                      <p:cBhvr>
                                        <p:cTn id="7"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4">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4">
                                            <p:txEl>
                                              <p:pRg st="3" end="3"/>
                                            </p:txEl>
                                          </p:spTgt>
                                        </p:tgtEl>
                                        <p:attrNameLst>
                                          <p:attrName>style.visibility</p:attrName>
                                        </p:attrNameLst>
                                      </p:cBhvr>
                                      <p:to>
                                        <p:strVal val="visible"/>
                                      </p:to>
                                    </p:set>
                                    <p:anim calcmode="lin" valueType="num">
                                      <p:cBhvr>
                                        <p:cTn id="14" dur="500" fill="hold"/>
                                        <p:tgtEl>
                                          <p:spTgt spid="4">
                                            <p:txEl>
                                              <p:pRg st="3" end="3"/>
                                            </p:txEl>
                                          </p:spTgt>
                                        </p:tgtEl>
                                        <p:attrNameLst>
                                          <p:attrName>ppt_w</p:attrName>
                                        </p:attrNameLst>
                                      </p:cBhvr>
                                      <p:tavLst>
                                        <p:tav tm="0">
                                          <p:val>
                                            <p:fltVal val="0"/>
                                          </p:val>
                                        </p:tav>
                                        <p:tav tm="100000">
                                          <p:val>
                                            <p:strVal val="#ppt_w"/>
                                          </p:val>
                                        </p:tav>
                                      </p:tavLst>
                                    </p:anim>
                                    <p:anim calcmode="lin" valueType="num">
                                      <p:cBhvr>
                                        <p:cTn id="15" dur="500" fill="hold"/>
                                        <p:tgtEl>
                                          <p:spTgt spid="4">
                                            <p:txEl>
                                              <p:pRg st="3" end="3"/>
                                            </p:txEl>
                                          </p:spTgt>
                                        </p:tgtEl>
                                        <p:attrNameLst>
                                          <p:attrName>ppt_h</p:attrName>
                                        </p:attrNameLst>
                                      </p:cBhvr>
                                      <p:tavLst>
                                        <p:tav tm="0">
                                          <p:val>
                                            <p:fltVal val="0"/>
                                          </p:val>
                                        </p:tav>
                                        <p:tav tm="100000">
                                          <p:val>
                                            <p:strVal val="#ppt_h"/>
                                          </p:val>
                                        </p:tav>
                                      </p:tavLst>
                                    </p:anim>
                                    <p:animEffect transition="in" filter="fade">
                                      <p:cBhvr>
                                        <p:cTn id="16" dur="500"/>
                                        <p:tgtEl>
                                          <p:spTgt spid="4">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nodeType="click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anim calcmode="lin" valueType="num">
                                      <p:cBhvr>
                                        <p:cTn id="21" dur="500" fill="hold"/>
                                        <p:tgtEl>
                                          <p:spTgt spid="4">
                                            <p:txEl>
                                              <p:pRg st="5" end="5"/>
                                            </p:txEl>
                                          </p:spTgt>
                                        </p:tgtEl>
                                        <p:attrNameLst>
                                          <p:attrName>ppt_w</p:attrName>
                                        </p:attrNameLst>
                                      </p:cBhvr>
                                      <p:tavLst>
                                        <p:tav tm="0">
                                          <p:val>
                                            <p:fltVal val="0"/>
                                          </p:val>
                                        </p:tav>
                                        <p:tav tm="100000">
                                          <p:val>
                                            <p:strVal val="#ppt_w"/>
                                          </p:val>
                                        </p:tav>
                                      </p:tavLst>
                                    </p:anim>
                                    <p:anim calcmode="lin" valueType="num">
                                      <p:cBhvr>
                                        <p:cTn id="22" dur="500" fill="hold"/>
                                        <p:tgtEl>
                                          <p:spTgt spid="4">
                                            <p:txEl>
                                              <p:pRg st="5" end="5"/>
                                            </p:txEl>
                                          </p:spTgt>
                                        </p:tgtEl>
                                        <p:attrNameLst>
                                          <p:attrName>ppt_h</p:attrName>
                                        </p:attrNameLst>
                                      </p:cBhvr>
                                      <p:tavLst>
                                        <p:tav tm="0">
                                          <p:val>
                                            <p:fltVal val="0"/>
                                          </p:val>
                                        </p:tav>
                                        <p:tav tm="100000">
                                          <p:val>
                                            <p:strVal val="#ppt_h"/>
                                          </p:val>
                                        </p:tav>
                                      </p:tavLst>
                                    </p:anim>
                                    <p:animEffect transition="in" filter="fade">
                                      <p:cBhvr>
                                        <p:cTn id="23" dur="500"/>
                                        <p:tgtEl>
                                          <p:spTgt spid="4">
                                            <p:txEl>
                                              <p:pRg st="5" end="5"/>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nodeType="clickEffect">
                                  <p:stCondLst>
                                    <p:cond delay="0"/>
                                  </p:stCondLst>
                                  <p:childTnLst>
                                    <p:set>
                                      <p:cBhvr>
                                        <p:cTn id="27" dur="1" fill="hold">
                                          <p:stCondLst>
                                            <p:cond delay="0"/>
                                          </p:stCondLst>
                                        </p:cTn>
                                        <p:tgtEl>
                                          <p:spTgt spid="4">
                                            <p:txEl>
                                              <p:pRg st="7" end="7"/>
                                            </p:txEl>
                                          </p:spTgt>
                                        </p:tgtEl>
                                        <p:attrNameLst>
                                          <p:attrName>style.visibility</p:attrName>
                                        </p:attrNameLst>
                                      </p:cBhvr>
                                      <p:to>
                                        <p:strVal val="visible"/>
                                      </p:to>
                                    </p:set>
                                    <p:anim calcmode="lin" valueType="num">
                                      <p:cBhvr>
                                        <p:cTn id="28" dur="500" fill="hold"/>
                                        <p:tgtEl>
                                          <p:spTgt spid="4">
                                            <p:txEl>
                                              <p:pRg st="7" end="7"/>
                                            </p:txEl>
                                          </p:spTgt>
                                        </p:tgtEl>
                                        <p:attrNameLst>
                                          <p:attrName>ppt_w</p:attrName>
                                        </p:attrNameLst>
                                      </p:cBhvr>
                                      <p:tavLst>
                                        <p:tav tm="0">
                                          <p:val>
                                            <p:fltVal val="0"/>
                                          </p:val>
                                        </p:tav>
                                        <p:tav tm="100000">
                                          <p:val>
                                            <p:strVal val="#ppt_w"/>
                                          </p:val>
                                        </p:tav>
                                      </p:tavLst>
                                    </p:anim>
                                    <p:anim calcmode="lin" valueType="num">
                                      <p:cBhvr>
                                        <p:cTn id="29" dur="500" fill="hold"/>
                                        <p:tgtEl>
                                          <p:spTgt spid="4">
                                            <p:txEl>
                                              <p:pRg st="7" end="7"/>
                                            </p:txEl>
                                          </p:spTgt>
                                        </p:tgtEl>
                                        <p:attrNameLst>
                                          <p:attrName>ppt_h</p:attrName>
                                        </p:attrNameLst>
                                      </p:cBhvr>
                                      <p:tavLst>
                                        <p:tav tm="0">
                                          <p:val>
                                            <p:fltVal val="0"/>
                                          </p:val>
                                        </p:tav>
                                        <p:tav tm="100000">
                                          <p:val>
                                            <p:strVal val="#ppt_h"/>
                                          </p:val>
                                        </p:tav>
                                      </p:tavLst>
                                    </p:anim>
                                    <p:animEffect transition="in" filter="fade">
                                      <p:cBhvr>
                                        <p:cTn id="30" dur="500"/>
                                        <p:tgtEl>
                                          <p:spTgt spid="4">
                                            <p:txEl>
                                              <p:pRg st="7" end="7"/>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0" fill="hold" nodeType="clickEffect">
                                  <p:stCondLst>
                                    <p:cond delay="0"/>
                                  </p:stCondLst>
                                  <p:childTnLst>
                                    <p:set>
                                      <p:cBhvr>
                                        <p:cTn id="34" dur="1" fill="hold">
                                          <p:stCondLst>
                                            <p:cond delay="0"/>
                                          </p:stCondLst>
                                        </p:cTn>
                                        <p:tgtEl>
                                          <p:spTgt spid="4">
                                            <p:txEl>
                                              <p:pRg st="9" end="9"/>
                                            </p:txEl>
                                          </p:spTgt>
                                        </p:tgtEl>
                                        <p:attrNameLst>
                                          <p:attrName>style.visibility</p:attrName>
                                        </p:attrNameLst>
                                      </p:cBhvr>
                                      <p:to>
                                        <p:strVal val="visible"/>
                                      </p:to>
                                    </p:set>
                                    <p:anim calcmode="lin" valueType="num">
                                      <p:cBhvr>
                                        <p:cTn id="35" dur="500" fill="hold"/>
                                        <p:tgtEl>
                                          <p:spTgt spid="4">
                                            <p:txEl>
                                              <p:pRg st="9" end="9"/>
                                            </p:txEl>
                                          </p:spTgt>
                                        </p:tgtEl>
                                        <p:attrNameLst>
                                          <p:attrName>ppt_w</p:attrName>
                                        </p:attrNameLst>
                                      </p:cBhvr>
                                      <p:tavLst>
                                        <p:tav tm="0">
                                          <p:val>
                                            <p:fltVal val="0"/>
                                          </p:val>
                                        </p:tav>
                                        <p:tav tm="100000">
                                          <p:val>
                                            <p:strVal val="#ppt_w"/>
                                          </p:val>
                                        </p:tav>
                                      </p:tavLst>
                                    </p:anim>
                                    <p:anim calcmode="lin" valueType="num">
                                      <p:cBhvr>
                                        <p:cTn id="36" dur="500" fill="hold"/>
                                        <p:tgtEl>
                                          <p:spTgt spid="4">
                                            <p:txEl>
                                              <p:pRg st="9" end="9"/>
                                            </p:txEl>
                                          </p:spTgt>
                                        </p:tgtEl>
                                        <p:attrNameLst>
                                          <p:attrName>ppt_h</p:attrName>
                                        </p:attrNameLst>
                                      </p:cBhvr>
                                      <p:tavLst>
                                        <p:tav tm="0">
                                          <p:val>
                                            <p:fltVal val="0"/>
                                          </p:val>
                                        </p:tav>
                                        <p:tav tm="100000">
                                          <p:val>
                                            <p:strVal val="#ppt_h"/>
                                          </p:val>
                                        </p:tav>
                                      </p:tavLst>
                                    </p:anim>
                                    <p:animEffect transition="in" filter="fade">
                                      <p:cBhvr>
                                        <p:cTn id="37" dur="500"/>
                                        <p:tgtEl>
                                          <p:spTgt spid="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10312" y="73152"/>
            <a:ext cx="8833104" cy="8150949"/>
          </a:xfrm>
          <a:prstGeom prst="rect">
            <a:avLst/>
          </a:prstGeom>
          <a:noFill/>
        </p:spPr>
        <p:txBody>
          <a:bodyPr wrap="square" rtlCol="1">
            <a:spAutoFit/>
          </a:bodyPr>
          <a:lstStyle/>
          <a:p>
            <a:pPr>
              <a:lnSpc>
                <a:spcPts val="1000"/>
              </a:lnSpc>
              <a:buFontTx/>
              <a:buChar char="-"/>
            </a:pPr>
            <a:endParaRPr lang="ar-SA" sz="2800" dirty="0" smtClean="0">
              <a:cs typeface="PT Bold Heading" pitchFamily="2" charset="-78"/>
            </a:endParaRPr>
          </a:p>
          <a:p>
            <a:pPr>
              <a:buFontTx/>
              <a:buChar char="-"/>
            </a:pPr>
            <a:r>
              <a:rPr lang="ar-SA" sz="2650" dirty="0" smtClean="0">
                <a:cs typeface="PT Bold Heading" pitchFamily="2" charset="-78"/>
              </a:rPr>
              <a:t>أدرك الغرب أن العالم العربي بخصائصه وحسن موقعه الجغرافي، وأهميته </a:t>
            </a:r>
            <a:r>
              <a:rPr lang="ar-SA" sz="2600" dirty="0" smtClean="0">
                <a:cs typeface="PT Bold Heading" pitchFamily="2" charset="-78"/>
              </a:rPr>
              <a:t>السياسية، يحسن الاضطلاع برسالة الإسلام، ويستطيع أن يتقلد زعامة العالم الإسلامي، ويزاحم أوربا وينتصر عليها، إذ هو تمسك برسالة الإسلام. لذلك أثار في مختلف أجزائه، أفكارا إقليمية ضيقة تهدد أفكاره، </a:t>
            </a:r>
          </a:p>
          <a:p>
            <a:endParaRPr lang="ar-SA" sz="2600" u="sng" dirty="0">
              <a:solidFill>
                <a:srgbClr val="C00000"/>
              </a:solidFill>
              <a:cs typeface="PT Bold Heading" pitchFamily="2" charset="-78"/>
            </a:endParaRPr>
          </a:p>
          <a:p>
            <a:r>
              <a:rPr lang="ar-SA" sz="2800" u="sng" dirty="0" smtClean="0">
                <a:solidFill>
                  <a:srgbClr val="C00000"/>
                </a:solidFill>
                <a:cs typeface="PT Bold Heading" pitchFamily="2" charset="-78"/>
              </a:rPr>
              <a:t>فبرزت فيه دعوات فكرية هدامة</a:t>
            </a:r>
            <a:r>
              <a:rPr lang="ar-SA" sz="2800" dirty="0" smtClean="0">
                <a:solidFill>
                  <a:srgbClr val="C00000"/>
                </a:solidFill>
                <a:cs typeface="PT Bold Heading" pitchFamily="2" charset="-78"/>
              </a:rPr>
              <a:t> ، كان من اهمها:</a:t>
            </a:r>
          </a:p>
          <a:p>
            <a:endParaRPr lang="ar-SA" sz="2600" dirty="0" smtClean="0">
              <a:solidFill>
                <a:srgbClr val="C00000"/>
              </a:solidFill>
              <a:cs typeface="PT Bold Heading" pitchFamily="2" charset="-78"/>
            </a:endParaRPr>
          </a:p>
          <a:p>
            <a:pPr>
              <a:buFontTx/>
              <a:buChar char="-"/>
            </a:pPr>
            <a:r>
              <a:rPr lang="ar-SA" sz="2400" u="sng" dirty="0">
                <a:solidFill>
                  <a:srgbClr val="7030A0"/>
                </a:solidFill>
                <a:cs typeface="PT Bold Heading" pitchFamily="2" charset="-78"/>
              </a:rPr>
              <a:t>1- الدعوة إلى الارتماء في أحضان </a:t>
            </a:r>
            <a:r>
              <a:rPr lang="ar-SA" sz="2400" u="sng" dirty="0" smtClean="0">
                <a:solidFill>
                  <a:srgbClr val="7030A0"/>
                </a:solidFill>
                <a:cs typeface="PT Bold Heading" pitchFamily="2" charset="-78"/>
              </a:rPr>
              <a:t>الغرب</a:t>
            </a:r>
            <a:endParaRPr lang="ar-SA" sz="2400" u="sng" dirty="0">
              <a:solidFill>
                <a:srgbClr val="7030A0"/>
              </a:solidFill>
              <a:cs typeface="PT Bold Heading" pitchFamily="2" charset="-78"/>
            </a:endParaRPr>
          </a:p>
          <a:p>
            <a:endParaRPr lang="ar-SA" sz="2400" dirty="0" smtClean="0">
              <a:solidFill>
                <a:srgbClr val="7030A0"/>
              </a:solidFill>
              <a:cs typeface="PT Bold Heading" pitchFamily="2" charset="-78"/>
            </a:endParaRPr>
          </a:p>
          <a:p>
            <a:r>
              <a:rPr lang="ar-SA" sz="2400" u="sng" dirty="0">
                <a:solidFill>
                  <a:srgbClr val="7030A0"/>
                </a:solidFill>
                <a:cs typeface="PT Bold Heading" pitchFamily="2" charset="-78"/>
              </a:rPr>
              <a:t>2- احتقار الماضي الإسلامي وتربية الأجيال تربية علمانية ( </a:t>
            </a:r>
            <a:r>
              <a:rPr lang="ar-SA" sz="2400" u="sng" dirty="0" smtClean="0">
                <a:solidFill>
                  <a:srgbClr val="7030A0"/>
                </a:solidFill>
                <a:cs typeface="PT Bold Heading" pitchFamily="2" charset="-78"/>
              </a:rPr>
              <a:t>لا دينية) حديثة</a:t>
            </a:r>
          </a:p>
          <a:p>
            <a:endParaRPr lang="ar-SA" sz="2400" u="sng" dirty="0">
              <a:solidFill>
                <a:srgbClr val="7030A0"/>
              </a:solidFill>
              <a:cs typeface="PT Bold Heading" pitchFamily="2" charset="-78"/>
            </a:endParaRPr>
          </a:p>
          <a:p>
            <a:r>
              <a:rPr lang="ar-SA" sz="2400" u="sng" dirty="0">
                <a:solidFill>
                  <a:srgbClr val="7030A0"/>
                </a:solidFill>
                <a:cs typeface="PT Bold Heading" pitchFamily="2" charset="-78"/>
              </a:rPr>
              <a:t>3- العمل على تطوير المعاهد الدينية، وخاصة الأزهر في </a:t>
            </a:r>
            <a:r>
              <a:rPr lang="ar-SA" sz="2400" u="sng" dirty="0" smtClean="0">
                <a:solidFill>
                  <a:srgbClr val="7030A0"/>
                </a:solidFill>
                <a:cs typeface="PT Bold Heading" pitchFamily="2" charset="-78"/>
              </a:rPr>
              <a:t>مصر</a:t>
            </a:r>
          </a:p>
          <a:p>
            <a:endParaRPr lang="ar-SA" sz="2400" u="sng" dirty="0" smtClean="0">
              <a:solidFill>
                <a:srgbClr val="7030A0"/>
              </a:solidFill>
              <a:cs typeface="PT Bold Heading" pitchFamily="2" charset="-78"/>
            </a:endParaRPr>
          </a:p>
          <a:p>
            <a:r>
              <a:rPr lang="ar-SA" sz="2400" u="sng" dirty="0">
                <a:solidFill>
                  <a:srgbClr val="7030A0"/>
                </a:solidFill>
                <a:cs typeface="PT Bold Heading" pitchFamily="2" charset="-78"/>
              </a:rPr>
              <a:t>4- مهاجمة اللغة العربية والدعوة إلى </a:t>
            </a:r>
            <a:r>
              <a:rPr lang="ar-SA" sz="2400" u="sng" dirty="0" smtClean="0">
                <a:solidFill>
                  <a:srgbClr val="7030A0"/>
                </a:solidFill>
                <a:cs typeface="PT Bold Heading" pitchFamily="2" charset="-78"/>
              </a:rPr>
              <a:t>العامية</a:t>
            </a:r>
            <a:endParaRPr lang="ar-SA" sz="2400" u="sng" dirty="0">
              <a:solidFill>
                <a:srgbClr val="7030A0"/>
              </a:solidFill>
              <a:cs typeface="PT Bold Heading" pitchFamily="2" charset="-78"/>
            </a:endParaRPr>
          </a:p>
          <a:p>
            <a:endParaRPr lang="ar-SA" sz="2400" u="sng" dirty="0" smtClean="0">
              <a:solidFill>
                <a:srgbClr val="FF0000"/>
              </a:solidFill>
              <a:cs typeface="PT Bold Heading" pitchFamily="2" charset="-78"/>
            </a:endParaRPr>
          </a:p>
          <a:p>
            <a:endParaRPr lang="ar-SA" sz="2400" u="sng" dirty="0">
              <a:solidFill>
                <a:srgbClr val="FF0000"/>
              </a:solidFill>
              <a:cs typeface="PT Bold Heading" pitchFamily="2" charset="-78"/>
            </a:endParaRPr>
          </a:p>
          <a:p>
            <a:endParaRPr lang="ar-SA" sz="2400" u="sng" dirty="0">
              <a:solidFill>
                <a:srgbClr val="FF0000"/>
              </a:solidFill>
              <a:cs typeface="PT Bold Heading" pitchFamily="2" charset="-78"/>
            </a:endParaRPr>
          </a:p>
          <a:p>
            <a:endParaRPr lang="ar-SA" sz="2600" dirty="0" smtClean="0">
              <a:solidFill>
                <a:srgbClr val="C00000"/>
              </a:solidFill>
              <a:cs typeface="PT Bold Heading" pitchFamily="2" charset="-78"/>
            </a:endParaRPr>
          </a:p>
          <a:p>
            <a:pPr>
              <a:lnSpc>
                <a:spcPts val="1000"/>
              </a:lnSpc>
            </a:pPr>
            <a:endParaRPr lang="ar-SA" sz="2800" dirty="0" smtClean="0">
              <a:cs typeface="PT Bold Heading" pitchFamily="2" charset="-78"/>
            </a:endParaRPr>
          </a:p>
          <a:p>
            <a:pPr>
              <a:buFontTx/>
              <a:buChar char="-"/>
            </a:pPr>
            <a:endParaRPr lang="ar-SA" sz="2800" dirty="0" smtClean="0">
              <a:cs typeface="PT Bold Heading" pitchFamily="2" charset="-78"/>
            </a:endParaRPr>
          </a:p>
          <a:p>
            <a:endParaRPr lang="ar-SA" sz="2800"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 calcmode="lin" valueType="num">
                                      <p:cBhvr>
                                        <p:cTn id="7"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4">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4">
                                            <p:txEl>
                                              <p:pRg st="3" end="3"/>
                                            </p:txEl>
                                          </p:spTgt>
                                        </p:tgtEl>
                                        <p:attrNameLst>
                                          <p:attrName>style.visibility</p:attrName>
                                        </p:attrNameLst>
                                      </p:cBhvr>
                                      <p:to>
                                        <p:strVal val="visible"/>
                                      </p:to>
                                    </p:set>
                                    <p:anim calcmode="lin" valueType="num">
                                      <p:cBhvr>
                                        <p:cTn id="14" dur="500" fill="hold"/>
                                        <p:tgtEl>
                                          <p:spTgt spid="4">
                                            <p:txEl>
                                              <p:pRg st="3" end="3"/>
                                            </p:txEl>
                                          </p:spTgt>
                                        </p:tgtEl>
                                        <p:attrNameLst>
                                          <p:attrName>ppt_w</p:attrName>
                                        </p:attrNameLst>
                                      </p:cBhvr>
                                      <p:tavLst>
                                        <p:tav tm="0">
                                          <p:val>
                                            <p:fltVal val="0"/>
                                          </p:val>
                                        </p:tav>
                                        <p:tav tm="100000">
                                          <p:val>
                                            <p:strVal val="#ppt_w"/>
                                          </p:val>
                                        </p:tav>
                                      </p:tavLst>
                                    </p:anim>
                                    <p:anim calcmode="lin" valueType="num">
                                      <p:cBhvr>
                                        <p:cTn id="15" dur="500" fill="hold"/>
                                        <p:tgtEl>
                                          <p:spTgt spid="4">
                                            <p:txEl>
                                              <p:pRg st="3" end="3"/>
                                            </p:txEl>
                                          </p:spTgt>
                                        </p:tgtEl>
                                        <p:attrNameLst>
                                          <p:attrName>ppt_h</p:attrName>
                                        </p:attrNameLst>
                                      </p:cBhvr>
                                      <p:tavLst>
                                        <p:tav tm="0">
                                          <p:val>
                                            <p:fltVal val="0"/>
                                          </p:val>
                                        </p:tav>
                                        <p:tav tm="100000">
                                          <p:val>
                                            <p:strVal val="#ppt_h"/>
                                          </p:val>
                                        </p:tav>
                                      </p:tavLst>
                                    </p:anim>
                                    <p:animEffect transition="in" filter="fade">
                                      <p:cBhvr>
                                        <p:cTn id="16" dur="500"/>
                                        <p:tgtEl>
                                          <p:spTgt spid="4">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nodeType="click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anim calcmode="lin" valueType="num">
                                      <p:cBhvr>
                                        <p:cTn id="21" dur="500" fill="hold"/>
                                        <p:tgtEl>
                                          <p:spTgt spid="4">
                                            <p:txEl>
                                              <p:pRg st="5" end="5"/>
                                            </p:txEl>
                                          </p:spTgt>
                                        </p:tgtEl>
                                        <p:attrNameLst>
                                          <p:attrName>ppt_w</p:attrName>
                                        </p:attrNameLst>
                                      </p:cBhvr>
                                      <p:tavLst>
                                        <p:tav tm="0">
                                          <p:val>
                                            <p:fltVal val="0"/>
                                          </p:val>
                                        </p:tav>
                                        <p:tav tm="100000">
                                          <p:val>
                                            <p:strVal val="#ppt_w"/>
                                          </p:val>
                                        </p:tav>
                                      </p:tavLst>
                                    </p:anim>
                                    <p:anim calcmode="lin" valueType="num">
                                      <p:cBhvr>
                                        <p:cTn id="22" dur="500" fill="hold"/>
                                        <p:tgtEl>
                                          <p:spTgt spid="4">
                                            <p:txEl>
                                              <p:pRg st="5" end="5"/>
                                            </p:txEl>
                                          </p:spTgt>
                                        </p:tgtEl>
                                        <p:attrNameLst>
                                          <p:attrName>ppt_h</p:attrName>
                                        </p:attrNameLst>
                                      </p:cBhvr>
                                      <p:tavLst>
                                        <p:tav tm="0">
                                          <p:val>
                                            <p:fltVal val="0"/>
                                          </p:val>
                                        </p:tav>
                                        <p:tav tm="100000">
                                          <p:val>
                                            <p:strVal val="#ppt_h"/>
                                          </p:val>
                                        </p:tav>
                                      </p:tavLst>
                                    </p:anim>
                                    <p:animEffect transition="in" filter="fade">
                                      <p:cBhvr>
                                        <p:cTn id="23" dur="500"/>
                                        <p:tgtEl>
                                          <p:spTgt spid="4">
                                            <p:txEl>
                                              <p:pRg st="5" end="5"/>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nodeType="clickEffect">
                                  <p:stCondLst>
                                    <p:cond delay="0"/>
                                  </p:stCondLst>
                                  <p:childTnLst>
                                    <p:set>
                                      <p:cBhvr>
                                        <p:cTn id="27" dur="1" fill="hold">
                                          <p:stCondLst>
                                            <p:cond delay="0"/>
                                          </p:stCondLst>
                                        </p:cTn>
                                        <p:tgtEl>
                                          <p:spTgt spid="4">
                                            <p:txEl>
                                              <p:pRg st="7" end="7"/>
                                            </p:txEl>
                                          </p:spTgt>
                                        </p:tgtEl>
                                        <p:attrNameLst>
                                          <p:attrName>style.visibility</p:attrName>
                                        </p:attrNameLst>
                                      </p:cBhvr>
                                      <p:to>
                                        <p:strVal val="visible"/>
                                      </p:to>
                                    </p:set>
                                    <p:anim calcmode="lin" valueType="num">
                                      <p:cBhvr>
                                        <p:cTn id="28" dur="500" fill="hold"/>
                                        <p:tgtEl>
                                          <p:spTgt spid="4">
                                            <p:txEl>
                                              <p:pRg st="7" end="7"/>
                                            </p:txEl>
                                          </p:spTgt>
                                        </p:tgtEl>
                                        <p:attrNameLst>
                                          <p:attrName>ppt_w</p:attrName>
                                        </p:attrNameLst>
                                      </p:cBhvr>
                                      <p:tavLst>
                                        <p:tav tm="0">
                                          <p:val>
                                            <p:fltVal val="0"/>
                                          </p:val>
                                        </p:tav>
                                        <p:tav tm="100000">
                                          <p:val>
                                            <p:strVal val="#ppt_w"/>
                                          </p:val>
                                        </p:tav>
                                      </p:tavLst>
                                    </p:anim>
                                    <p:anim calcmode="lin" valueType="num">
                                      <p:cBhvr>
                                        <p:cTn id="29" dur="500" fill="hold"/>
                                        <p:tgtEl>
                                          <p:spTgt spid="4">
                                            <p:txEl>
                                              <p:pRg st="7" end="7"/>
                                            </p:txEl>
                                          </p:spTgt>
                                        </p:tgtEl>
                                        <p:attrNameLst>
                                          <p:attrName>ppt_h</p:attrName>
                                        </p:attrNameLst>
                                      </p:cBhvr>
                                      <p:tavLst>
                                        <p:tav tm="0">
                                          <p:val>
                                            <p:fltVal val="0"/>
                                          </p:val>
                                        </p:tav>
                                        <p:tav tm="100000">
                                          <p:val>
                                            <p:strVal val="#ppt_h"/>
                                          </p:val>
                                        </p:tav>
                                      </p:tavLst>
                                    </p:anim>
                                    <p:animEffect transition="in" filter="fade">
                                      <p:cBhvr>
                                        <p:cTn id="30" dur="500"/>
                                        <p:tgtEl>
                                          <p:spTgt spid="4">
                                            <p:txEl>
                                              <p:pRg st="7" end="7"/>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0" fill="hold" nodeType="clickEffect">
                                  <p:stCondLst>
                                    <p:cond delay="0"/>
                                  </p:stCondLst>
                                  <p:childTnLst>
                                    <p:set>
                                      <p:cBhvr>
                                        <p:cTn id="34" dur="1" fill="hold">
                                          <p:stCondLst>
                                            <p:cond delay="0"/>
                                          </p:stCondLst>
                                        </p:cTn>
                                        <p:tgtEl>
                                          <p:spTgt spid="4">
                                            <p:txEl>
                                              <p:pRg st="9" end="9"/>
                                            </p:txEl>
                                          </p:spTgt>
                                        </p:tgtEl>
                                        <p:attrNameLst>
                                          <p:attrName>style.visibility</p:attrName>
                                        </p:attrNameLst>
                                      </p:cBhvr>
                                      <p:to>
                                        <p:strVal val="visible"/>
                                      </p:to>
                                    </p:set>
                                    <p:anim calcmode="lin" valueType="num">
                                      <p:cBhvr>
                                        <p:cTn id="35" dur="500" fill="hold"/>
                                        <p:tgtEl>
                                          <p:spTgt spid="4">
                                            <p:txEl>
                                              <p:pRg st="9" end="9"/>
                                            </p:txEl>
                                          </p:spTgt>
                                        </p:tgtEl>
                                        <p:attrNameLst>
                                          <p:attrName>ppt_w</p:attrName>
                                        </p:attrNameLst>
                                      </p:cBhvr>
                                      <p:tavLst>
                                        <p:tav tm="0">
                                          <p:val>
                                            <p:fltVal val="0"/>
                                          </p:val>
                                        </p:tav>
                                        <p:tav tm="100000">
                                          <p:val>
                                            <p:strVal val="#ppt_w"/>
                                          </p:val>
                                        </p:tav>
                                      </p:tavLst>
                                    </p:anim>
                                    <p:anim calcmode="lin" valueType="num">
                                      <p:cBhvr>
                                        <p:cTn id="36" dur="500" fill="hold"/>
                                        <p:tgtEl>
                                          <p:spTgt spid="4">
                                            <p:txEl>
                                              <p:pRg st="9" end="9"/>
                                            </p:txEl>
                                          </p:spTgt>
                                        </p:tgtEl>
                                        <p:attrNameLst>
                                          <p:attrName>ppt_h</p:attrName>
                                        </p:attrNameLst>
                                      </p:cBhvr>
                                      <p:tavLst>
                                        <p:tav tm="0">
                                          <p:val>
                                            <p:fltVal val="0"/>
                                          </p:val>
                                        </p:tav>
                                        <p:tav tm="100000">
                                          <p:val>
                                            <p:strVal val="#ppt_h"/>
                                          </p:val>
                                        </p:tav>
                                      </p:tavLst>
                                    </p:anim>
                                    <p:animEffect transition="in" filter="fade">
                                      <p:cBhvr>
                                        <p:cTn id="37" dur="500"/>
                                        <p:tgtEl>
                                          <p:spTgt spid="4">
                                            <p:txEl>
                                              <p:pRg st="9" end="9"/>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0" fill="hold" nodeType="clickEffect">
                                  <p:stCondLst>
                                    <p:cond delay="0"/>
                                  </p:stCondLst>
                                  <p:childTnLst>
                                    <p:set>
                                      <p:cBhvr>
                                        <p:cTn id="41" dur="1" fill="hold">
                                          <p:stCondLst>
                                            <p:cond delay="0"/>
                                          </p:stCondLst>
                                        </p:cTn>
                                        <p:tgtEl>
                                          <p:spTgt spid="4">
                                            <p:txEl>
                                              <p:pRg st="11" end="11"/>
                                            </p:txEl>
                                          </p:spTgt>
                                        </p:tgtEl>
                                        <p:attrNameLst>
                                          <p:attrName>style.visibility</p:attrName>
                                        </p:attrNameLst>
                                      </p:cBhvr>
                                      <p:to>
                                        <p:strVal val="visible"/>
                                      </p:to>
                                    </p:set>
                                    <p:anim calcmode="lin" valueType="num">
                                      <p:cBhvr>
                                        <p:cTn id="42" dur="500" fill="hold"/>
                                        <p:tgtEl>
                                          <p:spTgt spid="4">
                                            <p:txEl>
                                              <p:pRg st="11" end="11"/>
                                            </p:txEl>
                                          </p:spTgt>
                                        </p:tgtEl>
                                        <p:attrNameLst>
                                          <p:attrName>ppt_w</p:attrName>
                                        </p:attrNameLst>
                                      </p:cBhvr>
                                      <p:tavLst>
                                        <p:tav tm="0">
                                          <p:val>
                                            <p:fltVal val="0"/>
                                          </p:val>
                                        </p:tav>
                                        <p:tav tm="100000">
                                          <p:val>
                                            <p:strVal val="#ppt_w"/>
                                          </p:val>
                                        </p:tav>
                                      </p:tavLst>
                                    </p:anim>
                                    <p:anim calcmode="lin" valueType="num">
                                      <p:cBhvr>
                                        <p:cTn id="43" dur="500" fill="hold"/>
                                        <p:tgtEl>
                                          <p:spTgt spid="4">
                                            <p:txEl>
                                              <p:pRg st="11" end="11"/>
                                            </p:txEl>
                                          </p:spTgt>
                                        </p:tgtEl>
                                        <p:attrNameLst>
                                          <p:attrName>ppt_h</p:attrName>
                                        </p:attrNameLst>
                                      </p:cBhvr>
                                      <p:tavLst>
                                        <p:tav tm="0">
                                          <p:val>
                                            <p:fltVal val="0"/>
                                          </p:val>
                                        </p:tav>
                                        <p:tav tm="100000">
                                          <p:val>
                                            <p:strVal val="#ppt_h"/>
                                          </p:val>
                                        </p:tav>
                                      </p:tavLst>
                                    </p:anim>
                                    <p:animEffect transition="in" filter="fade">
                                      <p:cBhvr>
                                        <p:cTn id="44" dur="500"/>
                                        <p:tgtEl>
                                          <p:spTgt spid="4">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621792" y="338328"/>
            <a:ext cx="8293608" cy="3726661"/>
          </a:xfrm>
          <a:prstGeom prst="rect">
            <a:avLst/>
          </a:prstGeom>
        </p:spPr>
        <p:txBody>
          <a:bodyPr wrap="square">
            <a:spAutoFit/>
          </a:bodyPr>
          <a:lstStyle/>
          <a:p>
            <a:pPr lvl="0"/>
            <a:r>
              <a:rPr lang="ar-SA" sz="2800" u="sng" dirty="0">
                <a:solidFill>
                  <a:srgbClr val="FF0000"/>
                </a:solidFill>
                <a:cs typeface="PT Bold Heading" pitchFamily="2" charset="-78"/>
              </a:rPr>
              <a:t>1- الدعوة إلى الارتماء في أحضان الغرب</a:t>
            </a:r>
            <a:r>
              <a:rPr lang="ar-SA" sz="2800" u="sng" dirty="0" smtClean="0">
                <a:solidFill>
                  <a:srgbClr val="FF0000"/>
                </a:solidFill>
                <a:cs typeface="PT Bold Heading" pitchFamily="2" charset="-78"/>
              </a:rPr>
              <a:t>:</a:t>
            </a:r>
          </a:p>
          <a:p>
            <a:pPr lvl="0"/>
            <a:endParaRPr lang="ar-SA" sz="2800" u="sng" dirty="0">
              <a:solidFill>
                <a:srgbClr val="FF0000"/>
              </a:solidFill>
              <a:cs typeface="PT Bold Heading" pitchFamily="2" charset="-78"/>
            </a:endParaRPr>
          </a:p>
          <a:p>
            <a:pPr lvl="0">
              <a:lnSpc>
                <a:spcPts val="1000"/>
              </a:lnSpc>
            </a:pPr>
            <a:endParaRPr lang="ar-SA" sz="2800" dirty="0">
              <a:solidFill>
                <a:prstClr val="black"/>
              </a:solidFill>
              <a:cs typeface="PT Bold Heading" pitchFamily="2" charset="-78"/>
            </a:endParaRPr>
          </a:p>
          <a:p>
            <a:pPr lvl="0"/>
            <a:r>
              <a:rPr lang="ar-SA" sz="2700" dirty="0" smtClean="0">
                <a:solidFill>
                  <a:prstClr val="black"/>
                </a:solidFill>
                <a:cs typeface="PT Bold Heading" pitchFamily="2" charset="-78"/>
              </a:rPr>
              <a:t>1- واخذ </a:t>
            </a:r>
            <a:r>
              <a:rPr lang="ar-SA" sz="2700" dirty="0">
                <a:solidFill>
                  <a:prstClr val="black"/>
                </a:solidFill>
                <a:cs typeface="PT Bold Heading" pitchFamily="2" charset="-78"/>
              </a:rPr>
              <a:t>حضارته دون وعي ولا تمييز، وقد ترجم هذا الاتجاه كثير من الذين </a:t>
            </a:r>
            <a:r>
              <a:rPr lang="ar-SA" sz="2600" dirty="0">
                <a:solidFill>
                  <a:prstClr val="black"/>
                </a:solidFill>
                <a:cs typeface="PT Bold Heading" pitchFamily="2" charset="-78"/>
              </a:rPr>
              <a:t>تقدموا إلى الصفوف الأولى في قيادة الأمة، بعد زوال الخلافة العثمانية، مثل </a:t>
            </a:r>
            <a:r>
              <a:rPr lang="ar-SA" sz="2800" dirty="0">
                <a:solidFill>
                  <a:srgbClr val="C00000"/>
                </a:solidFill>
                <a:cs typeface="PT Bold Heading" pitchFamily="2" charset="-78"/>
              </a:rPr>
              <a:t>طه حسين</a:t>
            </a:r>
            <a:r>
              <a:rPr lang="ar-SA" sz="2800" dirty="0">
                <a:solidFill>
                  <a:prstClr val="black"/>
                </a:solidFill>
                <a:cs typeface="PT Bold Heading" pitchFamily="2" charset="-78"/>
              </a:rPr>
              <a:t>، و</a:t>
            </a:r>
            <a:r>
              <a:rPr lang="ar-SA" sz="2800" dirty="0">
                <a:solidFill>
                  <a:srgbClr val="C00000"/>
                </a:solidFill>
                <a:cs typeface="PT Bold Heading" pitchFamily="2" charset="-78"/>
              </a:rPr>
              <a:t>سلامة موسى</a:t>
            </a:r>
            <a:r>
              <a:rPr lang="ar-SA" sz="2800" dirty="0">
                <a:solidFill>
                  <a:prstClr val="black"/>
                </a:solidFill>
                <a:cs typeface="PT Bold Heading" pitchFamily="2" charset="-78"/>
              </a:rPr>
              <a:t>، و</a:t>
            </a:r>
            <a:r>
              <a:rPr lang="ar-SA" sz="2800" dirty="0">
                <a:solidFill>
                  <a:srgbClr val="C00000"/>
                </a:solidFill>
                <a:cs typeface="PT Bold Heading" pitchFamily="2" charset="-78"/>
              </a:rPr>
              <a:t>قاسم أمين</a:t>
            </a:r>
            <a:r>
              <a:rPr lang="ar-SA" sz="2800" dirty="0">
                <a:solidFill>
                  <a:prstClr val="black"/>
                </a:solidFill>
                <a:cs typeface="PT Bold Heading" pitchFamily="2" charset="-78"/>
              </a:rPr>
              <a:t>، و</a:t>
            </a:r>
            <a:r>
              <a:rPr lang="ar-SA" sz="2800" dirty="0">
                <a:solidFill>
                  <a:srgbClr val="C00000"/>
                </a:solidFill>
                <a:cs typeface="PT Bold Heading" pitchFamily="2" charset="-78"/>
              </a:rPr>
              <a:t>أحمد لطفي السيد</a:t>
            </a:r>
            <a:r>
              <a:rPr lang="ar-SA" sz="2800" dirty="0">
                <a:solidFill>
                  <a:prstClr val="black"/>
                </a:solidFill>
                <a:cs typeface="PT Bold Heading" pitchFamily="2" charset="-78"/>
              </a:rPr>
              <a:t>، وصهره </a:t>
            </a:r>
            <a:r>
              <a:rPr lang="ar-SA" sz="2800" dirty="0">
                <a:solidFill>
                  <a:srgbClr val="C00000"/>
                </a:solidFill>
                <a:cs typeface="PT Bold Heading" pitchFamily="2" charset="-78"/>
              </a:rPr>
              <a:t>إسماعيل مظهر </a:t>
            </a:r>
            <a:r>
              <a:rPr lang="ar-SA" sz="2800" dirty="0">
                <a:solidFill>
                  <a:prstClr val="black"/>
                </a:solidFill>
                <a:cs typeface="PT Bold Heading" pitchFamily="2" charset="-78"/>
              </a:rPr>
              <a:t>في مصر.</a:t>
            </a:r>
          </a:p>
          <a:p>
            <a:pPr lvl="0">
              <a:lnSpc>
                <a:spcPts val="1000"/>
              </a:lnSpc>
              <a:buFontTx/>
              <a:buChar char="-"/>
            </a:pPr>
            <a:endParaRPr lang="ar-SA" sz="2800" dirty="0" smtClean="0">
              <a:solidFill>
                <a:prstClr val="black"/>
              </a:solidFill>
              <a:cs typeface="PT Bold Heading" pitchFamily="2" charset="-78"/>
            </a:endParaRPr>
          </a:p>
          <a:p>
            <a:pPr lvl="0">
              <a:lnSpc>
                <a:spcPts val="1000"/>
              </a:lnSpc>
              <a:buFontTx/>
              <a:buChar char="-"/>
            </a:pPr>
            <a:endParaRPr lang="ar-SA" sz="2800" dirty="0">
              <a:solidFill>
                <a:prstClr val="black"/>
              </a:solidFill>
              <a:cs typeface="PT Bold Heading" pitchFamily="2" charset="-78"/>
            </a:endParaRPr>
          </a:p>
          <a:p>
            <a:pPr lvl="0">
              <a:lnSpc>
                <a:spcPts val="1000"/>
              </a:lnSpc>
              <a:buFontTx/>
              <a:buChar char="-"/>
            </a:pPr>
            <a:endParaRPr lang="ar-SA" sz="2800" dirty="0">
              <a:solidFill>
                <a:prstClr val="black"/>
              </a:solidFill>
              <a:cs typeface="PT Bold Heading" pitchFamily="2" charset="-78"/>
            </a:endParaRPr>
          </a:p>
          <a:p>
            <a:pPr lvl="0">
              <a:lnSpc>
                <a:spcPts val="1000"/>
              </a:lnSpc>
              <a:buFontTx/>
              <a:buChar char="-"/>
            </a:pPr>
            <a:endParaRPr lang="ar-SA" sz="2800" dirty="0">
              <a:solidFill>
                <a:prstClr val="black"/>
              </a:solidFill>
              <a:cs typeface="PT Bold Heading" pitchFamily="2" charset="-78"/>
            </a:endParaRPr>
          </a:p>
          <a:p>
            <a:pPr lvl="0"/>
            <a:endParaRPr lang="ar-SA" sz="2850" b="1" dirty="0">
              <a:solidFill>
                <a:prstClr val="black"/>
              </a:solidFill>
              <a:cs typeface="PT Bold Heading" pitchFamily="2" charset="-78"/>
            </a:endParaRPr>
          </a:p>
        </p:txBody>
      </p:sp>
    </p:spTree>
    <p:extLst>
      <p:ext uri="{BB962C8B-B14F-4D97-AF65-F5344CB8AC3E}">
        <p14:creationId xmlns:p14="http://schemas.microsoft.com/office/powerpoint/2010/main" val="2591334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animEffect transition="in" filter="barn(inVertical)">
                                      <p:cBhvr>
                                        <p:cTn id="13"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14238" y="240318"/>
            <a:ext cx="9144000" cy="4355038"/>
          </a:xfrm>
          <a:prstGeom prst="rect">
            <a:avLst/>
          </a:prstGeom>
        </p:spPr>
        <p:txBody>
          <a:bodyPr wrap="square">
            <a:spAutoFit/>
          </a:bodyPr>
          <a:lstStyle/>
          <a:p>
            <a:pPr lvl="0">
              <a:buFontTx/>
              <a:buChar char="-"/>
            </a:pPr>
            <a:endParaRPr lang="ar-SA" sz="2800" u="sng" dirty="0" smtClean="0">
              <a:solidFill>
                <a:srgbClr val="FF0000"/>
              </a:solidFill>
              <a:cs typeface="PT Bold Heading" pitchFamily="2" charset="-78"/>
            </a:endParaRPr>
          </a:p>
          <a:p>
            <a:pPr lvl="0">
              <a:buFontTx/>
              <a:buChar char="-"/>
            </a:pPr>
            <a:endParaRPr lang="ar-SA" sz="2800" u="sng" dirty="0">
              <a:solidFill>
                <a:srgbClr val="FF0000"/>
              </a:solidFill>
              <a:cs typeface="PT Bold Heading" pitchFamily="2" charset="-78"/>
            </a:endParaRPr>
          </a:p>
          <a:p>
            <a:pPr lvl="0">
              <a:buFontTx/>
              <a:buChar char="-"/>
            </a:pPr>
            <a:r>
              <a:rPr lang="ar-SA" sz="2800" u="sng" dirty="0" smtClean="0">
                <a:solidFill>
                  <a:srgbClr val="FF0000"/>
                </a:solidFill>
                <a:cs typeface="PT Bold Heading" pitchFamily="2" charset="-78"/>
              </a:rPr>
              <a:t> سلامة موسى:</a:t>
            </a:r>
            <a:endParaRPr lang="ar-SA" sz="2800" u="sng" dirty="0">
              <a:solidFill>
                <a:srgbClr val="FF0000"/>
              </a:solidFill>
              <a:cs typeface="PT Bold Heading" pitchFamily="2" charset="-78"/>
            </a:endParaRPr>
          </a:p>
          <a:p>
            <a:pPr lvl="0">
              <a:buFontTx/>
              <a:buChar char="-"/>
            </a:pPr>
            <a:endParaRPr lang="ar-SA" sz="2800" dirty="0" smtClean="0">
              <a:solidFill>
                <a:srgbClr val="00B050"/>
              </a:solidFill>
              <a:cs typeface="PT Bold Heading" pitchFamily="2" charset="-78"/>
            </a:endParaRPr>
          </a:p>
          <a:p>
            <a:pPr lvl="0"/>
            <a:r>
              <a:rPr lang="ar-SA" sz="2800" dirty="0">
                <a:solidFill>
                  <a:srgbClr val="00B050"/>
                </a:solidFill>
                <a:cs typeface="PT Bold Heading" pitchFamily="2" charset="-78"/>
              </a:rPr>
              <a:t> </a:t>
            </a:r>
            <a:r>
              <a:rPr lang="ar-SA" sz="2800" dirty="0" smtClean="0">
                <a:solidFill>
                  <a:srgbClr val="00B050"/>
                </a:solidFill>
                <a:cs typeface="PT Bold Heading" pitchFamily="2" charset="-78"/>
              </a:rPr>
              <a:t>                          </a:t>
            </a:r>
            <a:r>
              <a:rPr lang="ar-SA" sz="2800" dirty="0" smtClean="0">
                <a:solidFill>
                  <a:prstClr val="black"/>
                </a:solidFill>
                <a:cs typeface="PT Bold Heading" pitchFamily="2" charset="-78"/>
              </a:rPr>
              <a:t>في </a:t>
            </a:r>
            <a:r>
              <a:rPr lang="ar-SA" sz="2800" dirty="0">
                <a:solidFill>
                  <a:prstClr val="black"/>
                </a:solidFill>
                <a:cs typeface="PT Bold Heading" pitchFamily="2" charset="-78"/>
              </a:rPr>
              <a:t>كتابه ( </a:t>
            </a:r>
            <a:r>
              <a:rPr lang="ar-SA" sz="2800" dirty="0">
                <a:solidFill>
                  <a:srgbClr val="00B050"/>
                </a:solidFill>
                <a:cs typeface="PT Bold Heading" pitchFamily="2" charset="-78"/>
              </a:rPr>
              <a:t>اليوم والغد</a:t>
            </a:r>
            <a:r>
              <a:rPr lang="ar-SA" sz="2800" dirty="0">
                <a:solidFill>
                  <a:prstClr val="black"/>
                </a:solidFill>
                <a:cs typeface="PT Bold Heading" pitchFamily="2" charset="-78"/>
              </a:rPr>
              <a:t>)، </a:t>
            </a:r>
            <a:r>
              <a:rPr lang="ar-SA" sz="2800" dirty="0">
                <a:solidFill>
                  <a:srgbClr val="7030A0"/>
                </a:solidFill>
                <a:cs typeface="PT Bold Heading" pitchFamily="2" charset="-78"/>
              </a:rPr>
              <a:t>يرى ان مصر جزء من أوربا</a:t>
            </a:r>
            <a:r>
              <a:rPr lang="ar-SA" sz="2800" dirty="0" smtClean="0">
                <a:solidFill>
                  <a:srgbClr val="7030A0"/>
                </a:solidFill>
                <a:cs typeface="PT Bold Heading" pitchFamily="2" charset="-78"/>
              </a:rPr>
              <a:t>، </a:t>
            </a:r>
          </a:p>
          <a:p>
            <a:pPr lvl="0"/>
            <a:r>
              <a:rPr lang="ar-SA" sz="2800" dirty="0">
                <a:solidFill>
                  <a:srgbClr val="7030A0"/>
                </a:solidFill>
                <a:cs typeface="PT Bold Heading" pitchFamily="2" charset="-78"/>
              </a:rPr>
              <a:t> </a:t>
            </a:r>
            <a:r>
              <a:rPr lang="ar-SA" sz="2800" dirty="0" smtClean="0">
                <a:solidFill>
                  <a:srgbClr val="7030A0"/>
                </a:solidFill>
                <a:cs typeface="PT Bold Heading" pitchFamily="2" charset="-78"/>
              </a:rPr>
              <a:t>                          </a:t>
            </a:r>
            <a:r>
              <a:rPr lang="ar-SA" sz="2750" dirty="0" smtClean="0">
                <a:solidFill>
                  <a:srgbClr val="7030A0"/>
                </a:solidFill>
                <a:cs typeface="PT Bold Heading" pitchFamily="2" charset="-78"/>
              </a:rPr>
              <a:t>وليست </a:t>
            </a:r>
            <a:r>
              <a:rPr lang="ar-SA" sz="2750" dirty="0">
                <a:solidFill>
                  <a:srgbClr val="7030A0"/>
                </a:solidFill>
                <a:cs typeface="PT Bold Heading" pitchFamily="2" charset="-78"/>
              </a:rPr>
              <a:t>جزءًا من </a:t>
            </a:r>
            <a:r>
              <a:rPr lang="ar-SA" sz="2700" dirty="0">
                <a:solidFill>
                  <a:srgbClr val="7030A0"/>
                </a:solidFill>
                <a:cs typeface="PT Bold Heading" pitchFamily="2" charset="-78"/>
              </a:rPr>
              <a:t>آسيا( أي من الإسلام</a:t>
            </a:r>
            <a:r>
              <a:rPr lang="ar-SA" sz="2700" dirty="0">
                <a:solidFill>
                  <a:prstClr val="black"/>
                </a:solidFill>
                <a:cs typeface="PT Bold Heading" pitchFamily="2" charset="-78"/>
              </a:rPr>
              <a:t>)، ويقول: أننا </a:t>
            </a:r>
            <a:endParaRPr lang="ar-SA" sz="2700" dirty="0" smtClean="0">
              <a:solidFill>
                <a:prstClr val="black"/>
              </a:solidFill>
              <a:cs typeface="PT Bold Heading" pitchFamily="2" charset="-78"/>
            </a:endParaRPr>
          </a:p>
          <a:p>
            <a:pPr lvl="0"/>
            <a:r>
              <a:rPr lang="ar-SA" sz="2700" dirty="0">
                <a:solidFill>
                  <a:prstClr val="black"/>
                </a:solidFill>
                <a:cs typeface="PT Bold Heading" pitchFamily="2" charset="-78"/>
              </a:rPr>
              <a:t> </a:t>
            </a:r>
            <a:r>
              <a:rPr lang="ar-SA" sz="2700" dirty="0" smtClean="0">
                <a:solidFill>
                  <a:prstClr val="black"/>
                </a:solidFill>
                <a:cs typeface="PT Bold Heading" pitchFamily="2" charset="-78"/>
              </a:rPr>
              <a:t>                         </a:t>
            </a:r>
            <a:r>
              <a:rPr lang="ar-SA" sz="2800" dirty="0" smtClean="0">
                <a:solidFill>
                  <a:prstClr val="black"/>
                </a:solidFill>
                <a:cs typeface="PT Bold Heading" pitchFamily="2" charset="-78"/>
              </a:rPr>
              <a:t>  إذا </a:t>
            </a:r>
            <a:r>
              <a:rPr lang="ar-SA" sz="2800" dirty="0">
                <a:solidFill>
                  <a:prstClr val="black"/>
                </a:solidFill>
                <a:cs typeface="PT Bold Heading" pitchFamily="2" charset="-78"/>
              </a:rPr>
              <a:t>أخلصنا النية مع الإنجليز فقد نتفق معهم ، اذا </a:t>
            </a:r>
            <a:endParaRPr lang="ar-SA" sz="2800" dirty="0" smtClean="0">
              <a:solidFill>
                <a:prstClr val="black"/>
              </a:solidFill>
              <a:cs typeface="PT Bold Heading" pitchFamily="2" charset="-78"/>
            </a:endParaRPr>
          </a:p>
          <a:p>
            <a:pPr lvl="0"/>
            <a:r>
              <a:rPr lang="ar-SA" sz="2700" dirty="0">
                <a:solidFill>
                  <a:prstClr val="black"/>
                </a:solidFill>
                <a:cs typeface="PT Bold Heading" pitchFamily="2" charset="-78"/>
              </a:rPr>
              <a:t> </a:t>
            </a:r>
            <a:r>
              <a:rPr lang="ar-SA" sz="2700" dirty="0" smtClean="0">
                <a:solidFill>
                  <a:prstClr val="black"/>
                </a:solidFill>
                <a:cs typeface="PT Bold Heading" pitchFamily="2" charset="-78"/>
              </a:rPr>
              <a:t>                           ضمنا </a:t>
            </a:r>
            <a:r>
              <a:rPr lang="ar-SA" sz="2700" dirty="0">
                <a:solidFill>
                  <a:prstClr val="black"/>
                </a:solidFill>
                <a:cs typeface="PT Bold Heading" pitchFamily="2" charset="-78"/>
              </a:rPr>
              <a:t>لهم مصالحهم، وهم في الوقت نفسه اذا أخلصوا </a:t>
            </a:r>
            <a:endParaRPr lang="ar-SA" sz="2700" dirty="0" smtClean="0">
              <a:solidFill>
                <a:prstClr val="black"/>
              </a:solidFill>
              <a:cs typeface="PT Bold Heading" pitchFamily="2" charset="-78"/>
            </a:endParaRPr>
          </a:p>
          <a:p>
            <a:pPr lvl="0"/>
            <a:r>
              <a:rPr lang="ar-SA" sz="2700" dirty="0">
                <a:solidFill>
                  <a:prstClr val="black"/>
                </a:solidFill>
                <a:cs typeface="PT Bold Heading" pitchFamily="2" charset="-78"/>
              </a:rPr>
              <a:t> </a:t>
            </a:r>
            <a:r>
              <a:rPr lang="ar-SA" sz="2700" dirty="0" smtClean="0">
                <a:solidFill>
                  <a:prstClr val="black"/>
                </a:solidFill>
                <a:cs typeface="PT Bold Heading" pitchFamily="2" charset="-78"/>
              </a:rPr>
              <a:t>                           النية </a:t>
            </a:r>
            <a:r>
              <a:rPr lang="ar-SA" sz="2700" dirty="0">
                <a:solidFill>
                  <a:prstClr val="black"/>
                </a:solidFill>
                <a:cs typeface="PT Bold Heading" pitchFamily="2" charset="-78"/>
              </a:rPr>
              <a:t>لنا فإننا نقضي على الرجعية في مصر </a:t>
            </a:r>
            <a:r>
              <a:rPr lang="ar-SA" sz="2700" dirty="0" smtClean="0">
                <a:solidFill>
                  <a:prstClr val="black"/>
                </a:solidFill>
                <a:cs typeface="PT Bold Heading" pitchFamily="2" charset="-78"/>
              </a:rPr>
              <a:t>وننتهي</a:t>
            </a:r>
          </a:p>
          <a:p>
            <a:pPr lvl="0"/>
            <a:r>
              <a:rPr lang="ar-SA" sz="2700" dirty="0">
                <a:solidFill>
                  <a:prstClr val="black"/>
                </a:solidFill>
                <a:cs typeface="PT Bold Heading" pitchFamily="2" charset="-78"/>
              </a:rPr>
              <a:t> </a:t>
            </a:r>
            <a:r>
              <a:rPr lang="ar-SA" sz="2700" dirty="0" smtClean="0">
                <a:solidFill>
                  <a:prstClr val="black"/>
                </a:solidFill>
                <a:cs typeface="PT Bold Heading" pitchFamily="2" charset="-78"/>
              </a:rPr>
              <a:t>                           </a:t>
            </a:r>
            <a:r>
              <a:rPr lang="ar-SA" sz="2700" dirty="0">
                <a:solidFill>
                  <a:prstClr val="black"/>
                </a:solidFill>
                <a:cs typeface="PT Bold Heading" pitchFamily="2" charset="-78"/>
              </a:rPr>
              <a:t>منها، فلنول وجهنا شطر أوربا.</a:t>
            </a:r>
          </a:p>
        </p:txBody>
      </p:sp>
      <p:sp>
        <p:nvSpPr>
          <p:cNvPr id="4" name="AutoShape 4" descr="data:image/jpeg;base64,/9j/4AAQSkZJRgABAQAAAQABAAD/2wCEAAkGBxQTEhQUExQWFRQXFhoaGBcXGRwcGBwZGRgcFxgYGBoZHSggGholHx4UITEiJSkrLi4uFx8zODMsNygtLisBCgoKDgwOFw8QFCwcFxwsLCwsLCwsLCwsLCwsLCwsLCwsLCw3LCssLCwsLCwsLCwsNys3Kyw3LCssKysrKysrLP/AABEIAKYAkAMBIgACEQEDEQH/xAAcAAABBQEBAQAAAAAAAAAAAAAAAgMEBQYBBwj/xAA9EAABAwIDBQYEBAUCBwAAAAABAAIRAyEEMUESUWFx8AUigZGhsQbB0eETMkLxBzNSYnIjkhRDc4KywtL/xAAWAQEBAQAAAAAAAAAAAAAAAAAAAQL/xAAXEQEBAQEAAAAAAAAAAAAAAAAAARFB/9oADAMBAAIRAxEAPwD0RCEIoQhMY3FspML6jg1o1Op3DeeCB8KHje1KVL+ZUAP9ObvILFds/GL6gIp/6TOffdzOnIeZWOq9oTOyTn1dEeoP+MKGgqH/ALQPdy4z4xokx+HUH+z/AOl5a+qTmnqRJ+mio9aw/wAQ0HfqLP8AMR6iR6q0ny0P0Xjf4jh9lbdj9u1aB7p2mHNhnZ8I/KTvHqg9PQoHZPa1PENlhhw/Mw/mb9RxHop6ihCEIBCEIBCEIBCEIEVqrWtc5xDWtBLnHIAXJXk/xB22/F1C4S1gkU2nIDj/AHHVaz+JeOLMM2mP+a47X+LIMeJIn/FedU62cmIy5b/G6Ieu3PvRxNlX4in3uafLoM2O/OeVvum8RWmDlnP7oHcOzJTqdHeCq/s+tOt9N/krWk6TG/gT5qiRRo2snBhuB6yTtLxt+25SGmIvbn6IG6FJzCHNcWuH5SLGVuewe1vx2kOAFRovGRGW0PYj6rKNqD6T65p3CYw03tqATGYGrf1AcY9YTBu0JLHhwDmmWkAg7wbgpSihCEIBCEIBCEIMh/EuhNCk7dUI8HNn/wBV5e8kZcOWefuvXfj6iTgnugw1zXTHNs+vqvH2HON2t88vogRUqEjWNMzKSW5AHLXQ8eH2XCDJ8/WLJZpQJCgcwJIdBy1MxbRXWEqbRkSfA+ke6pcG0bYyiZjLL6mFfYUBt9cpAGnIdb1YVPw7d59bjzU1twL246/VUVVr3nuGBGvpl9FNo1H2JNxnroqi1FM6FKqUUqnWGztZ2TQxYccovlrmqjVfCtYmiWn9DyPA94e7vRXKyXwjXIr1WSHNczatYgsdAkcdojwC1qy0EIQgEIQgEirVDWuc78rWlxjOGgkx5JaRVpbbXM/ra5v+4FvzQeD9odr1n16j6znPLydtsnZj+kNGTRlHDeouIhsGmSWuuAcwRmFOw7D+O50ZZzpYKsqC7gPybRieOeSBdIz4qf8A8MTDRGUwdN+qgU2qVhK0OvlYIUvAUswdSJ+Q4XPonuymvL4kAZ3ub5WJHmptbC7Tdpk7QbO+QZIFk9gWBxBIBI36TvIvGRsdVUcDsRPeaG7JAmBMwdotg3ZbndcxWOc2r3mw0bJceDjE8RKthS2RnnkB9lC7RpBwc1uboDjwF4QW9F7XN3+XuonaGMe2k6o0SQYDIuSbXi4ATnYxEFp0Fkus0TsknvSQdDa45hBZfw4qF/8AxLnt2XgsaJJPd70xP9wb5LarB/Dlc0cQxrbMdDSBkZNvEW9Vu1FdQhCAQhCAXJWM+I/4g0qJLMM1teoDBc4kUmkGIkXeZ3QLZrF4r44x7z/P2J0pta0X3WJ9fFBafFGHGGxeIaR3KsPbuBMkjlO0ByWQfQcInI94OGW4zu0T7u1KlR4dXqPq6d5xNgZi+iex2G7m2MievmghsGXWaNi/WafZlklUwJBnhw5KCXgsSWEOIIyEEaR14KwwtTaJF4tfKc4XWUWlmy7OA2YE5fb3THYwJJOkxvyy9OrrSNCzCWFr9aqo7Ux7adrFwzjSclefiQCJi2e7csdTw1QF7n0yXgmx1mbjfqgsuxsSS6QVpadMGxAI3LL9i4p1Op/Jc3dLSfXX7rSiq942g0t2XehzsEHauH2HNe3RwI8DIC3b8zzKxtYbQA5cNdE9h+3qrSA7/Vg97WOThr5qDVoTGFxTKglrp3g/mHMac8k+ihCEIPnzGn/Uqf8AUf8A+bgmXNUjFNmpU41H+rym+vqoptoTzahgtkwYtKb2cl0DrxQPsdZOsJTLOuvNOUTfJVFrQqmNTuP281Y9nUtlpceZ+XiqylGzMDO/RFld4ABzWjTP7e/krEOB/dk5k9eCW1sm409tc1X9qVnEtDS0C4yJnyNlBpMxJAhzgCYkC0gTG+bqjWbG7LSbop9ywO4dclSUmYqINSNZAbPnrqpdcBrfxHuPcbJk5+VpRFh+Iar/AMKQCBLjwnIKRWbTpMDQNp4/SDAHEmO6FnsHjyynUxFhUcYYLEbR7oGemvJW3YuHJbNTM5k6nU3zKipnZ1F7HBw/MNwsOEG8c1qMFihUB0IMEe0LP1u06e0GtcCRaG3M8hcq27KNzmJaDBzkGNOagskIQivAKt3O5n3Kai6dqOuTxPuuNPUKDmykgJ0pJagGFKI1+yVSjaE2E57uPgn8dgX0nbLxB9CN4Ov7KiRRk0nWyzhXPYlbuknP0v1fwVF2fUh0HI2I36KRTrOpd3MafLlzVRelgebwY0+R8kNwwBsXRMxJjdYHWAq7C4/ay/N6nzVrh6m+/HwVEpuFbMzJ603Km+LKgbTawZvdPGG/KS1Wz8Q1olzgANTYDzz5LIdq4816hdk0WaOG/wAc0pHezapNSm0nug2H93JaL4p7T2abaFOznQXHc3QA7yR5DiqLAUWtJdUE27sZhwO7j1Cbq1zWql5gGbDcALN9PNQbn4eoxTZ3YsN0jyWiwLu+BwP1VB2G47AzBKusGYcHGw+qguEIQivAagu7n80NGadLbpNJgCKHN690bGic3ex+SI66KIbAt7r0HsCizF4Rraglze4TqIyM5iRsrz8Bar4FxOzWfTcbVG23bTLi85kbQ8FYiRW+CXh0seCNzuHLPRNYz4Zqt/O6k1mZeXENbvzHitxVeWsJaNpwFmkwCf0gnQbyvKa1epVc7bL3VC4mLm+oDcmgHQZJgv8A4Z7Cwdd0CrVLxm2zJExLZBJHIyNQs2/FPBcGuOztO2YNyAbX5bKuPhfDlmMpE2AJJAN7NOfCbSs/ScCAcpg+JuZ08EHKpLj3iXc7+6aDczuUhzbddfsmwL8evVRTlOu7Trkik0uPdzSCOGnQXGVYM5ndv0gdbkGz+H8cTDXjZcPI8QtbSyvlwyWMwZ2j3HScwbQTGRtIJE84HFaHsftAPLm5EWIRF/hq8CCbb932U1VtPzUyhUyE304/fNB4ds56ycut/wAl1rSlb7darrAJAOU9fJFJe2OuuCIGvj7pZ0z3DxzQB111ZBwD2y4SpGBxRp1GVGiSx0wdY08pUc5a9aJbOvDdHVkHsFCs17Q5plrgCDwNwvN/inD/AIWLeG2D4eIt+aSQY0mfNaD4L7R2qRok95ju7b9DpNuRB8wqX41qA4mNzAPUnwzWqnS/h6Bijs/qpVNkxIDtnaHssvTHdGlstBvWl7CilUpPbq9wNjJBa4EcsvFZljrD/EewUD0buVuE+6RG72unWXvw1SQ09Z+CKbLEg536vwUxonP75KPUYoJHZmL2HAmYGgzI+uo5LQOxP4VdlRp7j7EgWnQ81kxv681YDHB1MU3ZtNkHqlGrIBXcVQD2bJt3gZFiIIIIVD8OY/aYATOSv8TUtIEK1HkGz+6WAuA3PWt12fDlqopJA/f7ZLoHj77voludG6I5jkfuuNBA3bvn8kCTc9fJd4+/qiI5oGfsEFx8K4v8PFUybBxLDP8AdABtxhK+JKodjHbjstN+HlN1UQZEGOI03EJ3HYgvqmocyQfT5GVRYYl+waezm0EjmB8/mqU0oN8vlpz1VtB26cm7jc8zs/P0Vc5uh338LFKGxa2X75CUU25a9e6WDlrr62su7Ma/Tx8VBxtst3XskPFyQnnNsRkPska8N2oKCJU3T670N+6eeAmgCgfwmLfSMse5vL6G29XlH4srbJDmtdxA2T5ZLPnx4lcpG+5NDhNzz904w39UIUV0Mk+K7SE66desLqFUJdc3uTHJdZeOI65ZoQgU1gv4fv7pOHZLmj+q8+X1XUILHHHZcwDcD6youLZ338CfmfkhCUiNTbNtLBdA9UIQOB173t7hIcbE3/dCEQyWz5FNhyEIrhGqGt166shChH//2Q==">
            <a:hlinkClick r:id="rId2"/>
          </p:cNvPr>
          <p:cNvSpPr>
            <a:spLocks noChangeAspect="1" noChangeArrowheads="1"/>
          </p:cNvSpPr>
          <p:nvPr/>
        </p:nvSpPr>
        <p:spPr bwMode="auto">
          <a:xfrm>
            <a:off x="103237" y="-819471"/>
            <a:ext cx="1714500" cy="936104"/>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SA"/>
          </a:p>
        </p:txBody>
      </p:sp>
      <p:pic>
        <p:nvPicPr>
          <p:cNvPr id="5" name="صورة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76256" y="1988840"/>
            <a:ext cx="1872208" cy="2376264"/>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467812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checkerboard(across)">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barn(inVertical)">
                                      <p:cBhvr>
                                        <p:cTn id="18" dur="500"/>
                                        <p:tgtEl>
                                          <p:spTgt spid="3">
                                            <p:txEl>
                                              <p:pRg st="4" end="4"/>
                                            </p:txEl>
                                          </p:spTgt>
                                        </p:tgtEl>
                                      </p:cBhvr>
                                    </p:animEffect>
                                  </p:childTnLst>
                                </p:cTn>
                              </p:par>
                              <p:par>
                                <p:cTn id="19" presetID="16" presetClass="entr" presetSubtype="21"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barn(inVertical)">
                                      <p:cBhvr>
                                        <p:cTn id="21" dur="500"/>
                                        <p:tgtEl>
                                          <p:spTgt spid="3">
                                            <p:txEl>
                                              <p:pRg st="5" end="5"/>
                                            </p:txEl>
                                          </p:spTgt>
                                        </p:tgtEl>
                                      </p:cBhvr>
                                    </p:animEffect>
                                  </p:childTnLst>
                                </p:cTn>
                              </p:par>
                              <p:par>
                                <p:cTn id="22" presetID="16" presetClass="entr" presetSubtype="21" fill="hold" nodeType="with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barn(inVertical)">
                                      <p:cBhvr>
                                        <p:cTn id="24" dur="500"/>
                                        <p:tgtEl>
                                          <p:spTgt spid="3">
                                            <p:txEl>
                                              <p:pRg st="6" end="6"/>
                                            </p:txEl>
                                          </p:spTgt>
                                        </p:tgtEl>
                                      </p:cBhvr>
                                    </p:animEffect>
                                  </p:childTnLst>
                                </p:cTn>
                              </p:par>
                              <p:par>
                                <p:cTn id="25" presetID="16" presetClass="entr" presetSubtype="21" fill="hold"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barn(inVertical)">
                                      <p:cBhvr>
                                        <p:cTn id="27" dur="500"/>
                                        <p:tgtEl>
                                          <p:spTgt spid="3">
                                            <p:txEl>
                                              <p:pRg st="7" end="7"/>
                                            </p:txEl>
                                          </p:spTgt>
                                        </p:tgtEl>
                                      </p:cBhvr>
                                    </p:animEffect>
                                  </p:childTnLst>
                                </p:cTn>
                              </p:par>
                              <p:par>
                                <p:cTn id="28" presetID="16" presetClass="entr" presetSubtype="21" fill="hold" nodeType="withEffect">
                                  <p:stCondLst>
                                    <p:cond delay="0"/>
                                  </p:stCondLst>
                                  <p:childTnLst>
                                    <p:set>
                                      <p:cBhvr>
                                        <p:cTn id="29" dur="1" fill="hold">
                                          <p:stCondLst>
                                            <p:cond delay="0"/>
                                          </p:stCondLst>
                                        </p:cTn>
                                        <p:tgtEl>
                                          <p:spTgt spid="3">
                                            <p:txEl>
                                              <p:pRg st="8" end="8"/>
                                            </p:txEl>
                                          </p:spTgt>
                                        </p:tgtEl>
                                        <p:attrNameLst>
                                          <p:attrName>style.visibility</p:attrName>
                                        </p:attrNameLst>
                                      </p:cBhvr>
                                      <p:to>
                                        <p:strVal val="visible"/>
                                      </p:to>
                                    </p:set>
                                    <p:animEffect transition="in" filter="barn(inVertical)">
                                      <p:cBhvr>
                                        <p:cTn id="30" dur="500"/>
                                        <p:tgtEl>
                                          <p:spTgt spid="3">
                                            <p:txEl>
                                              <p:pRg st="8" end="8"/>
                                            </p:txEl>
                                          </p:spTgt>
                                        </p:tgtEl>
                                      </p:cBhvr>
                                    </p:animEffect>
                                  </p:childTnLst>
                                </p:cTn>
                              </p:par>
                              <p:par>
                                <p:cTn id="31" presetID="16" presetClass="entr" presetSubtype="21" fill="hold" nodeType="with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animEffect transition="in" filter="barn(inVertical)">
                                      <p:cBhvr>
                                        <p:cTn id="33"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0" y="1052736"/>
            <a:ext cx="9036496" cy="2585323"/>
          </a:xfrm>
          <a:prstGeom prst="rect">
            <a:avLst/>
          </a:prstGeom>
        </p:spPr>
        <p:txBody>
          <a:bodyPr wrap="square">
            <a:spAutoFit/>
          </a:bodyPr>
          <a:lstStyle/>
          <a:p>
            <a:pPr lvl="0">
              <a:buFontTx/>
              <a:buChar char="-"/>
            </a:pPr>
            <a:r>
              <a:rPr lang="ar-SA" sz="2700" b="1" u="sng" dirty="0" smtClean="0">
                <a:solidFill>
                  <a:srgbClr val="FF0000"/>
                </a:solidFill>
                <a:cs typeface="PT Bold Heading" pitchFamily="2" charset="-78"/>
              </a:rPr>
              <a:t> طه حسين: </a:t>
            </a:r>
          </a:p>
          <a:p>
            <a:pPr lvl="0">
              <a:buFontTx/>
              <a:buChar char="-"/>
            </a:pPr>
            <a:endParaRPr lang="ar-SA" sz="2700" b="1" u="sng" dirty="0" smtClean="0">
              <a:solidFill>
                <a:srgbClr val="FF0000"/>
              </a:solidFill>
              <a:cs typeface="PT Bold Heading" pitchFamily="2" charset="-78"/>
            </a:endParaRPr>
          </a:p>
          <a:p>
            <a:pPr lvl="0"/>
            <a:r>
              <a:rPr lang="ar-SA" sz="2700" b="1" dirty="0">
                <a:solidFill>
                  <a:prstClr val="black"/>
                </a:solidFill>
                <a:cs typeface="PT Bold Heading" pitchFamily="2" charset="-78"/>
              </a:rPr>
              <a:t> </a:t>
            </a:r>
            <a:r>
              <a:rPr lang="ar-SA" sz="2700" b="1" dirty="0" smtClean="0">
                <a:solidFill>
                  <a:prstClr val="black"/>
                </a:solidFill>
                <a:cs typeface="PT Bold Heading" pitchFamily="2" charset="-78"/>
              </a:rPr>
              <a:t>                             </a:t>
            </a:r>
          </a:p>
          <a:p>
            <a:pPr lvl="0"/>
            <a:r>
              <a:rPr lang="ar-SA" sz="2700" b="1" dirty="0">
                <a:solidFill>
                  <a:prstClr val="black"/>
                </a:solidFill>
                <a:cs typeface="PT Bold Heading" pitchFamily="2" charset="-78"/>
              </a:rPr>
              <a:t> </a:t>
            </a:r>
            <a:r>
              <a:rPr lang="ar-SA" sz="2700" b="1" dirty="0" smtClean="0">
                <a:solidFill>
                  <a:prstClr val="black"/>
                </a:solidFill>
                <a:cs typeface="PT Bold Heading" pitchFamily="2" charset="-78"/>
              </a:rPr>
              <a:t>                             في </a:t>
            </a:r>
            <a:r>
              <a:rPr lang="ar-SA" sz="2700" b="1" dirty="0">
                <a:solidFill>
                  <a:prstClr val="black"/>
                </a:solidFill>
                <a:cs typeface="PT Bold Heading" pitchFamily="2" charset="-78"/>
              </a:rPr>
              <a:t>كتابه( </a:t>
            </a:r>
            <a:r>
              <a:rPr lang="ar-SA" sz="2700" b="1" dirty="0">
                <a:solidFill>
                  <a:srgbClr val="00B050"/>
                </a:solidFill>
                <a:cs typeface="PT Bold Heading" pitchFamily="2" charset="-78"/>
              </a:rPr>
              <a:t>مستقبل الثقافة في مصر</a:t>
            </a:r>
            <a:r>
              <a:rPr lang="ar-SA" sz="2700" b="1" dirty="0">
                <a:solidFill>
                  <a:prstClr val="black"/>
                </a:solidFill>
                <a:cs typeface="PT Bold Heading" pitchFamily="2" charset="-78"/>
              </a:rPr>
              <a:t>) يقول: أن </a:t>
            </a:r>
            <a:r>
              <a:rPr lang="ar-SA" sz="2700" b="1" dirty="0" smtClean="0">
                <a:solidFill>
                  <a:prstClr val="black"/>
                </a:solidFill>
                <a:cs typeface="PT Bold Heading" pitchFamily="2" charset="-78"/>
              </a:rPr>
              <a:t>سبيل</a:t>
            </a:r>
          </a:p>
          <a:p>
            <a:pPr lvl="0"/>
            <a:r>
              <a:rPr lang="ar-SA" sz="2700" b="1" dirty="0">
                <a:solidFill>
                  <a:prstClr val="black"/>
                </a:solidFill>
                <a:cs typeface="PT Bold Heading" pitchFamily="2" charset="-78"/>
              </a:rPr>
              <a:t> </a:t>
            </a:r>
            <a:r>
              <a:rPr lang="ar-SA" sz="2700" b="1" dirty="0" smtClean="0">
                <a:solidFill>
                  <a:prstClr val="black"/>
                </a:solidFill>
                <a:cs typeface="PT Bold Heading" pitchFamily="2" charset="-78"/>
              </a:rPr>
              <a:t>                            النهضة </a:t>
            </a:r>
            <a:r>
              <a:rPr lang="ar-SA" sz="2850" b="1" dirty="0">
                <a:solidFill>
                  <a:prstClr val="black"/>
                </a:solidFill>
                <a:cs typeface="PT Bold Heading" pitchFamily="2" charset="-78"/>
              </a:rPr>
              <a:t>واضحة بينة مستقيمة ليس فيها عوج </a:t>
            </a:r>
            <a:r>
              <a:rPr lang="ar-SA" sz="2850" b="1" dirty="0" smtClean="0">
                <a:solidFill>
                  <a:prstClr val="black"/>
                </a:solidFill>
                <a:cs typeface="PT Bold Heading" pitchFamily="2" charset="-78"/>
              </a:rPr>
              <a:t>ولا</a:t>
            </a:r>
          </a:p>
          <a:p>
            <a:pPr lvl="0"/>
            <a:r>
              <a:rPr lang="ar-SA" sz="2550" b="1" dirty="0">
                <a:solidFill>
                  <a:prstClr val="black"/>
                </a:solidFill>
                <a:cs typeface="PT Bold Heading" pitchFamily="2" charset="-78"/>
              </a:rPr>
              <a:t> </a:t>
            </a:r>
            <a:r>
              <a:rPr lang="ar-SA" sz="2550" b="1" dirty="0" smtClean="0">
                <a:solidFill>
                  <a:prstClr val="black"/>
                </a:solidFill>
                <a:cs typeface="PT Bold Heading" pitchFamily="2" charset="-78"/>
              </a:rPr>
              <a:t>                             التواء</a:t>
            </a:r>
            <a:r>
              <a:rPr lang="ar-SA" sz="2550" b="1" dirty="0">
                <a:solidFill>
                  <a:prstClr val="black"/>
                </a:solidFill>
                <a:cs typeface="PT Bold Heading" pitchFamily="2" charset="-78"/>
              </a:rPr>
              <a:t>، وهي </a:t>
            </a:r>
            <a:r>
              <a:rPr lang="ar-SA" sz="2550" b="1" u="sng" dirty="0">
                <a:solidFill>
                  <a:srgbClr val="C00000"/>
                </a:solidFill>
                <a:cs typeface="PT Bold Heading" pitchFamily="2" charset="-78"/>
              </a:rPr>
              <a:t>أن نسير سيرة الأوربيين ، ونسلك طريقهم</a:t>
            </a:r>
            <a:r>
              <a:rPr lang="ar-SA" sz="2550" b="1" dirty="0">
                <a:solidFill>
                  <a:prstClr val="black"/>
                </a:solidFill>
                <a:cs typeface="PT Bold Heading" pitchFamily="2" charset="-78"/>
              </a:rPr>
              <a:t>.</a:t>
            </a:r>
          </a:p>
        </p:txBody>
      </p:sp>
      <p:pic>
        <p:nvPicPr>
          <p:cNvPr id="3" name="صورة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76256" y="1700808"/>
            <a:ext cx="1524000" cy="2181225"/>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4257085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checkerboard(across)">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2">
                                            <p:txEl>
                                              <p:pRg st="3" end="3"/>
                                            </p:txEl>
                                          </p:spTgt>
                                        </p:tgtEl>
                                        <p:attrNameLst>
                                          <p:attrName>style.visibility</p:attrName>
                                        </p:attrNameLst>
                                      </p:cBhvr>
                                      <p:to>
                                        <p:strVal val="visible"/>
                                      </p:to>
                                    </p:set>
                                    <p:animEffect transition="in" filter="barn(inVertical)">
                                      <p:cBhvr>
                                        <p:cTn id="18" dur="500"/>
                                        <p:tgtEl>
                                          <p:spTgt spid="2">
                                            <p:txEl>
                                              <p:pRg st="3" end="3"/>
                                            </p:txEl>
                                          </p:spTgt>
                                        </p:tgtEl>
                                      </p:cBhvr>
                                    </p:animEffect>
                                  </p:childTnLst>
                                </p:cTn>
                              </p:par>
                              <p:par>
                                <p:cTn id="19" presetID="16" presetClass="entr" presetSubtype="21" fill="hold" nodeType="with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Effect transition="in" filter="barn(inVertical)">
                                      <p:cBhvr>
                                        <p:cTn id="21" dur="500"/>
                                        <p:tgtEl>
                                          <p:spTgt spid="2">
                                            <p:txEl>
                                              <p:pRg st="4" end="4"/>
                                            </p:txEl>
                                          </p:spTgt>
                                        </p:tgtEl>
                                      </p:cBhvr>
                                    </p:animEffect>
                                  </p:childTnLst>
                                </p:cTn>
                              </p:par>
                              <p:par>
                                <p:cTn id="22" presetID="16" presetClass="entr" presetSubtype="21" fill="hold" nodeType="withEffect">
                                  <p:stCondLst>
                                    <p:cond delay="0"/>
                                  </p:stCondLst>
                                  <p:childTnLst>
                                    <p:set>
                                      <p:cBhvr>
                                        <p:cTn id="23" dur="1" fill="hold">
                                          <p:stCondLst>
                                            <p:cond delay="0"/>
                                          </p:stCondLst>
                                        </p:cTn>
                                        <p:tgtEl>
                                          <p:spTgt spid="2">
                                            <p:txEl>
                                              <p:pRg st="5" end="5"/>
                                            </p:txEl>
                                          </p:spTgt>
                                        </p:tgtEl>
                                        <p:attrNameLst>
                                          <p:attrName>style.visibility</p:attrName>
                                        </p:attrNameLst>
                                      </p:cBhvr>
                                      <p:to>
                                        <p:strVal val="visible"/>
                                      </p:to>
                                    </p:set>
                                    <p:animEffect transition="in" filter="barn(inVertical)">
                                      <p:cBhvr>
                                        <p:cTn id="24"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6512" y="1268760"/>
            <a:ext cx="9036496" cy="3031599"/>
          </a:xfrm>
          <a:prstGeom prst="rect">
            <a:avLst/>
          </a:prstGeom>
        </p:spPr>
        <p:txBody>
          <a:bodyPr wrap="square">
            <a:spAutoFit/>
          </a:bodyPr>
          <a:lstStyle/>
          <a:p>
            <a:pPr marL="271463" lvl="0" indent="-271463">
              <a:buFontTx/>
              <a:buChar char="-"/>
            </a:pPr>
            <a:r>
              <a:rPr lang="ar-SA" sz="2800" u="sng" dirty="0" smtClean="0">
                <a:solidFill>
                  <a:srgbClr val="FF0000"/>
                </a:solidFill>
                <a:cs typeface="PT Bold Heading" pitchFamily="2" charset="-78"/>
              </a:rPr>
              <a:t>قاسم أمين: </a:t>
            </a:r>
          </a:p>
          <a:p>
            <a:pPr marL="271463" lvl="0" indent="-271463">
              <a:buFontTx/>
              <a:buChar char="-"/>
            </a:pPr>
            <a:endParaRPr lang="ar-SA" sz="2800" u="sng" dirty="0" smtClean="0">
              <a:solidFill>
                <a:srgbClr val="FF0000"/>
              </a:solidFill>
              <a:cs typeface="PT Bold Heading" pitchFamily="2" charset="-78"/>
            </a:endParaRPr>
          </a:p>
          <a:p>
            <a:pPr lvl="0"/>
            <a:r>
              <a:rPr lang="ar-SA" sz="2800" dirty="0" smtClean="0">
                <a:solidFill>
                  <a:srgbClr val="00B050"/>
                </a:solidFill>
                <a:cs typeface="PT Bold Heading" pitchFamily="2" charset="-78"/>
              </a:rPr>
              <a:t>                             </a:t>
            </a:r>
            <a:r>
              <a:rPr lang="ar-SA" sz="2800" dirty="0" smtClean="0">
                <a:solidFill>
                  <a:prstClr val="black"/>
                </a:solidFill>
                <a:cs typeface="PT Bold Heading" pitchFamily="2" charset="-78"/>
              </a:rPr>
              <a:t>يقول </a:t>
            </a:r>
            <a:r>
              <a:rPr lang="ar-SA" sz="2800" dirty="0">
                <a:solidFill>
                  <a:prstClr val="black"/>
                </a:solidFill>
                <a:cs typeface="PT Bold Heading" pitchFamily="2" charset="-78"/>
              </a:rPr>
              <a:t>في كتابه ( </a:t>
            </a:r>
            <a:r>
              <a:rPr lang="ar-SA" sz="2800" dirty="0">
                <a:solidFill>
                  <a:srgbClr val="00B050"/>
                </a:solidFill>
                <a:cs typeface="PT Bold Heading" pitchFamily="2" charset="-78"/>
              </a:rPr>
              <a:t>المرأة الجديدة</a:t>
            </a:r>
            <a:r>
              <a:rPr lang="ar-SA" sz="2800" dirty="0">
                <a:solidFill>
                  <a:prstClr val="black"/>
                </a:solidFill>
                <a:cs typeface="PT Bold Heading" pitchFamily="2" charset="-78"/>
              </a:rPr>
              <a:t>)، بعد أن تحدث </a:t>
            </a:r>
            <a:r>
              <a:rPr lang="ar-SA" sz="2800" dirty="0" smtClean="0">
                <a:solidFill>
                  <a:prstClr val="black"/>
                </a:solidFill>
                <a:cs typeface="PT Bold Heading" pitchFamily="2" charset="-78"/>
              </a:rPr>
              <a:t>عن</a:t>
            </a:r>
          </a:p>
          <a:p>
            <a:pPr lvl="0"/>
            <a:r>
              <a:rPr lang="ar-SA" sz="2800" dirty="0">
                <a:solidFill>
                  <a:prstClr val="black"/>
                </a:solidFill>
                <a:cs typeface="PT Bold Heading" pitchFamily="2" charset="-78"/>
              </a:rPr>
              <a:t> </a:t>
            </a:r>
            <a:r>
              <a:rPr lang="ar-SA" sz="2800" dirty="0" smtClean="0">
                <a:solidFill>
                  <a:prstClr val="black"/>
                </a:solidFill>
                <a:cs typeface="PT Bold Heading" pitchFamily="2" charset="-78"/>
              </a:rPr>
              <a:t>                            </a:t>
            </a:r>
            <a:r>
              <a:rPr lang="ar-SA" sz="2800" dirty="0">
                <a:solidFill>
                  <a:prstClr val="black"/>
                </a:solidFill>
                <a:cs typeface="PT Bold Heading" pitchFamily="2" charset="-78"/>
              </a:rPr>
              <a:t>أوضاع </a:t>
            </a:r>
            <a:r>
              <a:rPr lang="ar-SA" sz="2700" dirty="0">
                <a:solidFill>
                  <a:prstClr val="black"/>
                </a:solidFill>
                <a:cs typeface="PT Bold Heading" pitchFamily="2" charset="-78"/>
              </a:rPr>
              <a:t>المرأة المسلمة في مصر: هذا هو الداء الذي </a:t>
            </a:r>
            <a:endParaRPr lang="ar-SA" sz="2700" dirty="0" smtClean="0">
              <a:solidFill>
                <a:prstClr val="black"/>
              </a:solidFill>
              <a:cs typeface="PT Bold Heading" pitchFamily="2" charset="-78"/>
            </a:endParaRPr>
          </a:p>
          <a:p>
            <a:pPr lvl="0"/>
            <a:r>
              <a:rPr lang="ar-SA" sz="2700" dirty="0">
                <a:solidFill>
                  <a:prstClr val="black"/>
                </a:solidFill>
                <a:cs typeface="PT Bold Heading" pitchFamily="2" charset="-78"/>
              </a:rPr>
              <a:t> </a:t>
            </a:r>
            <a:r>
              <a:rPr lang="ar-SA" sz="2700" dirty="0" smtClean="0">
                <a:solidFill>
                  <a:prstClr val="black"/>
                </a:solidFill>
                <a:cs typeface="PT Bold Heading" pitchFamily="2" charset="-78"/>
              </a:rPr>
              <a:t>                             يلزم </a:t>
            </a:r>
            <a:r>
              <a:rPr lang="ar-SA" sz="2700" dirty="0">
                <a:solidFill>
                  <a:prstClr val="black"/>
                </a:solidFill>
                <a:cs typeface="PT Bold Heading" pitchFamily="2" charset="-78"/>
              </a:rPr>
              <a:t>أن نبادر إلى علاجه، وليس له دواء إلا</a:t>
            </a:r>
            <a:r>
              <a:rPr lang="ar-SA" sz="2700" u="sng" dirty="0">
                <a:solidFill>
                  <a:prstClr val="black"/>
                </a:solidFill>
                <a:cs typeface="PT Bold Heading" pitchFamily="2" charset="-78"/>
              </a:rPr>
              <a:t> </a:t>
            </a:r>
            <a:r>
              <a:rPr lang="ar-SA" sz="2700" u="sng" dirty="0">
                <a:solidFill>
                  <a:srgbClr val="C00000"/>
                </a:solidFill>
                <a:cs typeface="PT Bold Heading" pitchFamily="2" charset="-78"/>
              </a:rPr>
              <a:t>أن نربي </a:t>
            </a:r>
            <a:endParaRPr lang="ar-SA" sz="2700" u="sng" dirty="0" smtClean="0">
              <a:solidFill>
                <a:srgbClr val="C00000"/>
              </a:solidFill>
              <a:cs typeface="PT Bold Heading" pitchFamily="2" charset="-78"/>
            </a:endParaRPr>
          </a:p>
          <a:p>
            <a:pPr lvl="0"/>
            <a:r>
              <a:rPr lang="ar-SA" sz="2600" dirty="0">
                <a:solidFill>
                  <a:srgbClr val="C00000"/>
                </a:solidFill>
                <a:cs typeface="PT Bold Heading" pitchFamily="2" charset="-78"/>
              </a:rPr>
              <a:t> </a:t>
            </a:r>
            <a:r>
              <a:rPr lang="ar-SA" sz="2600" dirty="0" smtClean="0">
                <a:solidFill>
                  <a:srgbClr val="C00000"/>
                </a:solidFill>
                <a:cs typeface="PT Bold Heading" pitchFamily="2" charset="-78"/>
              </a:rPr>
              <a:t>                             </a:t>
            </a:r>
            <a:r>
              <a:rPr lang="ar-SA" sz="2600" u="sng" dirty="0" smtClean="0">
                <a:solidFill>
                  <a:srgbClr val="C00000"/>
                </a:solidFill>
                <a:cs typeface="PT Bold Heading" pitchFamily="2" charset="-78"/>
              </a:rPr>
              <a:t>أولادنا </a:t>
            </a:r>
            <a:r>
              <a:rPr lang="ar-SA" sz="2600" u="sng" dirty="0">
                <a:solidFill>
                  <a:srgbClr val="C00000"/>
                </a:solidFill>
                <a:cs typeface="PT Bold Heading" pitchFamily="2" charset="-78"/>
              </a:rPr>
              <a:t>على ان يتعرفوا شؤون المدنية الغربية</a:t>
            </a:r>
            <a:r>
              <a:rPr lang="ar-SA" sz="2600" dirty="0">
                <a:solidFill>
                  <a:prstClr val="black"/>
                </a:solidFill>
                <a:cs typeface="PT Bold Heading" pitchFamily="2" charset="-78"/>
              </a:rPr>
              <a:t>، ويقفوا </a:t>
            </a:r>
          </a:p>
          <a:p>
            <a:pPr lvl="0"/>
            <a:r>
              <a:rPr lang="ar-SA" sz="2600" dirty="0" smtClean="0">
                <a:solidFill>
                  <a:prstClr val="black"/>
                </a:solidFill>
                <a:cs typeface="PT Bold Heading" pitchFamily="2" charset="-78"/>
              </a:rPr>
              <a:t>                              على </a:t>
            </a:r>
            <a:r>
              <a:rPr lang="ar-SA" sz="2600" dirty="0">
                <a:solidFill>
                  <a:prstClr val="black"/>
                </a:solidFill>
                <a:cs typeface="PT Bold Heading" pitchFamily="2" charset="-78"/>
              </a:rPr>
              <a:t>أصولها، وفروعها وآثارها.</a:t>
            </a:r>
          </a:p>
        </p:txBody>
      </p:sp>
      <p:pic>
        <p:nvPicPr>
          <p:cNvPr id="2052" name="Picture 4" descr="http://www.hindawi.org/contributors/60741741/photo.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32240" y="2185809"/>
            <a:ext cx="1581150" cy="211455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8749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nodeType="clickEffect">
                                  <p:stCondLst>
                                    <p:cond delay="0"/>
                                  </p:stCondLst>
                                  <p:childTnLst>
                                    <p:set>
                                      <p:cBhvr>
                                        <p:cTn id="12" dur="1" fill="hold">
                                          <p:stCondLst>
                                            <p:cond delay="0"/>
                                          </p:stCondLst>
                                        </p:cTn>
                                        <p:tgtEl>
                                          <p:spTgt spid="2052"/>
                                        </p:tgtEl>
                                        <p:attrNameLst>
                                          <p:attrName>style.visibility</p:attrName>
                                        </p:attrNameLst>
                                      </p:cBhvr>
                                      <p:to>
                                        <p:strVal val="visible"/>
                                      </p:to>
                                    </p:set>
                                    <p:animEffect transition="in" filter="checkerboard(across)">
                                      <p:cBhvr>
                                        <p:cTn id="13" dur="500"/>
                                        <p:tgtEl>
                                          <p:spTgt spid="2052"/>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2">
                                            <p:txEl>
                                              <p:pRg st="2" end="2"/>
                                            </p:txEl>
                                          </p:spTgt>
                                        </p:tgtEl>
                                        <p:attrNameLst>
                                          <p:attrName>style.visibility</p:attrName>
                                        </p:attrNameLst>
                                      </p:cBhvr>
                                      <p:to>
                                        <p:strVal val="visible"/>
                                      </p:to>
                                    </p:set>
                                    <p:animEffect transition="in" filter="barn(inVertical)">
                                      <p:cBhvr>
                                        <p:cTn id="18" dur="500"/>
                                        <p:tgtEl>
                                          <p:spTgt spid="2">
                                            <p:txEl>
                                              <p:pRg st="2" end="2"/>
                                            </p:txEl>
                                          </p:spTgt>
                                        </p:tgtEl>
                                      </p:cBhvr>
                                    </p:animEffect>
                                  </p:childTnLst>
                                </p:cTn>
                              </p:par>
                              <p:par>
                                <p:cTn id="19" presetID="16" presetClass="entr" presetSubtype="21" fill="hold" nodeType="with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animEffect transition="in" filter="barn(inVertical)">
                                      <p:cBhvr>
                                        <p:cTn id="21" dur="500"/>
                                        <p:tgtEl>
                                          <p:spTgt spid="2">
                                            <p:txEl>
                                              <p:pRg st="3" end="3"/>
                                            </p:txEl>
                                          </p:spTgt>
                                        </p:tgtEl>
                                      </p:cBhvr>
                                    </p:animEffect>
                                  </p:childTnLst>
                                </p:cTn>
                              </p:par>
                              <p:par>
                                <p:cTn id="22" presetID="16" presetClass="entr" presetSubtype="21" fill="hold" nodeType="withEffect">
                                  <p:stCondLst>
                                    <p:cond delay="0"/>
                                  </p:stCondLst>
                                  <p:childTnLst>
                                    <p:set>
                                      <p:cBhvr>
                                        <p:cTn id="23" dur="1" fill="hold">
                                          <p:stCondLst>
                                            <p:cond delay="0"/>
                                          </p:stCondLst>
                                        </p:cTn>
                                        <p:tgtEl>
                                          <p:spTgt spid="2">
                                            <p:txEl>
                                              <p:pRg st="4" end="4"/>
                                            </p:txEl>
                                          </p:spTgt>
                                        </p:tgtEl>
                                        <p:attrNameLst>
                                          <p:attrName>style.visibility</p:attrName>
                                        </p:attrNameLst>
                                      </p:cBhvr>
                                      <p:to>
                                        <p:strVal val="visible"/>
                                      </p:to>
                                    </p:set>
                                    <p:animEffect transition="in" filter="barn(inVertical)">
                                      <p:cBhvr>
                                        <p:cTn id="24" dur="500"/>
                                        <p:tgtEl>
                                          <p:spTgt spid="2">
                                            <p:txEl>
                                              <p:pRg st="4" end="4"/>
                                            </p:txEl>
                                          </p:spTgt>
                                        </p:tgtEl>
                                      </p:cBhvr>
                                    </p:animEffect>
                                  </p:childTnLst>
                                </p:cTn>
                              </p:par>
                              <p:par>
                                <p:cTn id="25" presetID="16" presetClass="entr" presetSubtype="21" fill="hold" nodeType="with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Effect transition="in" filter="barn(inVertical)">
                                      <p:cBhvr>
                                        <p:cTn id="27" dur="500"/>
                                        <p:tgtEl>
                                          <p:spTgt spid="2">
                                            <p:txEl>
                                              <p:pRg st="5" end="5"/>
                                            </p:txEl>
                                          </p:spTgt>
                                        </p:tgtEl>
                                      </p:cBhvr>
                                    </p:animEffect>
                                  </p:childTnLst>
                                </p:cTn>
                              </p:par>
                              <p:par>
                                <p:cTn id="28" presetID="16" presetClass="entr" presetSubtype="21" fill="hold" nodeType="withEffect">
                                  <p:stCondLst>
                                    <p:cond delay="0"/>
                                  </p:stCondLst>
                                  <p:childTnLst>
                                    <p:set>
                                      <p:cBhvr>
                                        <p:cTn id="29" dur="1" fill="hold">
                                          <p:stCondLst>
                                            <p:cond delay="0"/>
                                          </p:stCondLst>
                                        </p:cTn>
                                        <p:tgtEl>
                                          <p:spTgt spid="2">
                                            <p:txEl>
                                              <p:pRg st="6" end="6"/>
                                            </p:txEl>
                                          </p:spTgt>
                                        </p:tgtEl>
                                        <p:attrNameLst>
                                          <p:attrName>style.visibility</p:attrName>
                                        </p:attrNameLst>
                                      </p:cBhvr>
                                      <p:to>
                                        <p:strVal val="visible"/>
                                      </p:to>
                                    </p:set>
                                    <p:animEffect transition="in" filter="barn(inVertical)">
                                      <p:cBhvr>
                                        <p:cTn id="30"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82880" y="332656"/>
            <a:ext cx="8796528" cy="5709255"/>
          </a:xfrm>
          <a:prstGeom prst="rect">
            <a:avLst/>
          </a:prstGeom>
          <a:noFill/>
        </p:spPr>
        <p:txBody>
          <a:bodyPr wrap="square" rtlCol="1">
            <a:spAutoFit/>
          </a:bodyPr>
          <a:lstStyle/>
          <a:p>
            <a:pPr>
              <a:buFontTx/>
              <a:buChar char="-"/>
            </a:pPr>
            <a:endParaRPr lang="ar-SA" sz="2800" dirty="0">
              <a:cs typeface="PT Bold Heading" pitchFamily="2" charset="-78"/>
            </a:endParaRPr>
          </a:p>
          <a:p>
            <a:endParaRPr lang="ar-SA" sz="2800" dirty="0">
              <a:cs typeface="PT Bold Heading" pitchFamily="2" charset="-78"/>
            </a:endParaRPr>
          </a:p>
          <a:p>
            <a:r>
              <a:rPr lang="ar-SA" sz="2900" dirty="0" smtClean="0">
                <a:cs typeface="PT Bold Heading" pitchFamily="2" charset="-78"/>
              </a:rPr>
              <a:t>2- وبالإضافة إلى أراء هولاء المفكرين الذين دعوا دعوات صريحة للارتماء </a:t>
            </a:r>
            <a:r>
              <a:rPr lang="ar-SA" sz="2800" dirty="0" smtClean="0">
                <a:cs typeface="PT Bold Heading" pitchFamily="2" charset="-78"/>
              </a:rPr>
              <a:t>بأحضان الغرب، نجد أن </a:t>
            </a:r>
            <a:r>
              <a:rPr lang="ar-SA" sz="2800" u="sng" dirty="0" smtClean="0">
                <a:solidFill>
                  <a:srgbClr val="C00000"/>
                </a:solidFill>
                <a:cs typeface="PT Bold Heading" pitchFamily="2" charset="-78"/>
              </a:rPr>
              <a:t>البعثات على الدول الأوربية</a:t>
            </a:r>
            <a:r>
              <a:rPr lang="ar-SA" sz="2800" dirty="0" smtClean="0">
                <a:cs typeface="PT Bold Heading" pitchFamily="2" charset="-78"/>
              </a:rPr>
              <a:t>، بدأت تتقاطر من أبناء المسلمين استكمالاً لتعليمهم العالي وما ماثله، وكانت هذه هي </a:t>
            </a:r>
            <a:r>
              <a:rPr lang="ar-SA" sz="2700" dirty="0" smtClean="0">
                <a:cs typeface="PT Bold Heading" pitchFamily="2" charset="-78"/>
              </a:rPr>
              <a:t>نهاية المطاف في الإجهاز على بقايا الإسلام، وطباع الشرق وعاداته في نفوس أكثرهم، حيث لا يرجعون إلا وقد تأثروا بوجهة الغرب وفلسفته، أو أخذوا </a:t>
            </a:r>
            <a:r>
              <a:rPr lang="ar-SA" sz="2800" dirty="0" smtClean="0">
                <a:cs typeface="PT Bold Heading" pitchFamily="2" charset="-78"/>
              </a:rPr>
              <a:t>طريقة العيش الأوربي. </a:t>
            </a:r>
            <a:r>
              <a:rPr lang="ar-SA" sz="2800" dirty="0" smtClean="0">
                <a:solidFill>
                  <a:srgbClr val="C00000"/>
                </a:solidFill>
                <a:cs typeface="PT Bold Heading" pitchFamily="2" charset="-78"/>
              </a:rPr>
              <a:t>كما يقول المؤرخ توينبي </a:t>
            </a:r>
            <a:r>
              <a:rPr lang="ar-SA" sz="2800" dirty="0" smtClean="0">
                <a:cs typeface="PT Bold Heading" pitchFamily="2" charset="-78"/>
              </a:rPr>
              <a:t>وبذلك أصبحوا رصيدًا في حساب أعداء الإسلام بالسلوك والتربية، لإحداث الانقلاب الجذري في حياة المسلمين.</a:t>
            </a:r>
          </a:p>
          <a:p>
            <a:endParaRPr lang="ar-SA" sz="2800" dirty="0">
              <a:cs typeface="PT Bold Heading" pitchFamily="2" charset="-78"/>
            </a:endParaRPr>
          </a:p>
          <a:p>
            <a:endParaRPr lang="ar-SA" sz="2800" dirty="0" smtClean="0">
              <a:cs typeface="PT Bold Heading" pitchFamily="2" charset="-78"/>
            </a:endParaRPr>
          </a:p>
          <a:p>
            <a:endParaRPr lang="ar-SA" sz="2800" dirty="0">
              <a:cs typeface="PT Bold Heading" pitchFamily="2" charset="-78"/>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 calcmode="lin" valueType="num">
                                      <p:cBhvr>
                                        <p:cTn id="7"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8"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9"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338328"/>
            <a:ext cx="9034272" cy="5696431"/>
          </a:xfrm>
          <a:prstGeom prst="rect">
            <a:avLst/>
          </a:prstGeom>
          <a:noFill/>
        </p:spPr>
        <p:txBody>
          <a:bodyPr wrap="square" rtlCol="1">
            <a:spAutoFit/>
          </a:bodyPr>
          <a:lstStyle/>
          <a:p>
            <a:pPr>
              <a:lnSpc>
                <a:spcPts val="1000"/>
              </a:lnSpc>
            </a:pPr>
            <a:endParaRPr lang="ar-SA" sz="2800" u="sng" dirty="0" smtClean="0">
              <a:solidFill>
                <a:srgbClr val="FF0000"/>
              </a:solidFill>
              <a:cs typeface="PT Bold Heading" pitchFamily="2" charset="-78"/>
            </a:endParaRPr>
          </a:p>
          <a:p>
            <a:endParaRPr lang="ar-SA" sz="2550" u="sng" dirty="0" smtClean="0">
              <a:solidFill>
                <a:srgbClr val="FF0000"/>
              </a:solidFill>
              <a:cs typeface="PT Bold Heading" pitchFamily="2" charset="-78"/>
            </a:endParaRPr>
          </a:p>
          <a:p>
            <a:endParaRPr lang="ar-SA" sz="2550" u="sng" dirty="0" smtClean="0">
              <a:solidFill>
                <a:srgbClr val="FF0000"/>
              </a:solidFill>
              <a:cs typeface="PT Bold Heading" pitchFamily="2" charset="-78"/>
            </a:endParaRPr>
          </a:p>
          <a:p>
            <a:r>
              <a:rPr lang="ar-SA" sz="2550" u="sng" dirty="0" smtClean="0">
                <a:solidFill>
                  <a:srgbClr val="FF0000"/>
                </a:solidFill>
                <a:cs typeface="PT Bold Heading" pitchFamily="2" charset="-78"/>
              </a:rPr>
              <a:t> 2- احتقار الماضي الإسلامي وتربية الأجيال تربية علمانية ( لادينية) حديثة:</a:t>
            </a:r>
          </a:p>
          <a:p>
            <a:pPr>
              <a:lnSpc>
                <a:spcPts val="1000"/>
              </a:lnSpc>
            </a:pPr>
            <a:endParaRPr lang="ar-SA" sz="2800" u="sng" dirty="0" smtClean="0">
              <a:solidFill>
                <a:srgbClr val="FF0000"/>
              </a:solidFill>
              <a:cs typeface="PT Bold Heading" pitchFamily="2" charset="-78"/>
            </a:endParaRPr>
          </a:p>
          <a:p>
            <a:r>
              <a:rPr lang="ar-SA" sz="2650" dirty="0" smtClean="0">
                <a:cs typeface="PT Bold Heading" pitchFamily="2" charset="-78"/>
              </a:rPr>
              <a:t>1- والاتجاهات الفكرية التي حملت وزر هذا، </a:t>
            </a:r>
            <a:r>
              <a:rPr lang="ar-SA" sz="2650" dirty="0" smtClean="0">
                <a:solidFill>
                  <a:srgbClr val="7030A0"/>
                </a:solidFill>
                <a:cs typeface="PT Bold Heading" pitchFamily="2" charset="-78"/>
              </a:rPr>
              <a:t>هي تلك التي دعت إلى الارتباط بالماضي الغامض، البعيد، السابق على ماضيهم الإسلامي الحي. </a:t>
            </a:r>
          </a:p>
          <a:p>
            <a:pPr>
              <a:lnSpc>
                <a:spcPts val="1000"/>
              </a:lnSpc>
              <a:buFontTx/>
              <a:buChar char="-"/>
            </a:pPr>
            <a:endParaRPr lang="ar-SA" sz="2800" dirty="0" smtClean="0">
              <a:cs typeface="PT Bold Heading" pitchFamily="2" charset="-78"/>
            </a:endParaRPr>
          </a:p>
          <a:p>
            <a:r>
              <a:rPr lang="ar-SA" sz="2750" dirty="0" smtClean="0">
                <a:cs typeface="PT Bold Heading" pitchFamily="2" charset="-78"/>
              </a:rPr>
              <a:t>2- </a:t>
            </a:r>
            <a:r>
              <a:rPr lang="ar-SA" sz="2750" dirty="0" smtClean="0">
                <a:solidFill>
                  <a:srgbClr val="7030A0"/>
                </a:solidFill>
                <a:cs typeface="PT Bold Heading" pitchFamily="2" charset="-78"/>
              </a:rPr>
              <a:t>ودعوة إحياء الحضارات القديمة ظهرت في وقت واحد، </a:t>
            </a:r>
            <a:r>
              <a:rPr lang="ar-SA" sz="2750" dirty="0" smtClean="0">
                <a:cs typeface="PT Bold Heading" pitchFamily="2" charset="-78"/>
              </a:rPr>
              <a:t>في كل من تركيا، ومصر، والشام، والعراق، وشمال أفريقية، وإيران ، والهند، واندونيسيا.</a:t>
            </a:r>
          </a:p>
          <a:p>
            <a:pPr>
              <a:lnSpc>
                <a:spcPts val="1000"/>
              </a:lnSpc>
              <a:buFontTx/>
              <a:buChar char="-"/>
            </a:pPr>
            <a:endParaRPr lang="ar-SA" sz="2800" dirty="0" smtClean="0">
              <a:cs typeface="PT Bold Heading" pitchFamily="2" charset="-78"/>
            </a:endParaRPr>
          </a:p>
          <a:p>
            <a:r>
              <a:rPr lang="ar-SA" sz="2650" dirty="0" smtClean="0">
                <a:cs typeface="PT Bold Heading" pitchFamily="2" charset="-78"/>
              </a:rPr>
              <a:t>3-  يقول احد المستشرقين في هذا الأمر: إننا في كل بلد إسلامي دخلنا، نبشنا </a:t>
            </a:r>
            <a:r>
              <a:rPr lang="ar-SA" sz="2800" dirty="0" smtClean="0">
                <a:cs typeface="PT Bold Heading" pitchFamily="2" charset="-78"/>
              </a:rPr>
              <a:t>الأرض لنستخرج </a:t>
            </a:r>
            <a:r>
              <a:rPr lang="ar-SA" sz="2800" u="sng" dirty="0" smtClean="0">
                <a:solidFill>
                  <a:srgbClr val="C00000"/>
                </a:solidFill>
                <a:cs typeface="PT Bold Heading" pitchFamily="2" charset="-78"/>
              </a:rPr>
              <a:t>حضارات ما قبل الإسلام</a:t>
            </a:r>
            <a:r>
              <a:rPr lang="ar-SA" sz="2800" dirty="0" smtClean="0">
                <a:cs typeface="PT Bold Heading" pitchFamily="2" charset="-78"/>
              </a:rPr>
              <a:t>، ولسنا نطمع بطبيعة الحال أن يرتد المسلم إلى عقائد ما قبل الإسلام، ولكن يكفينا تذبذب ولائه بين الإسلام وتلك الحضارات. </a:t>
            </a:r>
            <a:r>
              <a:rPr lang="ar-SA" sz="2800" dirty="0" smtClean="0">
                <a:solidFill>
                  <a:srgbClr val="00B050"/>
                </a:solidFill>
                <a:cs typeface="PT Bold Heading" pitchFamily="2" charset="-78"/>
              </a:rPr>
              <a:t>امثلة على ذلك </a:t>
            </a:r>
          </a:p>
          <a:p>
            <a:pPr>
              <a:lnSpc>
                <a:spcPts val="1000"/>
              </a:lnSpc>
              <a:buFontTx/>
              <a:buChar char="-"/>
            </a:pPr>
            <a:endParaRPr lang="ar-SA" sz="2800" dirty="0" smtClean="0">
              <a:cs typeface="PT Bold Heading" pitchFamily="2" charset="-78"/>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fade">
                                      <p:cBhvr>
                                        <p:cTn id="7" dur="1000"/>
                                        <p:tgtEl>
                                          <p:spTgt spid="4">
                                            <p:txEl>
                                              <p:pRg st="3" end="3"/>
                                            </p:txEl>
                                          </p:spTgt>
                                        </p:tgtEl>
                                      </p:cBhvr>
                                    </p:animEffect>
                                    <p:anim calcmode="lin" valueType="num">
                                      <p:cBhvr>
                                        <p:cTn id="8"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4">
                                            <p:txEl>
                                              <p:pRg st="3" end="3"/>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53" presetClass="entr" presetSubtype="0" fill="hold" nodeType="clickEffect">
                                  <p:stCondLst>
                                    <p:cond delay="0"/>
                                  </p:stCondLst>
                                  <p:childTnLst>
                                    <p:set>
                                      <p:cBhvr>
                                        <p:cTn id="14" dur="1" fill="hold">
                                          <p:stCondLst>
                                            <p:cond delay="0"/>
                                          </p:stCondLst>
                                        </p:cTn>
                                        <p:tgtEl>
                                          <p:spTgt spid="4">
                                            <p:txEl>
                                              <p:pRg st="5" end="5"/>
                                            </p:txEl>
                                          </p:spTgt>
                                        </p:tgtEl>
                                        <p:attrNameLst>
                                          <p:attrName>style.visibility</p:attrName>
                                        </p:attrNameLst>
                                      </p:cBhvr>
                                      <p:to>
                                        <p:strVal val="visible"/>
                                      </p:to>
                                    </p:set>
                                    <p:anim calcmode="lin" valueType="num">
                                      <p:cBhvr>
                                        <p:cTn id="15" dur="500" fill="hold"/>
                                        <p:tgtEl>
                                          <p:spTgt spid="4">
                                            <p:txEl>
                                              <p:pRg st="5" end="5"/>
                                            </p:txEl>
                                          </p:spTgt>
                                        </p:tgtEl>
                                        <p:attrNameLst>
                                          <p:attrName>ppt_w</p:attrName>
                                        </p:attrNameLst>
                                      </p:cBhvr>
                                      <p:tavLst>
                                        <p:tav tm="0">
                                          <p:val>
                                            <p:fltVal val="0"/>
                                          </p:val>
                                        </p:tav>
                                        <p:tav tm="100000">
                                          <p:val>
                                            <p:strVal val="#ppt_w"/>
                                          </p:val>
                                        </p:tav>
                                      </p:tavLst>
                                    </p:anim>
                                    <p:anim calcmode="lin" valueType="num">
                                      <p:cBhvr>
                                        <p:cTn id="16" dur="500" fill="hold"/>
                                        <p:tgtEl>
                                          <p:spTgt spid="4">
                                            <p:txEl>
                                              <p:pRg st="5" end="5"/>
                                            </p:txEl>
                                          </p:spTgt>
                                        </p:tgtEl>
                                        <p:attrNameLst>
                                          <p:attrName>ppt_h</p:attrName>
                                        </p:attrNameLst>
                                      </p:cBhvr>
                                      <p:tavLst>
                                        <p:tav tm="0">
                                          <p:val>
                                            <p:fltVal val="0"/>
                                          </p:val>
                                        </p:tav>
                                        <p:tav tm="100000">
                                          <p:val>
                                            <p:strVal val="#ppt_h"/>
                                          </p:val>
                                        </p:tav>
                                      </p:tavLst>
                                    </p:anim>
                                    <p:animEffect transition="in" filter="fade">
                                      <p:cBhvr>
                                        <p:cTn id="17" dur="500"/>
                                        <p:tgtEl>
                                          <p:spTgt spid="4">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0" fill="hold" nodeType="clickEffect">
                                  <p:stCondLst>
                                    <p:cond delay="0"/>
                                  </p:stCondLst>
                                  <p:childTnLst>
                                    <p:set>
                                      <p:cBhvr>
                                        <p:cTn id="21" dur="1" fill="hold">
                                          <p:stCondLst>
                                            <p:cond delay="0"/>
                                          </p:stCondLst>
                                        </p:cTn>
                                        <p:tgtEl>
                                          <p:spTgt spid="4">
                                            <p:txEl>
                                              <p:pRg st="7" end="7"/>
                                            </p:txEl>
                                          </p:spTgt>
                                        </p:tgtEl>
                                        <p:attrNameLst>
                                          <p:attrName>style.visibility</p:attrName>
                                        </p:attrNameLst>
                                      </p:cBhvr>
                                      <p:to>
                                        <p:strVal val="visible"/>
                                      </p:to>
                                    </p:set>
                                    <p:anim calcmode="lin" valueType="num">
                                      <p:cBhvr>
                                        <p:cTn id="22" dur="500" fill="hold"/>
                                        <p:tgtEl>
                                          <p:spTgt spid="4">
                                            <p:txEl>
                                              <p:pRg st="7" end="7"/>
                                            </p:txEl>
                                          </p:spTgt>
                                        </p:tgtEl>
                                        <p:attrNameLst>
                                          <p:attrName>ppt_w</p:attrName>
                                        </p:attrNameLst>
                                      </p:cBhvr>
                                      <p:tavLst>
                                        <p:tav tm="0">
                                          <p:val>
                                            <p:fltVal val="0"/>
                                          </p:val>
                                        </p:tav>
                                        <p:tav tm="100000">
                                          <p:val>
                                            <p:strVal val="#ppt_w"/>
                                          </p:val>
                                        </p:tav>
                                      </p:tavLst>
                                    </p:anim>
                                    <p:anim calcmode="lin" valueType="num">
                                      <p:cBhvr>
                                        <p:cTn id="23" dur="500" fill="hold"/>
                                        <p:tgtEl>
                                          <p:spTgt spid="4">
                                            <p:txEl>
                                              <p:pRg st="7" end="7"/>
                                            </p:txEl>
                                          </p:spTgt>
                                        </p:tgtEl>
                                        <p:attrNameLst>
                                          <p:attrName>ppt_h</p:attrName>
                                        </p:attrNameLst>
                                      </p:cBhvr>
                                      <p:tavLst>
                                        <p:tav tm="0">
                                          <p:val>
                                            <p:fltVal val="0"/>
                                          </p:val>
                                        </p:tav>
                                        <p:tav tm="100000">
                                          <p:val>
                                            <p:strVal val="#ppt_h"/>
                                          </p:val>
                                        </p:tav>
                                      </p:tavLst>
                                    </p:anim>
                                    <p:animEffect transition="in" filter="fade">
                                      <p:cBhvr>
                                        <p:cTn id="24" dur="500"/>
                                        <p:tgtEl>
                                          <p:spTgt spid="4">
                                            <p:txEl>
                                              <p:pRg st="7" end="7"/>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0" fill="hold" nodeType="clickEffect">
                                  <p:stCondLst>
                                    <p:cond delay="0"/>
                                  </p:stCondLst>
                                  <p:childTnLst>
                                    <p:set>
                                      <p:cBhvr>
                                        <p:cTn id="28" dur="1" fill="hold">
                                          <p:stCondLst>
                                            <p:cond delay="0"/>
                                          </p:stCondLst>
                                        </p:cTn>
                                        <p:tgtEl>
                                          <p:spTgt spid="4">
                                            <p:txEl>
                                              <p:pRg st="9" end="9"/>
                                            </p:txEl>
                                          </p:spTgt>
                                        </p:tgtEl>
                                        <p:attrNameLst>
                                          <p:attrName>style.visibility</p:attrName>
                                        </p:attrNameLst>
                                      </p:cBhvr>
                                      <p:to>
                                        <p:strVal val="visible"/>
                                      </p:to>
                                    </p:set>
                                    <p:anim calcmode="lin" valueType="num">
                                      <p:cBhvr>
                                        <p:cTn id="29" dur="500" fill="hold"/>
                                        <p:tgtEl>
                                          <p:spTgt spid="4">
                                            <p:txEl>
                                              <p:pRg st="9" end="9"/>
                                            </p:txEl>
                                          </p:spTgt>
                                        </p:tgtEl>
                                        <p:attrNameLst>
                                          <p:attrName>ppt_w</p:attrName>
                                        </p:attrNameLst>
                                      </p:cBhvr>
                                      <p:tavLst>
                                        <p:tav tm="0">
                                          <p:val>
                                            <p:fltVal val="0"/>
                                          </p:val>
                                        </p:tav>
                                        <p:tav tm="100000">
                                          <p:val>
                                            <p:strVal val="#ppt_w"/>
                                          </p:val>
                                        </p:tav>
                                      </p:tavLst>
                                    </p:anim>
                                    <p:anim calcmode="lin" valueType="num">
                                      <p:cBhvr>
                                        <p:cTn id="30" dur="500" fill="hold"/>
                                        <p:tgtEl>
                                          <p:spTgt spid="4">
                                            <p:txEl>
                                              <p:pRg st="9" end="9"/>
                                            </p:txEl>
                                          </p:spTgt>
                                        </p:tgtEl>
                                        <p:attrNameLst>
                                          <p:attrName>ppt_h</p:attrName>
                                        </p:attrNameLst>
                                      </p:cBhvr>
                                      <p:tavLst>
                                        <p:tav tm="0">
                                          <p:val>
                                            <p:fltVal val="0"/>
                                          </p:val>
                                        </p:tav>
                                        <p:tav tm="100000">
                                          <p:val>
                                            <p:strVal val="#ppt_h"/>
                                          </p:val>
                                        </p:tav>
                                      </p:tavLst>
                                    </p:anim>
                                    <p:animEffect transition="in" filter="fade">
                                      <p:cBhvr>
                                        <p:cTn id="31" dur="500"/>
                                        <p:tgtEl>
                                          <p:spTgt spid="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73736" y="155448"/>
            <a:ext cx="8842248" cy="7201972"/>
          </a:xfrm>
          <a:prstGeom prst="rect">
            <a:avLst/>
          </a:prstGeom>
        </p:spPr>
        <p:txBody>
          <a:bodyPr wrap="square">
            <a:spAutoFit/>
          </a:bodyPr>
          <a:lstStyle/>
          <a:p>
            <a:pPr lvl="0"/>
            <a:r>
              <a:rPr lang="ar-SA" sz="2750" dirty="0" smtClean="0">
                <a:solidFill>
                  <a:prstClr val="black"/>
                </a:solidFill>
                <a:cs typeface="PT Bold Heading" pitchFamily="2" charset="-78"/>
              </a:rPr>
              <a:t>1-  </a:t>
            </a:r>
            <a:r>
              <a:rPr lang="ar-SA" sz="2750" dirty="0">
                <a:solidFill>
                  <a:prstClr val="black"/>
                </a:solidFill>
                <a:cs typeface="PT Bold Heading" pitchFamily="2" charset="-78"/>
              </a:rPr>
              <a:t>ومن هذه الدعوات: </a:t>
            </a:r>
            <a:r>
              <a:rPr lang="ar-SA" sz="2750" u="sng" dirty="0">
                <a:solidFill>
                  <a:srgbClr val="C00000"/>
                </a:solidFill>
                <a:cs typeface="PT Bold Heading" pitchFamily="2" charset="-78"/>
              </a:rPr>
              <a:t>الفرعونية في مصر</a:t>
            </a:r>
            <a:r>
              <a:rPr lang="ar-SA" sz="2750" dirty="0">
                <a:solidFill>
                  <a:prstClr val="black"/>
                </a:solidFill>
                <a:cs typeface="PT Bold Heading" pitchFamily="2" charset="-78"/>
              </a:rPr>
              <a:t>، التي ظهرت عند </a:t>
            </a:r>
            <a:r>
              <a:rPr lang="ar-SA" sz="2750" dirty="0">
                <a:solidFill>
                  <a:srgbClr val="00B050"/>
                </a:solidFill>
                <a:cs typeface="PT Bold Heading" pitchFamily="2" charset="-78"/>
              </a:rPr>
              <a:t>غزو نابليون </a:t>
            </a:r>
            <a:r>
              <a:rPr lang="ar-SA" sz="2850" dirty="0" smtClean="0">
                <a:solidFill>
                  <a:srgbClr val="00B050"/>
                </a:solidFill>
                <a:cs typeface="PT Bold Heading" pitchFamily="2" charset="-78"/>
              </a:rPr>
              <a:t>مصر </a:t>
            </a:r>
            <a:r>
              <a:rPr lang="ar-SA" sz="2850" dirty="0">
                <a:solidFill>
                  <a:srgbClr val="00B050"/>
                </a:solidFill>
                <a:cs typeface="PT Bold Heading" pitchFamily="2" charset="-78"/>
              </a:rPr>
              <a:t>عام 1798م</a:t>
            </a:r>
            <a:r>
              <a:rPr lang="ar-SA" sz="2850" dirty="0">
                <a:solidFill>
                  <a:prstClr val="black"/>
                </a:solidFill>
                <a:cs typeface="PT Bold Heading" pitchFamily="2" charset="-78"/>
              </a:rPr>
              <a:t>، فقد رافقته بعثة علمية للتنقيب عن آثار الفراعنة، </a:t>
            </a:r>
            <a:r>
              <a:rPr lang="ar-SA" sz="2800" dirty="0">
                <a:solidFill>
                  <a:prstClr val="black"/>
                </a:solidFill>
                <a:cs typeface="PT Bold Heading" pitchFamily="2" charset="-78"/>
              </a:rPr>
              <a:t>وأنشأ </a:t>
            </a:r>
            <a:r>
              <a:rPr lang="ar-SA" sz="2800" dirty="0">
                <a:solidFill>
                  <a:srgbClr val="00B050"/>
                </a:solidFill>
                <a:cs typeface="PT Bold Heading" pitchFamily="2" charset="-78"/>
              </a:rPr>
              <a:t>معهد الآثار الفرعونية في حي المنيرة بالقاهرة</a:t>
            </a:r>
            <a:r>
              <a:rPr lang="ar-SA" sz="2800" dirty="0">
                <a:solidFill>
                  <a:prstClr val="black"/>
                </a:solidFill>
                <a:cs typeface="PT Bold Heading" pitchFamily="2" charset="-78"/>
              </a:rPr>
              <a:t>، ورسموا رأس أبي الهول على طوابع البريد، وعلى أوراق </a:t>
            </a:r>
            <a:r>
              <a:rPr lang="ar-SA" sz="2800" dirty="0" smtClean="0">
                <a:solidFill>
                  <a:prstClr val="black"/>
                </a:solidFill>
                <a:cs typeface="PT Bold Heading" pitchFamily="2" charset="-78"/>
              </a:rPr>
              <a:t>النقد. واتخذه النحات </a:t>
            </a:r>
            <a:r>
              <a:rPr lang="ar-SA" sz="2800" u="sng" dirty="0" smtClean="0">
                <a:solidFill>
                  <a:srgbClr val="FF0000"/>
                </a:solidFill>
                <a:cs typeface="PT Bold Heading" pitchFamily="2" charset="-78"/>
              </a:rPr>
              <a:t>محمود مختار</a:t>
            </a:r>
            <a:r>
              <a:rPr lang="ar-SA" sz="2800" dirty="0" smtClean="0">
                <a:solidFill>
                  <a:prstClr val="black"/>
                </a:solidFill>
                <a:cs typeface="PT Bold Heading" pitchFamily="2" charset="-78"/>
              </a:rPr>
              <a:t> </a:t>
            </a:r>
            <a:r>
              <a:rPr lang="ar-SA" sz="2800" dirty="0" smtClean="0">
                <a:solidFill>
                  <a:srgbClr val="0070C0"/>
                </a:solidFill>
                <a:cs typeface="PT Bold Heading" pitchFamily="2" charset="-78"/>
              </a:rPr>
              <a:t>شعارًا لتمثال نهضة مصر</a:t>
            </a:r>
            <a:r>
              <a:rPr lang="ar-SA" sz="2800" dirty="0" smtClean="0">
                <a:solidFill>
                  <a:prstClr val="black"/>
                </a:solidFill>
                <a:cs typeface="PT Bold Heading" pitchFamily="2" charset="-78"/>
              </a:rPr>
              <a:t>. </a:t>
            </a:r>
          </a:p>
          <a:p>
            <a:pPr lvl="0"/>
            <a:endParaRPr lang="ar-SA" sz="2800" dirty="0">
              <a:solidFill>
                <a:prstClr val="black"/>
              </a:solidFill>
              <a:cs typeface="PT Bold Heading" pitchFamily="2" charset="-78"/>
            </a:endParaRPr>
          </a:p>
          <a:p>
            <a:pPr lvl="0"/>
            <a:r>
              <a:rPr lang="ar-SA" sz="2800" dirty="0" smtClean="0">
                <a:solidFill>
                  <a:prstClr val="black"/>
                </a:solidFill>
                <a:cs typeface="PT Bold Heading" pitchFamily="2" charset="-78"/>
              </a:rPr>
              <a:t>- تأسست </a:t>
            </a:r>
            <a:r>
              <a:rPr lang="ar-SA" sz="2800" dirty="0">
                <a:solidFill>
                  <a:prstClr val="black"/>
                </a:solidFill>
                <a:cs typeface="PT Bold Heading" pitchFamily="2" charset="-78"/>
              </a:rPr>
              <a:t>جامعة القاهرة ، واتخذت كل كلية </a:t>
            </a:r>
            <a:r>
              <a:rPr lang="ar-SA" sz="2800" dirty="0" smtClean="0">
                <a:solidFill>
                  <a:prstClr val="black"/>
                </a:solidFill>
                <a:cs typeface="PT Bold Heading" pitchFamily="2" charset="-78"/>
              </a:rPr>
              <a:t>من الكليات الجامعة </a:t>
            </a:r>
            <a:r>
              <a:rPr lang="ar-SA" sz="2800" dirty="0">
                <a:solidFill>
                  <a:srgbClr val="0070C0"/>
                </a:solidFill>
                <a:cs typeface="PT Bold Heading" pitchFamily="2" charset="-78"/>
              </a:rPr>
              <a:t>شعارًا </a:t>
            </a:r>
            <a:r>
              <a:rPr lang="ar-SA" sz="2700" dirty="0">
                <a:solidFill>
                  <a:srgbClr val="0070C0"/>
                </a:solidFill>
                <a:cs typeface="PT Bold Heading" pitchFamily="2" charset="-78"/>
              </a:rPr>
              <a:t>لها، يمثل وثنًا من معبودات الفراعنة</a:t>
            </a:r>
            <a:r>
              <a:rPr lang="ar-SA" sz="2700" dirty="0">
                <a:solidFill>
                  <a:prstClr val="black"/>
                </a:solidFill>
                <a:cs typeface="PT Bold Heading" pitchFamily="2" charset="-78"/>
              </a:rPr>
              <a:t>، واصبحت هذه الجامعة الفرعونية، دعوة انفصالية، تنزع نحو الانانية، والانطواء على النفس. وتعارض الجامعة الإسلامية، والجامعة العربية</a:t>
            </a:r>
            <a:r>
              <a:rPr lang="ar-SA" sz="2700" dirty="0" smtClean="0">
                <a:solidFill>
                  <a:prstClr val="black"/>
                </a:solidFill>
                <a:cs typeface="PT Bold Heading" pitchFamily="2" charset="-78"/>
              </a:rPr>
              <a:t>.</a:t>
            </a:r>
          </a:p>
          <a:p>
            <a:pPr lvl="0"/>
            <a:endParaRPr lang="ar-SA" sz="2700" dirty="0">
              <a:solidFill>
                <a:prstClr val="black"/>
              </a:solidFill>
              <a:cs typeface="PT Bold Heading" pitchFamily="2" charset="-78"/>
            </a:endParaRPr>
          </a:p>
          <a:p>
            <a:pPr lvl="0"/>
            <a:r>
              <a:rPr lang="ar-SA" sz="2650" dirty="0" smtClean="0">
                <a:solidFill>
                  <a:prstClr val="black"/>
                </a:solidFill>
                <a:cs typeface="PT Bold Heading" pitchFamily="2" charset="-78"/>
              </a:rPr>
              <a:t>- تزعمت </a:t>
            </a:r>
            <a:r>
              <a:rPr lang="ar-SA" sz="2650" dirty="0">
                <a:solidFill>
                  <a:prstClr val="black"/>
                </a:solidFill>
                <a:cs typeface="PT Bold Heading" pitchFamily="2" charset="-78"/>
              </a:rPr>
              <a:t>صحيفة </a:t>
            </a:r>
            <a:r>
              <a:rPr lang="ar-SA" sz="2650" dirty="0">
                <a:solidFill>
                  <a:srgbClr val="C00000"/>
                </a:solidFill>
                <a:cs typeface="PT Bold Heading" pitchFamily="2" charset="-78"/>
              </a:rPr>
              <a:t>السياسة الأسبوعية </a:t>
            </a:r>
            <a:r>
              <a:rPr lang="ar-SA" sz="2650" dirty="0">
                <a:solidFill>
                  <a:prstClr val="black"/>
                </a:solidFill>
                <a:cs typeface="PT Bold Heading" pitchFamily="2" charset="-78"/>
              </a:rPr>
              <a:t>هذا الاتجاه، فأفسحت صدرها لدعاته، </a:t>
            </a:r>
            <a:r>
              <a:rPr lang="ar-SA" sz="2550" dirty="0">
                <a:solidFill>
                  <a:prstClr val="black"/>
                </a:solidFill>
                <a:cs typeface="PT Bold Heading" pitchFamily="2" charset="-78"/>
              </a:rPr>
              <a:t>وأعان على ذلك </a:t>
            </a:r>
            <a:r>
              <a:rPr lang="ar-SA" sz="2550" u="sng" dirty="0">
                <a:solidFill>
                  <a:srgbClr val="C00000"/>
                </a:solidFill>
                <a:cs typeface="PT Bold Heading" pitchFamily="2" charset="-78"/>
              </a:rPr>
              <a:t>رئيس تحريرها  محمد حسين هيكل </a:t>
            </a:r>
            <a:r>
              <a:rPr lang="ar-SA" sz="2550" dirty="0">
                <a:solidFill>
                  <a:prstClr val="black"/>
                </a:solidFill>
                <a:cs typeface="PT Bold Heading" pitchFamily="2" charset="-78"/>
              </a:rPr>
              <a:t>في شطر كبير من حياته، إلى أن عدل من اتجاهه إلى الاتجاه الإسلامي</a:t>
            </a:r>
            <a:r>
              <a:rPr lang="ar-SA" sz="2550" dirty="0" smtClean="0">
                <a:solidFill>
                  <a:prstClr val="black"/>
                </a:solidFill>
                <a:cs typeface="PT Bold Heading" pitchFamily="2" charset="-78"/>
              </a:rPr>
              <a:t>.</a:t>
            </a:r>
          </a:p>
          <a:p>
            <a:pPr lvl="0"/>
            <a:endParaRPr lang="ar-SA" sz="2550" dirty="0">
              <a:solidFill>
                <a:prstClr val="black"/>
              </a:solidFill>
              <a:cs typeface="PT Bold Heading" pitchFamily="2" charset="-78"/>
            </a:endParaRPr>
          </a:p>
          <a:p>
            <a:pPr lvl="0"/>
            <a:endParaRPr lang="ar-SA" sz="2550" dirty="0">
              <a:solidFill>
                <a:prstClr val="black"/>
              </a:solidFill>
              <a:cs typeface="PT Bold Heading" pitchFamily="2" charset="-78"/>
            </a:endParaRPr>
          </a:p>
          <a:p>
            <a:pPr lvl="0">
              <a:buFontTx/>
              <a:buChar char="-"/>
            </a:pPr>
            <a:endParaRPr lang="ar-SA" sz="2700" dirty="0">
              <a:solidFill>
                <a:prstClr val="black"/>
              </a:solidFill>
              <a:cs typeface="PT Bold Heading" pitchFamily="2" charset="-78"/>
            </a:endParaRPr>
          </a:p>
        </p:txBody>
      </p:sp>
    </p:spTree>
    <p:extLst>
      <p:ext uri="{BB962C8B-B14F-4D97-AF65-F5344CB8AC3E}">
        <p14:creationId xmlns:p14="http://schemas.microsoft.com/office/powerpoint/2010/main" val="3633149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barn(inVertic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barn(inVertical)">
                                      <p:cBhvr>
                                        <p:cTn id="1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9184" y="228600"/>
            <a:ext cx="8650224" cy="6617196"/>
          </a:xfrm>
          <a:prstGeom prst="rect">
            <a:avLst/>
          </a:prstGeom>
        </p:spPr>
        <p:txBody>
          <a:bodyPr wrap="square">
            <a:spAutoFit/>
          </a:bodyPr>
          <a:lstStyle/>
          <a:p>
            <a:pPr>
              <a:lnSpc>
                <a:spcPts val="1000"/>
              </a:lnSpc>
              <a:buFontTx/>
              <a:buChar char="-"/>
            </a:pPr>
            <a:endParaRPr lang="ar-SA" sz="2800" dirty="0" smtClean="0">
              <a:cs typeface="PT Bold Heading" pitchFamily="2" charset="-78"/>
            </a:endParaRPr>
          </a:p>
          <a:p>
            <a:pPr>
              <a:lnSpc>
                <a:spcPts val="1000"/>
              </a:lnSpc>
              <a:buFontTx/>
              <a:buChar char="-"/>
            </a:pPr>
            <a:endParaRPr lang="ar-SA" sz="2800" dirty="0" smtClean="0">
              <a:cs typeface="PT Bold Heading" pitchFamily="2" charset="-78"/>
            </a:endParaRPr>
          </a:p>
          <a:p>
            <a:r>
              <a:rPr lang="ar-SA" sz="2800" dirty="0">
                <a:cs typeface="PT Bold Heading" pitchFamily="2" charset="-78"/>
              </a:rPr>
              <a:t>2</a:t>
            </a:r>
            <a:r>
              <a:rPr lang="ar-SA" sz="2800" dirty="0" smtClean="0">
                <a:cs typeface="PT Bold Heading" pitchFamily="2" charset="-78"/>
              </a:rPr>
              <a:t>-  أثيرت </a:t>
            </a:r>
            <a:r>
              <a:rPr lang="ar-SA" sz="2800" dirty="0" smtClean="0">
                <a:solidFill>
                  <a:srgbClr val="C00000"/>
                </a:solidFill>
                <a:cs typeface="PT Bold Heading" pitchFamily="2" charset="-78"/>
              </a:rPr>
              <a:t>الفينيقية في لبنان</a:t>
            </a:r>
            <a:r>
              <a:rPr lang="ar-SA" sz="2800" dirty="0" smtClean="0">
                <a:cs typeface="PT Bold Heading" pitchFamily="2" charset="-78"/>
              </a:rPr>
              <a:t>، و</a:t>
            </a:r>
            <a:r>
              <a:rPr lang="ar-SA" sz="2800" dirty="0" smtClean="0">
                <a:solidFill>
                  <a:srgbClr val="C00000"/>
                </a:solidFill>
                <a:cs typeface="PT Bold Heading" pitchFamily="2" charset="-78"/>
              </a:rPr>
              <a:t>الآشورية والسومرية والبابلية في العراق</a:t>
            </a:r>
            <a:r>
              <a:rPr lang="ar-SA" sz="2800" dirty="0" smtClean="0">
                <a:cs typeface="PT Bold Heading" pitchFamily="2" charset="-78"/>
              </a:rPr>
              <a:t>، و</a:t>
            </a:r>
            <a:r>
              <a:rPr lang="ar-SA" sz="2800" dirty="0" smtClean="0">
                <a:solidFill>
                  <a:srgbClr val="C00000"/>
                </a:solidFill>
                <a:cs typeface="PT Bold Heading" pitchFamily="2" charset="-78"/>
              </a:rPr>
              <a:t>الكنعانية في فلسطين</a:t>
            </a:r>
            <a:r>
              <a:rPr lang="ar-SA" sz="2800" dirty="0" smtClean="0">
                <a:cs typeface="PT Bold Heading" pitchFamily="2" charset="-78"/>
              </a:rPr>
              <a:t>، و</a:t>
            </a:r>
            <a:r>
              <a:rPr lang="ar-SA" sz="2800" dirty="0" smtClean="0">
                <a:solidFill>
                  <a:srgbClr val="C00000"/>
                </a:solidFill>
                <a:cs typeface="PT Bold Heading" pitchFamily="2" charset="-78"/>
              </a:rPr>
              <a:t>البربرية في المغرب</a:t>
            </a:r>
            <a:r>
              <a:rPr lang="ar-SA" sz="2800" dirty="0" smtClean="0">
                <a:cs typeface="PT Bold Heading" pitchFamily="2" charset="-78"/>
              </a:rPr>
              <a:t>، و</a:t>
            </a:r>
            <a:r>
              <a:rPr lang="ar-SA" sz="2800" dirty="0" smtClean="0">
                <a:solidFill>
                  <a:srgbClr val="C00000"/>
                </a:solidFill>
                <a:cs typeface="PT Bold Heading" pitchFamily="2" charset="-78"/>
              </a:rPr>
              <a:t>الفارسية في إيران</a:t>
            </a:r>
            <a:r>
              <a:rPr lang="ar-SA" sz="2800" dirty="0" smtClean="0">
                <a:cs typeface="PT Bold Heading" pitchFamily="2" charset="-78"/>
              </a:rPr>
              <a:t>، لعزل هذه الأجزاء عن بعضها، والتفريق بينها تفريقًا يحول دون التقائها، في وحدة واحدة قوية.</a:t>
            </a:r>
          </a:p>
          <a:p>
            <a:pPr>
              <a:lnSpc>
                <a:spcPts val="1000"/>
              </a:lnSpc>
              <a:buFontTx/>
              <a:buChar char="-"/>
            </a:pPr>
            <a:endParaRPr lang="ar-SA" sz="2800" dirty="0" smtClean="0">
              <a:cs typeface="PT Bold Heading" pitchFamily="2" charset="-78"/>
            </a:endParaRPr>
          </a:p>
          <a:p>
            <a:r>
              <a:rPr lang="ar-SA" sz="2900" dirty="0">
                <a:cs typeface="PT Bold Heading" pitchFamily="2" charset="-78"/>
              </a:rPr>
              <a:t>3</a:t>
            </a:r>
            <a:r>
              <a:rPr lang="ar-SA" sz="2900" dirty="0" smtClean="0">
                <a:cs typeface="PT Bold Heading" pitchFamily="2" charset="-78"/>
              </a:rPr>
              <a:t>-  ولقد عرضت </a:t>
            </a:r>
            <a:r>
              <a:rPr lang="ar-SA" sz="2900" u="sng" dirty="0" smtClean="0">
                <a:solidFill>
                  <a:srgbClr val="00B050"/>
                </a:solidFill>
                <a:cs typeface="PT Bold Heading" pitchFamily="2" charset="-78"/>
              </a:rPr>
              <a:t>مناهج الدين والتاريخ الإسلامي</a:t>
            </a:r>
            <a:r>
              <a:rPr lang="ar-SA" sz="2900" dirty="0" smtClean="0">
                <a:cs typeface="PT Bold Heading" pitchFamily="2" charset="-78"/>
              </a:rPr>
              <a:t>، بالذات عرضًا منفرًا </a:t>
            </a:r>
            <a:r>
              <a:rPr lang="ar-SA" sz="2950" dirty="0" smtClean="0">
                <a:cs typeface="PT Bold Heading" pitchFamily="2" charset="-78"/>
              </a:rPr>
              <a:t>مغرضًا، </a:t>
            </a:r>
            <a:r>
              <a:rPr lang="ar-SA" sz="2950" u="sng" dirty="0" smtClean="0">
                <a:solidFill>
                  <a:srgbClr val="00B050"/>
                </a:solidFill>
                <a:cs typeface="PT Bold Heading" pitchFamily="2" charset="-78"/>
              </a:rPr>
              <a:t>يجعلها على هامش المنهج الدراسي</a:t>
            </a:r>
            <a:r>
              <a:rPr lang="ar-SA" sz="2950" dirty="0" smtClean="0">
                <a:cs typeface="PT Bold Heading" pitchFamily="2" charset="-78"/>
              </a:rPr>
              <a:t>، مما يغرس في نفوس الأطفال والتلاميذ والناشئة عامة عدم الاهتمام بهما، ويطبعهم على الاعتقاد بعدم جدواهما دراسيًا. ويرسب في نفوسهم بالتالي، </a:t>
            </a:r>
            <a:r>
              <a:rPr lang="ar-SA" sz="2800" dirty="0" smtClean="0">
                <a:cs typeface="PT Bold Heading" pitchFamily="2" charset="-78"/>
              </a:rPr>
              <a:t>الاستخفاف بالدين من حيث هو سلوك وعبادات، وبالتاريخ الإسلامي من حيث هو سجل لأمجاد الأمة الإسلامية. </a:t>
            </a:r>
          </a:p>
          <a:p>
            <a:pPr>
              <a:buFontTx/>
              <a:buChar char="-"/>
            </a:pPr>
            <a:endParaRPr lang="ar-SA" sz="2800" dirty="0">
              <a:cs typeface="PT Bold Heading" pitchFamily="2" charset="-78"/>
            </a:endParaRPr>
          </a:p>
          <a:p>
            <a:pPr>
              <a:buFontTx/>
              <a:buChar char="-"/>
            </a:pPr>
            <a:endParaRPr lang="ar-SA" sz="2800" dirty="0" smtClean="0">
              <a:cs typeface="PT Bold Heading" pitchFamily="2" charset="-78"/>
            </a:endParaRPr>
          </a:p>
          <a:p>
            <a:endParaRPr lang="ar-SA" sz="2800" dirty="0" smtClean="0">
              <a:cs typeface="PT Bold Heading" pitchFamily="2" charset="-78"/>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 calcmode="lin" valueType="num">
                                      <p:cBhvr>
                                        <p:cTn id="7"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8"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9" dur="500"/>
                                        <p:tgtEl>
                                          <p:spTgt spid="4">
                                            <p:txEl>
                                              <p:pRg st="2" end="2"/>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anim calcmode="lin" valueType="num">
                                      <p:cBhvr>
                                        <p:cTn id="14" dur="500" fill="hold"/>
                                        <p:tgtEl>
                                          <p:spTgt spid="4">
                                            <p:txEl>
                                              <p:pRg st="4" end="4"/>
                                            </p:txEl>
                                          </p:spTgt>
                                        </p:tgtEl>
                                        <p:attrNameLst>
                                          <p:attrName>ppt_w</p:attrName>
                                        </p:attrNameLst>
                                      </p:cBhvr>
                                      <p:tavLst>
                                        <p:tav tm="0">
                                          <p:val>
                                            <p:fltVal val="0"/>
                                          </p:val>
                                        </p:tav>
                                        <p:tav tm="100000">
                                          <p:val>
                                            <p:strVal val="#ppt_w"/>
                                          </p:val>
                                        </p:tav>
                                      </p:tavLst>
                                    </p:anim>
                                    <p:anim calcmode="lin" valueType="num">
                                      <p:cBhvr>
                                        <p:cTn id="15" dur="500" fill="hold"/>
                                        <p:tgtEl>
                                          <p:spTgt spid="4">
                                            <p:txEl>
                                              <p:pRg st="4" end="4"/>
                                            </p:txEl>
                                          </p:spTgt>
                                        </p:tgtEl>
                                        <p:attrNameLst>
                                          <p:attrName>ppt_h</p:attrName>
                                        </p:attrNameLst>
                                      </p:cBhvr>
                                      <p:tavLst>
                                        <p:tav tm="0">
                                          <p:val>
                                            <p:fltVal val="0"/>
                                          </p:val>
                                        </p:tav>
                                        <p:tav tm="100000">
                                          <p:val>
                                            <p:strVal val="#ppt_h"/>
                                          </p:val>
                                        </p:tav>
                                      </p:tavLst>
                                    </p:anim>
                                    <p:animEffect transition="in" filter="fade">
                                      <p:cBhvr>
                                        <p:cTn id="16"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474196"/>
            <a:ext cx="9144000" cy="920765"/>
          </a:xfrm>
          <a:prstGeom prst="rect">
            <a:avLst/>
          </a:prstGeom>
          <a:noFill/>
        </p:spPr>
        <p:txBody>
          <a:bodyPr wrap="square" rtlCol="1">
            <a:spAutoFit/>
          </a:bodyPr>
          <a:lstStyle/>
          <a:p>
            <a:r>
              <a:rPr lang="ar-SA" sz="2800" u="sng" dirty="0" smtClean="0">
                <a:solidFill>
                  <a:srgbClr val="FF0000"/>
                </a:solidFill>
                <a:cs typeface="PT Bold Heading" pitchFamily="2" charset="-78"/>
              </a:rPr>
              <a:t>3- العمل على تطوير المعاهد الدينية، وخاصة الأزهر في مصر:</a:t>
            </a:r>
          </a:p>
          <a:p>
            <a:pPr>
              <a:lnSpc>
                <a:spcPts val="1000"/>
              </a:lnSpc>
            </a:pPr>
            <a:endParaRPr lang="ar-SA" sz="2800" u="sng" dirty="0" smtClean="0">
              <a:solidFill>
                <a:srgbClr val="FF0000"/>
              </a:solidFill>
              <a:cs typeface="PT Bold Heading" pitchFamily="2" charset="-78"/>
            </a:endParaRPr>
          </a:p>
          <a:p>
            <a:pPr>
              <a:lnSpc>
                <a:spcPts val="1100"/>
              </a:lnSpc>
            </a:pPr>
            <a:endParaRPr lang="ar-SA" sz="2800" dirty="0" smtClean="0">
              <a:cs typeface="PT Bold Heading" pitchFamily="2" charset="-78"/>
            </a:endParaRPr>
          </a:p>
          <a:p>
            <a:pPr>
              <a:lnSpc>
                <a:spcPts val="1000"/>
              </a:lnSpc>
              <a:buFontTx/>
              <a:buChar char="-"/>
            </a:pPr>
            <a:endParaRPr lang="ar-SA" sz="2800" dirty="0" smtClean="0">
              <a:cs typeface="PT Bold Heading" pitchFamily="2" charset="-78"/>
            </a:endParaRPr>
          </a:p>
        </p:txBody>
      </p:sp>
      <p:pic>
        <p:nvPicPr>
          <p:cNvPr id="5" name="صورة 4"/>
          <p:cNvPicPr>
            <a:picLocks noChangeAspect="1"/>
          </p:cNvPicPr>
          <p:nvPr/>
        </p:nvPicPr>
        <p:blipFill>
          <a:blip r:embed="rId2"/>
          <a:stretch>
            <a:fillRect/>
          </a:stretch>
        </p:blipFill>
        <p:spPr>
          <a:xfrm>
            <a:off x="762000" y="1133276"/>
            <a:ext cx="7620000" cy="5715000"/>
          </a:xfrm>
          <a:prstGeom prst="rect">
            <a:avLst/>
          </a:prstGeom>
          <a:ln w="88900" cap="sq" cmpd="thickThin">
            <a:solidFill>
              <a:srgbClr val="000000"/>
            </a:solidFill>
            <a:prstDash val="solid"/>
            <a:miter lim="800000"/>
          </a:ln>
          <a:effectLst>
            <a:innerShdw blurRad="76200">
              <a:srgbClr val="000000"/>
            </a:inn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4">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5" presetClass="entr" presetSubtype="1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checkerboard(across)">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73736" y="164592"/>
            <a:ext cx="8833104" cy="6258123"/>
          </a:xfrm>
          <a:prstGeom prst="rect">
            <a:avLst/>
          </a:prstGeom>
        </p:spPr>
        <p:txBody>
          <a:bodyPr wrap="square">
            <a:spAutoFit/>
          </a:bodyPr>
          <a:lstStyle/>
          <a:p>
            <a:pPr lvl="0"/>
            <a:r>
              <a:rPr lang="ar-SA" sz="2900" dirty="0" smtClean="0">
                <a:solidFill>
                  <a:prstClr val="black"/>
                </a:solidFill>
                <a:cs typeface="PT Bold Heading" pitchFamily="2" charset="-78"/>
              </a:rPr>
              <a:t>1- يعتبر </a:t>
            </a:r>
            <a:r>
              <a:rPr lang="ar-SA" sz="2900" u="sng" dirty="0">
                <a:solidFill>
                  <a:srgbClr val="00B050"/>
                </a:solidFill>
                <a:cs typeface="PT Bold Heading" pitchFamily="2" charset="-78"/>
              </a:rPr>
              <a:t>الأزهر</a:t>
            </a:r>
            <a:r>
              <a:rPr lang="ar-SA" sz="2900" dirty="0">
                <a:solidFill>
                  <a:prstClr val="black"/>
                </a:solidFill>
                <a:cs typeface="PT Bold Heading" pitchFamily="2" charset="-78"/>
              </a:rPr>
              <a:t> من أعرق المعاهد الإسلامية، وقد استطاع بفضل </a:t>
            </a:r>
            <a:r>
              <a:rPr lang="ar-SA" sz="2900" dirty="0">
                <a:solidFill>
                  <a:srgbClr val="C00000"/>
                </a:solidFill>
                <a:cs typeface="PT Bold Heading" pitchFamily="2" charset="-78"/>
              </a:rPr>
              <a:t>الأوقاف</a:t>
            </a:r>
            <a:r>
              <a:rPr lang="ar-SA" sz="2900" dirty="0">
                <a:solidFill>
                  <a:prstClr val="black"/>
                </a:solidFill>
                <a:cs typeface="PT Bold Heading" pitchFamily="2" charset="-78"/>
              </a:rPr>
              <a:t> </a:t>
            </a:r>
            <a:r>
              <a:rPr lang="ar-SA" sz="2650" dirty="0">
                <a:solidFill>
                  <a:prstClr val="black"/>
                </a:solidFill>
                <a:cs typeface="PT Bold Heading" pitchFamily="2" charset="-78"/>
              </a:rPr>
              <a:t>العديدة التي أوقفها عليه أغنياء المسلمين خلال عصره الطويل، وبفضل ما </a:t>
            </a:r>
            <a:r>
              <a:rPr lang="ar-SA" sz="2550" dirty="0">
                <a:solidFill>
                  <a:prstClr val="black"/>
                </a:solidFill>
                <a:cs typeface="PT Bold Heading" pitchFamily="2" charset="-78"/>
              </a:rPr>
              <a:t>كان </a:t>
            </a:r>
            <a:r>
              <a:rPr lang="ar-SA" sz="2550" dirty="0">
                <a:solidFill>
                  <a:srgbClr val="C00000"/>
                </a:solidFill>
                <a:cs typeface="PT Bold Heading" pitchFamily="2" charset="-78"/>
              </a:rPr>
              <a:t>يتمتع به علماؤه من هيبة ومكانة</a:t>
            </a:r>
            <a:r>
              <a:rPr lang="ar-SA" sz="2550" dirty="0">
                <a:solidFill>
                  <a:prstClr val="black"/>
                </a:solidFill>
                <a:cs typeface="PT Bold Heading" pitchFamily="2" charset="-78"/>
              </a:rPr>
              <a:t>، أن يحمي العلوم الإسلامية والعربية، بعيدًا عن أن تمتد إليها يد الملوك والحكام بالتغيير والتبديل.</a:t>
            </a:r>
          </a:p>
          <a:p>
            <a:pPr lvl="0">
              <a:lnSpc>
                <a:spcPts val="1000"/>
              </a:lnSpc>
              <a:buFontTx/>
              <a:buChar char="-"/>
            </a:pPr>
            <a:endParaRPr lang="ar-SA" sz="2800" dirty="0">
              <a:solidFill>
                <a:prstClr val="black"/>
              </a:solidFill>
              <a:cs typeface="PT Bold Heading" pitchFamily="2" charset="-78"/>
            </a:endParaRPr>
          </a:p>
          <a:p>
            <a:pPr lvl="0"/>
            <a:r>
              <a:rPr lang="ar-SA" sz="2600" dirty="0" smtClean="0">
                <a:solidFill>
                  <a:prstClr val="black"/>
                </a:solidFill>
                <a:cs typeface="PT Bold Heading" pitchFamily="2" charset="-78"/>
              </a:rPr>
              <a:t>2- كما </a:t>
            </a:r>
            <a:r>
              <a:rPr lang="ar-SA" sz="2600" dirty="0">
                <a:solidFill>
                  <a:prstClr val="black"/>
                </a:solidFill>
                <a:cs typeface="PT Bold Heading" pitchFamily="2" charset="-78"/>
              </a:rPr>
              <a:t>ظل هذا المعهد بمنأى عن العبث ببرامج التعليم فيه، في حين امتدت يد المحتل الأوربي، إلى كل برامج التعليم في مصر، فشكلها حسب ما تقضي به مصالحه.</a:t>
            </a:r>
          </a:p>
          <a:p>
            <a:pPr lvl="0">
              <a:lnSpc>
                <a:spcPts val="1000"/>
              </a:lnSpc>
              <a:buFontTx/>
              <a:buChar char="-"/>
            </a:pPr>
            <a:endParaRPr lang="ar-SA" sz="2800" dirty="0">
              <a:solidFill>
                <a:prstClr val="black"/>
              </a:solidFill>
              <a:cs typeface="PT Bold Heading" pitchFamily="2" charset="-78"/>
            </a:endParaRPr>
          </a:p>
          <a:p>
            <a:pPr lvl="0"/>
            <a:r>
              <a:rPr lang="ar-SA" sz="2900" dirty="0" smtClean="0">
                <a:solidFill>
                  <a:prstClr val="black"/>
                </a:solidFill>
                <a:cs typeface="PT Bold Heading" pitchFamily="2" charset="-78"/>
              </a:rPr>
              <a:t>3- لذلك </a:t>
            </a:r>
            <a:r>
              <a:rPr lang="ar-SA" sz="2900" dirty="0">
                <a:solidFill>
                  <a:prstClr val="black"/>
                </a:solidFill>
                <a:cs typeface="PT Bold Heading" pitchFamily="2" charset="-78"/>
              </a:rPr>
              <a:t>كله رسخت مكانة الأزهر في نفوس المسلمين، حتى أحتل مكانًا </a:t>
            </a:r>
            <a:r>
              <a:rPr lang="ar-SA" sz="2850" dirty="0">
                <a:solidFill>
                  <a:prstClr val="black"/>
                </a:solidFill>
                <a:cs typeface="PT Bold Heading" pitchFamily="2" charset="-78"/>
              </a:rPr>
              <a:t>مرموقًا في العالم الإسلامي كله، يتوارد عليه الطلاب من شتى البقاع، </a:t>
            </a:r>
            <a:r>
              <a:rPr lang="ar-SA" sz="2800" dirty="0">
                <a:solidFill>
                  <a:prstClr val="black"/>
                </a:solidFill>
                <a:cs typeface="PT Bold Heading" pitchFamily="2" charset="-78"/>
              </a:rPr>
              <a:t>ثم يعودون إلى بلادهم ينشرون الوعي الإسلامي، وينشرون معه فضل الأزهر، ويشيدون به، ويدعمون مكانته في نفوس الناس</a:t>
            </a:r>
            <a:r>
              <a:rPr lang="ar-SA" sz="2800" dirty="0" smtClean="0">
                <a:solidFill>
                  <a:prstClr val="black"/>
                </a:solidFill>
                <a:cs typeface="PT Bold Heading" pitchFamily="2" charset="-78"/>
              </a:rPr>
              <a:t>.</a:t>
            </a:r>
          </a:p>
          <a:p>
            <a:pPr lvl="0"/>
            <a:endParaRPr lang="ar-SA" sz="2800" dirty="0">
              <a:solidFill>
                <a:prstClr val="black"/>
              </a:solidFill>
              <a:cs typeface="PT Bold Heading" pitchFamily="2" charset="-78"/>
            </a:endParaRPr>
          </a:p>
        </p:txBody>
      </p:sp>
    </p:spTree>
    <p:extLst>
      <p:ext uri="{BB962C8B-B14F-4D97-AF65-F5344CB8AC3E}">
        <p14:creationId xmlns:p14="http://schemas.microsoft.com/office/powerpoint/2010/main" val="3349542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barn(inVertic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barn(inVertical)">
                                      <p:cBhvr>
                                        <p:cTn id="1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28016" y="219456"/>
            <a:ext cx="8887968" cy="6388928"/>
          </a:xfrm>
          <a:prstGeom prst="rect">
            <a:avLst/>
          </a:prstGeom>
        </p:spPr>
        <p:txBody>
          <a:bodyPr wrap="square">
            <a:spAutoFit/>
          </a:bodyPr>
          <a:lstStyle/>
          <a:p>
            <a:pPr lvl="0"/>
            <a:r>
              <a:rPr lang="ar-SA" sz="3600" dirty="0" smtClean="0">
                <a:solidFill>
                  <a:prstClr val="black"/>
                </a:solidFill>
                <a:cs typeface="PT Bold Heading" pitchFamily="2" charset="-78"/>
              </a:rPr>
              <a:t>4- </a:t>
            </a:r>
            <a:r>
              <a:rPr lang="ar-SA" sz="3600" dirty="0">
                <a:solidFill>
                  <a:prstClr val="black"/>
                </a:solidFill>
                <a:cs typeface="PT Bold Heading" pitchFamily="2" charset="-78"/>
              </a:rPr>
              <a:t>ازدادت مكانة الأزهر </a:t>
            </a:r>
            <a:r>
              <a:rPr lang="ar-SA" sz="3600" u="sng" dirty="0">
                <a:solidFill>
                  <a:srgbClr val="C00000"/>
                </a:solidFill>
                <a:cs typeface="PT Bold Heading" pitchFamily="2" charset="-78"/>
              </a:rPr>
              <a:t>بعد سقوط الخلافة العثمانية</a:t>
            </a:r>
            <a:r>
              <a:rPr lang="ar-SA" sz="3600" dirty="0">
                <a:solidFill>
                  <a:prstClr val="black"/>
                </a:solidFill>
                <a:cs typeface="PT Bold Heading" pitchFamily="2" charset="-78"/>
              </a:rPr>
              <a:t>، فأصبح رمزً الجامعة الإسلامية، والقلعة الإسلامية التي حسب لها أعداء الإسلام كل حساب</a:t>
            </a:r>
            <a:r>
              <a:rPr lang="ar-SA" sz="3600" dirty="0" smtClean="0">
                <a:solidFill>
                  <a:prstClr val="black"/>
                </a:solidFill>
                <a:cs typeface="PT Bold Heading" pitchFamily="2" charset="-78"/>
              </a:rPr>
              <a:t>.</a:t>
            </a:r>
          </a:p>
          <a:p>
            <a:pPr lvl="0">
              <a:lnSpc>
                <a:spcPts val="1100"/>
              </a:lnSpc>
              <a:buFontTx/>
              <a:buChar char="-"/>
            </a:pPr>
            <a:endParaRPr lang="ar-SA" sz="3600" dirty="0">
              <a:solidFill>
                <a:prstClr val="black"/>
              </a:solidFill>
              <a:cs typeface="PT Bold Heading" pitchFamily="2" charset="-78"/>
            </a:endParaRPr>
          </a:p>
          <a:p>
            <a:pPr lvl="0"/>
            <a:r>
              <a:rPr lang="ar-SA" sz="3600" dirty="0" smtClean="0">
                <a:solidFill>
                  <a:prstClr val="black"/>
                </a:solidFill>
                <a:cs typeface="PT Bold Heading" pitchFamily="2" charset="-78"/>
              </a:rPr>
              <a:t>5-  وكان فيه رجال يلتهبون غيرة على الإسلام، ويجابهون أعداءه في الداخل والخارج بكل جرأة، وأدرك </a:t>
            </a:r>
            <a:r>
              <a:rPr lang="ar-SA" sz="3600" u="sng" dirty="0" smtClean="0">
                <a:solidFill>
                  <a:srgbClr val="00B050"/>
                </a:solidFill>
                <a:cs typeface="PT Bold Heading" pitchFamily="2" charset="-78"/>
              </a:rPr>
              <a:t>نابليون</a:t>
            </a:r>
            <a:r>
              <a:rPr lang="ar-SA" sz="3600" dirty="0" smtClean="0">
                <a:solidFill>
                  <a:prstClr val="black"/>
                </a:solidFill>
                <a:cs typeface="PT Bold Heading" pitchFamily="2" charset="-78"/>
              </a:rPr>
              <a:t> عند غزوه لمصر أهمية الأزهر، فحاول استمالة علمائه، فلما فشل ضربه بالقنابل من القلعة، واتخذه اصطبلاً للخيول.</a:t>
            </a:r>
          </a:p>
          <a:p>
            <a:pPr lvl="0">
              <a:buFontTx/>
              <a:buChar char="-"/>
            </a:pPr>
            <a:endParaRPr lang="ar-SA" sz="2800" dirty="0">
              <a:solidFill>
                <a:prstClr val="black"/>
              </a:solidFill>
              <a:cs typeface="PT Bold Heading" pitchFamily="2" charset="-78"/>
            </a:endParaRPr>
          </a:p>
          <a:p>
            <a:pPr lvl="0">
              <a:buFontTx/>
              <a:buChar char="-"/>
            </a:pPr>
            <a:endParaRPr lang="ar-SA" sz="2800" dirty="0" smtClean="0">
              <a:solidFill>
                <a:prstClr val="black"/>
              </a:solidFill>
              <a:cs typeface="PT Bold Heading" pitchFamily="2" charset="-78"/>
            </a:endParaRPr>
          </a:p>
          <a:p>
            <a:pPr lvl="0">
              <a:buFontTx/>
              <a:buChar char="-"/>
            </a:pPr>
            <a:endParaRPr lang="ar-SA" sz="2800" dirty="0">
              <a:solidFill>
                <a:prstClr val="black"/>
              </a:solidFill>
              <a:cs typeface="PT Bold Heading" pitchFamily="2" charset="-78"/>
            </a:endParaRPr>
          </a:p>
          <a:p>
            <a:pPr lvl="0">
              <a:buFontTx/>
              <a:buChar char="-"/>
            </a:pPr>
            <a:endParaRPr lang="ar-SA" sz="2800" dirty="0">
              <a:solidFill>
                <a:prstClr val="black"/>
              </a:solidFill>
              <a:cs typeface="PT Bold Heading" pitchFamily="2" charset="-78"/>
            </a:endParaRPr>
          </a:p>
        </p:txBody>
      </p:sp>
    </p:spTree>
    <p:extLst>
      <p:ext uri="{BB962C8B-B14F-4D97-AF65-F5344CB8AC3E}">
        <p14:creationId xmlns:p14="http://schemas.microsoft.com/office/powerpoint/2010/main" val="3262561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barn(inVertical)">
                                      <p:cBhvr>
                                        <p:cTn id="12"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44624"/>
            <a:ext cx="9144000" cy="7378943"/>
          </a:xfrm>
          <a:prstGeom prst="rect">
            <a:avLst/>
          </a:prstGeom>
        </p:spPr>
        <p:txBody>
          <a:bodyPr wrap="square">
            <a:spAutoFit/>
          </a:bodyPr>
          <a:lstStyle/>
          <a:p>
            <a:pPr>
              <a:lnSpc>
                <a:spcPts val="1000"/>
              </a:lnSpc>
              <a:buFontTx/>
              <a:buChar char="-"/>
            </a:pPr>
            <a:endParaRPr lang="ar-SA" sz="2800" dirty="0" smtClean="0">
              <a:cs typeface="PT Bold Heading" pitchFamily="2" charset="-78"/>
            </a:endParaRPr>
          </a:p>
          <a:p>
            <a:pPr>
              <a:buFontTx/>
              <a:buChar char="-"/>
            </a:pPr>
            <a:r>
              <a:rPr lang="ar-SA" sz="2800" u="sng" dirty="0" smtClean="0">
                <a:solidFill>
                  <a:srgbClr val="00B050"/>
                </a:solidFill>
                <a:cs typeface="PT Bold Heading" pitchFamily="2" charset="-78"/>
              </a:rPr>
              <a:t>موقف الاستعمار من الأزهر:</a:t>
            </a:r>
          </a:p>
          <a:p>
            <a:pPr>
              <a:lnSpc>
                <a:spcPts val="1100"/>
              </a:lnSpc>
              <a:buFontTx/>
              <a:buChar char="-"/>
            </a:pPr>
            <a:endParaRPr lang="ar-SA" sz="2800" dirty="0">
              <a:cs typeface="PT Bold Heading" pitchFamily="2" charset="-78"/>
            </a:endParaRPr>
          </a:p>
          <a:p>
            <a:r>
              <a:rPr lang="ar-SA" sz="2700" dirty="0" smtClean="0">
                <a:cs typeface="PT Bold Heading" pitchFamily="2" charset="-78"/>
              </a:rPr>
              <a:t>1-  من أجل ذلك كله تعرض الأزهر لمقت أعداء الإسلام، وصب عليه اللعنات من قبل دعاة التغريب واللادينية، حتى جعلوه راس المشاكل الثقافية في </a:t>
            </a:r>
            <a:r>
              <a:rPr lang="ar-SA" sz="2800" dirty="0" smtClean="0">
                <a:cs typeface="PT Bold Heading" pitchFamily="2" charset="-78"/>
              </a:rPr>
              <a:t>مصر، وكان المستعمر قد وضع خطة للقضاء على نفوذه، ونفوذ المعاهد الإسلامية الأخرى</a:t>
            </a:r>
            <a:r>
              <a:rPr lang="ar-SA" sz="2400" dirty="0" smtClean="0">
                <a:cs typeface="PT Bold Heading" pitchFamily="2" charset="-78"/>
              </a:rPr>
              <a:t>، ك</a:t>
            </a:r>
            <a:r>
              <a:rPr lang="ar-SA" sz="2400" dirty="0" smtClean="0">
                <a:solidFill>
                  <a:srgbClr val="FF0000"/>
                </a:solidFill>
                <a:cs typeface="PT Bold Heading" pitchFamily="2" charset="-78"/>
              </a:rPr>
              <a:t>القرويين في فاس</a:t>
            </a:r>
            <a:r>
              <a:rPr lang="ar-SA" sz="2400" dirty="0" smtClean="0">
                <a:cs typeface="PT Bold Heading" pitchFamily="2" charset="-78"/>
              </a:rPr>
              <a:t>، و</a:t>
            </a:r>
            <a:r>
              <a:rPr lang="ar-SA" sz="2400" dirty="0" smtClean="0">
                <a:solidFill>
                  <a:srgbClr val="FF0000"/>
                </a:solidFill>
                <a:cs typeface="PT Bold Heading" pitchFamily="2" charset="-78"/>
              </a:rPr>
              <a:t>الزيتونة في تونس</a:t>
            </a:r>
            <a:r>
              <a:rPr lang="ar-SA" sz="2800" dirty="0" smtClean="0">
                <a:cs typeface="PT Bold Heading" pitchFamily="2" charset="-78"/>
              </a:rPr>
              <a:t>.</a:t>
            </a:r>
          </a:p>
          <a:p>
            <a:pPr>
              <a:lnSpc>
                <a:spcPts val="1000"/>
              </a:lnSpc>
              <a:buFontTx/>
              <a:buChar char="-"/>
            </a:pPr>
            <a:endParaRPr lang="ar-SA" sz="2800" dirty="0" smtClean="0">
              <a:cs typeface="PT Bold Heading" pitchFamily="2" charset="-78"/>
            </a:endParaRPr>
          </a:p>
          <a:p>
            <a:r>
              <a:rPr lang="ar-SA" sz="2850" dirty="0" smtClean="0">
                <a:cs typeface="PT Bold Heading" pitchFamily="2" charset="-78"/>
              </a:rPr>
              <a:t>2-فوقف المستعمر في طريق علمائه، وحال بينهم وبين مراكز القيادة، </a:t>
            </a:r>
            <a:r>
              <a:rPr lang="ar-SA" sz="2800" dirty="0" smtClean="0">
                <a:cs typeface="PT Bold Heading" pitchFamily="2" charset="-78"/>
              </a:rPr>
              <a:t>ومناصب الحكم، ووظائف الإدارة، وأشاعوا بين الناس أنهم يهدفون إلى </a:t>
            </a:r>
            <a:r>
              <a:rPr lang="ar-SA" sz="2650" dirty="0" smtClean="0">
                <a:cs typeface="PT Bold Heading" pitchFamily="2" charset="-78"/>
              </a:rPr>
              <a:t>تكريم الدين، على أن يكون الإسلام بعيدًا عن السياسة، وبمعزل عن الحكم</a:t>
            </a:r>
            <a:r>
              <a:rPr lang="ar-SA" sz="2650" dirty="0" smtClean="0">
                <a:solidFill>
                  <a:srgbClr val="0070C0"/>
                </a:solidFill>
                <a:cs typeface="PT Bold Heading" pitchFamily="2" charset="-78"/>
              </a:rPr>
              <a:t>، فاعفوا علماء الدين من التجنيد، واسقطوا الجهاد عمن حفظ القران، فابعد القرآن وتعاليم الدين عن المدارس، والمحاكم، وسائر دواوين الحكومة.</a:t>
            </a:r>
          </a:p>
          <a:p>
            <a:pPr>
              <a:lnSpc>
                <a:spcPts val="1100"/>
              </a:lnSpc>
              <a:buFontTx/>
              <a:buChar char="-"/>
            </a:pPr>
            <a:endParaRPr lang="ar-SA" sz="2650" dirty="0">
              <a:cs typeface="PT Bold Heading" pitchFamily="2" charset="-78"/>
            </a:endParaRPr>
          </a:p>
          <a:p>
            <a:r>
              <a:rPr lang="ar-SA" sz="2700" dirty="0" smtClean="0">
                <a:cs typeface="PT Bold Heading" pitchFamily="2" charset="-78"/>
              </a:rPr>
              <a:t>3- كما اقترح أحد المبشرين في المؤتمر التبشيري الذي عُقد في القاهرة عام 1906م، انشاء </a:t>
            </a:r>
            <a:r>
              <a:rPr lang="ar-SA" sz="2700" dirty="0" smtClean="0">
                <a:solidFill>
                  <a:srgbClr val="C00000"/>
                </a:solidFill>
                <a:cs typeface="PT Bold Heading" pitchFamily="2" charset="-78"/>
              </a:rPr>
              <a:t>مدرسة جامعية نصرانية</a:t>
            </a:r>
            <a:r>
              <a:rPr lang="ar-SA" sz="2700" dirty="0" smtClean="0">
                <a:cs typeface="PT Bold Heading" pitchFamily="2" charset="-78"/>
              </a:rPr>
              <a:t>، تقوم الكنيسة بنفقاتها، لتتمكن </a:t>
            </a:r>
            <a:r>
              <a:rPr lang="ar-SA" sz="2700" dirty="0" smtClean="0">
                <a:solidFill>
                  <a:srgbClr val="C00000"/>
                </a:solidFill>
                <a:cs typeface="PT Bold Heading" pitchFamily="2" charset="-78"/>
              </a:rPr>
              <a:t>من مزاحمة الأزهر بسهولة</a:t>
            </a:r>
            <a:r>
              <a:rPr lang="ar-SA" sz="2700" dirty="0" smtClean="0">
                <a:cs typeface="PT Bold Heading" pitchFamily="2" charset="-78"/>
              </a:rPr>
              <a:t>، وتتكفل هذه الجامعة بإتقان اللغة العربية.</a:t>
            </a:r>
          </a:p>
          <a:p>
            <a:endParaRPr lang="ar-SA" sz="2700" dirty="0" smtClean="0">
              <a:cs typeface="PT Bold Heading" pitchFamily="2" charset="-78"/>
            </a:endParaRPr>
          </a:p>
          <a:p>
            <a:endParaRPr lang="ar-SA" sz="2800" dirty="0" smtClean="0">
              <a:cs typeface="PT Bold Heading"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4">
                                            <p:txEl>
                                              <p:pRg st="1" end="1"/>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53"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anim calcmode="lin" valueType="num">
                                      <p:cBhvr>
                                        <p:cTn id="15" dur="500" fill="hold"/>
                                        <p:tgtEl>
                                          <p:spTgt spid="4">
                                            <p:txEl>
                                              <p:pRg st="3" end="3"/>
                                            </p:txEl>
                                          </p:spTgt>
                                        </p:tgtEl>
                                        <p:attrNameLst>
                                          <p:attrName>ppt_w</p:attrName>
                                        </p:attrNameLst>
                                      </p:cBhvr>
                                      <p:tavLst>
                                        <p:tav tm="0">
                                          <p:val>
                                            <p:fltVal val="0"/>
                                          </p:val>
                                        </p:tav>
                                        <p:tav tm="100000">
                                          <p:val>
                                            <p:strVal val="#ppt_w"/>
                                          </p:val>
                                        </p:tav>
                                      </p:tavLst>
                                    </p:anim>
                                    <p:anim calcmode="lin" valueType="num">
                                      <p:cBhvr>
                                        <p:cTn id="16" dur="500" fill="hold"/>
                                        <p:tgtEl>
                                          <p:spTgt spid="4">
                                            <p:txEl>
                                              <p:pRg st="3" end="3"/>
                                            </p:txEl>
                                          </p:spTgt>
                                        </p:tgtEl>
                                        <p:attrNameLst>
                                          <p:attrName>ppt_h</p:attrName>
                                        </p:attrNameLst>
                                      </p:cBhvr>
                                      <p:tavLst>
                                        <p:tav tm="0">
                                          <p:val>
                                            <p:fltVal val="0"/>
                                          </p:val>
                                        </p:tav>
                                        <p:tav tm="100000">
                                          <p:val>
                                            <p:strVal val="#ppt_h"/>
                                          </p:val>
                                        </p:tav>
                                      </p:tavLst>
                                    </p:anim>
                                    <p:animEffect transition="in" filter="fade">
                                      <p:cBhvr>
                                        <p:cTn id="17" dur="500"/>
                                        <p:tgtEl>
                                          <p:spTgt spid="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0" fill="hold" nodeType="clickEffect">
                                  <p:stCondLst>
                                    <p:cond delay="0"/>
                                  </p:stCondLst>
                                  <p:childTnLst>
                                    <p:set>
                                      <p:cBhvr>
                                        <p:cTn id="21" dur="1" fill="hold">
                                          <p:stCondLst>
                                            <p:cond delay="0"/>
                                          </p:stCondLst>
                                        </p:cTn>
                                        <p:tgtEl>
                                          <p:spTgt spid="4">
                                            <p:txEl>
                                              <p:pRg st="5" end="5"/>
                                            </p:txEl>
                                          </p:spTgt>
                                        </p:tgtEl>
                                        <p:attrNameLst>
                                          <p:attrName>style.visibility</p:attrName>
                                        </p:attrNameLst>
                                      </p:cBhvr>
                                      <p:to>
                                        <p:strVal val="visible"/>
                                      </p:to>
                                    </p:set>
                                    <p:anim calcmode="lin" valueType="num">
                                      <p:cBhvr>
                                        <p:cTn id="22" dur="500" fill="hold"/>
                                        <p:tgtEl>
                                          <p:spTgt spid="4">
                                            <p:txEl>
                                              <p:pRg st="5" end="5"/>
                                            </p:txEl>
                                          </p:spTgt>
                                        </p:tgtEl>
                                        <p:attrNameLst>
                                          <p:attrName>ppt_w</p:attrName>
                                        </p:attrNameLst>
                                      </p:cBhvr>
                                      <p:tavLst>
                                        <p:tav tm="0">
                                          <p:val>
                                            <p:fltVal val="0"/>
                                          </p:val>
                                        </p:tav>
                                        <p:tav tm="100000">
                                          <p:val>
                                            <p:strVal val="#ppt_w"/>
                                          </p:val>
                                        </p:tav>
                                      </p:tavLst>
                                    </p:anim>
                                    <p:anim calcmode="lin" valueType="num">
                                      <p:cBhvr>
                                        <p:cTn id="23" dur="500" fill="hold"/>
                                        <p:tgtEl>
                                          <p:spTgt spid="4">
                                            <p:txEl>
                                              <p:pRg st="5" end="5"/>
                                            </p:txEl>
                                          </p:spTgt>
                                        </p:tgtEl>
                                        <p:attrNameLst>
                                          <p:attrName>ppt_h</p:attrName>
                                        </p:attrNameLst>
                                      </p:cBhvr>
                                      <p:tavLst>
                                        <p:tav tm="0">
                                          <p:val>
                                            <p:fltVal val="0"/>
                                          </p:val>
                                        </p:tav>
                                        <p:tav tm="100000">
                                          <p:val>
                                            <p:strVal val="#ppt_h"/>
                                          </p:val>
                                        </p:tav>
                                      </p:tavLst>
                                    </p:anim>
                                    <p:animEffect transition="in" filter="fade">
                                      <p:cBhvr>
                                        <p:cTn id="24" dur="500"/>
                                        <p:tgtEl>
                                          <p:spTgt spid="4">
                                            <p:txEl>
                                              <p:pRg st="5" end="5"/>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0" fill="hold" nodeType="clickEffect">
                                  <p:stCondLst>
                                    <p:cond delay="0"/>
                                  </p:stCondLst>
                                  <p:childTnLst>
                                    <p:set>
                                      <p:cBhvr>
                                        <p:cTn id="28" dur="1" fill="hold">
                                          <p:stCondLst>
                                            <p:cond delay="0"/>
                                          </p:stCondLst>
                                        </p:cTn>
                                        <p:tgtEl>
                                          <p:spTgt spid="4">
                                            <p:txEl>
                                              <p:pRg st="7" end="7"/>
                                            </p:txEl>
                                          </p:spTgt>
                                        </p:tgtEl>
                                        <p:attrNameLst>
                                          <p:attrName>style.visibility</p:attrName>
                                        </p:attrNameLst>
                                      </p:cBhvr>
                                      <p:to>
                                        <p:strVal val="visible"/>
                                      </p:to>
                                    </p:set>
                                    <p:anim calcmode="lin" valueType="num">
                                      <p:cBhvr>
                                        <p:cTn id="29" dur="500" fill="hold"/>
                                        <p:tgtEl>
                                          <p:spTgt spid="4">
                                            <p:txEl>
                                              <p:pRg st="7" end="7"/>
                                            </p:txEl>
                                          </p:spTgt>
                                        </p:tgtEl>
                                        <p:attrNameLst>
                                          <p:attrName>ppt_w</p:attrName>
                                        </p:attrNameLst>
                                      </p:cBhvr>
                                      <p:tavLst>
                                        <p:tav tm="0">
                                          <p:val>
                                            <p:fltVal val="0"/>
                                          </p:val>
                                        </p:tav>
                                        <p:tav tm="100000">
                                          <p:val>
                                            <p:strVal val="#ppt_w"/>
                                          </p:val>
                                        </p:tav>
                                      </p:tavLst>
                                    </p:anim>
                                    <p:anim calcmode="lin" valueType="num">
                                      <p:cBhvr>
                                        <p:cTn id="30" dur="500" fill="hold"/>
                                        <p:tgtEl>
                                          <p:spTgt spid="4">
                                            <p:txEl>
                                              <p:pRg st="7" end="7"/>
                                            </p:txEl>
                                          </p:spTgt>
                                        </p:tgtEl>
                                        <p:attrNameLst>
                                          <p:attrName>ppt_h</p:attrName>
                                        </p:attrNameLst>
                                      </p:cBhvr>
                                      <p:tavLst>
                                        <p:tav tm="0">
                                          <p:val>
                                            <p:fltVal val="0"/>
                                          </p:val>
                                        </p:tav>
                                        <p:tav tm="100000">
                                          <p:val>
                                            <p:strVal val="#ppt_h"/>
                                          </p:val>
                                        </p:tav>
                                      </p:tavLst>
                                    </p:anim>
                                    <p:animEffect transition="in" filter="fade">
                                      <p:cBhvr>
                                        <p:cTn id="31" dur="5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38328" y="219456"/>
            <a:ext cx="8659368" cy="6235040"/>
          </a:xfrm>
          <a:prstGeom prst="rect">
            <a:avLst/>
          </a:prstGeom>
        </p:spPr>
        <p:txBody>
          <a:bodyPr wrap="square">
            <a:spAutoFit/>
          </a:bodyPr>
          <a:lstStyle/>
          <a:p>
            <a:pPr lvl="0">
              <a:buFontTx/>
              <a:buChar char="-"/>
            </a:pPr>
            <a:endParaRPr lang="ar-SA" sz="2700" dirty="0">
              <a:solidFill>
                <a:prstClr val="black"/>
              </a:solidFill>
              <a:cs typeface="PT Bold Heading" pitchFamily="2" charset="-78"/>
            </a:endParaRPr>
          </a:p>
          <a:p>
            <a:pPr lvl="0"/>
            <a:r>
              <a:rPr lang="ar-SA" sz="2800" dirty="0" smtClean="0">
                <a:solidFill>
                  <a:prstClr val="black"/>
                </a:solidFill>
                <a:cs typeface="PT Bold Heading" pitchFamily="2" charset="-78"/>
              </a:rPr>
              <a:t>4- وذهب </a:t>
            </a:r>
            <a:r>
              <a:rPr lang="ar-SA" sz="2800" dirty="0">
                <a:solidFill>
                  <a:prstClr val="black"/>
                </a:solidFill>
                <a:cs typeface="PT Bold Heading" pitchFamily="2" charset="-78"/>
              </a:rPr>
              <a:t>الأمر إلى أبعد من ذلك عندما طالبت </a:t>
            </a:r>
            <a:r>
              <a:rPr lang="ar-SA" sz="2800" u="sng" dirty="0">
                <a:solidFill>
                  <a:srgbClr val="FF0000"/>
                </a:solidFill>
                <a:cs typeface="PT Bold Heading" pitchFamily="2" charset="-78"/>
              </a:rPr>
              <a:t>صحيفة السياسة</a:t>
            </a:r>
            <a:r>
              <a:rPr lang="ar-SA" sz="2800" dirty="0">
                <a:solidFill>
                  <a:prstClr val="black"/>
                </a:solidFill>
                <a:cs typeface="PT Bold Heading" pitchFamily="2" charset="-78"/>
              </a:rPr>
              <a:t>، بصبغ الأزهر بالصبغة العصرية العلمية، وهجر طرق التدريس </a:t>
            </a:r>
            <a:r>
              <a:rPr lang="ar-SA" sz="2800" dirty="0" smtClean="0">
                <a:solidFill>
                  <a:prstClr val="black"/>
                </a:solidFill>
                <a:cs typeface="PT Bold Heading" pitchFamily="2" charset="-78"/>
              </a:rPr>
              <a:t>العتيقة.</a:t>
            </a:r>
          </a:p>
          <a:p>
            <a:pPr lvl="0">
              <a:lnSpc>
                <a:spcPts val="1100"/>
              </a:lnSpc>
              <a:buFontTx/>
              <a:buChar char="-"/>
            </a:pPr>
            <a:endParaRPr lang="ar-SA" sz="2700" dirty="0">
              <a:solidFill>
                <a:prstClr val="black"/>
              </a:solidFill>
              <a:cs typeface="PT Bold Heading" pitchFamily="2" charset="-78"/>
            </a:endParaRPr>
          </a:p>
          <a:p>
            <a:pPr lvl="0"/>
            <a:r>
              <a:rPr lang="ar-SA" sz="2900" dirty="0" smtClean="0">
                <a:solidFill>
                  <a:prstClr val="black"/>
                </a:solidFill>
                <a:cs typeface="PT Bold Heading" pitchFamily="2" charset="-78"/>
              </a:rPr>
              <a:t>5- كانت </a:t>
            </a:r>
            <a:r>
              <a:rPr lang="ar-SA" sz="2900" dirty="0">
                <a:solidFill>
                  <a:prstClr val="black"/>
                </a:solidFill>
                <a:cs typeface="PT Bold Heading" pitchFamily="2" charset="-78"/>
              </a:rPr>
              <a:t>هذه المؤامرة على الأزهر تستهدف عزله عن الحياة، وإخضاع </a:t>
            </a:r>
            <a:r>
              <a:rPr lang="ar-SA" sz="2850" dirty="0">
                <a:solidFill>
                  <a:prstClr val="black"/>
                </a:solidFill>
                <a:cs typeface="PT Bold Heading" pitchFamily="2" charset="-78"/>
              </a:rPr>
              <a:t>برامجه لرقابة تتضمن إفناء شخصيته وفرنجته، وقد سار </a:t>
            </a:r>
            <a:r>
              <a:rPr lang="ar-SA" sz="2850" u="sng" dirty="0">
                <a:solidFill>
                  <a:srgbClr val="00B050"/>
                </a:solidFill>
                <a:cs typeface="PT Bold Heading" pitchFamily="2" charset="-78"/>
              </a:rPr>
              <a:t>الشيخ محمد </a:t>
            </a:r>
            <a:r>
              <a:rPr lang="ar-SA" sz="2750" u="sng" dirty="0">
                <a:solidFill>
                  <a:srgbClr val="00B050"/>
                </a:solidFill>
                <a:cs typeface="PT Bold Heading" pitchFamily="2" charset="-78"/>
              </a:rPr>
              <a:t>عبده </a:t>
            </a:r>
            <a:r>
              <a:rPr lang="ar-SA" sz="2750" dirty="0">
                <a:solidFill>
                  <a:prstClr val="black"/>
                </a:solidFill>
                <a:cs typeface="PT Bold Heading" pitchFamily="2" charset="-78"/>
              </a:rPr>
              <a:t>في هذا المجال شوطًا عن حسن نية، وربما عن شعور بالنقص، ولعل هذا من اهم أسباب التقدير والتمجيد اللذين حظي بهما الشيخ محمد عبده من المستشرقين والمبشرين، ومن </a:t>
            </a:r>
            <a:r>
              <a:rPr lang="ar-SA" sz="2750" dirty="0" err="1">
                <a:solidFill>
                  <a:srgbClr val="C00000"/>
                </a:solidFill>
                <a:cs typeface="PT Bold Heading" pitchFamily="2" charset="-78"/>
              </a:rPr>
              <a:t>كرومر</a:t>
            </a:r>
            <a:r>
              <a:rPr lang="ar-SA" sz="2750" dirty="0">
                <a:solidFill>
                  <a:srgbClr val="C00000"/>
                </a:solidFill>
                <a:cs typeface="PT Bold Heading" pitchFamily="2" charset="-78"/>
              </a:rPr>
              <a:t> </a:t>
            </a:r>
            <a:r>
              <a:rPr lang="ar-SA" sz="2750" dirty="0">
                <a:solidFill>
                  <a:prstClr val="black"/>
                </a:solidFill>
                <a:cs typeface="PT Bold Heading" pitchFamily="2" charset="-78"/>
              </a:rPr>
              <a:t>عميد الاحتلال في </a:t>
            </a:r>
            <a:r>
              <a:rPr lang="ar-SA" sz="2750" dirty="0" smtClean="0">
                <a:solidFill>
                  <a:prstClr val="black"/>
                </a:solidFill>
                <a:cs typeface="PT Bold Heading" pitchFamily="2" charset="-78"/>
              </a:rPr>
              <a:t>مصر.</a:t>
            </a:r>
          </a:p>
          <a:p>
            <a:pPr lvl="0"/>
            <a:endParaRPr lang="ar-SA" sz="2750" dirty="0">
              <a:solidFill>
                <a:prstClr val="black"/>
              </a:solidFill>
              <a:cs typeface="PT Bold Heading" pitchFamily="2" charset="-78"/>
            </a:endParaRPr>
          </a:p>
          <a:p>
            <a:pPr lvl="0"/>
            <a:endParaRPr lang="ar-SA" sz="2750" dirty="0" smtClean="0">
              <a:solidFill>
                <a:prstClr val="black"/>
              </a:solidFill>
              <a:cs typeface="PT Bold Heading" pitchFamily="2" charset="-78"/>
            </a:endParaRPr>
          </a:p>
          <a:p>
            <a:pPr lvl="0"/>
            <a:endParaRPr lang="ar-SA" sz="2750" dirty="0">
              <a:solidFill>
                <a:prstClr val="black"/>
              </a:solidFill>
              <a:cs typeface="PT Bold Heading" pitchFamily="2" charset="-78"/>
            </a:endParaRPr>
          </a:p>
          <a:p>
            <a:pPr lvl="0"/>
            <a:endParaRPr lang="ar-SA" sz="2750" dirty="0"/>
          </a:p>
        </p:txBody>
      </p:sp>
    </p:spTree>
    <p:extLst>
      <p:ext uri="{BB962C8B-B14F-4D97-AF65-F5344CB8AC3E}">
        <p14:creationId xmlns:p14="http://schemas.microsoft.com/office/powerpoint/2010/main" val="1327051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barn(inVertical)">
                                      <p:cBhvr>
                                        <p:cTn id="12"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0" y="404664"/>
            <a:ext cx="9144000" cy="6553076"/>
          </a:xfrm>
          <a:prstGeom prst="rect">
            <a:avLst/>
          </a:prstGeom>
        </p:spPr>
        <p:txBody>
          <a:bodyPr wrap="square">
            <a:spAutoFit/>
          </a:bodyPr>
          <a:lstStyle/>
          <a:p>
            <a:pPr lvl="0">
              <a:lnSpc>
                <a:spcPts val="1000"/>
              </a:lnSpc>
              <a:buFontTx/>
              <a:buChar char="-"/>
            </a:pPr>
            <a:r>
              <a:rPr lang="ar-SA" sz="2800" u="sng" dirty="0" smtClean="0">
                <a:solidFill>
                  <a:srgbClr val="C00000"/>
                </a:solidFill>
                <a:cs typeface="PT Bold Heading" pitchFamily="2" charset="-78"/>
              </a:rPr>
              <a:t>تطويع الأزهر:</a:t>
            </a:r>
          </a:p>
          <a:p>
            <a:pPr lvl="0">
              <a:lnSpc>
                <a:spcPts val="1000"/>
              </a:lnSpc>
              <a:buFontTx/>
              <a:buChar char="-"/>
            </a:pPr>
            <a:endParaRPr lang="ar-SA" sz="2800" dirty="0" smtClean="0">
              <a:solidFill>
                <a:prstClr val="black"/>
              </a:solidFill>
              <a:cs typeface="PT Bold Heading" pitchFamily="2" charset="-78"/>
            </a:endParaRPr>
          </a:p>
          <a:p>
            <a:pPr lvl="0"/>
            <a:r>
              <a:rPr lang="ar-SA" sz="2600" dirty="0" smtClean="0">
                <a:solidFill>
                  <a:prstClr val="black"/>
                </a:solidFill>
                <a:cs typeface="PT Bold Heading" pitchFamily="2" charset="-78"/>
              </a:rPr>
              <a:t>-  وصدرت قوانين تطويع الأزهر باسم تطويره تباعًا من عام 1355- 1396هـ/ 1936-1976م، وتم التطويع في </a:t>
            </a:r>
            <a:r>
              <a:rPr lang="ar-SA" sz="2600" dirty="0" smtClean="0">
                <a:solidFill>
                  <a:srgbClr val="00B050"/>
                </a:solidFill>
                <a:cs typeface="PT Bold Heading" pitchFamily="2" charset="-78"/>
              </a:rPr>
              <a:t>عهد الاستقلال</a:t>
            </a:r>
            <a:r>
              <a:rPr lang="ar-SA" sz="2600" dirty="0" smtClean="0">
                <a:solidFill>
                  <a:prstClr val="black"/>
                </a:solidFill>
                <a:cs typeface="PT Bold Heading" pitchFamily="2" charset="-78"/>
              </a:rPr>
              <a:t>، وكان ثمرة من ثماره، </a:t>
            </a:r>
            <a:r>
              <a:rPr lang="ar-SA" sz="2600" dirty="0" smtClean="0">
                <a:solidFill>
                  <a:srgbClr val="0070C0"/>
                </a:solidFill>
                <a:cs typeface="PT Bold Heading" pitchFamily="2" charset="-78"/>
              </a:rPr>
              <a:t>ومن هذه القوانين:</a:t>
            </a:r>
          </a:p>
          <a:p>
            <a:pPr lvl="0">
              <a:lnSpc>
                <a:spcPts val="1100"/>
              </a:lnSpc>
              <a:buFontTx/>
              <a:buChar char="-"/>
            </a:pPr>
            <a:endParaRPr lang="ar-SA" sz="2800" dirty="0" smtClean="0">
              <a:solidFill>
                <a:prstClr val="black"/>
              </a:solidFill>
              <a:cs typeface="PT Bold Heading" pitchFamily="2" charset="-78"/>
            </a:endParaRPr>
          </a:p>
          <a:p>
            <a:pPr lvl="0"/>
            <a:r>
              <a:rPr lang="ar-SA" sz="2700" dirty="0" smtClean="0">
                <a:solidFill>
                  <a:prstClr val="black"/>
                </a:solidFill>
                <a:cs typeface="PT Bold Heading" pitchFamily="2" charset="-78"/>
              </a:rPr>
              <a:t>1- إلغاء القضاء الشرعي، وإدماج محاكمه في دوائر تابعة للمحاكم الأهلية، التي قامت من أول يوم على القانون الوضعي.</a:t>
            </a:r>
          </a:p>
          <a:p>
            <a:pPr lvl="0">
              <a:lnSpc>
                <a:spcPts val="1000"/>
              </a:lnSpc>
            </a:pPr>
            <a:endParaRPr lang="ar-SA" sz="2800" dirty="0" smtClean="0">
              <a:solidFill>
                <a:prstClr val="black"/>
              </a:solidFill>
              <a:cs typeface="PT Bold Heading" pitchFamily="2" charset="-78"/>
            </a:endParaRPr>
          </a:p>
          <a:p>
            <a:pPr lvl="0"/>
            <a:r>
              <a:rPr lang="ar-SA" sz="2800" dirty="0" smtClean="0">
                <a:solidFill>
                  <a:prstClr val="black"/>
                </a:solidFill>
                <a:cs typeface="PT Bold Heading" pitchFamily="2" charset="-78"/>
              </a:rPr>
              <a:t>2- إدخال القانون الوضعي في صلب البرامج الدراسية، لكلية الشريعة </a:t>
            </a:r>
            <a:r>
              <a:rPr lang="ar-SA" sz="2650" dirty="0" smtClean="0">
                <a:solidFill>
                  <a:prstClr val="black"/>
                </a:solidFill>
                <a:cs typeface="PT Bold Heading" pitchFamily="2" charset="-78"/>
              </a:rPr>
              <a:t>بجامعة الأزهر، وتسميتها كلية الشريعة والقانون، بموجب القانون المعروف </a:t>
            </a:r>
            <a:r>
              <a:rPr lang="ar-SA" sz="2600" dirty="0" smtClean="0">
                <a:solidFill>
                  <a:prstClr val="black"/>
                </a:solidFill>
                <a:cs typeface="PT Bold Heading" pitchFamily="2" charset="-78"/>
              </a:rPr>
              <a:t>بقانون تطوير الأزهر، الذي عمل بقصد تقريب الشقة بين الشريعة والقانون.</a:t>
            </a:r>
          </a:p>
          <a:p>
            <a:pPr lvl="0">
              <a:lnSpc>
                <a:spcPts val="1100"/>
              </a:lnSpc>
            </a:pPr>
            <a:endParaRPr lang="ar-SA" sz="2600" dirty="0" smtClean="0">
              <a:solidFill>
                <a:prstClr val="black"/>
              </a:solidFill>
              <a:cs typeface="PT Bold Heading" pitchFamily="2" charset="-78"/>
            </a:endParaRPr>
          </a:p>
          <a:p>
            <a:pPr lvl="0">
              <a:buFontTx/>
              <a:buChar char="-"/>
            </a:pPr>
            <a:r>
              <a:rPr lang="ar-SA" sz="2800" dirty="0" smtClean="0">
                <a:solidFill>
                  <a:prstClr val="black"/>
                </a:solidFill>
                <a:cs typeface="PT Bold Heading" pitchFamily="2" charset="-78"/>
              </a:rPr>
              <a:t> </a:t>
            </a:r>
            <a:r>
              <a:rPr lang="ar-SA" sz="2800" dirty="0">
                <a:solidFill>
                  <a:prstClr val="black"/>
                </a:solidFill>
                <a:cs typeface="PT Bold Heading" pitchFamily="2" charset="-78"/>
              </a:rPr>
              <a:t>كان من اثر الانتصار في </a:t>
            </a:r>
            <a:r>
              <a:rPr lang="ar-SA" sz="2800" dirty="0" smtClean="0">
                <a:solidFill>
                  <a:prstClr val="black"/>
                </a:solidFill>
                <a:cs typeface="PT Bold Heading" pitchFamily="2" charset="-78"/>
              </a:rPr>
              <a:t>تطويع </a:t>
            </a:r>
            <a:r>
              <a:rPr lang="ar-SA" sz="2800" dirty="0">
                <a:solidFill>
                  <a:prstClr val="black"/>
                </a:solidFill>
                <a:cs typeface="PT Bold Heading" pitchFamily="2" charset="-78"/>
              </a:rPr>
              <a:t>الأزهر، أن تم تطويع البقية الباقية في </a:t>
            </a:r>
            <a:r>
              <a:rPr lang="ar-SA" sz="2600" dirty="0">
                <a:solidFill>
                  <a:prstClr val="black"/>
                </a:solidFill>
                <a:cs typeface="PT Bold Heading" pitchFamily="2" charset="-78"/>
              </a:rPr>
              <a:t>معاهد الثقافة الإسلامية خارج مصر بسرعة، إما بدوافع ذاتية، وإما بقوانين إجبارية، ك</a:t>
            </a:r>
            <a:r>
              <a:rPr lang="ar-SA" sz="2600" dirty="0">
                <a:solidFill>
                  <a:srgbClr val="FF0000"/>
                </a:solidFill>
                <a:cs typeface="PT Bold Heading" pitchFamily="2" charset="-78"/>
              </a:rPr>
              <a:t>جامع الزيتونة في تونس</a:t>
            </a:r>
            <a:r>
              <a:rPr lang="ar-SA" sz="2600" dirty="0">
                <a:solidFill>
                  <a:prstClr val="black"/>
                </a:solidFill>
                <a:cs typeface="PT Bold Heading" pitchFamily="2" charset="-78"/>
              </a:rPr>
              <a:t>، و</a:t>
            </a:r>
            <a:r>
              <a:rPr lang="ar-SA" sz="2600" dirty="0">
                <a:solidFill>
                  <a:srgbClr val="FF0000"/>
                </a:solidFill>
                <a:cs typeface="PT Bold Heading" pitchFamily="2" charset="-78"/>
              </a:rPr>
              <a:t>القرويين في المغرب</a:t>
            </a:r>
            <a:r>
              <a:rPr lang="ar-SA" sz="2600" dirty="0">
                <a:solidFill>
                  <a:prstClr val="black"/>
                </a:solidFill>
                <a:cs typeface="PT Bold Heading" pitchFamily="2" charset="-78"/>
              </a:rPr>
              <a:t>، و</a:t>
            </a:r>
            <a:r>
              <a:rPr lang="ar-SA" sz="2600" dirty="0">
                <a:solidFill>
                  <a:srgbClr val="FF0000"/>
                </a:solidFill>
                <a:cs typeface="PT Bold Heading" pitchFamily="2" charset="-78"/>
              </a:rPr>
              <a:t>المعاهد الدينية في الهند.</a:t>
            </a:r>
          </a:p>
          <a:p>
            <a:pPr lvl="0"/>
            <a:endParaRPr lang="ar-SA" sz="2600" dirty="0" smtClean="0">
              <a:solidFill>
                <a:prstClr val="black"/>
              </a:solidFill>
              <a:cs typeface="PT Bold Heading" pitchFamily="2" charset="-78"/>
            </a:endParaRPr>
          </a:p>
          <a:p>
            <a:pPr lvl="0"/>
            <a:endParaRPr lang="ar-SA" sz="2600" dirty="0">
              <a:solidFill>
                <a:prstClr val="black"/>
              </a:solidFill>
              <a:cs typeface="PT Bold Heading" pitchFamily="2" charset="-78"/>
            </a:endParaRPr>
          </a:p>
        </p:txBody>
      </p:sp>
    </p:spTree>
    <p:extLst>
      <p:ext uri="{BB962C8B-B14F-4D97-AF65-F5344CB8AC3E}">
        <p14:creationId xmlns:p14="http://schemas.microsoft.com/office/powerpoint/2010/main" val="2579184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barn(inVertical)">
                                      <p:cBhvr>
                                        <p:cTn id="13" dur="500"/>
                                        <p:tgtEl>
                                          <p:spTgt spid="2">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2">
                                            <p:txEl>
                                              <p:pRg st="4" end="4"/>
                                            </p:txEl>
                                          </p:spTgt>
                                        </p:tgtEl>
                                        <p:attrNameLst>
                                          <p:attrName>style.visibility</p:attrName>
                                        </p:attrNameLst>
                                      </p:cBhvr>
                                      <p:to>
                                        <p:strVal val="visible"/>
                                      </p:to>
                                    </p:set>
                                    <p:animEffect transition="in" filter="barn(inVertical)">
                                      <p:cBhvr>
                                        <p:cTn id="18" dur="500"/>
                                        <p:tgtEl>
                                          <p:spTgt spid="2">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animEffect transition="in" filter="barn(inVertical)">
                                      <p:cBhvr>
                                        <p:cTn id="23" dur="500"/>
                                        <p:tgtEl>
                                          <p:spTgt spid="2">
                                            <p:txEl>
                                              <p:pRg st="6" end="6"/>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nodeType="clickEffect">
                                  <p:stCondLst>
                                    <p:cond delay="0"/>
                                  </p:stCondLst>
                                  <p:childTnLst>
                                    <p:set>
                                      <p:cBhvr>
                                        <p:cTn id="27" dur="1" fill="hold">
                                          <p:stCondLst>
                                            <p:cond delay="0"/>
                                          </p:stCondLst>
                                        </p:cTn>
                                        <p:tgtEl>
                                          <p:spTgt spid="2">
                                            <p:txEl>
                                              <p:pRg st="8" end="8"/>
                                            </p:txEl>
                                          </p:spTgt>
                                        </p:tgtEl>
                                        <p:attrNameLst>
                                          <p:attrName>style.visibility</p:attrName>
                                        </p:attrNameLst>
                                      </p:cBhvr>
                                      <p:to>
                                        <p:strVal val="visible"/>
                                      </p:to>
                                    </p:set>
                                    <p:animEffect transition="in" filter="barn(inVertical)">
                                      <p:cBhvr>
                                        <p:cTn id="28" dur="5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stretch>
            <a:fillRect/>
          </a:stretch>
        </p:blipFill>
        <p:spPr>
          <a:xfrm>
            <a:off x="2771800" y="476672"/>
            <a:ext cx="5934075" cy="5705475"/>
          </a:xfrm>
          <a:prstGeom prst="rect">
            <a:avLst/>
          </a:prstGeom>
          <a:ln w="88900" cap="sq" cmpd="thickThin">
            <a:solidFill>
              <a:srgbClr val="000000"/>
            </a:solidFill>
            <a:prstDash val="solid"/>
            <a:miter lim="800000"/>
          </a:ln>
          <a:effectLst>
            <a:innerShdw blurRad="76200">
              <a:srgbClr val="000000"/>
            </a:innerShdw>
          </a:effectLst>
        </p:spPr>
      </p:pic>
      <p:sp>
        <p:nvSpPr>
          <p:cNvPr id="3" name="مربع نص 2"/>
          <p:cNvSpPr txBox="1"/>
          <p:nvPr/>
        </p:nvSpPr>
        <p:spPr>
          <a:xfrm>
            <a:off x="251521" y="4509120"/>
            <a:ext cx="2376263" cy="553998"/>
          </a:xfrm>
          <a:prstGeom prst="rect">
            <a:avLst/>
          </a:prstGeom>
          <a:noFill/>
        </p:spPr>
        <p:txBody>
          <a:bodyPr wrap="square" rtlCol="1">
            <a:spAutoFit/>
          </a:bodyPr>
          <a:lstStyle/>
          <a:p>
            <a:pPr algn="ctr"/>
            <a:r>
              <a:rPr lang="ar-SA" sz="3000" u="sng" dirty="0" smtClean="0">
                <a:solidFill>
                  <a:srgbClr val="FF0000"/>
                </a:solidFill>
                <a:cs typeface="PT Bold Heading" panose="02010400000000000000" pitchFamily="2" charset="-78"/>
              </a:rPr>
              <a:t>جامع الزيتونة</a:t>
            </a:r>
            <a:endParaRPr lang="ar-SA" sz="3000" u="sng" dirty="0">
              <a:solidFill>
                <a:srgbClr val="FF0000"/>
              </a:solidFill>
              <a:cs typeface="PT Bold Heading" panose="02010400000000000000" pitchFamily="2" charset="-78"/>
            </a:endParaRPr>
          </a:p>
        </p:txBody>
      </p:sp>
    </p:spTree>
    <p:extLst>
      <p:ext uri="{BB962C8B-B14F-4D97-AF65-F5344CB8AC3E}">
        <p14:creationId xmlns:p14="http://schemas.microsoft.com/office/powerpoint/2010/main" val="4041614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39752" y="332656"/>
            <a:ext cx="6588224" cy="6048672"/>
          </a:xfrm>
          <a:prstGeom prst="rect">
            <a:avLst/>
          </a:prstGeom>
          <a:ln w="88900" cap="sq" cmpd="thickThin">
            <a:solidFill>
              <a:srgbClr val="000000"/>
            </a:solidFill>
            <a:prstDash val="solid"/>
            <a:miter lim="800000"/>
          </a:ln>
          <a:effectLst>
            <a:innerShdw blurRad="76200">
              <a:srgbClr val="000000"/>
            </a:innerShdw>
          </a:effectLst>
        </p:spPr>
      </p:pic>
      <p:sp>
        <p:nvSpPr>
          <p:cNvPr id="4" name="مربع نص 3"/>
          <p:cNvSpPr txBox="1"/>
          <p:nvPr/>
        </p:nvSpPr>
        <p:spPr>
          <a:xfrm>
            <a:off x="53676" y="3645024"/>
            <a:ext cx="2214068" cy="553998"/>
          </a:xfrm>
          <a:prstGeom prst="rect">
            <a:avLst/>
          </a:prstGeom>
          <a:noFill/>
        </p:spPr>
        <p:txBody>
          <a:bodyPr wrap="none" rtlCol="1">
            <a:spAutoFit/>
          </a:bodyPr>
          <a:lstStyle/>
          <a:p>
            <a:r>
              <a:rPr lang="ar-SA" sz="3000" u="sng" dirty="0" smtClean="0">
                <a:solidFill>
                  <a:srgbClr val="FF0000"/>
                </a:solidFill>
                <a:cs typeface="PT Bold Heading" panose="02010400000000000000" pitchFamily="2" charset="-78"/>
              </a:rPr>
              <a:t>جامع القرويين</a:t>
            </a:r>
            <a:endParaRPr lang="ar-SA" sz="3000" u="sng" dirty="0">
              <a:solidFill>
                <a:srgbClr val="FF0000"/>
              </a:solidFill>
              <a:cs typeface="PT Bold Heading" panose="02010400000000000000" pitchFamily="2" charset="-78"/>
            </a:endParaRPr>
          </a:p>
        </p:txBody>
      </p:sp>
    </p:spTree>
    <p:extLst>
      <p:ext uri="{BB962C8B-B14F-4D97-AF65-F5344CB8AC3E}">
        <p14:creationId xmlns:p14="http://schemas.microsoft.com/office/powerpoint/2010/main" val="215953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heckerboard(across)">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01752" y="182881"/>
            <a:ext cx="8686800" cy="6106800"/>
          </a:xfrm>
          <a:prstGeom prst="rect">
            <a:avLst/>
          </a:prstGeom>
          <a:noFill/>
        </p:spPr>
        <p:txBody>
          <a:bodyPr wrap="square" rtlCol="1">
            <a:spAutoFit/>
          </a:bodyPr>
          <a:lstStyle/>
          <a:p>
            <a:pPr>
              <a:lnSpc>
                <a:spcPts val="1000"/>
              </a:lnSpc>
            </a:pPr>
            <a:endParaRPr lang="ar-SA" sz="2800" dirty="0" smtClean="0">
              <a:cs typeface="PT Bold Heading" pitchFamily="2" charset="-78"/>
            </a:endParaRPr>
          </a:p>
          <a:p>
            <a:r>
              <a:rPr lang="ar-SA" sz="2800" u="sng" dirty="0" smtClean="0">
                <a:solidFill>
                  <a:srgbClr val="FF0000"/>
                </a:solidFill>
                <a:cs typeface="PT Bold Heading" pitchFamily="2" charset="-78"/>
              </a:rPr>
              <a:t>4- مهاجمة اللغة العربية والدعوة إلى العامية:</a:t>
            </a:r>
          </a:p>
          <a:p>
            <a:pPr>
              <a:lnSpc>
                <a:spcPts val="1000"/>
              </a:lnSpc>
            </a:pPr>
            <a:endParaRPr lang="ar-SA" sz="2800" dirty="0" smtClean="0">
              <a:cs typeface="PT Bold Heading" pitchFamily="2" charset="-78"/>
            </a:endParaRPr>
          </a:p>
          <a:p>
            <a:pPr>
              <a:buFontTx/>
              <a:buChar char="-"/>
            </a:pPr>
            <a:r>
              <a:rPr lang="ar-SA" sz="2650" dirty="0" smtClean="0">
                <a:cs typeface="PT Bold Heading" pitchFamily="2" charset="-78"/>
              </a:rPr>
              <a:t>اللغة العربية اختصها الله لغة للقرآن الكريم، ولذلك رافقت رحلة الإسلام، </a:t>
            </a:r>
            <a:r>
              <a:rPr lang="ar-SA" sz="2800" dirty="0" smtClean="0">
                <a:cs typeface="PT Bold Heading" pitchFamily="2" charset="-78"/>
              </a:rPr>
              <a:t>وانتشاره إلى مختلف أنحاء العالم الإسلامي، وبها كتب المسلمون على </a:t>
            </a:r>
            <a:r>
              <a:rPr lang="ar-SA" sz="2900" dirty="0" smtClean="0">
                <a:cs typeface="PT Bold Heading" pitchFamily="2" charset="-78"/>
              </a:rPr>
              <a:t>مختلف أجناسهم وديارهم، وأثرت تأثيرا كبيرا في اللغات الفارسية </a:t>
            </a:r>
            <a:r>
              <a:rPr lang="ar-SA" sz="2750" dirty="0" smtClean="0">
                <a:cs typeface="PT Bold Heading" pitchFamily="2" charset="-78"/>
              </a:rPr>
              <a:t>والتركية والاوردية، واللغات الأفريقية في شرق أفريقيا، واللغة الماليزية.</a:t>
            </a:r>
          </a:p>
          <a:p>
            <a:pPr>
              <a:lnSpc>
                <a:spcPts val="1000"/>
              </a:lnSpc>
              <a:buFontTx/>
              <a:buChar char="-"/>
            </a:pPr>
            <a:endParaRPr lang="ar-SA" sz="2800" dirty="0">
              <a:cs typeface="PT Bold Heading" pitchFamily="2" charset="-78"/>
            </a:endParaRPr>
          </a:p>
          <a:p>
            <a:pPr>
              <a:buFontTx/>
              <a:buChar char="-"/>
            </a:pPr>
            <a:r>
              <a:rPr lang="ar-SA" sz="2850" dirty="0" smtClean="0">
                <a:cs typeface="PT Bold Heading" pitchFamily="2" charset="-78"/>
              </a:rPr>
              <a:t> وكان المسلمون يتطلعون إلى أن تأخذ الدولة العثمانية، العربية لغة </a:t>
            </a:r>
            <a:r>
              <a:rPr lang="ar-SA" sz="2650" dirty="0" smtClean="0">
                <a:cs typeface="PT Bold Heading" pitchFamily="2" charset="-78"/>
              </a:rPr>
              <a:t>للدولة، غير أن التحول الذي أصاب تركيا بعد الحرب، وتغريبها، وانسلاخها من العالم الإسلامي، </a:t>
            </a:r>
            <a:r>
              <a:rPr lang="ar-SA" sz="2650" dirty="0" smtClean="0">
                <a:solidFill>
                  <a:srgbClr val="0070C0"/>
                </a:solidFill>
                <a:cs typeface="PT Bold Heading" pitchFamily="2" charset="-78"/>
              </a:rPr>
              <a:t>دفعها للتخلص من الأثر العربي، فعملت على:</a:t>
            </a:r>
          </a:p>
          <a:p>
            <a:pPr>
              <a:buFontTx/>
              <a:buChar char="-"/>
            </a:pPr>
            <a:endParaRPr lang="ar-SA" sz="2650" dirty="0">
              <a:solidFill>
                <a:srgbClr val="0070C0"/>
              </a:solidFill>
              <a:cs typeface="PT Bold Heading" pitchFamily="2" charset="-78"/>
            </a:endParaRPr>
          </a:p>
          <a:p>
            <a:pPr>
              <a:buFontTx/>
              <a:buChar char="-"/>
            </a:pPr>
            <a:endParaRPr lang="ar-SA" sz="2650" dirty="0" smtClean="0">
              <a:solidFill>
                <a:srgbClr val="0070C0"/>
              </a:solidFill>
              <a:cs typeface="PT Bold Heading" pitchFamily="2" charset="-78"/>
            </a:endParaRPr>
          </a:p>
          <a:p>
            <a:pPr>
              <a:buFontTx/>
              <a:buChar char="-"/>
            </a:pPr>
            <a:endParaRPr lang="ar-SA" sz="2650" dirty="0" smtClean="0">
              <a:solidFill>
                <a:srgbClr val="0070C0"/>
              </a:solidFill>
              <a:cs typeface="PT Bold Heading" pitchFamily="2" charset="-78"/>
            </a:endParaRPr>
          </a:p>
          <a:p>
            <a:pPr>
              <a:lnSpc>
                <a:spcPts val="1000"/>
              </a:lnSpc>
              <a:buFontTx/>
              <a:buChar char="-"/>
            </a:pPr>
            <a:endParaRPr lang="ar-SA" sz="2800" dirty="0" smtClean="0">
              <a:cs typeface="PT Bold Heading"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4">
                                            <p:txEl>
                                              <p:pRg st="1" end="1"/>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53"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anim calcmode="lin" valueType="num">
                                      <p:cBhvr>
                                        <p:cTn id="15" dur="500" fill="hold"/>
                                        <p:tgtEl>
                                          <p:spTgt spid="4">
                                            <p:txEl>
                                              <p:pRg st="3" end="3"/>
                                            </p:txEl>
                                          </p:spTgt>
                                        </p:tgtEl>
                                        <p:attrNameLst>
                                          <p:attrName>ppt_w</p:attrName>
                                        </p:attrNameLst>
                                      </p:cBhvr>
                                      <p:tavLst>
                                        <p:tav tm="0">
                                          <p:val>
                                            <p:fltVal val="0"/>
                                          </p:val>
                                        </p:tav>
                                        <p:tav tm="100000">
                                          <p:val>
                                            <p:strVal val="#ppt_w"/>
                                          </p:val>
                                        </p:tav>
                                      </p:tavLst>
                                    </p:anim>
                                    <p:anim calcmode="lin" valueType="num">
                                      <p:cBhvr>
                                        <p:cTn id="16" dur="500" fill="hold"/>
                                        <p:tgtEl>
                                          <p:spTgt spid="4">
                                            <p:txEl>
                                              <p:pRg st="3" end="3"/>
                                            </p:txEl>
                                          </p:spTgt>
                                        </p:tgtEl>
                                        <p:attrNameLst>
                                          <p:attrName>ppt_h</p:attrName>
                                        </p:attrNameLst>
                                      </p:cBhvr>
                                      <p:tavLst>
                                        <p:tav tm="0">
                                          <p:val>
                                            <p:fltVal val="0"/>
                                          </p:val>
                                        </p:tav>
                                        <p:tav tm="100000">
                                          <p:val>
                                            <p:strVal val="#ppt_h"/>
                                          </p:val>
                                        </p:tav>
                                      </p:tavLst>
                                    </p:anim>
                                    <p:animEffect transition="in" filter="fade">
                                      <p:cBhvr>
                                        <p:cTn id="17" dur="500"/>
                                        <p:tgtEl>
                                          <p:spTgt spid="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0" fill="hold" nodeType="clickEffect">
                                  <p:stCondLst>
                                    <p:cond delay="0"/>
                                  </p:stCondLst>
                                  <p:childTnLst>
                                    <p:set>
                                      <p:cBhvr>
                                        <p:cTn id="21" dur="1" fill="hold">
                                          <p:stCondLst>
                                            <p:cond delay="0"/>
                                          </p:stCondLst>
                                        </p:cTn>
                                        <p:tgtEl>
                                          <p:spTgt spid="4">
                                            <p:txEl>
                                              <p:pRg st="5" end="5"/>
                                            </p:txEl>
                                          </p:spTgt>
                                        </p:tgtEl>
                                        <p:attrNameLst>
                                          <p:attrName>style.visibility</p:attrName>
                                        </p:attrNameLst>
                                      </p:cBhvr>
                                      <p:to>
                                        <p:strVal val="visible"/>
                                      </p:to>
                                    </p:set>
                                    <p:anim calcmode="lin" valueType="num">
                                      <p:cBhvr>
                                        <p:cTn id="22" dur="500" fill="hold"/>
                                        <p:tgtEl>
                                          <p:spTgt spid="4">
                                            <p:txEl>
                                              <p:pRg st="5" end="5"/>
                                            </p:txEl>
                                          </p:spTgt>
                                        </p:tgtEl>
                                        <p:attrNameLst>
                                          <p:attrName>ppt_w</p:attrName>
                                        </p:attrNameLst>
                                      </p:cBhvr>
                                      <p:tavLst>
                                        <p:tav tm="0">
                                          <p:val>
                                            <p:fltVal val="0"/>
                                          </p:val>
                                        </p:tav>
                                        <p:tav tm="100000">
                                          <p:val>
                                            <p:strVal val="#ppt_w"/>
                                          </p:val>
                                        </p:tav>
                                      </p:tavLst>
                                    </p:anim>
                                    <p:anim calcmode="lin" valueType="num">
                                      <p:cBhvr>
                                        <p:cTn id="23" dur="500" fill="hold"/>
                                        <p:tgtEl>
                                          <p:spTgt spid="4">
                                            <p:txEl>
                                              <p:pRg st="5" end="5"/>
                                            </p:txEl>
                                          </p:spTgt>
                                        </p:tgtEl>
                                        <p:attrNameLst>
                                          <p:attrName>ppt_h</p:attrName>
                                        </p:attrNameLst>
                                      </p:cBhvr>
                                      <p:tavLst>
                                        <p:tav tm="0">
                                          <p:val>
                                            <p:fltVal val="0"/>
                                          </p:val>
                                        </p:tav>
                                        <p:tav tm="100000">
                                          <p:val>
                                            <p:strVal val="#ppt_h"/>
                                          </p:val>
                                        </p:tav>
                                      </p:tavLst>
                                    </p:anim>
                                    <p:animEffect transition="in" filter="fade">
                                      <p:cBhvr>
                                        <p:cTn id="24"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0" y="929233"/>
            <a:ext cx="9144000" cy="3295774"/>
          </a:xfrm>
          <a:prstGeom prst="rect">
            <a:avLst/>
          </a:prstGeom>
        </p:spPr>
        <p:txBody>
          <a:bodyPr wrap="square">
            <a:spAutoFit/>
          </a:bodyPr>
          <a:lstStyle/>
          <a:p>
            <a:pPr lvl="0"/>
            <a:r>
              <a:rPr lang="ar-SA" sz="2600" dirty="0">
                <a:solidFill>
                  <a:prstClr val="black"/>
                </a:solidFill>
                <a:cs typeface="PT Bold Heading" pitchFamily="2" charset="-78"/>
              </a:rPr>
              <a:t>1- </a:t>
            </a:r>
            <a:r>
              <a:rPr lang="ar-SA" sz="2600" dirty="0">
                <a:solidFill>
                  <a:srgbClr val="C00000"/>
                </a:solidFill>
                <a:cs typeface="PT Bold Heading" pitchFamily="2" charset="-78"/>
              </a:rPr>
              <a:t>تصفية اللغة التركية، من الكلمات العربية</a:t>
            </a:r>
            <a:r>
              <a:rPr lang="ar-SA" sz="2600" dirty="0">
                <a:solidFill>
                  <a:prstClr val="black"/>
                </a:solidFill>
                <a:cs typeface="PT Bold Heading" pitchFamily="2" charset="-78"/>
              </a:rPr>
              <a:t>. حيث عقد عدد من المؤتمرات </a:t>
            </a:r>
            <a:r>
              <a:rPr lang="ar-SA" sz="2550" dirty="0">
                <a:solidFill>
                  <a:prstClr val="black"/>
                </a:solidFill>
                <a:cs typeface="PT Bold Heading" pitchFamily="2" charset="-78"/>
              </a:rPr>
              <a:t>التي قامت بإخراج 13650، كلمة عربية ، وحل محلها كلمات تركية واوربية.</a:t>
            </a:r>
          </a:p>
          <a:p>
            <a:pPr lvl="0">
              <a:lnSpc>
                <a:spcPts val="1000"/>
              </a:lnSpc>
            </a:pPr>
            <a:endParaRPr lang="ar-SA" sz="2800" dirty="0">
              <a:solidFill>
                <a:prstClr val="black"/>
              </a:solidFill>
              <a:cs typeface="PT Bold Heading" pitchFamily="2" charset="-78"/>
            </a:endParaRPr>
          </a:p>
          <a:p>
            <a:pPr lvl="0"/>
            <a:r>
              <a:rPr lang="ar-SA" sz="2600" dirty="0">
                <a:solidFill>
                  <a:prstClr val="black"/>
                </a:solidFill>
                <a:cs typeface="PT Bold Heading" pitchFamily="2" charset="-78"/>
              </a:rPr>
              <a:t>2- </a:t>
            </a:r>
            <a:r>
              <a:rPr lang="ar-SA" sz="2600" dirty="0">
                <a:solidFill>
                  <a:srgbClr val="C00000"/>
                </a:solidFill>
                <a:cs typeface="PT Bold Heading" pitchFamily="2" charset="-78"/>
              </a:rPr>
              <a:t>فقدت تركيا </a:t>
            </a:r>
            <a:r>
              <a:rPr lang="ar-SA" sz="2600" dirty="0">
                <a:solidFill>
                  <a:prstClr val="black"/>
                </a:solidFill>
                <a:cs typeface="PT Bold Heading" pitchFamily="2" charset="-78"/>
              </a:rPr>
              <a:t>بذلك </a:t>
            </a:r>
            <a:r>
              <a:rPr lang="ar-SA" sz="2600" dirty="0">
                <a:solidFill>
                  <a:srgbClr val="C00000"/>
                </a:solidFill>
                <a:cs typeface="PT Bold Heading" pitchFamily="2" charset="-78"/>
              </a:rPr>
              <a:t>تراثًا ضخمًا </a:t>
            </a:r>
            <a:r>
              <a:rPr lang="ar-SA" sz="2600" dirty="0">
                <a:solidFill>
                  <a:prstClr val="black"/>
                </a:solidFill>
                <a:cs typeface="PT Bold Heading" pitchFamily="2" charset="-78"/>
              </a:rPr>
              <a:t>يتمثل في </a:t>
            </a:r>
            <a:r>
              <a:rPr lang="ar-SA" sz="2600" dirty="0">
                <a:solidFill>
                  <a:srgbClr val="C00000"/>
                </a:solidFill>
                <a:cs typeface="PT Bold Heading" pitchFamily="2" charset="-78"/>
              </a:rPr>
              <a:t>مئات المجلدات</a:t>
            </a:r>
            <a:r>
              <a:rPr lang="ar-SA" sz="2600" dirty="0">
                <a:solidFill>
                  <a:prstClr val="black"/>
                </a:solidFill>
                <a:cs typeface="PT Bold Heading" pitchFamily="2" charset="-78"/>
              </a:rPr>
              <a:t>، في الأدب والنقد والثقافة، التي كتبت باللغة التركية العثمانية.</a:t>
            </a:r>
          </a:p>
          <a:p>
            <a:pPr lvl="0">
              <a:lnSpc>
                <a:spcPts val="1000"/>
              </a:lnSpc>
            </a:pPr>
            <a:endParaRPr lang="ar-SA" sz="2800" dirty="0">
              <a:solidFill>
                <a:prstClr val="black"/>
              </a:solidFill>
              <a:cs typeface="PT Bold Heading" pitchFamily="2" charset="-78"/>
            </a:endParaRPr>
          </a:p>
          <a:p>
            <a:pPr lvl="0"/>
            <a:r>
              <a:rPr lang="ar-SA" sz="2750" dirty="0">
                <a:solidFill>
                  <a:prstClr val="black"/>
                </a:solidFill>
                <a:cs typeface="PT Bold Heading" pitchFamily="2" charset="-78"/>
              </a:rPr>
              <a:t>3- </a:t>
            </a:r>
            <a:r>
              <a:rPr lang="ar-SA" sz="2750" dirty="0" smtClean="0">
                <a:solidFill>
                  <a:srgbClr val="C00000"/>
                </a:solidFill>
                <a:cs typeface="PT Bold Heading" pitchFamily="2" charset="-78"/>
              </a:rPr>
              <a:t>استعمال </a:t>
            </a:r>
            <a:r>
              <a:rPr lang="ar-SA" sz="2750" dirty="0">
                <a:solidFill>
                  <a:srgbClr val="C00000"/>
                </a:solidFill>
                <a:cs typeface="PT Bold Heading" pitchFamily="2" charset="-78"/>
              </a:rPr>
              <a:t>الأتراك للحروف اللاتينية</a:t>
            </a:r>
            <a:r>
              <a:rPr lang="ar-SA" sz="2750" dirty="0">
                <a:solidFill>
                  <a:prstClr val="black"/>
                </a:solidFill>
                <a:cs typeface="PT Bold Heading" pitchFamily="2" charset="-78"/>
              </a:rPr>
              <a:t>، أفقدهم تصوير الأحرف المشابهة، كالفاء والحاء والصاد والضاد والظاء والعين، فهذه الحروف لا يمكن أن تجد في اللاتينية ما يصورها، بحرف واحد يقوم مقامها.</a:t>
            </a:r>
          </a:p>
        </p:txBody>
      </p:sp>
    </p:spTree>
    <p:extLst>
      <p:ext uri="{BB962C8B-B14F-4D97-AF65-F5344CB8AC3E}">
        <p14:creationId xmlns:p14="http://schemas.microsoft.com/office/powerpoint/2010/main" val="3816104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barn(inVertic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barn(inVertical)">
                                      <p:cBhvr>
                                        <p:cTn id="1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5870"/>
            <a:ext cx="9144000" cy="5947782"/>
          </a:xfrm>
          <a:prstGeom prst="rect">
            <a:avLst/>
          </a:prstGeom>
          <a:noFill/>
        </p:spPr>
        <p:txBody>
          <a:bodyPr wrap="square" rtlCol="1">
            <a:spAutoFit/>
          </a:bodyPr>
          <a:lstStyle/>
          <a:p>
            <a:pPr>
              <a:buFontTx/>
              <a:buChar char="-"/>
            </a:pPr>
            <a:endParaRPr lang="ar-SA" sz="2800" dirty="0">
              <a:cs typeface="PT Bold Heading" pitchFamily="2" charset="-78"/>
            </a:endParaRPr>
          </a:p>
          <a:p>
            <a:pPr>
              <a:buFontTx/>
              <a:buChar char="-"/>
            </a:pPr>
            <a:r>
              <a:rPr lang="ar-SA" sz="2650" dirty="0" smtClean="0">
                <a:cs typeface="PT Bold Heading" pitchFamily="2" charset="-78"/>
              </a:rPr>
              <a:t>ومنذ أن أتسع النفوذ الأجنبي في العالم الإسلامي، واجهت اللغة العربية مقاومة بعيدة الأثر من اللغات الثلاث:</a:t>
            </a:r>
            <a:r>
              <a:rPr lang="ar-SA" sz="2650" dirty="0" smtClean="0">
                <a:solidFill>
                  <a:srgbClr val="C00000"/>
                </a:solidFill>
                <a:cs typeface="PT Bold Heading" pitchFamily="2" charset="-78"/>
              </a:rPr>
              <a:t> الفرنسية</a:t>
            </a:r>
            <a:r>
              <a:rPr lang="ar-SA" sz="2650" dirty="0" smtClean="0">
                <a:cs typeface="PT Bold Heading" pitchFamily="2" charset="-78"/>
              </a:rPr>
              <a:t>، و</a:t>
            </a:r>
            <a:r>
              <a:rPr lang="ar-SA" sz="2650" dirty="0" smtClean="0">
                <a:solidFill>
                  <a:srgbClr val="C00000"/>
                </a:solidFill>
                <a:cs typeface="PT Bold Heading" pitchFamily="2" charset="-78"/>
              </a:rPr>
              <a:t>الإنجليزية</a:t>
            </a:r>
            <a:r>
              <a:rPr lang="ar-SA" sz="2650" dirty="0" smtClean="0">
                <a:cs typeface="PT Bold Heading" pitchFamily="2" charset="-78"/>
              </a:rPr>
              <a:t>، و</a:t>
            </a:r>
            <a:r>
              <a:rPr lang="ar-SA" sz="2650" dirty="0" smtClean="0">
                <a:solidFill>
                  <a:srgbClr val="C00000"/>
                </a:solidFill>
                <a:cs typeface="PT Bold Heading" pitchFamily="2" charset="-78"/>
              </a:rPr>
              <a:t>الهولندية</a:t>
            </a:r>
            <a:r>
              <a:rPr lang="ar-SA" sz="2650" dirty="0" smtClean="0">
                <a:cs typeface="PT Bold Heading" pitchFamily="2" charset="-78"/>
              </a:rPr>
              <a:t>، </a:t>
            </a:r>
            <a:r>
              <a:rPr lang="ar-SA" sz="2650" dirty="0" smtClean="0">
                <a:solidFill>
                  <a:srgbClr val="7030A0"/>
                </a:solidFill>
                <a:cs typeface="PT Bold Heading" pitchFamily="2" charset="-78"/>
              </a:rPr>
              <a:t>فقد قطع الاستعمار الغربي الطريق على توسع اللغة بين مسلمي العالم بالعمل على</a:t>
            </a:r>
            <a:r>
              <a:rPr lang="ar-SA" sz="2650" dirty="0" smtClean="0">
                <a:cs typeface="PT Bold Heading" pitchFamily="2" charset="-78"/>
              </a:rPr>
              <a:t>:</a:t>
            </a:r>
          </a:p>
          <a:p>
            <a:pPr>
              <a:lnSpc>
                <a:spcPts val="1000"/>
              </a:lnSpc>
              <a:buFontTx/>
              <a:buChar char="-"/>
            </a:pPr>
            <a:endParaRPr lang="ar-SA" sz="2800" dirty="0" smtClean="0">
              <a:cs typeface="PT Bold Heading" pitchFamily="2" charset="-78"/>
            </a:endParaRPr>
          </a:p>
          <a:p>
            <a:r>
              <a:rPr lang="ar-SA" sz="2800" dirty="0" smtClean="0">
                <a:solidFill>
                  <a:srgbClr val="FF0000"/>
                </a:solidFill>
                <a:cs typeface="PT Bold Heading" pitchFamily="2" charset="-78"/>
              </a:rPr>
              <a:t>1- </a:t>
            </a:r>
            <a:r>
              <a:rPr lang="ar-SA" sz="2800" u="sng" dirty="0" smtClean="0">
                <a:solidFill>
                  <a:srgbClr val="FF0000"/>
                </a:solidFill>
                <a:cs typeface="PT Bold Heading" pitchFamily="2" charset="-78"/>
              </a:rPr>
              <a:t>نقل كثير من اللغات إلى الحروف اللاتينية</a:t>
            </a:r>
            <a:r>
              <a:rPr lang="ar-SA" sz="2800" dirty="0" smtClean="0">
                <a:cs typeface="PT Bold Heading" pitchFamily="2" charset="-78"/>
              </a:rPr>
              <a:t>، وترك الخط العربي، وفي مقدمتها اللغة التركية، واللغة الاندونيسية.</a:t>
            </a:r>
          </a:p>
          <a:p>
            <a:pPr>
              <a:lnSpc>
                <a:spcPts val="1000"/>
              </a:lnSpc>
            </a:pPr>
            <a:endParaRPr lang="ar-SA" sz="2800" dirty="0" smtClean="0">
              <a:cs typeface="PT Bold Heading" pitchFamily="2" charset="-78"/>
            </a:endParaRPr>
          </a:p>
          <a:p>
            <a:r>
              <a:rPr lang="ar-SA" sz="2800" u="sng" dirty="0" smtClean="0">
                <a:solidFill>
                  <a:srgbClr val="FF0000"/>
                </a:solidFill>
                <a:cs typeface="PT Bold Heading" pitchFamily="2" charset="-78"/>
              </a:rPr>
              <a:t>2- قام الاستعمار بتشجيع لغة محلية، أو أكثر في كل بلد إسلامي</a:t>
            </a:r>
            <a:r>
              <a:rPr lang="ar-SA" sz="2800" dirty="0" smtClean="0">
                <a:cs typeface="PT Bold Heading" pitchFamily="2" charset="-78"/>
              </a:rPr>
              <a:t>، غير </a:t>
            </a:r>
            <a:r>
              <a:rPr lang="ar-SA" sz="2700" dirty="0" smtClean="0">
                <a:cs typeface="PT Bold Heading" pitchFamily="2" charset="-78"/>
              </a:rPr>
              <a:t>عربي ، لتصبح لغات قومية . وهذا يتم طبعًا على حساب اللغة العربية، </a:t>
            </a:r>
            <a:r>
              <a:rPr lang="ar-SA" sz="2650" dirty="0" smtClean="0">
                <a:cs typeface="PT Bold Heading" pitchFamily="2" charset="-78"/>
              </a:rPr>
              <a:t>كالأوردية، والسنسكريتية، والبنغالية، في الهند. واللغات المحلية في أفريقيا.</a:t>
            </a:r>
          </a:p>
          <a:p>
            <a:pPr>
              <a:lnSpc>
                <a:spcPts val="1000"/>
              </a:lnSpc>
            </a:pPr>
            <a:endParaRPr lang="ar-SA" sz="2800" dirty="0" smtClean="0">
              <a:cs typeface="PT Bold Heading" pitchFamily="2" charset="-78"/>
            </a:endParaRPr>
          </a:p>
          <a:p>
            <a:r>
              <a:rPr lang="ar-SA" sz="2600" u="sng" dirty="0" smtClean="0">
                <a:solidFill>
                  <a:srgbClr val="FF0000"/>
                </a:solidFill>
                <a:cs typeface="PT Bold Heading" pitchFamily="2" charset="-78"/>
              </a:rPr>
              <a:t>3- توسيع نطاق لغته، وجعلها اللغة الرسمية</a:t>
            </a:r>
            <a:r>
              <a:rPr lang="ar-SA" sz="2600" dirty="0" smtClean="0">
                <a:cs typeface="PT Bold Heading" pitchFamily="2" charset="-78"/>
              </a:rPr>
              <a:t>، كما فعل في الهند الإسلامية، وبنغلاديش،  وفي غرب أفريقيا، ووسطها ، وشرقها.</a:t>
            </a:r>
          </a:p>
          <a:p>
            <a:endParaRPr lang="ar-SA"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 calcmode="lin" valueType="num">
                                      <p:cBhvr>
                                        <p:cTn id="7"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4">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37" presetClass="entr" presetSubtype="0" fill="hold" nodeType="clickEffect">
                                  <p:stCondLst>
                                    <p:cond delay="0"/>
                                  </p:stCondLst>
                                  <p:childTnLst>
                                    <p:set>
                                      <p:cBhvr>
                                        <p:cTn id="13" dur="1" fill="hold">
                                          <p:stCondLst>
                                            <p:cond delay="0"/>
                                          </p:stCondLst>
                                        </p:cTn>
                                        <p:tgtEl>
                                          <p:spTgt spid="4">
                                            <p:txEl>
                                              <p:pRg st="3" end="3"/>
                                            </p:txEl>
                                          </p:spTgt>
                                        </p:tgtEl>
                                        <p:attrNameLst>
                                          <p:attrName>style.visibility</p:attrName>
                                        </p:attrNameLst>
                                      </p:cBhvr>
                                      <p:to>
                                        <p:strVal val="visible"/>
                                      </p:to>
                                    </p:set>
                                    <p:animEffect transition="in" filter="fade">
                                      <p:cBhvr>
                                        <p:cTn id="14" dur="1000"/>
                                        <p:tgtEl>
                                          <p:spTgt spid="4">
                                            <p:txEl>
                                              <p:pRg st="3" end="3"/>
                                            </p:txEl>
                                          </p:spTgt>
                                        </p:tgtEl>
                                      </p:cBhvr>
                                    </p:animEffect>
                                    <p:anim calcmode="lin" valueType="num">
                                      <p:cBhvr>
                                        <p:cTn id="15"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16" dur="900" decel="100000" fill="hold"/>
                                        <p:tgtEl>
                                          <p:spTgt spid="4">
                                            <p:txEl>
                                              <p:pRg st="3" end="3"/>
                                            </p:txEl>
                                          </p:spTgt>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4">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37" presetClass="entr" presetSubtype="0" fill="hold" nodeType="clickEffect">
                                  <p:stCondLst>
                                    <p:cond delay="0"/>
                                  </p:stCondLst>
                                  <p:childTnLst>
                                    <p:set>
                                      <p:cBhvr>
                                        <p:cTn id="21" dur="1" fill="hold">
                                          <p:stCondLst>
                                            <p:cond delay="0"/>
                                          </p:stCondLst>
                                        </p:cTn>
                                        <p:tgtEl>
                                          <p:spTgt spid="4">
                                            <p:txEl>
                                              <p:pRg st="5" end="5"/>
                                            </p:txEl>
                                          </p:spTgt>
                                        </p:tgtEl>
                                        <p:attrNameLst>
                                          <p:attrName>style.visibility</p:attrName>
                                        </p:attrNameLst>
                                      </p:cBhvr>
                                      <p:to>
                                        <p:strVal val="visible"/>
                                      </p:to>
                                    </p:set>
                                    <p:animEffect transition="in" filter="fade">
                                      <p:cBhvr>
                                        <p:cTn id="22" dur="1000"/>
                                        <p:tgtEl>
                                          <p:spTgt spid="4">
                                            <p:txEl>
                                              <p:pRg st="5" end="5"/>
                                            </p:txEl>
                                          </p:spTgt>
                                        </p:tgtEl>
                                      </p:cBhvr>
                                    </p:animEffect>
                                    <p:anim calcmode="lin" valueType="num">
                                      <p:cBhvr>
                                        <p:cTn id="23"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24" dur="900" decel="100000" fill="hold"/>
                                        <p:tgtEl>
                                          <p:spTgt spid="4">
                                            <p:txEl>
                                              <p:pRg st="5" end="5"/>
                                            </p:txEl>
                                          </p:spTgt>
                                        </p:tgtEl>
                                        <p:attrNameLst>
                                          <p:attrName>ppt_y</p:attrName>
                                        </p:attrNameLst>
                                      </p:cBhvr>
                                      <p:tavLst>
                                        <p:tav tm="0">
                                          <p:val>
                                            <p:strVal val="#ppt_y+1"/>
                                          </p:val>
                                        </p:tav>
                                        <p:tav tm="100000">
                                          <p:val>
                                            <p:strVal val="#ppt_y-.03"/>
                                          </p:val>
                                        </p:tav>
                                      </p:tavLst>
                                    </p:anim>
                                    <p:anim calcmode="lin" valueType="num">
                                      <p:cBhvr>
                                        <p:cTn id="25" dur="100" accel="100000" fill="hold">
                                          <p:stCondLst>
                                            <p:cond delay="900"/>
                                          </p:stCondLst>
                                        </p:cTn>
                                        <p:tgtEl>
                                          <p:spTgt spid="4">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37" presetClass="entr" presetSubtype="0" fill="hold" nodeType="clickEffect">
                                  <p:stCondLst>
                                    <p:cond delay="0"/>
                                  </p:stCondLst>
                                  <p:childTnLst>
                                    <p:set>
                                      <p:cBhvr>
                                        <p:cTn id="29" dur="1" fill="hold">
                                          <p:stCondLst>
                                            <p:cond delay="0"/>
                                          </p:stCondLst>
                                        </p:cTn>
                                        <p:tgtEl>
                                          <p:spTgt spid="4">
                                            <p:txEl>
                                              <p:pRg st="7" end="7"/>
                                            </p:txEl>
                                          </p:spTgt>
                                        </p:tgtEl>
                                        <p:attrNameLst>
                                          <p:attrName>style.visibility</p:attrName>
                                        </p:attrNameLst>
                                      </p:cBhvr>
                                      <p:to>
                                        <p:strVal val="visible"/>
                                      </p:to>
                                    </p:set>
                                    <p:animEffect transition="in" filter="fade">
                                      <p:cBhvr>
                                        <p:cTn id="30" dur="1000"/>
                                        <p:tgtEl>
                                          <p:spTgt spid="4">
                                            <p:txEl>
                                              <p:pRg st="7" end="7"/>
                                            </p:txEl>
                                          </p:spTgt>
                                        </p:tgtEl>
                                      </p:cBhvr>
                                    </p:animEffect>
                                    <p:anim calcmode="lin" valueType="num">
                                      <p:cBhvr>
                                        <p:cTn id="31"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32" dur="900" decel="100000" fill="hold"/>
                                        <p:tgtEl>
                                          <p:spTgt spid="4">
                                            <p:txEl>
                                              <p:pRg st="7" end="7"/>
                                            </p:txEl>
                                          </p:spTgt>
                                        </p:tgtEl>
                                        <p:attrNameLst>
                                          <p:attrName>ppt_y</p:attrName>
                                        </p:attrNameLst>
                                      </p:cBhvr>
                                      <p:tavLst>
                                        <p:tav tm="0">
                                          <p:val>
                                            <p:strVal val="#ppt_y+1"/>
                                          </p:val>
                                        </p:tav>
                                        <p:tav tm="100000">
                                          <p:val>
                                            <p:strVal val="#ppt_y-.03"/>
                                          </p:val>
                                        </p:tav>
                                      </p:tavLst>
                                    </p:anim>
                                    <p:anim calcmode="lin" valueType="num">
                                      <p:cBhvr>
                                        <p:cTn id="33" dur="100" accel="100000" fill="hold">
                                          <p:stCondLst>
                                            <p:cond delay="900"/>
                                          </p:stCondLst>
                                        </p:cTn>
                                        <p:tgtEl>
                                          <p:spTgt spid="4">
                                            <p:txEl>
                                              <p:pRg st="7" end="7"/>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795377"/>
            <a:ext cx="9144000" cy="5781070"/>
          </a:xfrm>
          <a:prstGeom prst="rect">
            <a:avLst/>
          </a:prstGeom>
          <a:noFill/>
        </p:spPr>
        <p:txBody>
          <a:bodyPr wrap="square" rtlCol="1">
            <a:spAutoFit/>
          </a:bodyPr>
          <a:lstStyle/>
          <a:p>
            <a:pPr>
              <a:buFontTx/>
              <a:buChar char="-"/>
            </a:pPr>
            <a:r>
              <a:rPr lang="ar-SA" sz="2700" dirty="0" smtClean="0">
                <a:cs typeface="PT Bold Heading" pitchFamily="2" charset="-78"/>
              </a:rPr>
              <a:t>أما في البلاد العربية، فقد عمد الاستعمار إلى </a:t>
            </a:r>
            <a:r>
              <a:rPr lang="ar-SA" sz="2700" u="sng" dirty="0" smtClean="0">
                <a:solidFill>
                  <a:srgbClr val="C00000"/>
                </a:solidFill>
                <a:cs typeface="PT Bold Heading" pitchFamily="2" charset="-78"/>
              </a:rPr>
              <a:t>الدعوة لاستخدام العامية</a:t>
            </a:r>
            <a:r>
              <a:rPr lang="ar-SA" sz="2700" dirty="0" smtClean="0">
                <a:cs typeface="PT Bold Heading" pitchFamily="2" charset="-78"/>
              </a:rPr>
              <a:t>، و</a:t>
            </a:r>
            <a:r>
              <a:rPr lang="ar-SA" sz="2700" u="sng" dirty="0" smtClean="0">
                <a:solidFill>
                  <a:srgbClr val="C00000"/>
                </a:solidFill>
                <a:cs typeface="PT Bold Heading" pitchFamily="2" charset="-78"/>
              </a:rPr>
              <a:t>التحريض على جعلها لغة التأليف والكتابة</a:t>
            </a:r>
            <a:r>
              <a:rPr lang="ar-SA" sz="2700" dirty="0" smtClean="0">
                <a:cs typeface="PT Bold Heading" pitchFamily="2" charset="-78"/>
              </a:rPr>
              <a:t>، كما فعل في الجزائر، ومصر ، وبلاد الشام، والعراق، وتونس، والمغرب.</a:t>
            </a:r>
          </a:p>
          <a:p>
            <a:pPr>
              <a:lnSpc>
                <a:spcPts val="1000"/>
              </a:lnSpc>
              <a:buFontTx/>
              <a:buChar char="-"/>
            </a:pPr>
            <a:endParaRPr lang="ar-SA" sz="2800" dirty="0" smtClean="0">
              <a:cs typeface="PT Bold Heading" pitchFamily="2" charset="-78"/>
            </a:endParaRPr>
          </a:p>
          <a:p>
            <a:pPr>
              <a:buFontTx/>
              <a:buChar char="-"/>
            </a:pPr>
            <a:r>
              <a:rPr lang="ar-SA" sz="2750" u="sng" dirty="0">
                <a:solidFill>
                  <a:srgbClr val="FF0000"/>
                </a:solidFill>
                <a:cs typeface="PT Bold Heading" pitchFamily="2" charset="-78"/>
              </a:rPr>
              <a:t> </a:t>
            </a:r>
            <a:r>
              <a:rPr lang="ar-SA" sz="2750" u="sng" dirty="0" smtClean="0">
                <a:solidFill>
                  <a:srgbClr val="FF0000"/>
                </a:solidFill>
                <a:cs typeface="PT Bold Heading" pitchFamily="2" charset="-78"/>
              </a:rPr>
              <a:t>في الجزائر: </a:t>
            </a:r>
          </a:p>
          <a:p>
            <a:pPr>
              <a:lnSpc>
                <a:spcPts val="1100"/>
              </a:lnSpc>
              <a:buFontTx/>
              <a:buChar char="-"/>
            </a:pPr>
            <a:endParaRPr lang="ar-SA" sz="2750" u="sng" dirty="0" smtClean="0">
              <a:solidFill>
                <a:srgbClr val="FF0000"/>
              </a:solidFill>
              <a:cs typeface="PT Bold Heading" pitchFamily="2" charset="-78"/>
            </a:endParaRPr>
          </a:p>
          <a:p>
            <a:pPr>
              <a:buFontTx/>
              <a:buChar char="-"/>
            </a:pPr>
            <a:r>
              <a:rPr lang="ar-SA" sz="2900" dirty="0" smtClean="0">
                <a:cs typeface="PT Bold Heading" pitchFamily="2" charset="-78"/>
              </a:rPr>
              <a:t>واجهت اللغة العربية محاولات خطيرة، كادت هذه اللغة تمحى من </a:t>
            </a:r>
            <a:r>
              <a:rPr lang="ar-SA" sz="3000" dirty="0" smtClean="0">
                <a:cs typeface="PT Bold Heading" pitchFamily="2" charset="-78"/>
              </a:rPr>
              <a:t>الأساس محوًا تامًا، حتى أتيح لجمعية العلماء الجزائرية، وقادتها </a:t>
            </a:r>
            <a:r>
              <a:rPr lang="ar-SA" sz="2700" dirty="0" smtClean="0">
                <a:solidFill>
                  <a:srgbClr val="00B050"/>
                </a:solidFill>
                <a:cs typeface="PT Bold Heading" pitchFamily="2" charset="-78"/>
              </a:rPr>
              <a:t>عبدالحميد ابن باديس</a:t>
            </a:r>
            <a:r>
              <a:rPr lang="ar-SA" sz="2700" dirty="0" smtClean="0">
                <a:cs typeface="PT Bold Heading" pitchFamily="2" charset="-78"/>
              </a:rPr>
              <a:t>، </a:t>
            </a:r>
            <a:r>
              <a:rPr lang="ar-SA" sz="2700" dirty="0" smtClean="0">
                <a:solidFill>
                  <a:srgbClr val="00B050"/>
                </a:solidFill>
                <a:cs typeface="PT Bold Heading" pitchFamily="2" charset="-78"/>
              </a:rPr>
              <a:t>والبشير الإبراهيمي </a:t>
            </a:r>
            <a:r>
              <a:rPr lang="ar-SA" sz="2700" dirty="0" smtClean="0">
                <a:cs typeface="PT Bold Heading" pitchFamily="2" charset="-78"/>
              </a:rPr>
              <a:t>وغيرهما، أن تعيد بناء اللغة العربية، من خلال ثلاث مائة مدرسة، أقيمت في المساجد.</a:t>
            </a:r>
          </a:p>
          <a:p>
            <a:pPr>
              <a:lnSpc>
                <a:spcPts val="1000"/>
              </a:lnSpc>
              <a:buFontTx/>
              <a:buChar char="-"/>
            </a:pPr>
            <a:endParaRPr lang="ar-SA" sz="2800" dirty="0" smtClean="0">
              <a:cs typeface="PT Bold Heading" pitchFamily="2" charset="-78"/>
            </a:endParaRPr>
          </a:p>
          <a:p>
            <a:pPr>
              <a:lnSpc>
                <a:spcPts val="1000"/>
              </a:lnSpc>
              <a:buFontTx/>
              <a:buChar char="-"/>
            </a:pPr>
            <a:endParaRPr lang="ar-SA" sz="2800" dirty="0" smtClean="0">
              <a:cs typeface="PT Bold Heading" pitchFamily="2" charset="-78"/>
            </a:endParaRPr>
          </a:p>
          <a:p>
            <a:pPr>
              <a:buFontTx/>
              <a:buChar char="-"/>
            </a:pPr>
            <a:endParaRPr lang="ar-SA" sz="2800" dirty="0" smtClean="0">
              <a:cs typeface="PT Bold Heading" pitchFamily="2" charset="-78"/>
            </a:endParaRPr>
          </a:p>
          <a:p>
            <a:pPr>
              <a:buFontTx/>
              <a:buChar char="-"/>
            </a:pPr>
            <a:endParaRPr lang="ar-SA" sz="2800" dirty="0" smtClean="0">
              <a:cs typeface="PT Bold Heading" pitchFamily="2" charset="-78"/>
            </a:endParaRPr>
          </a:p>
          <a:p>
            <a:pPr>
              <a:buFontTx/>
              <a:buChar char="-"/>
            </a:pPr>
            <a:endParaRPr lang="ar-SA" sz="2800" dirty="0" smtClean="0"/>
          </a:p>
          <a:p>
            <a:endParaRPr lang="ar-SA"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 calcmode="lin" valueType="num">
                                      <p:cBhvr additive="base">
                                        <p:cTn id="12"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4">
                                            <p:txEl>
                                              <p:pRg st="4" end="4"/>
                                            </p:txEl>
                                          </p:spTgt>
                                        </p:tgtEl>
                                        <p:attrNameLst>
                                          <p:attrName>style.visibility</p:attrName>
                                        </p:attrNameLst>
                                      </p:cBhvr>
                                      <p:to>
                                        <p:strVal val="visible"/>
                                      </p:to>
                                    </p:set>
                                    <p:animEffect transition="in" filter="barn(inVertical)">
                                      <p:cBhvr>
                                        <p:cTn id="18"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0" y="89475"/>
            <a:ext cx="9144000" cy="6147837"/>
          </a:xfrm>
          <a:prstGeom prst="rect">
            <a:avLst/>
          </a:prstGeom>
        </p:spPr>
        <p:txBody>
          <a:bodyPr wrap="square">
            <a:spAutoFit/>
          </a:bodyPr>
          <a:lstStyle/>
          <a:p>
            <a:pPr lvl="0">
              <a:buFontTx/>
              <a:buChar char="-"/>
            </a:pPr>
            <a:r>
              <a:rPr lang="ar-SA" sz="2750" u="sng" dirty="0">
                <a:solidFill>
                  <a:srgbClr val="FF0000"/>
                </a:solidFill>
                <a:cs typeface="PT Bold Heading" pitchFamily="2" charset="-78"/>
              </a:rPr>
              <a:t> في مصر</a:t>
            </a:r>
            <a:r>
              <a:rPr lang="ar-SA" sz="2750" dirty="0">
                <a:solidFill>
                  <a:srgbClr val="FF0000"/>
                </a:solidFill>
                <a:cs typeface="PT Bold Heading" pitchFamily="2" charset="-78"/>
              </a:rPr>
              <a:t>: </a:t>
            </a:r>
            <a:endParaRPr lang="ar-SA" sz="2750" dirty="0" smtClean="0">
              <a:solidFill>
                <a:srgbClr val="FF0000"/>
              </a:solidFill>
              <a:cs typeface="PT Bold Heading" pitchFamily="2" charset="-78"/>
            </a:endParaRPr>
          </a:p>
          <a:p>
            <a:pPr lvl="0">
              <a:lnSpc>
                <a:spcPts val="1100"/>
              </a:lnSpc>
              <a:buFontTx/>
              <a:buChar char="-"/>
            </a:pPr>
            <a:endParaRPr lang="ar-SA" sz="2750" dirty="0" smtClean="0">
              <a:solidFill>
                <a:prstClr val="black"/>
              </a:solidFill>
              <a:cs typeface="PT Bold Heading" pitchFamily="2" charset="-78"/>
            </a:endParaRPr>
          </a:p>
          <a:p>
            <a:pPr lvl="0">
              <a:buFontTx/>
              <a:buChar char="-"/>
            </a:pPr>
            <a:r>
              <a:rPr lang="ar-SA" sz="2600" dirty="0" smtClean="0">
                <a:solidFill>
                  <a:prstClr val="black"/>
                </a:solidFill>
                <a:cs typeface="PT Bold Heading" pitchFamily="2" charset="-78"/>
              </a:rPr>
              <a:t>كانت </a:t>
            </a:r>
            <a:r>
              <a:rPr lang="ar-SA" sz="2600" dirty="0">
                <a:solidFill>
                  <a:prstClr val="black"/>
                </a:solidFill>
                <a:cs typeface="PT Bold Heading" pitchFamily="2" charset="-78"/>
              </a:rPr>
              <a:t>الحملة أشد، وبدأت في عام 1881م، حينما اُقترح كتابة العلوم باللغة التي </a:t>
            </a:r>
            <a:r>
              <a:rPr lang="ar-SA" sz="2600" dirty="0" err="1">
                <a:solidFill>
                  <a:prstClr val="black"/>
                </a:solidFill>
                <a:cs typeface="PT Bold Heading" pitchFamily="2" charset="-78"/>
              </a:rPr>
              <a:t>يتكلمها</a:t>
            </a:r>
            <a:r>
              <a:rPr lang="ar-SA" sz="2600" dirty="0">
                <a:solidFill>
                  <a:prstClr val="black"/>
                </a:solidFill>
                <a:cs typeface="PT Bold Heading" pitchFamily="2" charset="-78"/>
              </a:rPr>
              <a:t> الناس في حياتهم العامة.، إلا ان هذه المحاولة لم تحدث أثرًا.</a:t>
            </a:r>
          </a:p>
          <a:p>
            <a:pPr lvl="0">
              <a:lnSpc>
                <a:spcPts val="1000"/>
              </a:lnSpc>
              <a:buFontTx/>
              <a:buChar char="-"/>
            </a:pPr>
            <a:endParaRPr lang="ar-SA" sz="2800" dirty="0">
              <a:solidFill>
                <a:prstClr val="black"/>
              </a:solidFill>
              <a:cs typeface="PT Bold Heading" pitchFamily="2" charset="-78"/>
            </a:endParaRPr>
          </a:p>
          <a:p>
            <a:pPr lvl="0">
              <a:buFontTx/>
              <a:buChar char="-"/>
            </a:pPr>
            <a:r>
              <a:rPr lang="ar-SA" sz="2800" dirty="0">
                <a:solidFill>
                  <a:prstClr val="black"/>
                </a:solidFill>
                <a:cs typeface="PT Bold Heading" pitchFamily="2" charset="-78"/>
              </a:rPr>
              <a:t> ظهرت المسألة مرة أخرى عام 1902م، حين ألف أحد قضاة محكمة الاستئناف الأهلية في مصر  من الإنجليز، وهو القاضي </a:t>
            </a:r>
            <a:r>
              <a:rPr lang="ar-SA" sz="2800" dirty="0">
                <a:solidFill>
                  <a:srgbClr val="00B050"/>
                </a:solidFill>
                <a:cs typeface="PT Bold Heading" pitchFamily="2" charset="-78"/>
              </a:rPr>
              <a:t>ولمور</a:t>
            </a:r>
            <a:r>
              <a:rPr lang="ar-SA" sz="2800" dirty="0">
                <a:solidFill>
                  <a:prstClr val="black"/>
                </a:solidFill>
                <a:cs typeface="PT Bold Heading" pitchFamily="2" charset="-78"/>
              </a:rPr>
              <a:t>، كتابًا سماه </a:t>
            </a:r>
            <a:r>
              <a:rPr lang="ar-SA" sz="2800" dirty="0">
                <a:solidFill>
                  <a:srgbClr val="00B050"/>
                </a:solidFill>
                <a:cs typeface="PT Bold Heading" pitchFamily="2" charset="-78"/>
              </a:rPr>
              <a:t>لغة القاهرة</a:t>
            </a:r>
            <a:r>
              <a:rPr lang="ar-SA" sz="2800" dirty="0">
                <a:solidFill>
                  <a:prstClr val="black"/>
                </a:solidFill>
                <a:cs typeface="PT Bold Heading" pitchFamily="2" charset="-78"/>
              </a:rPr>
              <a:t>، وضع لها فيه قواعد، واقترح اتخاذها لغة للعلم والأدب، كما اقترح كتابتها بالحروف اللاتينية.</a:t>
            </a:r>
          </a:p>
          <a:p>
            <a:pPr lvl="0">
              <a:lnSpc>
                <a:spcPts val="1100"/>
              </a:lnSpc>
            </a:pPr>
            <a:endParaRPr lang="ar-SA" sz="2800" dirty="0">
              <a:solidFill>
                <a:prstClr val="black"/>
              </a:solidFill>
              <a:cs typeface="PT Bold Heading" pitchFamily="2" charset="-78"/>
            </a:endParaRPr>
          </a:p>
          <a:p>
            <a:pPr lvl="0">
              <a:buFontTx/>
              <a:buChar char="-"/>
            </a:pPr>
            <a:r>
              <a:rPr lang="ar-SA" sz="2850" dirty="0" smtClean="0">
                <a:solidFill>
                  <a:prstClr val="black"/>
                </a:solidFill>
                <a:cs typeface="PT Bold Heading" pitchFamily="2" charset="-78"/>
              </a:rPr>
              <a:t> </a:t>
            </a:r>
            <a:r>
              <a:rPr lang="ar-SA" sz="2850" dirty="0">
                <a:solidFill>
                  <a:prstClr val="black"/>
                </a:solidFill>
                <a:cs typeface="PT Bold Heading" pitchFamily="2" charset="-78"/>
              </a:rPr>
              <a:t>حملت  الصحف على هذا الكتاب، مشيرة إلى موضع الخطر من هذه الدعوة، التي لا تقصد إلا إلى محاربة الإسلام في لغته.</a:t>
            </a:r>
          </a:p>
          <a:p>
            <a:pPr lvl="0">
              <a:lnSpc>
                <a:spcPts val="1000"/>
              </a:lnSpc>
              <a:buFontTx/>
              <a:buChar char="-"/>
            </a:pPr>
            <a:endParaRPr lang="ar-SA" sz="2800" dirty="0">
              <a:solidFill>
                <a:prstClr val="black"/>
              </a:solidFill>
              <a:cs typeface="PT Bold Heading" pitchFamily="2" charset="-78"/>
            </a:endParaRPr>
          </a:p>
          <a:p>
            <a:pPr lvl="0">
              <a:buFontTx/>
              <a:buChar char="-"/>
            </a:pPr>
            <a:r>
              <a:rPr lang="ar-SA" sz="2700" dirty="0">
                <a:solidFill>
                  <a:prstClr val="black"/>
                </a:solidFill>
                <a:cs typeface="PT Bold Heading" pitchFamily="2" charset="-78"/>
              </a:rPr>
              <a:t> وفي ذلك الوقت كتب </a:t>
            </a:r>
            <a:r>
              <a:rPr lang="ar-SA" sz="2700" dirty="0">
                <a:solidFill>
                  <a:srgbClr val="00B050"/>
                </a:solidFill>
                <a:cs typeface="PT Bold Heading" pitchFamily="2" charset="-78"/>
              </a:rPr>
              <a:t>حافظ إبراهيم </a:t>
            </a:r>
            <a:r>
              <a:rPr lang="ar-SA" sz="2700" dirty="0">
                <a:solidFill>
                  <a:prstClr val="black"/>
                </a:solidFill>
                <a:cs typeface="PT Bold Heading" pitchFamily="2" charset="-78"/>
              </a:rPr>
              <a:t>قصيدته المشهورة على لسان اللغة العربية:</a:t>
            </a:r>
          </a:p>
          <a:p>
            <a:pPr lvl="0"/>
            <a:r>
              <a:rPr lang="ar-SA" sz="2800" dirty="0">
                <a:solidFill>
                  <a:prstClr val="black"/>
                </a:solidFill>
                <a:cs typeface="PT Bold Heading" pitchFamily="2" charset="-78"/>
              </a:rPr>
              <a:t>  </a:t>
            </a:r>
            <a:r>
              <a:rPr lang="ar-SA" sz="2800" dirty="0" smtClean="0">
                <a:solidFill>
                  <a:prstClr val="black"/>
                </a:solidFill>
                <a:cs typeface="PT Bold Heading" pitchFamily="2" charset="-78"/>
              </a:rPr>
              <a:t>  رجعت </a:t>
            </a:r>
            <a:r>
              <a:rPr lang="ar-SA" sz="2800" dirty="0">
                <a:solidFill>
                  <a:prstClr val="black"/>
                </a:solidFill>
                <a:cs typeface="PT Bold Heading" pitchFamily="2" charset="-78"/>
              </a:rPr>
              <a:t>لنفسي فاتهمت حصاتي    </a:t>
            </a:r>
            <a:r>
              <a:rPr lang="ar-SA" sz="2800" dirty="0" smtClean="0">
                <a:solidFill>
                  <a:prstClr val="black"/>
                </a:solidFill>
                <a:cs typeface="PT Bold Heading" pitchFamily="2" charset="-78"/>
              </a:rPr>
              <a:t>وناديت </a:t>
            </a:r>
            <a:r>
              <a:rPr lang="ar-SA" sz="2800" dirty="0">
                <a:solidFill>
                  <a:prstClr val="black"/>
                </a:solidFill>
                <a:cs typeface="PT Bold Heading" pitchFamily="2" charset="-78"/>
              </a:rPr>
              <a:t>قومي فاحتسبت حياتي</a:t>
            </a:r>
          </a:p>
          <a:p>
            <a:pPr lvl="0"/>
            <a:r>
              <a:rPr lang="ar-SA" sz="2800" dirty="0">
                <a:solidFill>
                  <a:prstClr val="black"/>
                </a:solidFill>
                <a:cs typeface="PT Bold Heading" pitchFamily="2" charset="-78"/>
              </a:rPr>
              <a:t>   </a:t>
            </a:r>
            <a:r>
              <a:rPr lang="ar-SA" sz="2800" dirty="0" smtClean="0">
                <a:solidFill>
                  <a:prstClr val="black"/>
                </a:solidFill>
                <a:cs typeface="PT Bold Heading" pitchFamily="2" charset="-78"/>
              </a:rPr>
              <a:t> رموني </a:t>
            </a:r>
            <a:r>
              <a:rPr lang="ar-SA" sz="2800" dirty="0">
                <a:solidFill>
                  <a:prstClr val="black"/>
                </a:solidFill>
                <a:cs typeface="PT Bold Heading" pitchFamily="2" charset="-78"/>
              </a:rPr>
              <a:t>بعقم في الشباب وليتني    </a:t>
            </a:r>
            <a:r>
              <a:rPr lang="ar-SA" sz="2800" dirty="0" smtClean="0">
                <a:solidFill>
                  <a:prstClr val="black"/>
                </a:solidFill>
                <a:cs typeface="PT Bold Heading" pitchFamily="2" charset="-78"/>
              </a:rPr>
              <a:t>عقمت </a:t>
            </a:r>
            <a:r>
              <a:rPr lang="ar-SA" sz="2800" dirty="0">
                <a:solidFill>
                  <a:prstClr val="black"/>
                </a:solidFill>
                <a:cs typeface="PT Bold Heading" pitchFamily="2" charset="-78"/>
              </a:rPr>
              <a:t>فلم أجزع لقول عداتي</a:t>
            </a:r>
          </a:p>
        </p:txBody>
      </p:sp>
    </p:spTree>
    <p:extLst>
      <p:ext uri="{BB962C8B-B14F-4D97-AF65-F5344CB8AC3E}">
        <p14:creationId xmlns:p14="http://schemas.microsoft.com/office/powerpoint/2010/main" val="3099976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barn(inVertical)">
                                      <p:cBhvr>
                                        <p:cTn id="13" dur="500"/>
                                        <p:tgtEl>
                                          <p:spTgt spid="2">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2">
                                            <p:txEl>
                                              <p:pRg st="4" end="4"/>
                                            </p:txEl>
                                          </p:spTgt>
                                        </p:tgtEl>
                                        <p:attrNameLst>
                                          <p:attrName>style.visibility</p:attrName>
                                        </p:attrNameLst>
                                      </p:cBhvr>
                                      <p:to>
                                        <p:strVal val="visible"/>
                                      </p:to>
                                    </p:set>
                                    <p:animEffect transition="in" filter="barn(inVertical)">
                                      <p:cBhvr>
                                        <p:cTn id="18" dur="500"/>
                                        <p:tgtEl>
                                          <p:spTgt spid="2">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animEffect transition="in" filter="barn(inVertical)">
                                      <p:cBhvr>
                                        <p:cTn id="23" dur="500"/>
                                        <p:tgtEl>
                                          <p:spTgt spid="2">
                                            <p:txEl>
                                              <p:pRg st="6" end="6"/>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nodeType="clickEffect">
                                  <p:stCondLst>
                                    <p:cond delay="0"/>
                                  </p:stCondLst>
                                  <p:childTnLst>
                                    <p:set>
                                      <p:cBhvr>
                                        <p:cTn id="27" dur="1" fill="hold">
                                          <p:stCondLst>
                                            <p:cond delay="0"/>
                                          </p:stCondLst>
                                        </p:cTn>
                                        <p:tgtEl>
                                          <p:spTgt spid="2">
                                            <p:txEl>
                                              <p:pRg st="8" end="8"/>
                                            </p:txEl>
                                          </p:spTgt>
                                        </p:tgtEl>
                                        <p:attrNameLst>
                                          <p:attrName>style.visibility</p:attrName>
                                        </p:attrNameLst>
                                      </p:cBhvr>
                                      <p:to>
                                        <p:strVal val="visible"/>
                                      </p:to>
                                    </p:set>
                                    <p:animEffect transition="in" filter="barn(inVertical)">
                                      <p:cBhvr>
                                        <p:cTn id="28" dur="500"/>
                                        <p:tgtEl>
                                          <p:spTgt spid="2">
                                            <p:txEl>
                                              <p:pRg st="8" end="8"/>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2">
                                            <p:txEl>
                                              <p:pRg st="9" end="9"/>
                                            </p:txEl>
                                          </p:spTgt>
                                        </p:tgtEl>
                                        <p:attrNameLst>
                                          <p:attrName>style.visibility</p:attrName>
                                        </p:attrNameLst>
                                      </p:cBhvr>
                                      <p:to>
                                        <p:strVal val="visible"/>
                                      </p:to>
                                    </p:set>
                                    <p:anim calcmode="lin" valueType="num">
                                      <p:cBhvr additive="base">
                                        <p:cTn id="33"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2">
                                            <p:txEl>
                                              <p:pRg st="9" end="9"/>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2">
                                            <p:txEl>
                                              <p:pRg st="10" end="10"/>
                                            </p:txEl>
                                          </p:spTgt>
                                        </p:tgtEl>
                                        <p:attrNameLst>
                                          <p:attrName>style.visibility</p:attrName>
                                        </p:attrNameLst>
                                      </p:cBhvr>
                                      <p:to>
                                        <p:strVal val="visible"/>
                                      </p:to>
                                    </p:set>
                                    <p:anim calcmode="lin" valueType="num">
                                      <p:cBhvr additive="base">
                                        <p:cTn id="37" dur="500" fill="hold"/>
                                        <p:tgtEl>
                                          <p:spTgt spid="2">
                                            <p:txEl>
                                              <p:pRg st="10" end="1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404664"/>
            <a:ext cx="9144000" cy="5319405"/>
          </a:xfrm>
          <a:prstGeom prst="rect">
            <a:avLst/>
          </a:prstGeom>
          <a:noFill/>
        </p:spPr>
        <p:txBody>
          <a:bodyPr wrap="square" rtlCol="1">
            <a:spAutoFit/>
          </a:bodyPr>
          <a:lstStyle/>
          <a:p>
            <a:pPr>
              <a:buFontTx/>
              <a:buChar char="-"/>
            </a:pPr>
            <a:r>
              <a:rPr lang="ar-SA" sz="2750" dirty="0" smtClean="0">
                <a:cs typeface="PT Bold Heading" pitchFamily="2" charset="-78"/>
              </a:rPr>
              <a:t> وفي عام 1926م، دعا </a:t>
            </a:r>
            <a:r>
              <a:rPr lang="ar-SA" sz="2750" u="sng" dirty="0" smtClean="0">
                <a:solidFill>
                  <a:srgbClr val="C00000"/>
                </a:solidFill>
                <a:cs typeface="PT Bold Heading" pitchFamily="2" charset="-78"/>
              </a:rPr>
              <a:t>مهندس الري الإنجليزي السير وليم </a:t>
            </a:r>
            <a:r>
              <a:rPr lang="ar-SA" sz="2750" u="sng" dirty="0" err="1" smtClean="0">
                <a:solidFill>
                  <a:srgbClr val="C00000"/>
                </a:solidFill>
                <a:cs typeface="PT Bold Heading" pitchFamily="2" charset="-78"/>
              </a:rPr>
              <a:t>ولكوكس</a:t>
            </a:r>
            <a:r>
              <a:rPr lang="ar-SA" sz="2750" u="sng" dirty="0" smtClean="0">
                <a:solidFill>
                  <a:srgbClr val="C00000"/>
                </a:solidFill>
                <a:cs typeface="PT Bold Heading" pitchFamily="2" charset="-78"/>
              </a:rPr>
              <a:t> </a:t>
            </a:r>
            <a:r>
              <a:rPr lang="ar-SA" sz="2750" dirty="0" smtClean="0">
                <a:cs typeface="PT Bold Heading" pitchFamily="2" charset="-78"/>
              </a:rPr>
              <a:t>إلى هجر اللغة العربية، وترجم أجزاء من الإنجيل إلى ما أسماه اللغة المصرية.</a:t>
            </a:r>
          </a:p>
          <a:p>
            <a:pPr>
              <a:lnSpc>
                <a:spcPts val="1100"/>
              </a:lnSpc>
              <a:buFontTx/>
              <a:buChar char="-"/>
            </a:pPr>
            <a:endParaRPr lang="ar-SA" sz="2800" dirty="0" smtClean="0">
              <a:cs typeface="PT Bold Heading" pitchFamily="2" charset="-78"/>
            </a:endParaRPr>
          </a:p>
          <a:p>
            <a:pPr>
              <a:buFontTx/>
              <a:buChar char="-"/>
            </a:pPr>
            <a:r>
              <a:rPr lang="ar-SA" sz="2700" dirty="0" smtClean="0">
                <a:cs typeface="PT Bold Heading" pitchFamily="2" charset="-78"/>
              </a:rPr>
              <a:t>وفي سياسة التعليم التي خططها </a:t>
            </a:r>
            <a:r>
              <a:rPr lang="ar-SA" sz="2700" dirty="0" smtClean="0">
                <a:solidFill>
                  <a:srgbClr val="00B050"/>
                </a:solidFill>
                <a:cs typeface="PT Bold Heading" pitchFamily="2" charset="-78"/>
              </a:rPr>
              <a:t>دنلوب</a:t>
            </a:r>
            <a:r>
              <a:rPr lang="ar-SA" sz="2700" dirty="0" smtClean="0">
                <a:cs typeface="PT Bold Heading" pitchFamily="2" charset="-78"/>
              </a:rPr>
              <a:t> في مصر، واتبعها المستعمرون </a:t>
            </a:r>
            <a:r>
              <a:rPr lang="ar-SA" sz="2650" dirty="0" smtClean="0">
                <a:cs typeface="PT Bold Heading" pitchFamily="2" charset="-78"/>
              </a:rPr>
              <a:t>في أرجاء العالم الإسلامي، انحدر وضع </a:t>
            </a:r>
            <a:r>
              <a:rPr lang="ar-SA" sz="2650" dirty="0" smtClean="0">
                <a:solidFill>
                  <a:srgbClr val="C00000"/>
                </a:solidFill>
                <a:cs typeface="PT Bold Heading" pitchFamily="2" charset="-78"/>
              </a:rPr>
              <a:t>مدرس اللغة العربية</a:t>
            </a:r>
            <a:r>
              <a:rPr lang="ar-SA" sz="2650" dirty="0" smtClean="0">
                <a:cs typeface="PT Bold Heading" pitchFamily="2" charset="-78"/>
              </a:rPr>
              <a:t>، بقدر ما انحدر </a:t>
            </a:r>
            <a:r>
              <a:rPr lang="ar-SA" sz="2600" dirty="0" smtClean="0">
                <a:cs typeface="PT Bold Heading" pitchFamily="2" charset="-78"/>
              </a:rPr>
              <a:t>راتبه، وأصبح مادة للسخرية ، يتحدث الناس عن جهله، وتخلفه، وضيق أفقه، </a:t>
            </a:r>
            <a:r>
              <a:rPr lang="ar-SA" sz="2550" dirty="0" smtClean="0">
                <a:cs typeface="PT Bold Heading" pitchFamily="2" charset="-78"/>
              </a:rPr>
              <a:t>وفقره، وانحطاط مستواه الاجتماعي والفكري، واصبح مادة للتندر في القصص والروايات والمسرحيات والافلام، وانعكس ذلك على الوضع المهين على اللغة التي يدرسها، فاصبحت موضع الازدراء، والتحقير والنفور، واصبحت الشكوى تظهر من صعوبة اللغة العربية.</a:t>
            </a:r>
          </a:p>
          <a:p>
            <a:pPr>
              <a:lnSpc>
                <a:spcPts val="1100"/>
              </a:lnSpc>
              <a:buFontTx/>
              <a:buChar char="-"/>
            </a:pPr>
            <a:endParaRPr lang="ar-SA" sz="2550" dirty="0">
              <a:cs typeface="PT Bold Heading" pitchFamily="2" charset="-78"/>
            </a:endParaRPr>
          </a:p>
          <a:p>
            <a:pPr>
              <a:buFontTx/>
              <a:buChar char="-"/>
            </a:pPr>
            <a:r>
              <a:rPr lang="ar-SA" sz="2550" dirty="0" smtClean="0">
                <a:cs typeface="PT Bold Heading" pitchFamily="2" charset="-78"/>
              </a:rPr>
              <a:t> وتسللت الدعوة إلى </a:t>
            </a:r>
            <a:r>
              <a:rPr lang="ar-SA" sz="2550" u="sng" dirty="0" smtClean="0">
                <a:solidFill>
                  <a:srgbClr val="C00000"/>
                </a:solidFill>
                <a:cs typeface="PT Bold Heading" pitchFamily="2" charset="-78"/>
              </a:rPr>
              <a:t>مجمع اللغة العربية</a:t>
            </a:r>
            <a:r>
              <a:rPr lang="ar-SA" sz="2550" dirty="0" smtClean="0">
                <a:cs typeface="PT Bold Heading" pitchFamily="2" charset="-78"/>
              </a:rPr>
              <a:t>، فظهرت في مجلته الناطقة باسمه سلسلة من المقالات عن اللهجة العربية العامة، كتبها أحد أعضائه هو </a:t>
            </a:r>
            <a:r>
              <a:rPr lang="ar-SA" sz="2550" dirty="0" smtClean="0">
                <a:solidFill>
                  <a:srgbClr val="00B050"/>
                </a:solidFill>
                <a:cs typeface="PT Bold Heading" pitchFamily="2" charset="-78"/>
              </a:rPr>
              <a:t>عيسى </a:t>
            </a:r>
            <a:r>
              <a:rPr lang="ar-SA" sz="2550" dirty="0">
                <a:solidFill>
                  <a:srgbClr val="00B050"/>
                </a:solidFill>
                <a:cs typeface="PT Bold Heading" pitchFamily="2" charset="-78"/>
              </a:rPr>
              <a:t>ا</a:t>
            </a:r>
            <a:r>
              <a:rPr lang="ar-SA" sz="2550" dirty="0" smtClean="0">
                <a:solidFill>
                  <a:srgbClr val="00B050"/>
                </a:solidFill>
                <a:cs typeface="PT Bold Heading" pitchFamily="2" charset="-78"/>
              </a:rPr>
              <a:t>سكندر المعلوف</a:t>
            </a:r>
            <a:r>
              <a:rPr lang="ar-SA" sz="2550" dirty="0" smtClean="0">
                <a:cs typeface="PT Bold Heading" pitchFamily="2" charset="-78"/>
              </a:rPr>
              <a:t>، المعروف بعدائه للعربية الفصحى.</a:t>
            </a:r>
          </a:p>
          <a:p>
            <a:pPr>
              <a:lnSpc>
                <a:spcPts val="1000"/>
              </a:lnSpc>
              <a:buFontTx/>
              <a:buChar char="-"/>
            </a:pPr>
            <a:endParaRPr lang="ar-SA" sz="2800" dirty="0" smtClean="0">
              <a:cs typeface="PT Bold Heading"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barn(inVertical)">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animEffect transition="in" filter="barn(inVertical)">
                                      <p:cBhvr>
                                        <p:cTn id="17"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0" y="943705"/>
            <a:ext cx="9144000" cy="2516073"/>
          </a:xfrm>
          <a:prstGeom prst="rect">
            <a:avLst/>
          </a:prstGeom>
        </p:spPr>
        <p:txBody>
          <a:bodyPr wrap="square">
            <a:spAutoFit/>
          </a:bodyPr>
          <a:lstStyle/>
          <a:p>
            <a:pPr lvl="0">
              <a:buFontTx/>
              <a:buChar char="-"/>
            </a:pPr>
            <a:r>
              <a:rPr lang="ar-SA" sz="2800" u="sng" dirty="0">
                <a:solidFill>
                  <a:srgbClr val="FF0000"/>
                </a:solidFill>
                <a:cs typeface="PT Bold Heading" pitchFamily="2" charset="-78"/>
              </a:rPr>
              <a:t> أما في لبنان </a:t>
            </a:r>
            <a:r>
              <a:rPr lang="ar-SA" sz="2800" u="sng" dirty="0" smtClean="0">
                <a:solidFill>
                  <a:srgbClr val="FF0000"/>
                </a:solidFill>
                <a:cs typeface="PT Bold Heading" pitchFamily="2" charset="-78"/>
              </a:rPr>
              <a:t>:</a:t>
            </a:r>
          </a:p>
          <a:p>
            <a:pPr lvl="0">
              <a:lnSpc>
                <a:spcPts val="1100"/>
              </a:lnSpc>
              <a:buFontTx/>
              <a:buChar char="-"/>
            </a:pPr>
            <a:endParaRPr lang="ar-SA" sz="2800" dirty="0" smtClean="0">
              <a:solidFill>
                <a:prstClr val="black"/>
              </a:solidFill>
              <a:cs typeface="PT Bold Heading" pitchFamily="2" charset="-78"/>
            </a:endParaRPr>
          </a:p>
          <a:p>
            <a:pPr lvl="0">
              <a:buFontTx/>
              <a:buChar char="-"/>
            </a:pPr>
            <a:r>
              <a:rPr lang="ar-SA" sz="2800" dirty="0" smtClean="0">
                <a:solidFill>
                  <a:prstClr val="black"/>
                </a:solidFill>
                <a:cs typeface="PT Bold Heading" pitchFamily="2" charset="-78"/>
              </a:rPr>
              <a:t> </a:t>
            </a:r>
            <a:r>
              <a:rPr lang="ar-SA" sz="2650" dirty="0">
                <a:solidFill>
                  <a:prstClr val="black"/>
                </a:solidFill>
                <a:cs typeface="PT Bold Heading" pitchFamily="2" charset="-78"/>
              </a:rPr>
              <a:t>فهناك من يصر إلى اليوم على استخدام اللهجة اللبنانية، وعلى رأسهم </a:t>
            </a:r>
            <a:r>
              <a:rPr lang="ar-SA" sz="2800" dirty="0">
                <a:solidFill>
                  <a:srgbClr val="00B050"/>
                </a:solidFill>
                <a:cs typeface="PT Bold Heading" pitchFamily="2" charset="-78"/>
              </a:rPr>
              <a:t>الشاعر سعيد عقل</a:t>
            </a:r>
            <a:r>
              <a:rPr lang="ar-SA" sz="2800" dirty="0">
                <a:solidFill>
                  <a:prstClr val="black"/>
                </a:solidFill>
                <a:cs typeface="PT Bold Heading" pitchFamily="2" charset="-78"/>
              </a:rPr>
              <a:t>، ويسمونها اللغة اللبنانية،  ووصل به التطرف إلى كتابة هذه اللغة بحروف لاتينية، وله جريدة أسبوعية محدود الانتشار والتأثير، تطبع بالحروف اللاتينية.</a:t>
            </a:r>
          </a:p>
          <a:p>
            <a:pPr lvl="0">
              <a:lnSpc>
                <a:spcPts val="1000"/>
              </a:lnSpc>
              <a:buFontTx/>
              <a:buChar char="-"/>
            </a:pPr>
            <a:endParaRPr lang="ar-SA" sz="1900" dirty="0">
              <a:solidFill>
                <a:prstClr val="black"/>
              </a:solidFill>
              <a:cs typeface="PT Bold Heading" pitchFamily="2" charset="-78"/>
            </a:endParaRPr>
          </a:p>
        </p:txBody>
      </p:sp>
    </p:spTree>
    <p:extLst>
      <p:ext uri="{BB962C8B-B14F-4D97-AF65-F5344CB8AC3E}">
        <p14:creationId xmlns:p14="http://schemas.microsoft.com/office/powerpoint/2010/main" val="1794989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barn(inVertical)">
                                      <p:cBhvr>
                                        <p:cTn id="13"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27384"/>
            <a:ext cx="9144000" cy="7391767"/>
          </a:xfrm>
          <a:prstGeom prst="rect">
            <a:avLst/>
          </a:prstGeom>
          <a:noFill/>
        </p:spPr>
        <p:txBody>
          <a:bodyPr wrap="square" rtlCol="1">
            <a:spAutoFit/>
          </a:bodyPr>
          <a:lstStyle/>
          <a:p>
            <a:pPr>
              <a:lnSpc>
                <a:spcPts val="1100"/>
              </a:lnSpc>
              <a:buFontTx/>
              <a:buChar char="-"/>
            </a:pPr>
            <a:endParaRPr lang="ar-SA" sz="2650" dirty="0" smtClean="0">
              <a:cs typeface="PT Bold Heading" pitchFamily="2" charset="-78"/>
            </a:endParaRPr>
          </a:p>
          <a:p>
            <a:pPr>
              <a:buFontTx/>
              <a:buChar char="-"/>
            </a:pPr>
            <a:r>
              <a:rPr lang="ar-SA" sz="2650" dirty="0" smtClean="0">
                <a:cs typeface="PT Bold Heading" pitchFamily="2" charset="-78"/>
              </a:rPr>
              <a:t>وعلى الرغم من ذلك كله بقيت العربية الفصحى: رباط وحدة الأمة، وأداة ارتقاء العلم والحياة.</a:t>
            </a:r>
          </a:p>
          <a:p>
            <a:pPr>
              <a:lnSpc>
                <a:spcPts val="1000"/>
              </a:lnSpc>
              <a:buFontTx/>
              <a:buChar char="-"/>
            </a:pPr>
            <a:endParaRPr lang="ar-SA" sz="2800" dirty="0" smtClean="0">
              <a:cs typeface="PT Bold Heading" pitchFamily="2" charset="-78"/>
            </a:endParaRPr>
          </a:p>
          <a:p>
            <a:pPr>
              <a:buFontTx/>
              <a:buChar char="-"/>
            </a:pPr>
            <a:r>
              <a:rPr lang="ar-SA" sz="2650" dirty="0">
                <a:cs typeface="PT Bold Heading" pitchFamily="2" charset="-78"/>
              </a:rPr>
              <a:t> </a:t>
            </a:r>
            <a:r>
              <a:rPr lang="ar-SA" sz="2650" dirty="0" smtClean="0">
                <a:cs typeface="PT Bold Heading" pitchFamily="2" charset="-78"/>
              </a:rPr>
              <a:t>وفي يوم 29/ 7/ 1408هـ الموافق 17/ 3/ 1988م، عقد </a:t>
            </a:r>
            <a:r>
              <a:rPr lang="ar-SA" sz="2650" dirty="0" smtClean="0">
                <a:solidFill>
                  <a:srgbClr val="C00000"/>
                </a:solidFill>
                <a:cs typeface="PT Bold Heading" pitchFamily="2" charset="-78"/>
              </a:rPr>
              <a:t>مؤتمر اللغة العربية </a:t>
            </a:r>
            <a:r>
              <a:rPr lang="ar-SA" sz="2850" dirty="0" smtClean="0">
                <a:solidFill>
                  <a:srgbClr val="C00000"/>
                </a:solidFill>
                <a:cs typeface="PT Bold Heading" pitchFamily="2" charset="-78"/>
              </a:rPr>
              <a:t>العالمي الأول</a:t>
            </a:r>
            <a:r>
              <a:rPr lang="ar-SA" sz="2850" dirty="0" smtClean="0">
                <a:cs typeface="PT Bold Heading" pitchFamily="2" charset="-78"/>
              </a:rPr>
              <a:t>، بدعوة من جمعية نشر اللغة العربية في </a:t>
            </a:r>
            <a:r>
              <a:rPr lang="ar-SA" sz="2850" dirty="0" smtClean="0">
                <a:solidFill>
                  <a:srgbClr val="C00000"/>
                </a:solidFill>
                <a:cs typeface="PT Bold Heading" pitchFamily="2" charset="-78"/>
              </a:rPr>
              <a:t>كاراتشي</a:t>
            </a:r>
            <a:r>
              <a:rPr lang="ar-SA" sz="2850" dirty="0" smtClean="0">
                <a:cs typeface="PT Bold Heading" pitchFamily="2" charset="-78"/>
              </a:rPr>
              <a:t> تحت شعار</a:t>
            </a:r>
            <a:r>
              <a:rPr lang="ar-SA" sz="2850" dirty="0" smtClean="0">
                <a:solidFill>
                  <a:srgbClr val="00B050"/>
                </a:solidFill>
                <a:cs typeface="PT Bold Heading" pitchFamily="2" charset="-78"/>
              </a:rPr>
              <a:t>(</a:t>
            </a:r>
            <a:r>
              <a:rPr lang="ar-SA" sz="2850" dirty="0">
                <a:solidFill>
                  <a:srgbClr val="00B050"/>
                </a:solidFill>
                <a:cs typeface="PT Bold Heading" pitchFamily="2" charset="-78"/>
              </a:rPr>
              <a:t>إِنَّا أَنزَلْنَاهُ قُرْآنًا عَرَبِيًّا لَّعَلَّكُمْ </a:t>
            </a:r>
            <a:r>
              <a:rPr lang="ar-SA" sz="2850" dirty="0" smtClean="0">
                <a:solidFill>
                  <a:srgbClr val="00B050"/>
                </a:solidFill>
                <a:cs typeface="PT Bold Heading" pitchFamily="2" charset="-78"/>
              </a:rPr>
              <a:t>تَعْقِلُونَ) </a:t>
            </a:r>
            <a:r>
              <a:rPr lang="ar-SA" sz="2850" dirty="0" smtClean="0">
                <a:cs typeface="PT Bold Heading" pitchFamily="2" charset="-78"/>
              </a:rPr>
              <a:t>، وشارك فيه ممثلون عن </a:t>
            </a:r>
            <a:r>
              <a:rPr lang="ar-SA" sz="2850" dirty="0" smtClean="0">
                <a:solidFill>
                  <a:srgbClr val="FF0000"/>
                </a:solidFill>
                <a:cs typeface="PT Bold Heading" pitchFamily="2" charset="-78"/>
              </a:rPr>
              <a:t>تسع عشرة دولة</a:t>
            </a:r>
            <a:r>
              <a:rPr lang="ar-SA" sz="2850" dirty="0" smtClean="0">
                <a:cs typeface="PT Bold Heading" pitchFamily="2" charset="-78"/>
              </a:rPr>
              <a:t>، وعدد من العلماء المهتمين باللغة العربية واستمر مدة ثلاثة أيام.</a:t>
            </a:r>
          </a:p>
          <a:p>
            <a:pPr>
              <a:lnSpc>
                <a:spcPts val="1000"/>
              </a:lnSpc>
              <a:buFontTx/>
              <a:buChar char="-"/>
            </a:pPr>
            <a:endParaRPr lang="ar-SA" sz="2800" dirty="0" smtClean="0">
              <a:cs typeface="PT Bold Heading" pitchFamily="2" charset="-78"/>
            </a:endParaRPr>
          </a:p>
          <a:p>
            <a:pPr>
              <a:buFontTx/>
              <a:buChar char="-"/>
            </a:pPr>
            <a:r>
              <a:rPr lang="ar-SA" sz="2800" dirty="0">
                <a:solidFill>
                  <a:srgbClr val="FF0000"/>
                </a:solidFill>
                <a:cs typeface="PT Bold Heading" pitchFamily="2" charset="-78"/>
              </a:rPr>
              <a:t> </a:t>
            </a:r>
            <a:r>
              <a:rPr lang="ar-SA" sz="2800" dirty="0" smtClean="0">
                <a:solidFill>
                  <a:srgbClr val="FF0000"/>
                </a:solidFill>
                <a:cs typeface="PT Bold Heading" pitchFamily="2" charset="-78"/>
              </a:rPr>
              <a:t>وتضمنت أعماله خمسة محاور هي:</a:t>
            </a:r>
          </a:p>
          <a:p>
            <a:pPr>
              <a:lnSpc>
                <a:spcPts val="1000"/>
              </a:lnSpc>
              <a:buFontTx/>
              <a:buChar char="-"/>
            </a:pPr>
            <a:endParaRPr lang="ar-SA" sz="2800" dirty="0" smtClean="0">
              <a:cs typeface="PT Bold Heading" pitchFamily="2" charset="-78"/>
            </a:endParaRPr>
          </a:p>
          <a:p>
            <a:r>
              <a:rPr lang="ar-SA" sz="2800" dirty="0" smtClean="0">
                <a:cs typeface="PT Bold Heading" pitchFamily="2" charset="-78"/>
              </a:rPr>
              <a:t>1- دور اللغة العربية بوصفها أداة ربط بين الدول الإسلامية.</a:t>
            </a:r>
          </a:p>
          <a:p>
            <a:pPr>
              <a:lnSpc>
                <a:spcPts val="1000"/>
              </a:lnSpc>
            </a:pPr>
            <a:endParaRPr lang="ar-SA" sz="2800" dirty="0" smtClean="0">
              <a:cs typeface="PT Bold Heading" pitchFamily="2" charset="-78"/>
            </a:endParaRPr>
          </a:p>
          <a:p>
            <a:r>
              <a:rPr lang="ar-SA" sz="2800" dirty="0" smtClean="0">
                <a:cs typeface="PT Bold Heading" pitchFamily="2" charset="-78"/>
              </a:rPr>
              <a:t>2- التنسيق والتعاون في تعليم اللغة العربية بالدول الإسلامية.</a:t>
            </a:r>
          </a:p>
          <a:p>
            <a:pPr>
              <a:lnSpc>
                <a:spcPts val="1000"/>
              </a:lnSpc>
            </a:pPr>
            <a:endParaRPr lang="ar-SA" sz="2800" dirty="0" smtClean="0">
              <a:cs typeface="PT Bold Heading" pitchFamily="2" charset="-78"/>
            </a:endParaRPr>
          </a:p>
          <a:p>
            <a:r>
              <a:rPr lang="ar-SA" sz="2800" dirty="0" smtClean="0">
                <a:cs typeface="PT Bold Heading" pitchFamily="2" charset="-78"/>
              </a:rPr>
              <a:t>3-  إسهام غير العرب في نشر اللغة العربية.</a:t>
            </a:r>
          </a:p>
          <a:p>
            <a:pPr>
              <a:lnSpc>
                <a:spcPts val="1000"/>
              </a:lnSpc>
            </a:pPr>
            <a:endParaRPr lang="ar-SA" sz="2800" dirty="0" smtClean="0">
              <a:cs typeface="PT Bold Heading" pitchFamily="2" charset="-78"/>
            </a:endParaRPr>
          </a:p>
          <a:p>
            <a:r>
              <a:rPr lang="ar-SA" sz="2800" dirty="0" smtClean="0">
                <a:cs typeface="PT Bold Heading" pitchFamily="2" charset="-78"/>
              </a:rPr>
              <a:t>4- وسائل وتقنيات مختلفة في تعليم اللغة العربية.</a:t>
            </a:r>
          </a:p>
          <a:p>
            <a:pPr>
              <a:lnSpc>
                <a:spcPts val="1000"/>
              </a:lnSpc>
            </a:pPr>
            <a:endParaRPr lang="ar-SA" sz="2800" dirty="0" smtClean="0">
              <a:cs typeface="PT Bold Heading" pitchFamily="2" charset="-78"/>
            </a:endParaRPr>
          </a:p>
          <a:p>
            <a:r>
              <a:rPr lang="ar-SA" sz="2800" dirty="0" smtClean="0">
                <a:cs typeface="PT Bold Heading" pitchFamily="2" charset="-78"/>
              </a:rPr>
              <a:t>5- دور القرآن الكريم في نشر اللغة العربية بين المسلمين.</a:t>
            </a:r>
          </a:p>
          <a:p>
            <a:endParaRPr lang="ar-SA" sz="2800" dirty="0">
              <a:cs typeface="PT Bold Heading"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 calcmode="lin" valueType="num">
                                      <p:cBhvr>
                                        <p:cTn id="7"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4">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4">
                                            <p:txEl>
                                              <p:pRg st="3" end="3"/>
                                            </p:txEl>
                                          </p:spTgt>
                                        </p:tgtEl>
                                        <p:attrNameLst>
                                          <p:attrName>style.visibility</p:attrName>
                                        </p:attrNameLst>
                                      </p:cBhvr>
                                      <p:to>
                                        <p:strVal val="visible"/>
                                      </p:to>
                                    </p:set>
                                    <p:anim calcmode="lin" valueType="num">
                                      <p:cBhvr>
                                        <p:cTn id="14" dur="500" fill="hold"/>
                                        <p:tgtEl>
                                          <p:spTgt spid="4">
                                            <p:txEl>
                                              <p:pRg st="3" end="3"/>
                                            </p:txEl>
                                          </p:spTgt>
                                        </p:tgtEl>
                                        <p:attrNameLst>
                                          <p:attrName>ppt_w</p:attrName>
                                        </p:attrNameLst>
                                      </p:cBhvr>
                                      <p:tavLst>
                                        <p:tav tm="0">
                                          <p:val>
                                            <p:fltVal val="0"/>
                                          </p:val>
                                        </p:tav>
                                        <p:tav tm="100000">
                                          <p:val>
                                            <p:strVal val="#ppt_w"/>
                                          </p:val>
                                        </p:tav>
                                      </p:tavLst>
                                    </p:anim>
                                    <p:anim calcmode="lin" valueType="num">
                                      <p:cBhvr>
                                        <p:cTn id="15" dur="500" fill="hold"/>
                                        <p:tgtEl>
                                          <p:spTgt spid="4">
                                            <p:txEl>
                                              <p:pRg st="3" end="3"/>
                                            </p:txEl>
                                          </p:spTgt>
                                        </p:tgtEl>
                                        <p:attrNameLst>
                                          <p:attrName>ppt_h</p:attrName>
                                        </p:attrNameLst>
                                      </p:cBhvr>
                                      <p:tavLst>
                                        <p:tav tm="0">
                                          <p:val>
                                            <p:fltVal val="0"/>
                                          </p:val>
                                        </p:tav>
                                        <p:tav tm="100000">
                                          <p:val>
                                            <p:strVal val="#ppt_h"/>
                                          </p:val>
                                        </p:tav>
                                      </p:tavLst>
                                    </p:anim>
                                    <p:animEffect transition="in" filter="fade">
                                      <p:cBhvr>
                                        <p:cTn id="16" dur="500"/>
                                        <p:tgtEl>
                                          <p:spTgt spid="4">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nodeType="click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anim calcmode="lin" valueType="num">
                                      <p:cBhvr>
                                        <p:cTn id="21" dur="500" fill="hold"/>
                                        <p:tgtEl>
                                          <p:spTgt spid="4">
                                            <p:txEl>
                                              <p:pRg st="5" end="5"/>
                                            </p:txEl>
                                          </p:spTgt>
                                        </p:tgtEl>
                                        <p:attrNameLst>
                                          <p:attrName>ppt_w</p:attrName>
                                        </p:attrNameLst>
                                      </p:cBhvr>
                                      <p:tavLst>
                                        <p:tav tm="0">
                                          <p:val>
                                            <p:fltVal val="0"/>
                                          </p:val>
                                        </p:tav>
                                        <p:tav tm="100000">
                                          <p:val>
                                            <p:strVal val="#ppt_w"/>
                                          </p:val>
                                        </p:tav>
                                      </p:tavLst>
                                    </p:anim>
                                    <p:anim calcmode="lin" valueType="num">
                                      <p:cBhvr>
                                        <p:cTn id="22" dur="500" fill="hold"/>
                                        <p:tgtEl>
                                          <p:spTgt spid="4">
                                            <p:txEl>
                                              <p:pRg st="5" end="5"/>
                                            </p:txEl>
                                          </p:spTgt>
                                        </p:tgtEl>
                                        <p:attrNameLst>
                                          <p:attrName>ppt_h</p:attrName>
                                        </p:attrNameLst>
                                      </p:cBhvr>
                                      <p:tavLst>
                                        <p:tav tm="0">
                                          <p:val>
                                            <p:fltVal val="0"/>
                                          </p:val>
                                        </p:tav>
                                        <p:tav tm="100000">
                                          <p:val>
                                            <p:strVal val="#ppt_h"/>
                                          </p:val>
                                        </p:tav>
                                      </p:tavLst>
                                    </p:anim>
                                    <p:animEffect transition="in" filter="fade">
                                      <p:cBhvr>
                                        <p:cTn id="23" dur="500"/>
                                        <p:tgtEl>
                                          <p:spTgt spid="4">
                                            <p:txEl>
                                              <p:pRg st="5" end="5"/>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37" presetClass="entr" presetSubtype="0" fill="hold" nodeType="clickEffect">
                                  <p:stCondLst>
                                    <p:cond delay="0"/>
                                  </p:stCondLst>
                                  <p:childTnLst>
                                    <p:set>
                                      <p:cBhvr>
                                        <p:cTn id="27" dur="1" fill="hold">
                                          <p:stCondLst>
                                            <p:cond delay="0"/>
                                          </p:stCondLst>
                                        </p:cTn>
                                        <p:tgtEl>
                                          <p:spTgt spid="4">
                                            <p:txEl>
                                              <p:pRg st="7" end="7"/>
                                            </p:txEl>
                                          </p:spTgt>
                                        </p:tgtEl>
                                        <p:attrNameLst>
                                          <p:attrName>style.visibility</p:attrName>
                                        </p:attrNameLst>
                                      </p:cBhvr>
                                      <p:to>
                                        <p:strVal val="visible"/>
                                      </p:to>
                                    </p:set>
                                    <p:animEffect transition="in" filter="fade">
                                      <p:cBhvr>
                                        <p:cTn id="28" dur="1000"/>
                                        <p:tgtEl>
                                          <p:spTgt spid="4">
                                            <p:txEl>
                                              <p:pRg st="7" end="7"/>
                                            </p:txEl>
                                          </p:spTgt>
                                        </p:tgtEl>
                                      </p:cBhvr>
                                    </p:animEffect>
                                    <p:anim calcmode="lin" valueType="num">
                                      <p:cBhvr>
                                        <p:cTn id="29"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30" dur="900" decel="100000" fill="hold"/>
                                        <p:tgtEl>
                                          <p:spTgt spid="4">
                                            <p:txEl>
                                              <p:pRg st="7" end="7"/>
                                            </p:txEl>
                                          </p:spTgt>
                                        </p:tgtEl>
                                        <p:attrNameLst>
                                          <p:attrName>ppt_y</p:attrName>
                                        </p:attrNameLst>
                                      </p:cBhvr>
                                      <p:tavLst>
                                        <p:tav tm="0">
                                          <p:val>
                                            <p:strVal val="#ppt_y+1"/>
                                          </p:val>
                                        </p:tav>
                                        <p:tav tm="100000">
                                          <p:val>
                                            <p:strVal val="#ppt_y-.03"/>
                                          </p:val>
                                        </p:tav>
                                      </p:tavLst>
                                    </p:anim>
                                    <p:anim calcmode="lin" valueType="num">
                                      <p:cBhvr>
                                        <p:cTn id="31" dur="100" accel="100000" fill="hold">
                                          <p:stCondLst>
                                            <p:cond delay="900"/>
                                          </p:stCondLst>
                                        </p:cTn>
                                        <p:tgtEl>
                                          <p:spTgt spid="4">
                                            <p:txEl>
                                              <p:pRg st="7" end="7"/>
                                            </p:txEl>
                                          </p:spTgt>
                                        </p:tgtEl>
                                        <p:attrNameLst>
                                          <p:attrName>ppt_y</p:attrName>
                                        </p:attrNameLst>
                                      </p:cBhvr>
                                      <p:tavLst>
                                        <p:tav tm="0">
                                          <p:val>
                                            <p:strVal val="#ppt_y-.03"/>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37" presetClass="entr" presetSubtype="0" fill="hold" nodeType="clickEffect">
                                  <p:stCondLst>
                                    <p:cond delay="0"/>
                                  </p:stCondLst>
                                  <p:childTnLst>
                                    <p:set>
                                      <p:cBhvr>
                                        <p:cTn id="35" dur="1" fill="hold">
                                          <p:stCondLst>
                                            <p:cond delay="0"/>
                                          </p:stCondLst>
                                        </p:cTn>
                                        <p:tgtEl>
                                          <p:spTgt spid="4">
                                            <p:txEl>
                                              <p:pRg st="9" end="9"/>
                                            </p:txEl>
                                          </p:spTgt>
                                        </p:tgtEl>
                                        <p:attrNameLst>
                                          <p:attrName>style.visibility</p:attrName>
                                        </p:attrNameLst>
                                      </p:cBhvr>
                                      <p:to>
                                        <p:strVal val="visible"/>
                                      </p:to>
                                    </p:set>
                                    <p:animEffect transition="in" filter="fade">
                                      <p:cBhvr>
                                        <p:cTn id="36" dur="1000"/>
                                        <p:tgtEl>
                                          <p:spTgt spid="4">
                                            <p:txEl>
                                              <p:pRg st="9" end="9"/>
                                            </p:txEl>
                                          </p:spTgt>
                                        </p:tgtEl>
                                      </p:cBhvr>
                                    </p:animEffect>
                                    <p:anim calcmode="lin" valueType="num">
                                      <p:cBhvr>
                                        <p:cTn id="37"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38" dur="900" decel="100000" fill="hold"/>
                                        <p:tgtEl>
                                          <p:spTgt spid="4">
                                            <p:txEl>
                                              <p:pRg st="9" end="9"/>
                                            </p:txEl>
                                          </p:spTgt>
                                        </p:tgtEl>
                                        <p:attrNameLst>
                                          <p:attrName>ppt_y</p:attrName>
                                        </p:attrNameLst>
                                      </p:cBhvr>
                                      <p:tavLst>
                                        <p:tav tm="0">
                                          <p:val>
                                            <p:strVal val="#ppt_y+1"/>
                                          </p:val>
                                        </p:tav>
                                        <p:tav tm="100000">
                                          <p:val>
                                            <p:strVal val="#ppt_y-.03"/>
                                          </p:val>
                                        </p:tav>
                                      </p:tavLst>
                                    </p:anim>
                                    <p:anim calcmode="lin" valueType="num">
                                      <p:cBhvr>
                                        <p:cTn id="39" dur="100" accel="100000" fill="hold">
                                          <p:stCondLst>
                                            <p:cond delay="900"/>
                                          </p:stCondLst>
                                        </p:cTn>
                                        <p:tgtEl>
                                          <p:spTgt spid="4">
                                            <p:txEl>
                                              <p:pRg st="9" end="9"/>
                                            </p:txEl>
                                          </p:spTgt>
                                        </p:tgtEl>
                                        <p:attrNameLst>
                                          <p:attrName>ppt_y</p:attrName>
                                        </p:attrNameLst>
                                      </p:cBhvr>
                                      <p:tavLst>
                                        <p:tav tm="0">
                                          <p:val>
                                            <p:strVal val="#ppt_y-.03"/>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37" presetClass="entr" presetSubtype="0" fill="hold" nodeType="clickEffect">
                                  <p:stCondLst>
                                    <p:cond delay="0"/>
                                  </p:stCondLst>
                                  <p:childTnLst>
                                    <p:set>
                                      <p:cBhvr>
                                        <p:cTn id="43" dur="1" fill="hold">
                                          <p:stCondLst>
                                            <p:cond delay="0"/>
                                          </p:stCondLst>
                                        </p:cTn>
                                        <p:tgtEl>
                                          <p:spTgt spid="4">
                                            <p:txEl>
                                              <p:pRg st="11" end="11"/>
                                            </p:txEl>
                                          </p:spTgt>
                                        </p:tgtEl>
                                        <p:attrNameLst>
                                          <p:attrName>style.visibility</p:attrName>
                                        </p:attrNameLst>
                                      </p:cBhvr>
                                      <p:to>
                                        <p:strVal val="visible"/>
                                      </p:to>
                                    </p:set>
                                    <p:animEffect transition="in" filter="fade">
                                      <p:cBhvr>
                                        <p:cTn id="44" dur="1000"/>
                                        <p:tgtEl>
                                          <p:spTgt spid="4">
                                            <p:txEl>
                                              <p:pRg st="11" end="11"/>
                                            </p:txEl>
                                          </p:spTgt>
                                        </p:tgtEl>
                                      </p:cBhvr>
                                    </p:animEffect>
                                    <p:anim calcmode="lin" valueType="num">
                                      <p:cBhvr>
                                        <p:cTn id="45" dur="1000" fill="hold"/>
                                        <p:tgtEl>
                                          <p:spTgt spid="4">
                                            <p:txEl>
                                              <p:pRg st="11" end="11"/>
                                            </p:txEl>
                                          </p:spTgt>
                                        </p:tgtEl>
                                        <p:attrNameLst>
                                          <p:attrName>ppt_x</p:attrName>
                                        </p:attrNameLst>
                                      </p:cBhvr>
                                      <p:tavLst>
                                        <p:tav tm="0">
                                          <p:val>
                                            <p:strVal val="#ppt_x"/>
                                          </p:val>
                                        </p:tav>
                                        <p:tav tm="100000">
                                          <p:val>
                                            <p:strVal val="#ppt_x"/>
                                          </p:val>
                                        </p:tav>
                                      </p:tavLst>
                                    </p:anim>
                                    <p:anim calcmode="lin" valueType="num">
                                      <p:cBhvr>
                                        <p:cTn id="46" dur="900" decel="100000" fill="hold"/>
                                        <p:tgtEl>
                                          <p:spTgt spid="4">
                                            <p:txEl>
                                              <p:pRg st="11" end="11"/>
                                            </p:txEl>
                                          </p:spTgt>
                                        </p:tgtEl>
                                        <p:attrNameLst>
                                          <p:attrName>ppt_y</p:attrName>
                                        </p:attrNameLst>
                                      </p:cBhvr>
                                      <p:tavLst>
                                        <p:tav tm="0">
                                          <p:val>
                                            <p:strVal val="#ppt_y+1"/>
                                          </p:val>
                                        </p:tav>
                                        <p:tav tm="100000">
                                          <p:val>
                                            <p:strVal val="#ppt_y-.03"/>
                                          </p:val>
                                        </p:tav>
                                      </p:tavLst>
                                    </p:anim>
                                    <p:anim calcmode="lin" valueType="num">
                                      <p:cBhvr>
                                        <p:cTn id="47" dur="100" accel="100000" fill="hold">
                                          <p:stCondLst>
                                            <p:cond delay="900"/>
                                          </p:stCondLst>
                                        </p:cTn>
                                        <p:tgtEl>
                                          <p:spTgt spid="4">
                                            <p:txEl>
                                              <p:pRg st="11" end="11"/>
                                            </p:txEl>
                                          </p:spTgt>
                                        </p:tgtEl>
                                        <p:attrNameLst>
                                          <p:attrName>ppt_y</p:attrName>
                                        </p:attrNameLst>
                                      </p:cBhvr>
                                      <p:tavLst>
                                        <p:tav tm="0">
                                          <p:val>
                                            <p:strVal val="#ppt_y-.03"/>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37" presetClass="entr" presetSubtype="0" fill="hold" nodeType="clickEffect">
                                  <p:stCondLst>
                                    <p:cond delay="0"/>
                                  </p:stCondLst>
                                  <p:childTnLst>
                                    <p:set>
                                      <p:cBhvr>
                                        <p:cTn id="51" dur="1" fill="hold">
                                          <p:stCondLst>
                                            <p:cond delay="0"/>
                                          </p:stCondLst>
                                        </p:cTn>
                                        <p:tgtEl>
                                          <p:spTgt spid="4">
                                            <p:txEl>
                                              <p:pRg st="13" end="13"/>
                                            </p:txEl>
                                          </p:spTgt>
                                        </p:tgtEl>
                                        <p:attrNameLst>
                                          <p:attrName>style.visibility</p:attrName>
                                        </p:attrNameLst>
                                      </p:cBhvr>
                                      <p:to>
                                        <p:strVal val="visible"/>
                                      </p:to>
                                    </p:set>
                                    <p:animEffect transition="in" filter="fade">
                                      <p:cBhvr>
                                        <p:cTn id="52" dur="1000"/>
                                        <p:tgtEl>
                                          <p:spTgt spid="4">
                                            <p:txEl>
                                              <p:pRg st="13" end="13"/>
                                            </p:txEl>
                                          </p:spTgt>
                                        </p:tgtEl>
                                      </p:cBhvr>
                                    </p:animEffect>
                                    <p:anim calcmode="lin" valueType="num">
                                      <p:cBhvr>
                                        <p:cTn id="53" dur="1000" fill="hold"/>
                                        <p:tgtEl>
                                          <p:spTgt spid="4">
                                            <p:txEl>
                                              <p:pRg st="13" end="13"/>
                                            </p:txEl>
                                          </p:spTgt>
                                        </p:tgtEl>
                                        <p:attrNameLst>
                                          <p:attrName>ppt_x</p:attrName>
                                        </p:attrNameLst>
                                      </p:cBhvr>
                                      <p:tavLst>
                                        <p:tav tm="0">
                                          <p:val>
                                            <p:strVal val="#ppt_x"/>
                                          </p:val>
                                        </p:tav>
                                        <p:tav tm="100000">
                                          <p:val>
                                            <p:strVal val="#ppt_x"/>
                                          </p:val>
                                        </p:tav>
                                      </p:tavLst>
                                    </p:anim>
                                    <p:anim calcmode="lin" valueType="num">
                                      <p:cBhvr>
                                        <p:cTn id="54" dur="900" decel="100000" fill="hold"/>
                                        <p:tgtEl>
                                          <p:spTgt spid="4">
                                            <p:txEl>
                                              <p:pRg st="13" end="13"/>
                                            </p:txEl>
                                          </p:spTgt>
                                        </p:tgtEl>
                                        <p:attrNameLst>
                                          <p:attrName>ppt_y</p:attrName>
                                        </p:attrNameLst>
                                      </p:cBhvr>
                                      <p:tavLst>
                                        <p:tav tm="0">
                                          <p:val>
                                            <p:strVal val="#ppt_y+1"/>
                                          </p:val>
                                        </p:tav>
                                        <p:tav tm="100000">
                                          <p:val>
                                            <p:strVal val="#ppt_y-.03"/>
                                          </p:val>
                                        </p:tav>
                                      </p:tavLst>
                                    </p:anim>
                                    <p:anim calcmode="lin" valueType="num">
                                      <p:cBhvr>
                                        <p:cTn id="55" dur="100" accel="100000" fill="hold">
                                          <p:stCondLst>
                                            <p:cond delay="900"/>
                                          </p:stCondLst>
                                        </p:cTn>
                                        <p:tgtEl>
                                          <p:spTgt spid="4">
                                            <p:txEl>
                                              <p:pRg st="13" end="13"/>
                                            </p:txEl>
                                          </p:spTgt>
                                        </p:tgtEl>
                                        <p:attrNameLst>
                                          <p:attrName>ppt_y</p:attrName>
                                        </p:attrNameLst>
                                      </p:cBhvr>
                                      <p:tavLst>
                                        <p:tav tm="0">
                                          <p:val>
                                            <p:strVal val="#ppt_y-.03"/>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37" presetClass="entr" presetSubtype="0" fill="hold" nodeType="clickEffect">
                                  <p:stCondLst>
                                    <p:cond delay="0"/>
                                  </p:stCondLst>
                                  <p:childTnLst>
                                    <p:set>
                                      <p:cBhvr>
                                        <p:cTn id="59" dur="1" fill="hold">
                                          <p:stCondLst>
                                            <p:cond delay="0"/>
                                          </p:stCondLst>
                                        </p:cTn>
                                        <p:tgtEl>
                                          <p:spTgt spid="4">
                                            <p:txEl>
                                              <p:pRg st="15" end="15"/>
                                            </p:txEl>
                                          </p:spTgt>
                                        </p:tgtEl>
                                        <p:attrNameLst>
                                          <p:attrName>style.visibility</p:attrName>
                                        </p:attrNameLst>
                                      </p:cBhvr>
                                      <p:to>
                                        <p:strVal val="visible"/>
                                      </p:to>
                                    </p:set>
                                    <p:animEffect transition="in" filter="fade">
                                      <p:cBhvr>
                                        <p:cTn id="60" dur="1000"/>
                                        <p:tgtEl>
                                          <p:spTgt spid="4">
                                            <p:txEl>
                                              <p:pRg st="15" end="15"/>
                                            </p:txEl>
                                          </p:spTgt>
                                        </p:tgtEl>
                                      </p:cBhvr>
                                    </p:animEffect>
                                    <p:anim calcmode="lin" valueType="num">
                                      <p:cBhvr>
                                        <p:cTn id="61" dur="1000" fill="hold"/>
                                        <p:tgtEl>
                                          <p:spTgt spid="4">
                                            <p:txEl>
                                              <p:pRg st="15" end="15"/>
                                            </p:txEl>
                                          </p:spTgt>
                                        </p:tgtEl>
                                        <p:attrNameLst>
                                          <p:attrName>ppt_x</p:attrName>
                                        </p:attrNameLst>
                                      </p:cBhvr>
                                      <p:tavLst>
                                        <p:tav tm="0">
                                          <p:val>
                                            <p:strVal val="#ppt_x"/>
                                          </p:val>
                                        </p:tav>
                                        <p:tav tm="100000">
                                          <p:val>
                                            <p:strVal val="#ppt_x"/>
                                          </p:val>
                                        </p:tav>
                                      </p:tavLst>
                                    </p:anim>
                                    <p:anim calcmode="lin" valueType="num">
                                      <p:cBhvr>
                                        <p:cTn id="62" dur="900" decel="100000" fill="hold"/>
                                        <p:tgtEl>
                                          <p:spTgt spid="4">
                                            <p:txEl>
                                              <p:pRg st="15" end="15"/>
                                            </p:txEl>
                                          </p:spTgt>
                                        </p:tgtEl>
                                        <p:attrNameLst>
                                          <p:attrName>ppt_y</p:attrName>
                                        </p:attrNameLst>
                                      </p:cBhvr>
                                      <p:tavLst>
                                        <p:tav tm="0">
                                          <p:val>
                                            <p:strVal val="#ppt_y+1"/>
                                          </p:val>
                                        </p:tav>
                                        <p:tav tm="100000">
                                          <p:val>
                                            <p:strVal val="#ppt_y-.03"/>
                                          </p:val>
                                        </p:tav>
                                      </p:tavLst>
                                    </p:anim>
                                    <p:anim calcmode="lin" valueType="num">
                                      <p:cBhvr>
                                        <p:cTn id="63" dur="100" accel="100000" fill="hold">
                                          <p:stCondLst>
                                            <p:cond delay="900"/>
                                          </p:stCondLst>
                                        </p:cTn>
                                        <p:tgtEl>
                                          <p:spTgt spid="4">
                                            <p:txEl>
                                              <p:pRg st="15" end="15"/>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7384"/>
            <a:ext cx="9144000" cy="6476132"/>
          </a:xfrm>
          <a:prstGeom prst="rect">
            <a:avLst/>
          </a:prstGeom>
        </p:spPr>
        <p:txBody>
          <a:bodyPr wrap="square">
            <a:spAutoFit/>
          </a:bodyPr>
          <a:lstStyle/>
          <a:p>
            <a:endParaRPr lang="ar-SA" sz="2800" dirty="0">
              <a:cs typeface="PT Bold Heading" pitchFamily="2" charset="-78"/>
            </a:endParaRPr>
          </a:p>
          <a:p>
            <a:pPr>
              <a:buFontTx/>
              <a:buChar char="-"/>
            </a:pPr>
            <a:r>
              <a:rPr lang="ar-SA" sz="2800" u="sng" dirty="0" smtClean="0">
                <a:solidFill>
                  <a:srgbClr val="FF0000"/>
                </a:solidFill>
                <a:cs typeface="PT Bold Heading" pitchFamily="2" charset="-78"/>
              </a:rPr>
              <a:t>وقد صدر عن هذا المؤتمر التوصيات التالية:</a:t>
            </a:r>
          </a:p>
          <a:p>
            <a:pPr>
              <a:lnSpc>
                <a:spcPts val="1100"/>
              </a:lnSpc>
              <a:buFontTx/>
              <a:buChar char="-"/>
            </a:pPr>
            <a:endParaRPr lang="ar-SA" sz="2800" dirty="0" smtClean="0">
              <a:cs typeface="PT Bold Heading" pitchFamily="2" charset="-78"/>
            </a:endParaRPr>
          </a:p>
          <a:p>
            <a:r>
              <a:rPr lang="ar-SA" sz="2800" dirty="0" smtClean="0">
                <a:cs typeface="PT Bold Heading" pitchFamily="2" charset="-78"/>
              </a:rPr>
              <a:t>1- تأسيس اتحاد عام للجمعيات التي تعمل على نشر اللغة العربية في الأقطار العربية والإسلامية.</a:t>
            </a:r>
          </a:p>
          <a:p>
            <a:pPr>
              <a:lnSpc>
                <a:spcPts val="1000"/>
              </a:lnSpc>
            </a:pPr>
            <a:endParaRPr lang="ar-SA" sz="2800" dirty="0" smtClean="0">
              <a:cs typeface="PT Bold Heading" pitchFamily="2" charset="-78"/>
            </a:endParaRPr>
          </a:p>
          <a:p>
            <a:r>
              <a:rPr lang="ar-SA" sz="2750" dirty="0" smtClean="0">
                <a:cs typeface="PT Bold Heading" pitchFamily="2" charset="-78"/>
              </a:rPr>
              <a:t>2- دعوة الدول العربية والإسلامية إلى تشريع قانون للحفاظ على سلامة اللغة العربية.</a:t>
            </a:r>
          </a:p>
          <a:p>
            <a:pPr>
              <a:lnSpc>
                <a:spcPts val="1000"/>
              </a:lnSpc>
            </a:pPr>
            <a:endParaRPr lang="ar-SA" sz="2800" dirty="0" smtClean="0">
              <a:cs typeface="PT Bold Heading" pitchFamily="2" charset="-78"/>
            </a:endParaRPr>
          </a:p>
          <a:p>
            <a:r>
              <a:rPr lang="ar-SA" sz="2900" dirty="0" smtClean="0">
                <a:cs typeface="PT Bold Heading" pitchFamily="2" charset="-78"/>
              </a:rPr>
              <a:t>3- دعوة الدول العربية للحفاظ على الحرف العربي في الكتابة ليظل التواصل قائمًا بين اللغة والدين.</a:t>
            </a:r>
          </a:p>
          <a:p>
            <a:pPr>
              <a:lnSpc>
                <a:spcPts val="1000"/>
              </a:lnSpc>
            </a:pPr>
            <a:endParaRPr lang="ar-SA" sz="2800" dirty="0" smtClean="0">
              <a:cs typeface="PT Bold Heading" pitchFamily="2" charset="-78"/>
            </a:endParaRPr>
          </a:p>
          <a:p>
            <a:r>
              <a:rPr lang="ar-SA" sz="2600" dirty="0" smtClean="0">
                <a:cs typeface="PT Bold Heading" pitchFamily="2" charset="-78"/>
              </a:rPr>
              <a:t>4- دعوة الدول العربية إلى تخصيص منح دراسية للطلبة المسلمين الناطقين بغير العربية.</a:t>
            </a:r>
          </a:p>
          <a:p>
            <a:pPr>
              <a:lnSpc>
                <a:spcPts val="1000"/>
              </a:lnSpc>
            </a:pPr>
            <a:endParaRPr lang="ar-SA" sz="2800" dirty="0" smtClean="0">
              <a:cs typeface="PT Bold Heading" pitchFamily="2" charset="-78"/>
            </a:endParaRPr>
          </a:p>
          <a:p>
            <a:r>
              <a:rPr lang="ar-SA" sz="2700" dirty="0" smtClean="0">
                <a:cs typeface="PT Bold Heading" pitchFamily="2" charset="-78"/>
              </a:rPr>
              <a:t>5- دعوة الدول العربية إلى تزويد الجمعيات والمدارس والجامعات المعنية بتدريس اللغة العربية ، بالكتب والأشرطة، وما يلزم ذلك.</a:t>
            </a:r>
          </a:p>
          <a:p>
            <a:pPr>
              <a:lnSpc>
                <a:spcPts val="1000"/>
              </a:lnSpc>
            </a:pPr>
            <a:endParaRPr lang="ar-SA" sz="2800" dirty="0" smtClean="0">
              <a:cs typeface="PT Bold Heading" pitchFamily="2" charset="-78"/>
            </a:endParaRPr>
          </a:p>
          <a:p>
            <a:r>
              <a:rPr lang="ar-SA" sz="2800" dirty="0" smtClean="0">
                <a:cs typeface="PT Bold Heading" pitchFamily="2" charset="-78"/>
              </a:rPr>
              <a:t>6- الاهتمام بالبحث التربوي في تعليم اللغة العربية للناطقين بغيرها.</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 calcmode="lin" valueType="num">
                                      <p:cBhvr>
                                        <p:cTn id="7"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4">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37" presetClass="entr" presetSubtype="0" fill="hold" nodeType="clickEffect">
                                  <p:stCondLst>
                                    <p:cond delay="0"/>
                                  </p:stCondLst>
                                  <p:childTnLst>
                                    <p:set>
                                      <p:cBhvr>
                                        <p:cTn id="13" dur="1" fill="hold">
                                          <p:stCondLst>
                                            <p:cond delay="0"/>
                                          </p:stCondLst>
                                        </p:cTn>
                                        <p:tgtEl>
                                          <p:spTgt spid="4">
                                            <p:txEl>
                                              <p:pRg st="3" end="3"/>
                                            </p:txEl>
                                          </p:spTgt>
                                        </p:tgtEl>
                                        <p:attrNameLst>
                                          <p:attrName>style.visibility</p:attrName>
                                        </p:attrNameLst>
                                      </p:cBhvr>
                                      <p:to>
                                        <p:strVal val="visible"/>
                                      </p:to>
                                    </p:set>
                                    <p:animEffect transition="in" filter="fade">
                                      <p:cBhvr>
                                        <p:cTn id="14" dur="1000"/>
                                        <p:tgtEl>
                                          <p:spTgt spid="4">
                                            <p:txEl>
                                              <p:pRg st="3" end="3"/>
                                            </p:txEl>
                                          </p:spTgt>
                                        </p:tgtEl>
                                      </p:cBhvr>
                                    </p:animEffect>
                                    <p:anim calcmode="lin" valueType="num">
                                      <p:cBhvr>
                                        <p:cTn id="15"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16" dur="900" decel="100000" fill="hold"/>
                                        <p:tgtEl>
                                          <p:spTgt spid="4">
                                            <p:txEl>
                                              <p:pRg st="3" end="3"/>
                                            </p:txEl>
                                          </p:spTgt>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4">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37" presetClass="entr" presetSubtype="0" fill="hold" nodeType="clickEffect">
                                  <p:stCondLst>
                                    <p:cond delay="0"/>
                                  </p:stCondLst>
                                  <p:childTnLst>
                                    <p:set>
                                      <p:cBhvr>
                                        <p:cTn id="21" dur="1" fill="hold">
                                          <p:stCondLst>
                                            <p:cond delay="0"/>
                                          </p:stCondLst>
                                        </p:cTn>
                                        <p:tgtEl>
                                          <p:spTgt spid="4">
                                            <p:txEl>
                                              <p:pRg st="5" end="5"/>
                                            </p:txEl>
                                          </p:spTgt>
                                        </p:tgtEl>
                                        <p:attrNameLst>
                                          <p:attrName>style.visibility</p:attrName>
                                        </p:attrNameLst>
                                      </p:cBhvr>
                                      <p:to>
                                        <p:strVal val="visible"/>
                                      </p:to>
                                    </p:set>
                                    <p:animEffect transition="in" filter="fade">
                                      <p:cBhvr>
                                        <p:cTn id="22" dur="1000"/>
                                        <p:tgtEl>
                                          <p:spTgt spid="4">
                                            <p:txEl>
                                              <p:pRg st="5" end="5"/>
                                            </p:txEl>
                                          </p:spTgt>
                                        </p:tgtEl>
                                      </p:cBhvr>
                                    </p:animEffect>
                                    <p:anim calcmode="lin" valueType="num">
                                      <p:cBhvr>
                                        <p:cTn id="23"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24" dur="900" decel="100000" fill="hold"/>
                                        <p:tgtEl>
                                          <p:spTgt spid="4">
                                            <p:txEl>
                                              <p:pRg st="5" end="5"/>
                                            </p:txEl>
                                          </p:spTgt>
                                        </p:tgtEl>
                                        <p:attrNameLst>
                                          <p:attrName>ppt_y</p:attrName>
                                        </p:attrNameLst>
                                      </p:cBhvr>
                                      <p:tavLst>
                                        <p:tav tm="0">
                                          <p:val>
                                            <p:strVal val="#ppt_y+1"/>
                                          </p:val>
                                        </p:tav>
                                        <p:tav tm="100000">
                                          <p:val>
                                            <p:strVal val="#ppt_y-.03"/>
                                          </p:val>
                                        </p:tav>
                                      </p:tavLst>
                                    </p:anim>
                                    <p:anim calcmode="lin" valueType="num">
                                      <p:cBhvr>
                                        <p:cTn id="25" dur="100" accel="100000" fill="hold">
                                          <p:stCondLst>
                                            <p:cond delay="900"/>
                                          </p:stCondLst>
                                        </p:cTn>
                                        <p:tgtEl>
                                          <p:spTgt spid="4">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37" presetClass="entr" presetSubtype="0" fill="hold" nodeType="clickEffect">
                                  <p:stCondLst>
                                    <p:cond delay="0"/>
                                  </p:stCondLst>
                                  <p:childTnLst>
                                    <p:set>
                                      <p:cBhvr>
                                        <p:cTn id="29" dur="1" fill="hold">
                                          <p:stCondLst>
                                            <p:cond delay="0"/>
                                          </p:stCondLst>
                                        </p:cTn>
                                        <p:tgtEl>
                                          <p:spTgt spid="4">
                                            <p:txEl>
                                              <p:pRg st="7" end="7"/>
                                            </p:txEl>
                                          </p:spTgt>
                                        </p:tgtEl>
                                        <p:attrNameLst>
                                          <p:attrName>style.visibility</p:attrName>
                                        </p:attrNameLst>
                                      </p:cBhvr>
                                      <p:to>
                                        <p:strVal val="visible"/>
                                      </p:to>
                                    </p:set>
                                    <p:animEffect transition="in" filter="fade">
                                      <p:cBhvr>
                                        <p:cTn id="30" dur="1000"/>
                                        <p:tgtEl>
                                          <p:spTgt spid="4">
                                            <p:txEl>
                                              <p:pRg st="7" end="7"/>
                                            </p:txEl>
                                          </p:spTgt>
                                        </p:tgtEl>
                                      </p:cBhvr>
                                    </p:animEffect>
                                    <p:anim calcmode="lin" valueType="num">
                                      <p:cBhvr>
                                        <p:cTn id="31"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32" dur="900" decel="100000" fill="hold"/>
                                        <p:tgtEl>
                                          <p:spTgt spid="4">
                                            <p:txEl>
                                              <p:pRg st="7" end="7"/>
                                            </p:txEl>
                                          </p:spTgt>
                                        </p:tgtEl>
                                        <p:attrNameLst>
                                          <p:attrName>ppt_y</p:attrName>
                                        </p:attrNameLst>
                                      </p:cBhvr>
                                      <p:tavLst>
                                        <p:tav tm="0">
                                          <p:val>
                                            <p:strVal val="#ppt_y+1"/>
                                          </p:val>
                                        </p:tav>
                                        <p:tav tm="100000">
                                          <p:val>
                                            <p:strVal val="#ppt_y-.03"/>
                                          </p:val>
                                        </p:tav>
                                      </p:tavLst>
                                    </p:anim>
                                    <p:anim calcmode="lin" valueType="num">
                                      <p:cBhvr>
                                        <p:cTn id="33" dur="100" accel="100000" fill="hold">
                                          <p:stCondLst>
                                            <p:cond delay="900"/>
                                          </p:stCondLst>
                                        </p:cTn>
                                        <p:tgtEl>
                                          <p:spTgt spid="4">
                                            <p:txEl>
                                              <p:pRg st="7" end="7"/>
                                            </p:txEl>
                                          </p:spTgt>
                                        </p:tgtEl>
                                        <p:attrNameLst>
                                          <p:attrName>ppt_y</p:attrName>
                                        </p:attrNameLst>
                                      </p:cBhvr>
                                      <p:tavLst>
                                        <p:tav tm="0">
                                          <p:val>
                                            <p:strVal val="#ppt_y-.03"/>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37" presetClass="entr" presetSubtype="0" fill="hold" nodeType="clickEffect">
                                  <p:stCondLst>
                                    <p:cond delay="0"/>
                                  </p:stCondLst>
                                  <p:childTnLst>
                                    <p:set>
                                      <p:cBhvr>
                                        <p:cTn id="37" dur="1" fill="hold">
                                          <p:stCondLst>
                                            <p:cond delay="0"/>
                                          </p:stCondLst>
                                        </p:cTn>
                                        <p:tgtEl>
                                          <p:spTgt spid="4">
                                            <p:txEl>
                                              <p:pRg st="9" end="9"/>
                                            </p:txEl>
                                          </p:spTgt>
                                        </p:tgtEl>
                                        <p:attrNameLst>
                                          <p:attrName>style.visibility</p:attrName>
                                        </p:attrNameLst>
                                      </p:cBhvr>
                                      <p:to>
                                        <p:strVal val="visible"/>
                                      </p:to>
                                    </p:set>
                                    <p:animEffect transition="in" filter="fade">
                                      <p:cBhvr>
                                        <p:cTn id="38" dur="1000"/>
                                        <p:tgtEl>
                                          <p:spTgt spid="4">
                                            <p:txEl>
                                              <p:pRg st="9" end="9"/>
                                            </p:txEl>
                                          </p:spTgt>
                                        </p:tgtEl>
                                      </p:cBhvr>
                                    </p:animEffect>
                                    <p:anim calcmode="lin" valueType="num">
                                      <p:cBhvr>
                                        <p:cTn id="39"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40" dur="900" decel="100000" fill="hold"/>
                                        <p:tgtEl>
                                          <p:spTgt spid="4">
                                            <p:txEl>
                                              <p:pRg st="9" end="9"/>
                                            </p:txEl>
                                          </p:spTgt>
                                        </p:tgtEl>
                                        <p:attrNameLst>
                                          <p:attrName>ppt_y</p:attrName>
                                        </p:attrNameLst>
                                      </p:cBhvr>
                                      <p:tavLst>
                                        <p:tav tm="0">
                                          <p:val>
                                            <p:strVal val="#ppt_y+1"/>
                                          </p:val>
                                        </p:tav>
                                        <p:tav tm="100000">
                                          <p:val>
                                            <p:strVal val="#ppt_y-.03"/>
                                          </p:val>
                                        </p:tav>
                                      </p:tavLst>
                                    </p:anim>
                                    <p:anim calcmode="lin" valueType="num">
                                      <p:cBhvr>
                                        <p:cTn id="41" dur="100" accel="100000" fill="hold">
                                          <p:stCondLst>
                                            <p:cond delay="900"/>
                                          </p:stCondLst>
                                        </p:cTn>
                                        <p:tgtEl>
                                          <p:spTgt spid="4">
                                            <p:txEl>
                                              <p:pRg st="9" end="9"/>
                                            </p:txEl>
                                          </p:spTgt>
                                        </p:tgtEl>
                                        <p:attrNameLst>
                                          <p:attrName>ppt_y</p:attrName>
                                        </p:attrNameLst>
                                      </p:cBhvr>
                                      <p:tavLst>
                                        <p:tav tm="0">
                                          <p:val>
                                            <p:strVal val="#ppt_y-.03"/>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37" presetClass="entr" presetSubtype="0" fill="hold" nodeType="clickEffect">
                                  <p:stCondLst>
                                    <p:cond delay="0"/>
                                  </p:stCondLst>
                                  <p:childTnLst>
                                    <p:set>
                                      <p:cBhvr>
                                        <p:cTn id="45" dur="1" fill="hold">
                                          <p:stCondLst>
                                            <p:cond delay="0"/>
                                          </p:stCondLst>
                                        </p:cTn>
                                        <p:tgtEl>
                                          <p:spTgt spid="4">
                                            <p:txEl>
                                              <p:pRg st="11" end="11"/>
                                            </p:txEl>
                                          </p:spTgt>
                                        </p:tgtEl>
                                        <p:attrNameLst>
                                          <p:attrName>style.visibility</p:attrName>
                                        </p:attrNameLst>
                                      </p:cBhvr>
                                      <p:to>
                                        <p:strVal val="visible"/>
                                      </p:to>
                                    </p:set>
                                    <p:animEffect transition="in" filter="fade">
                                      <p:cBhvr>
                                        <p:cTn id="46" dur="1000"/>
                                        <p:tgtEl>
                                          <p:spTgt spid="4">
                                            <p:txEl>
                                              <p:pRg st="11" end="11"/>
                                            </p:txEl>
                                          </p:spTgt>
                                        </p:tgtEl>
                                      </p:cBhvr>
                                    </p:animEffect>
                                    <p:anim calcmode="lin" valueType="num">
                                      <p:cBhvr>
                                        <p:cTn id="47" dur="1000" fill="hold"/>
                                        <p:tgtEl>
                                          <p:spTgt spid="4">
                                            <p:txEl>
                                              <p:pRg st="11" end="11"/>
                                            </p:txEl>
                                          </p:spTgt>
                                        </p:tgtEl>
                                        <p:attrNameLst>
                                          <p:attrName>ppt_x</p:attrName>
                                        </p:attrNameLst>
                                      </p:cBhvr>
                                      <p:tavLst>
                                        <p:tav tm="0">
                                          <p:val>
                                            <p:strVal val="#ppt_x"/>
                                          </p:val>
                                        </p:tav>
                                        <p:tav tm="100000">
                                          <p:val>
                                            <p:strVal val="#ppt_x"/>
                                          </p:val>
                                        </p:tav>
                                      </p:tavLst>
                                    </p:anim>
                                    <p:anim calcmode="lin" valueType="num">
                                      <p:cBhvr>
                                        <p:cTn id="48" dur="900" decel="100000" fill="hold"/>
                                        <p:tgtEl>
                                          <p:spTgt spid="4">
                                            <p:txEl>
                                              <p:pRg st="11" end="11"/>
                                            </p:txEl>
                                          </p:spTgt>
                                        </p:tgtEl>
                                        <p:attrNameLst>
                                          <p:attrName>ppt_y</p:attrName>
                                        </p:attrNameLst>
                                      </p:cBhvr>
                                      <p:tavLst>
                                        <p:tav tm="0">
                                          <p:val>
                                            <p:strVal val="#ppt_y+1"/>
                                          </p:val>
                                        </p:tav>
                                        <p:tav tm="100000">
                                          <p:val>
                                            <p:strVal val="#ppt_y-.03"/>
                                          </p:val>
                                        </p:tav>
                                      </p:tavLst>
                                    </p:anim>
                                    <p:anim calcmode="lin" valueType="num">
                                      <p:cBhvr>
                                        <p:cTn id="49" dur="100" accel="100000" fill="hold">
                                          <p:stCondLst>
                                            <p:cond delay="900"/>
                                          </p:stCondLst>
                                        </p:cTn>
                                        <p:tgtEl>
                                          <p:spTgt spid="4">
                                            <p:txEl>
                                              <p:pRg st="11" end="11"/>
                                            </p:txEl>
                                          </p:spTgt>
                                        </p:tgtEl>
                                        <p:attrNameLst>
                                          <p:attrName>ppt_y</p:attrName>
                                        </p:attrNameLst>
                                      </p:cBhvr>
                                      <p:tavLst>
                                        <p:tav tm="0">
                                          <p:val>
                                            <p:strVal val="#ppt_y-.03"/>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37" presetClass="entr" presetSubtype="0" fill="hold" nodeType="clickEffect">
                                  <p:stCondLst>
                                    <p:cond delay="0"/>
                                  </p:stCondLst>
                                  <p:childTnLst>
                                    <p:set>
                                      <p:cBhvr>
                                        <p:cTn id="53" dur="1" fill="hold">
                                          <p:stCondLst>
                                            <p:cond delay="0"/>
                                          </p:stCondLst>
                                        </p:cTn>
                                        <p:tgtEl>
                                          <p:spTgt spid="4">
                                            <p:txEl>
                                              <p:pRg st="13" end="13"/>
                                            </p:txEl>
                                          </p:spTgt>
                                        </p:tgtEl>
                                        <p:attrNameLst>
                                          <p:attrName>style.visibility</p:attrName>
                                        </p:attrNameLst>
                                      </p:cBhvr>
                                      <p:to>
                                        <p:strVal val="visible"/>
                                      </p:to>
                                    </p:set>
                                    <p:animEffect transition="in" filter="fade">
                                      <p:cBhvr>
                                        <p:cTn id="54" dur="1000"/>
                                        <p:tgtEl>
                                          <p:spTgt spid="4">
                                            <p:txEl>
                                              <p:pRg st="13" end="13"/>
                                            </p:txEl>
                                          </p:spTgt>
                                        </p:tgtEl>
                                      </p:cBhvr>
                                    </p:animEffect>
                                    <p:anim calcmode="lin" valueType="num">
                                      <p:cBhvr>
                                        <p:cTn id="55" dur="1000" fill="hold"/>
                                        <p:tgtEl>
                                          <p:spTgt spid="4">
                                            <p:txEl>
                                              <p:pRg st="13" end="13"/>
                                            </p:txEl>
                                          </p:spTgt>
                                        </p:tgtEl>
                                        <p:attrNameLst>
                                          <p:attrName>ppt_x</p:attrName>
                                        </p:attrNameLst>
                                      </p:cBhvr>
                                      <p:tavLst>
                                        <p:tav tm="0">
                                          <p:val>
                                            <p:strVal val="#ppt_x"/>
                                          </p:val>
                                        </p:tav>
                                        <p:tav tm="100000">
                                          <p:val>
                                            <p:strVal val="#ppt_x"/>
                                          </p:val>
                                        </p:tav>
                                      </p:tavLst>
                                    </p:anim>
                                    <p:anim calcmode="lin" valueType="num">
                                      <p:cBhvr>
                                        <p:cTn id="56" dur="900" decel="100000" fill="hold"/>
                                        <p:tgtEl>
                                          <p:spTgt spid="4">
                                            <p:txEl>
                                              <p:pRg st="13" end="13"/>
                                            </p:txEl>
                                          </p:spTgt>
                                        </p:tgtEl>
                                        <p:attrNameLst>
                                          <p:attrName>ppt_y</p:attrName>
                                        </p:attrNameLst>
                                      </p:cBhvr>
                                      <p:tavLst>
                                        <p:tav tm="0">
                                          <p:val>
                                            <p:strVal val="#ppt_y+1"/>
                                          </p:val>
                                        </p:tav>
                                        <p:tav tm="100000">
                                          <p:val>
                                            <p:strVal val="#ppt_y-.03"/>
                                          </p:val>
                                        </p:tav>
                                      </p:tavLst>
                                    </p:anim>
                                    <p:anim calcmode="lin" valueType="num">
                                      <p:cBhvr>
                                        <p:cTn id="57" dur="100" accel="100000" fill="hold">
                                          <p:stCondLst>
                                            <p:cond delay="900"/>
                                          </p:stCondLst>
                                        </p:cTn>
                                        <p:tgtEl>
                                          <p:spTgt spid="4">
                                            <p:txEl>
                                              <p:pRg st="13" end="13"/>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48</TotalTime>
  <Words>2555</Words>
  <Application>Microsoft Office PowerPoint</Application>
  <PresentationFormat>عرض على الشاشة (3:4)‏</PresentationFormat>
  <Paragraphs>219</Paragraphs>
  <Slides>30</Slides>
  <Notes>0</Notes>
  <HiddenSlides>0</HiddenSlides>
  <MMClips>0</MMClips>
  <ScaleCrop>false</ScaleCrop>
  <HeadingPairs>
    <vt:vector size="6" baseType="variant">
      <vt:variant>
        <vt:lpstr>الخطوط المستخدمة</vt:lpstr>
      </vt:variant>
      <vt:variant>
        <vt:i4>4</vt:i4>
      </vt:variant>
      <vt:variant>
        <vt:lpstr>نسق</vt:lpstr>
      </vt:variant>
      <vt:variant>
        <vt:i4>1</vt:i4>
      </vt:variant>
      <vt:variant>
        <vt:lpstr>عناوين الشرائح</vt:lpstr>
      </vt:variant>
      <vt:variant>
        <vt:i4>30</vt:i4>
      </vt:variant>
    </vt:vector>
  </HeadingPairs>
  <TitlesOfParts>
    <vt:vector size="35" baseType="lpstr">
      <vt:lpstr>Arial</vt:lpstr>
      <vt:lpstr>Calibri</vt:lpstr>
      <vt:lpstr>PT Bold Heading</vt:lpstr>
      <vt:lpstr>Times New Roman</vt:lpstr>
      <vt:lpstr>Office Theme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aziza alzahrani</dc:creator>
  <cp:lastModifiedBy>aziza alzahrani</cp:lastModifiedBy>
  <cp:revision>9</cp:revision>
  <dcterms:modified xsi:type="dcterms:W3CDTF">2017-04-12T02:07:45Z</dcterms:modified>
</cp:coreProperties>
</file>