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9" r:id="rId3"/>
    <p:sldId id="267" r:id="rId4"/>
    <p:sldId id="273" r:id="rId5"/>
    <p:sldId id="260" r:id="rId6"/>
    <p:sldId id="261" r:id="rId7"/>
    <p:sldId id="274" r:id="rId8"/>
    <p:sldId id="276" r:id="rId9"/>
    <p:sldId id="268" r:id="rId10"/>
    <p:sldId id="262" r:id="rId11"/>
    <p:sldId id="275" r:id="rId12"/>
    <p:sldId id="269" r:id="rId13"/>
    <p:sldId id="263" r:id="rId14"/>
    <p:sldId id="270" r:id="rId15"/>
    <p:sldId id="277" r:id="rId16"/>
    <p:sldId id="264" r:id="rId17"/>
    <p:sldId id="265" r:id="rId18"/>
    <p:sldId id="271" r:id="rId1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E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128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ECB0-9324-41B5-9EF5-53BA3647D18A}" type="datetimeFigureOut">
              <a:rPr lang="ar-SA" smtClean="0"/>
              <a:pPr/>
              <a:t>18/07/38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D7322-7B2B-4F5D-B1F9-50EE80823DF7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270143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ECB0-9324-41B5-9EF5-53BA3647D18A}" type="datetimeFigureOut">
              <a:rPr lang="ar-SA" smtClean="0"/>
              <a:pPr/>
              <a:t>18/07/38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D7322-7B2B-4F5D-B1F9-50EE80823DF7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889231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ECB0-9324-41B5-9EF5-53BA3647D18A}" type="datetimeFigureOut">
              <a:rPr lang="ar-SA" smtClean="0"/>
              <a:pPr/>
              <a:t>18/07/38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D7322-7B2B-4F5D-B1F9-50EE80823DF7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841546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ECB0-9324-41B5-9EF5-53BA3647D18A}" type="datetimeFigureOut">
              <a:rPr lang="ar-SA" smtClean="0"/>
              <a:pPr/>
              <a:t>18/07/38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D7322-7B2B-4F5D-B1F9-50EE80823DF7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255743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ECB0-9324-41B5-9EF5-53BA3647D18A}" type="datetimeFigureOut">
              <a:rPr lang="ar-SA" smtClean="0"/>
              <a:pPr/>
              <a:t>18/07/38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D7322-7B2B-4F5D-B1F9-50EE80823DF7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534858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ECB0-9324-41B5-9EF5-53BA3647D18A}" type="datetimeFigureOut">
              <a:rPr lang="ar-SA" smtClean="0"/>
              <a:pPr/>
              <a:t>18/07/38</a:t>
            </a:fld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D7322-7B2B-4F5D-B1F9-50EE80823DF7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577707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ECB0-9324-41B5-9EF5-53BA3647D18A}" type="datetimeFigureOut">
              <a:rPr lang="ar-SA" smtClean="0"/>
              <a:pPr/>
              <a:t>18/07/38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D7322-7B2B-4F5D-B1F9-50EE80823DF7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99816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ECB0-9324-41B5-9EF5-53BA3647D18A}" type="datetimeFigureOut">
              <a:rPr lang="ar-SA" smtClean="0"/>
              <a:pPr/>
              <a:t>18/07/38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D7322-7B2B-4F5D-B1F9-50EE80823DF7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790731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ECB0-9324-41B5-9EF5-53BA3647D18A}" type="datetimeFigureOut">
              <a:rPr lang="ar-SA" smtClean="0"/>
              <a:pPr/>
              <a:t>18/07/38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D7322-7B2B-4F5D-B1F9-50EE80823DF7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02819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ECB0-9324-41B5-9EF5-53BA3647D18A}" type="datetimeFigureOut">
              <a:rPr lang="ar-SA" smtClean="0"/>
              <a:pPr/>
              <a:t>18/07/38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D7322-7B2B-4F5D-B1F9-50EE80823DF7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049463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ECB0-9324-41B5-9EF5-53BA3647D18A}" type="datetimeFigureOut">
              <a:rPr lang="ar-SA" smtClean="0"/>
              <a:pPr/>
              <a:t>18/07/38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D7322-7B2B-4F5D-B1F9-50EE80823DF7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770098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DECB0-9324-41B5-9EF5-53BA3647D18A}" type="datetimeFigureOut">
              <a:rPr lang="ar-SA" smtClean="0"/>
              <a:pPr/>
              <a:t>18/07/38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D7322-7B2B-4F5D-B1F9-50EE80823DF7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608694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5309" y="2420888"/>
            <a:ext cx="8717171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dirty="0">
                <a:solidFill>
                  <a:srgbClr val="FF0000"/>
                </a:solidFill>
                <a:cs typeface="PT Bold Heading" pitchFamily="2" charset="-78"/>
              </a:rPr>
              <a:t>المحاضرة السابعة</a:t>
            </a:r>
          </a:p>
          <a:p>
            <a:pPr algn="ctr"/>
            <a:r>
              <a:rPr lang="ar-SA" sz="4000" dirty="0">
                <a:cs typeface="PT Bold Heading" pitchFamily="2" charset="-78"/>
              </a:rPr>
              <a:t>- واقع العالم الإسلامي من الناحية السياسية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81305"/>
            <a:ext cx="9144000" cy="595547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endParaRPr lang="ar-SA" sz="2000" dirty="0">
              <a:cs typeface="PT Bold Heading" pitchFamily="2" charset="-78"/>
            </a:endParaRPr>
          </a:p>
          <a:p>
            <a:pPr>
              <a:buFontTx/>
              <a:buChar char="-"/>
            </a:pPr>
            <a:endParaRPr lang="ar-SA" sz="2000" dirty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800" u="sng" dirty="0">
                <a:solidFill>
                  <a:srgbClr val="FF0000"/>
                </a:solidFill>
                <a:cs typeface="PT Bold Heading" pitchFamily="2" charset="-78"/>
              </a:rPr>
              <a:t>حركات اليقظة الإسلامية:</a:t>
            </a:r>
          </a:p>
          <a:p>
            <a:pPr>
              <a:lnSpc>
                <a:spcPts val="1000"/>
              </a:lnSpc>
            </a:pPr>
            <a:endParaRPr lang="ar-SA" sz="2800" dirty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600" dirty="0">
                <a:cs typeface="PT Bold Heading" pitchFamily="2" charset="-78"/>
              </a:rPr>
              <a:t> </a:t>
            </a:r>
            <a:r>
              <a:rPr lang="ar-SA" sz="3600" dirty="0">
                <a:cs typeface="PT Bold Heading" pitchFamily="2" charset="-78"/>
              </a:rPr>
              <a:t>بقي العالم الإسلامي يمثل كتلة سياسية واحدة </a:t>
            </a:r>
            <a:r>
              <a:rPr lang="ar-SA" sz="3600" dirty="0">
                <a:solidFill>
                  <a:srgbClr val="7030A0"/>
                </a:solidFill>
                <a:cs typeface="PT Bold Heading" pitchFamily="2" charset="-78"/>
              </a:rPr>
              <a:t>رغم ما أصابه من انحراف وجمود، ورغم ما اصابه من فرقة وتشتت</a:t>
            </a:r>
            <a:r>
              <a:rPr lang="ar-SA" sz="3600" dirty="0">
                <a:cs typeface="PT Bold Heading" pitchFamily="2" charset="-78"/>
              </a:rPr>
              <a:t>، يتمسك بمفهوم </a:t>
            </a:r>
            <a:r>
              <a:rPr lang="ar-SA" sz="3600" dirty="0">
                <a:solidFill>
                  <a:srgbClr val="0070C0"/>
                </a:solidFill>
                <a:cs typeface="PT Bold Heading" pitchFamily="2" charset="-78"/>
              </a:rPr>
              <a:t>الولاء والبراء الإسلامي، ويجمعه رمز الخلافة، والبيت الحرام.</a:t>
            </a:r>
          </a:p>
          <a:p>
            <a:pPr>
              <a:lnSpc>
                <a:spcPts val="1000"/>
              </a:lnSpc>
              <a:buFontTx/>
              <a:buChar char="-"/>
            </a:pPr>
            <a:endParaRPr lang="ar-SA" sz="3600" dirty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3600" dirty="0">
                <a:cs typeface="PT Bold Heading" pitchFamily="2" charset="-78"/>
              </a:rPr>
              <a:t> </a:t>
            </a:r>
            <a:r>
              <a:rPr lang="ar-SA" sz="3600" dirty="0">
                <a:solidFill>
                  <a:srgbClr val="C00000"/>
                </a:solidFill>
                <a:cs typeface="PT Bold Heading" pitchFamily="2" charset="-78"/>
              </a:rPr>
              <a:t>ابتدأت عوامل اليقظة الفعلية، تظهر في العالم الإسلامي، </a:t>
            </a:r>
            <a:r>
              <a:rPr lang="ar-SA" sz="3600" dirty="0">
                <a:solidFill>
                  <a:srgbClr val="00B050"/>
                </a:solidFill>
                <a:cs typeface="PT Bold Heading" pitchFamily="2" charset="-78"/>
              </a:rPr>
              <a:t>وكان من الممكن ان يستعيد دوره في قيادة العالم،</a:t>
            </a:r>
            <a:r>
              <a:rPr lang="ar-SA" sz="3600" dirty="0">
                <a:solidFill>
                  <a:srgbClr val="C00000"/>
                </a:solidFill>
                <a:cs typeface="PT Bold Heading" pitchFamily="2" charset="-78"/>
              </a:rPr>
              <a:t> </a:t>
            </a:r>
            <a:r>
              <a:rPr lang="ar-SA" sz="3600" dirty="0">
                <a:cs typeface="PT Bold Heading" pitchFamily="2" charset="-78"/>
              </a:rPr>
              <a:t>إلا ان الاستعمار الاوربي سارع للقضاء على هذه الحركات . </a:t>
            </a:r>
          </a:p>
          <a:p>
            <a:pPr>
              <a:lnSpc>
                <a:spcPts val="1000"/>
              </a:lnSpc>
              <a:buFontTx/>
              <a:buChar char="-"/>
            </a:pPr>
            <a:endParaRPr lang="ar-SA" sz="2800" u="sng" dirty="0">
              <a:solidFill>
                <a:srgbClr val="00B050"/>
              </a:solidFill>
              <a:cs typeface="PT Bold Heading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116632"/>
            <a:ext cx="9144000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ar-SA" sz="2800" u="sng" dirty="0">
                <a:solidFill>
                  <a:srgbClr val="00B050"/>
                </a:solidFill>
                <a:cs typeface="PT Bold Heading" pitchFamily="2" charset="-78"/>
              </a:rPr>
              <a:t>دعوة الشيخ محمد بن عبد الوهاب:</a:t>
            </a:r>
          </a:p>
          <a:p>
            <a:pPr lvl="0">
              <a:lnSpc>
                <a:spcPts val="1000"/>
              </a:lnSpc>
              <a:buFont typeface="Arial" pitchFamily="34" charset="0"/>
              <a:buChar char="•"/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>
              <a:buFontTx/>
              <a:buChar char="-"/>
            </a:pPr>
            <a:r>
              <a:rPr lang="ar-SA" sz="2850" dirty="0">
                <a:solidFill>
                  <a:prstClr val="black"/>
                </a:solidFill>
                <a:cs typeface="PT Bold Heading" pitchFamily="2" charset="-78"/>
              </a:rPr>
              <a:t>انبثقت من قلب الجزيرة العربية ، منذ منتصف القرن الثاني عشر الهجري/ الثامن عشر الميلادي.</a:t>
            </a:r>
          </a:p>
          <a:p>
            <a:pPr lvl="0">
              <a:lnSpc>
                <a:spcPts val="1000"/>
              </a:lnSpc>
              <a:buFontTx/>
              <a:buChar char="-"/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>
              <a:buFontTx/>
              <a:buChar char="-"/>
            </a:pPr>
            <a:r>
              <a:rPr lang="ar-SA" sz="2800" u="sng" dirty="0">
                <a:solidFill>
                  <a:srgbClr val="C00000"/>
                </a:solidFill>
                <a:cs typeface="PT Bold Heading" pitchFamily="2" charset="-78"/>
              </a:rPr>
              <a:t> اهم ما ميز هذه الحركة :</a:t>
            </a:r>
          </a:p>
          <a:p>
            <a:pPr lvl="0">
              <a:lnSpc>
                <a:spcPts val="1000"/>
              </a:lnSpc>
              <a:buFontTx/>
              <a:buChar char="-"/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/>
            <a:r>
              <a:rPr lang="ar-SA" sz="2650" dirty="0">
                <a:solidFill>
                  <a:srgbClr val="0070C0"/>
                </a:solidFill>
                <a:cs typeface="PT Bold Heading" pitchFamily="2" charset="-78"/>
              </a:rPr>
              <a:t>1-انها ظهرت بعيدًا عن التحديات الخطيرة التي واجهها العالم الإسلامي </a:t>
            </a:r>
            <a:r>
              <a:rPr lang="ar-SA" sz="2750" dirty="0">
                <a:solidFill>
                  <a:srgbClr val="0070C0"/>
                </a:solidFill>
                <a:cs typeface="PT Bold Heading" pitchFamily="2" charset="-78"/>
              </a:rPr>
              <a:t>كله من خلال النفوذ الاجنبي الزاحف، وهذا ما أعطاها قوتها، ومكّن لها وأتاح لها فرصة البقاء والتأثير.</a:t>
            </a:r>
          </a:p>
          <a:p>
            <a:pPr lvl="0">
              <a:lnSpc>
                <a:spcPts val="1000"/>
              </a:lnSpc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/>
            <a:r>
              <a:rPr lang="ar-SA" sz="2750" dirty="0">
                <a:solidFill>
                  <a:prstClr val="black"/>
                </a:solidFill>
                <a:cs typeface="PT Bold Heading" pitchFamily="2" charset="-78"/>
              </a:rPr>
              <a:t>2- </a:t>
            </a:r>
            <a:r>
              <a:rPr lang="ar-SA" sz="2750" dirty="0">
                <a:solidFill>
                  <a:srgbClr val="7030A0"/>
                </a:solidFill>
                <a:cs typeface="PT Bold Heading" pitchFamily="2" charset="-78"/>
              </a:rPr>
              <a:t>زاد من قوتها وأثرها، أنها انبعثت في مكان الدعوة الإسلامية، وأنها </a:t>
            </a:r>
            <a:r>
              <a:rPr lang="ar-SA" sz="2850" dirty="0">
                <a:solidFill>
                  <a:srgbClr val="7030A0"/>
                </a:solidFill>
                <a:cs typeface="PT Bold Heading" pitchFamily="2" charset="-78"/>
              </a:rPr>
              <a:t>استهدفت كل المسلمين القادمين من مختلف انحاء العالم الإسلامي، قاصدين بيت الله الحرام</a:t>
            </a:r>
            <a:r>
              <a:rPr lang="ar-SA" sz="2850" dirty="0">
                <a:solidFill>
                  <a:prstClr val="black"/>
                </a:solidFill>
                <a:cs typeface="PT Bold Heading" pitchFamily="2" charset="-78"/>
              </a:rPr>
              <a:t>.</a:t>
            </a:r>
          </a:p>
          <a:p>
            <a:pPr lvl="0">
              <a:lnSpc>
                <a:spcPts val="1100"/>
              </a:lnSpc>
            </a:pPr>
            <a:endParaRPr lang="ar-SA" sz="2850" dirty="0">
              <a:solidFill>
                <a:srgbClr val="00B050"/>
              </a:solidFill>
              <a:cs typeface="PT Bold Heading" pitchFamily="2" charset="-78"/>
            </a:endParaRPr>
          </a:p>
          <a:p>
            <a:pPr lvl="0" algn="just">
              <a:buFontTx/>
              <a:buChar char="-"/>
            </a:pPr>
            <a:r>
              <a:rPr lang="ar-SA" sz="2700" dirty="0">
                <a:solidFill>
                  <a:srgbClr val="00B050"/>
                </a:solidFill>
                <a:cs typeface="PT Bold Heading" pitchFamily="2" charset="-78"/>
              </a:rPr>
              <a:t>تحولت هذه الدعوة الى </a:t>
            </a:r>
            <a:r>
              <a:rPr lang="ar-SA" sz="2700" dirty="0">
                <a:solidFill>
                  <a:srgbClr val="FF0000"/>
                </a:solidFill>
                <a:cs typeface="PT Bold Heading" pitchFamily="2" charset="-78"/>
              </a:rPr>
              <a:t>دولة</a:t>
            </a:r>
            <a:r>
              <a:rPr lang="ar-SA" sz="2700" dirty="0">
                <a:solidFill>
                  <a:prstClr val="black"/>
                </a:solidFill>
                <a:cs typeface="PT Bold Heading" pitchFamily="2" charset="-78"/>
              </a:rPr>
              <a:t> ؟ عندما التقى الشيخ محمد بن عبدالوهاب، </a:t>
            </a:r>
            <a:r>
              <a:rPr lang="ar-SA" sz="2800" dirty="0">
                <a:solidFill>
                  <a:srgbClr val="C00000"/>
                </a:solidFill>
                <a:cs typeface="PT Bold Heading" pitchFamily="2" charset="-78"/>
              </a:rPr>
              <a:t>بالإمام محمد بن سعود في الدرعية</a:t>
            </a:r>
            <a:r>
              <a:rPr lang="ar-SA" sz="2800" dirty="0">
                <a:solidFill>
                  <a:prstClr val="black"/>
                </a:solidFill>
                <a:cs typeface="PT Bold Heading" pitchFamily="2" charset="-78"/>
              </a:rPr>
              <a:t>، وتعاهدا على نشر عقيدة التوحيد الخالصة، وتطبيق شرع الله، ومن ثم بدأ الجهاد في سبيل الله، حتى عم التوحيد ربوع الجزيرة العربية.</a:t>
            </a:r>
          </a:p>
          <a:p>
            <a:pPr lvl="0" algn="just"/>
            <a:endParaRPr lang="ar-SA" sz="2850" dirty="0">
              <a:solidFill>
                <a:prstClr val="black"/>
              </a:solidFill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403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632"/>
            <a:ext cx="9143999" cy="66247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شكل بيضاوي 2"/>
          <p:cNvSpPr/>
          <p:nvPr/>
        </p:nvSpPr>
        <p:spPr>
          <a:xfrm>
            <a:off x="3347863" y="2431740"/>
            <a:ext cx="2448272" cy="199452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سهم إلى اليمين 3"/>
          <p:cNvSpPr/>
          <p:nvPr/>
        </p:nvSpPr>
        <p:spPr>
          <a:xfrm>
            <a:off x="179512" y="2492896"/>
            <a:ext cx="2814104" cy="1512168"/>
          </a:xfrm>
          <a:prstGeom prst="rightArrow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200" dirty="0">
                <a:solidFill>
                  <a:schemeClr val="tx1"/>
                </a:solidFill>
                <a:cs typeface="PT Bold Heading" panose="02010400000000000000" pitchFamily="2" charset="-78"/>
              </a:rPr>
              <a:t>دعوة الشيخ محمد بن عبدالوهاب</a:t>
            </a:r>
          </a:p>
        </p:txBody>
      </p:sp>
    </p:spTree>
    <p:extLst>
      <p:ext uri="{BB962C8B-B14F-4D97-AF65-F5344CB8AC3E}">
        <p14:creationId xmlns:p14="http://schemas.microsoft.com/office/powerpoint/2010/main" val="51902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60648"/>
            <a:ext cx="9144000" cy="4660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endParaRPr lang="ar-SA" sz="2800" dirty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800" u="sng" dirty="0">
                <a:solidFill>
                  <a:srgbClr val="C00000"/>
                </a:solidFill>
                <a:cs typeface="PT Bold Heading" pitchFamily="2" charset="-78"/>
              </a:rPr>
              <a:t> موقف الاستعمار من دعوة الشيخ محمد بن عبدالوهاب:</a:t>
            </a:r>
          </a:p>
          <a:p>
            <a:pPr>
              <a:lnSpc>
                <a:spcPts val="1000"/>
              </a:lnSpc>
              <a:buFontTx/>
              <a:buChar char="-"/>
            </a:pPr>
            <a:endParaRPr lang="ar-SA" sz="2800" dirty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650" dirty="0">
                <a:cs typeface="PT Bold Heading" pitchFamily="2" charset="-78"/>
              </a:rPr>
              <a:t> </a:t>
            </a:r>
            <a:r>
              <a:rPr lang="ar-SA" sz="2650" dirty="0">
                <a:solidFill>
                  <a:srgbClr val="002060"/>
                </a:solidFill>
                <a:cs typeface="PT Bold Heading" pitchFamily="2" charset="-78"/>
              </a:rPr>
              <a:t>حرص الاستعمار على وأدها والقضاء عليها، وحمل عليها الحملات</a:t>
            </a:r>
            <a:r>
              <a:rPr lang="ar-SA" sz="2650" dirty="0">
                <a:cs typeface="PT Bold Heading" pitchFamily="2" charset="-78"/>
              </a:rPr>
              <a:t>، وأوغر عليها صدر الدولة العثمانية، التي رأت فيها خطرًا عليها وعلى نفوذها، فتمكن </a:t>
            </a:r>
            <a:r>
              <a:rPr lang="ar-SA" sz="2650" dirty="0">
                <a:solidFill>
                  <a:srgbClr val="00B050"/>
                </a:solidFill>
                <a:cs typeface="PT Bold Heading" pitchFamily="2" charset="-78"/>
              </a:rPr>
              <a:t>محمد علي باشا والي مصر </a:t>
            </a:r>
            <a:r>
              <a:rPr lang="ar-SA" sz="2650" dirty="0">
                <a:cs typeface="PT Bold Heading" pitchFamily="2" charset="-78"/>
              </a:rPr>
              <a:t>من اسقاطها.</a:t>
            </a:r>
          </a:p>
          <a:p>
            <a:pPr>
              <a:lnSpc>
                <a:spcPts val="1000"/>
              </a:lnSpc>
              <a:buFontTx/>
              <a:buChar char="-"/>
            </a:pPr>
            <a:endParaRPr lang="ar-SA" sz="2800" dirty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750" dirty="0">
                <a:cs typeface="PT Bold Heading" pitchFamily="2" charset="-78"/>
              </a:rPr>
              <a:t> ولكن الحركة لم تمت، بل وسع مداها </a:t>
            </a:r>
            <a:r>
              <a:rPr lang="ar-SA" sz="2750" dirty="0">
                <a:solidFill>
                  <a:srgbClr val="00B0F0"/>
                </a:solidFill>
                <a:cs typeface="PT Bold Heading" pitchFamily="2" charset="-78"/>
              </a:rPr>
              <a:t>وتأثر بها دعاة السلفية في الهند، والعراق، والشام، ومصر، والمغرب. </a:t>
            </a:r>
            <a:r>
              <a:rPr lang="ar-SA" sz="2750" dirty="0">
                <a:cs typeface="PT Bold Heading" pitchFamily="2" charset="-78"/>
              </a:rPr>
              <a:t>وكان من تلاميذها </a:t>
            </a:r>
            <a:r>
              <a:rPr lang="ar-SA" sz="2750" dirty="0">
                <a:solidFill>
                  <a:srgbClr val="C00000"/>
                </a:solidFill>
                <a:cs typeface="PT Bold Heading" pitchFamily="2" charset="-78"/>
              </a:rPr>
              <a:t>الألوسي الكبير في </a:t>
            </a:r>
            <a:r>
              <a:rPr lang="ar-SA" sz="2650" dirty="0">
                <a:solidFill>
                  <a:srgbClr val="C00000"/>
                </a:solidFill>
                <a:cs typeface="PT Bold Heading" pitchFamily="2" charset="-78"/>
              </a:rPr>
              <a:t>بغداد</a:t>
            </a:r>
            <a:r>
              <a:rPr lang="ar-SA" sz="2650" dirty="0">
                <a:cs typeface="PT Bold Heading" pitchFamily="2" charset="-78"/>
              </a:rPr>
              <a:t>، و</a:t>
            </a:r>
            <a:r>
              <a:rPr lang="ar-SA" sz="2650" dirty="0">
                <a:solidFill>
                  <a:srgbClr val="C00000"/>
                </a:solidFill>
                <a:cs typeface="PT Bold Heading" pitchFamily="2" charset="-78"/>
              </a:rPr>
              <a:t>جمال الدين القاسمي في بلاد الشام</a:t>
            </a:r>
            <a:r>
              <a:rPr lang="ar-SA" sz="2650" dirty="0">
                <a:cs typeface="PT Bold Heading" pitchFamily="2" charset="-78"/>
              </a:rPr>
              <a:t>، .</a:t>
            </a:r>
          </a:p>
          <a:p>
            <a:pPr>
              <a:lnSpc>
                <a:spcPts val="1100"/>
              </a:lnSpc>
              <a:buFontTx/>
              <a:buChar char="-"/>
            </a:pPr>
            <a:endParaRPr lang="ar-SA" sz="2650" dirty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700" dirty="0">
                <a:cs typeface="PT Bold Heading" pitchFamily="2" charset="-78"/>
              </a:rPr>
              <a:t> وهكذا سجلت الحركة يقظة إسلامية قبل قدوم نابليون بأكثر من </a:t>
            </a:r>
            <a:r>
              <a:rPr lang="ar-SA" sz="2700" dirty="0">
                <a:solidFill>
                  <a:srgbClr val="FF0000"/>
                </a:solidFill>
                <a:cs typeface="PT Bold Heading" pitchFamily="2" charset="-78"/>
              </a:rPr>
              <a:t>ستين عامًا</a:t>
            </a:r>
            <a:r>
              <a:rPr lang="ar-SA" sz="2650" dirty="0">
                <a:solidFill>
                  <a:srgbClr val="FF0000"/>
                </a:solidFill>
                <a:cs typeface="PT Bold Heading" pitchFamily="2" charset="-78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88640"/>
            <a:ext cx="9144000" cy="498085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800" u="sng" dirty="0">
                <a:solidFill>
                  <a:srgbClr val="00B050"/>
                </a:solidFill>
                <a:cs typeface="PT Bold Heading" pitchFamily="2" charset="-78"/>
              </a:rPr>
              <a:t>الدعوة السنوسية:</a:t>
            </a:r>
          </a:p>
          <a:p>
            <a:pPr>
              <a:lnSpc>
                <a:spcPts val="1000"/>
              </a:lnSpc>
            </a:pPr>
            <a:endParaRPr lang="ar-SA" sz="2800" dirty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700" dirty="0">
                <a:cs typeface="PT Bold Heading" pitchFamily="2" charset="-78"/>
              </a:rPr>
              <a:t>انبعثت من </a:t>
            </a:r>
            <a:r>
              <a:rPr lang="ar-SA" sz="2700" dirty="0">
                <a:solidFill>
                  <a:srgbClr val="C00000"/>
                </a:solidFill>
                <a:cs typeface="PT Bold Heading" pitchFamily="2" charset="-78"/>
              </a:rPr>
              <a:t>دعوة الشيخ محمد بن عبدالوهاب</a:t>
            </a:r>
            <a:r>
              <a:rPr lang="ar-SA" sz="2700" dirty="0">
                <a:cs typeface="PT Bold Heading" pitchFamily="2" charset="-78"/>
              </a:rPr>
              <a:t>، على يد </a:t>
            </a:r>
            <a:r>
              <a:rPr lang="ar-SA" sz="2700" dirty="0">
                <a:solidFill>
                  <a:srgbClr val="00B050"/>
                </a:solidFill>
                <a:cs typeface="PT Bold Heading" pitchFamily="2" charset="-78"/>
              </a:rPr>
              <a:t>محمد بن علي السنوسي</a:t>
            </a:r>
            <a:r>
              <a:rPr lang="ar-SA" sz="2700" dirty="0">
                <a:cs typeface="PT Bold Heading" pitchFamily="2" charset="-78"/>
              </a:rPr>
              <a:t>، </a:t>
            </a:r>
            <a:r>
              <a:rPr lang="ar-SA" sz="2700" dirty="0">
                <a:solidFill>
                  <a:srgbClr val="00B0F0"/>
                </a:solidFill>
                <a:cs typeface="PT Bold Heading" pitchFamily="2" charset="-78"/>
              </a:rPr>
              <a:t>حيث تلقى مبادئ دعوة محمد بن عبد الوهاب في مكة.</a:t>
            </a:r>
          </a:p>
          <a:p>
            <a:pPr>
              <a:lnSpc>
                <a:spcPts val="1000"/>
              </a:lnSpc>
              <a:buFontTx/>
              <a:buChar char="-"/>
            </a:pPr>
            <a:endParaRPr lang="ar-SA" sz="2800" dirty="0">
              <a:solidFill>
                <a:srgbClr val="00B0F0"/>
              </a:solidFill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750" dirty="0">
                <a:cs typeface="PT Bold Heading" pitchFamily="2" charset="-78"/>
              </a:rPr>
              <a:t> كونت هذه الحركة </a:t>
            </a:r>
            <a:r>
              <a:rPr lang="ar-SA" sz="2750" dirty="0">
                <a:solidFill>
                  <a:srgbClr val="7030A0"/>
                </a:solidFill>
                <a:cs typeface="PT Bold Heading" pitchFamily="2" charset="-78"/>
              </a:rPr>
              <a:t>جيلاً قادرًا على نشر الإسلام في انحاء افريقيا</a:t>
            </a:r>
            <a:r>
              <a:rPr lang="ar-SA" sz="2750" dirty="0">
                <a:cs typeface="PT Bold Heading" pitchFamily="2" charset="-78"/>
              </a:rPr>
              <a:t>، ويشكل في الوقت نفسه </a:t>
            </a:r>
            <a:r>
              <a:rPr lang="ar-SA" sz="2750" dirty="0">
                <a:solidFill>
                  <a:srgbClr val="FF0000"/>
                </a:solidFill>
                <a:cs typeface="PT Bold Heading" pitchFamily="2" charset="-78"/>
              </a:rPr>
              <a:t>كتائب للجهاد في سبيل الله في الجزائر وليبيا.</a:t>
            </a:r>
          </a:p>
          <a:p>
            <a:pPr>
              <a:lnSpc>
                <a:spcPts val="1000"/>
              </a:lnSpc>
              <a:buFontTx/>
              <a:buChar char="-"/>
            </a:pPr>
            <a:endParaRPr lang="ar-SA" sz="2800" dirty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800" dirty="0">
                <a:cs typeface="PT Bold Heading" pitchFamily="2" charset="-78"/>
              </a:rPr>
              <a:t> بدأ عمله الجاد عام </a:t>
            </a:r>
            <a:r>
              <a:rPr lang="ar-SA" sz="2800" dirty="0" err="1">
                <a:cs typeface="PT Bold Heading" pitchFamily="2" charset="-78"/>
              </a:rPr>
              <a:t>1258هـ</a:t>
            </a:r>
            <a:r>
              <a:rPr lang="ar-SA" sz="2800" dirty="0">
                <a:cs typeface="PT Bold Heading" pitchFamily="2" charset="-78"/>
              </a:rPr>
              <a:t>/ </a:t>
            </a:r>
            <a:r>
              <a:rPr lang="ar-SA" sz="2800" dirty="0" err="1">
                <a:cs typeface="PT Bold Heading" pitchFamily="2" charset="-78"/>
              </a:rPr>
              <a:t>1842م</a:t>
            </a:r>
            <a:r>
              <a:rPr lang="ar-SA" sz="2800" dirty="0">
                <a:cs typeface="PT Bold Heading" pitchFamily="2" charset="-78"/>
              </a:rPr>
              <a:t>، ب</a:t>
            </a:r>
            <a:r>
              <a:rPr lang="ar-SA" sz="2800" dirty="0">
                <a:solidFill>
                  <a:srgbClr val="00B050"/>
                </a:solidFill>
                <a:cs typeface="PT Bold Heading" pitchFamily="2" charset="-78"/>
              </a:rPr>
              <a:t>البيضاء في الجبل الأخضر </a:t>
            </a:r>
            <a:r>
              <a:rPr lang="ar-SA" sz="2800" dirty="0">
                <a:cs typeface="PT Bold Heading" pitchFamily="2" charset="-78"/>
              </a:rPr>
              <a:t>حتى توفي سنة </a:t>
            </a:r>
            <a:r>
              <a:rPr lang="ar-SA" sz="2800" dirty="0" err="1">
                <a:cs typeface="PT Bold Heading" pitchFamily="2" charset="-78"/>
              </a:rPr>
              <a:t>1273هـ</a:t>
            </a:r>
            <a:r>
              <a:rPr lang="ar-SA" sz="2800" dirty="0">
                <a:cs typeface="PT Bold Heading" pitchFamily="2" charset="-78"/>
              </a:rPr>
              <a:t>/ </a:t>
            </a:r>
            <a:r>
              <a:rPr lang="ar-SA" sz="2800" dirty="0" err="1">
                <a:cs typeface="PT Bold Heading" pitchFamily="2" charset="-78"/>
              </a:rPr>
              <a:t>1856م.</a:t>
            </a:r>
            <a:endParaRPr lang="ar-SA" sz="2800" dirty="0">
              <a:cs typeface="PT Bold Heading" pitchFamily="2" charset="-78"/>
            </a:endParaRPr>
          </a:p>
          <a:p>
            <a:pPr>
              <a:lnSpc>
                <a:spcPts val="1000"/>
              </a:lnSpc>
              <a:buFontTx/>
              <a:buChar char="-"/>
            </a:pPr>
            <a:endParaRPr lang="ar-SA" sz="2800" dirty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800" dirty="0">
                <a:cs typeface="PT Bold Heading" pitchFamily="2" charset="-78"/>
              </a:rPr>
              <a:t> واصل الإسلام مده في افريقيا من </a:t>
            </a:r>
            <a:r>
              <a:rPr lang="ar-SA" sz="2800" dirty="0">
                <a:solidFill>
                  <a:srgbClr val="FF0000"/>
                </a:solidFill>
                <a:cs typeface="PT Bold Heading" pitchFamily="2" charset="-78"/>
              </a:rPr>
              <a:t>خلال الدعوة السنوسية</a:t>
            </a:r>
            <a:r>
              <a:rPr lang="ar-SA" sz="2800" dirty="0">
                <a:cs typeface="PT Bold Heading" pitchFamily="2" charset="-78"/>
              </a:rPr>
              <a:t>، فأصبحت </a:t>
            </a:r>
            <a:r>
              <a:rPr lang="ar-SA" sz="2750" dirty="0">
                <a:solidFill>
                  <a:srgbClr val="00B050"/>
                </a:solidFill>
                <a:cs typeface="PT Bold Heading" pitchFamily="2" charset="-78"/>
              </a:rPr>
              <a:t>بحيرة تشاد </a:t>
            </a:r>
            <a:r>
              <a:rPr lang="ar-SA" sz="2750" dirty="0">
                <a:cs typeface="PT Bold Heading" pitchFamily="2" charset="-78"/>
              </a:rPr>
              <a:t>مركزًا للإسلام في أواسط أفريقيا، ثم امتد عمل السنوسيين حتى بلغ </a:t>
            </a:r>
            <a:r>
              <a:rPr lang="ar-SA" sz="2750" dirty="0">
                <a:solidFill>
                  <a:srgbClr val="00B050"/>
                </a:solidFill>
                <a:cs typeface="PT Bold Heading" pitchFamily="2" charset="-78"/>
              </a:rPr>
              <a:t>النيجر الأدنى</a:t>
            </a:r>
            <a:r>
              <a:rPr lang="ar-SA" sz="2750" dirty="0">
                <a:cs typeface="PT Bold Heading" pitchFamily="2" charset="-78"/>
              </a:rPr>
              <a:t>. وتأسست به ممالك إسلامية .</a:t>
            </a:r>
          </a:p>
          <a:p>
            <a:pPr>
              <a:lnSpc>
                <a:spcPts val="1000"/>
              </a:lnSpc>
            </a:pPr>
            <a:endParaRPr lang="ar-SA" sz="2800" dirty="0">
              <a:cs typeface="PT Bold Heading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44624"/>
            <a:ext cx="8964488" cy="676994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سهم إلى اليمين 2"/>
          <p:cNvSpPr/>
          <p:nvPr/>
        </p:nvSpPr>
        <p:spPr>
          <a:xfrm>
            <a:off x="2915816" y="44624"/>
            <a:ext cx="3024336" cy="1512168"/>
          </a:xfrm>
          <a:prstGeom prst="rightArrow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PT Bold Heading" panose="02010400000000000000" pitchFamily="2" charset="-78"/>
              </a:rPr>
              <a:t>الدعوة السنوسية</a:t>
            </a:r>
          </a:p>
        </p:txBody>
      </p:sp>
      <p:sp>
        <p:nvSpPr>
          <p:cNvPr id="4" name="شكل بيضاوي 3"/>
          <p:cNvSpPr/>
          <p:nvPr/>
        </p:nvSpPr>
        <p:spPr>
          <a:xfrm>
            <a:off x="6156176" y="332656"/>
            <a:ext cx="1224136" cy="100811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11279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8640"/>
            <a:ext cx="8928992" cy="655272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شكل بيضاوي 2"/>
          <p:cNvSpPr/>
          <p:nvPr/>
        </p:nvSpPr>
        <p:spPr>
          <a:xfrm>
            <a:off x="107504" y="3140968"/>
            <a:ext cx="3600400" cy="187220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14678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203731"/>
            <a:ext cx="9144000" cy="54579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1000"/>
              </a:lnSpc>
              <a:buFontTx/>
              <a:buChar char="-"/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>
              <a:lnSpc>
                <a:spcPts val="1000"/>
              </a:lnSpc>
              <a:buFontTx/>
              <a:buChar char="-"/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>
              <a:lnSpc>
                <a:spcPts val="1000"/>
              </a:lnSpc>
              <a:buFontTx/>
              <a:buChar char="-"/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>
              <a:buFontTx/>
              <a:buChar char="-"/>
            </a:pPr>
            <a:r>
              <a:rPr lang="ar-SA" sz="2800" dirty="0">
                <a:solidFill>
                  <a:prstClr val="black"/>
                </a:solidFill>
                <a:cs typeface="PT Bold Heading" pitchFamily="2" charset="-78"/>
              </a:rPr>
              <a:t> قال  </a:t>
            </a:r>
            <a:r>
              <a:rPr lang="ar-SA" sz="2800" dirty="0">
                <a:solidFill>
                  <a:srgbClr val="FF0000"/>
                </a:solidFill>
                <a:cs typeface="PT Bold Heading" pitchFamily="2" charset="-78"/>
              </a:rPr>
              <a:t>الرحالة الفرنسي ( رود فرير جن ) </a:t>
            </a:r>
            <a:r>
              <a:rPr lang="ar-SA" sz="2800" dirty="0">
                <a:solidFill>
                  <a:prstClr val="black"/>
                </a:solidFill>
                <a:cs typeface="PT Bold Heading" pitchFamily="2" charset="-78"/>
              </a:rPr>
              <a:t>عن السنوسية : </a:t>
            </a:r>
          </a:p>
          <a:p>
            <a:pPr lvl="0"/>
            <a:r>
              <a:rPr lang="ar-SA" sz="2900" dirty="0">
                <a:cs typeface="PT Bold Heading" pitchFamily="2" charset="-78"/>
              </a:rPr>
              <a:t>1</a:t>
            </a:r>
            <a:r>
              <a:rPr lang="ar-SA" sz="2900" dirty="0">
                <a:solidFill>
                  <a:srgbClr val="0070C0"/>
                </a:solidFill>
                <a:cs typeface="PT Bold Heading" pitchFamily="2" charset="-78"/>
              </a:rPr>
              <a:t>- أنها المسئولة عن جميع أعمال المقاومة التي قامت ضد فرنسا في الجزائر  .</a:t>
            </a:r>
          </a:p>
          <a:p>
            <a:pPr lvl="0">
              <a:lnSpc>
                <a:spcPts val="1000"/>
              </a:lnSpc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/>
            <a:r>
              <a:rPr lang="ar-SA" sz="2800" dirty="0">
                <a:solidFill>
                  <a:prstClr val="black"/>
                </a:solidFill>
                <a:cs typeface="PT Bold Heading" pitchFamily="2" charset="-78"/>
              </a:rPr>
              <a:t>2- </a:t>
            </a:r>
            <a:r>
              <a:rPr lang="ar-SA" sz="2800" dirty="0">
                <a:solidFill>
                  <a:srgbClr val="00B050"/>
                </a:solidFill>
                <a:cs typeface="PT Bold Heading" pitchFamily="2" charset="-78"/>
              </a:rPr>
              <a:t>وهي المدبرة لجميع </a:t>
            </a:r>
            <a:r>
              <a:rPr lang="ar-SA" sz="2800" dirty="0">
                <a:cs typeface="PT Bold Heading" pitchFamily="2" charset="-78"/>
              </a:rPr>
              <a:t>نكبات فرنسا في الشمال الأفريقي وفي السنغال</a:t>
            </a:r>
            <a:r>
              <a:rPr lang="ar-SA" sz="2800" dirty="0">
                <a:solidFill>
                  <a:srgbClr val="00B050"/>
                </a:solidFill>
                <a:cs typeface="PT Bold Heading" pitchFamily="2" charset="-78"/>
              </a:rPr>
              <a:t>.</a:t>
            </a:r>
          </a:p>
          <a:p>
            <a:pPr lvl="0">
              <a:lnSpc>
                <a:spcPts val="1000"/>
              </a:lnSpc>
            </a:pPr>
            <a:endParaRPr lang="ar-SA" sz="2800" dirty="0">
              <a:solidFill>
                <a:srgbClr val="00B050"/>
              </a:solidFill>
              <a:cs typeface="PT Bold Heading" pitchFamily="2" charset="-78"/>
            </a:endParaRPr>
          </a:p>
          <a:p>
            <a:pPr lvl="0"/>
            <a:r>
              <a:rPr lang="ar-SA" sz="2950" dirty="0">
                <a:cs typeface="PT Bold Heading" pitchFamily="2" charset="-78"/>
              </a:rPr>
              <a:t>3</a:t>
            </a:r>
            <a:r>
              <a:rPr lang="ar-SA" sz="2950" dirty="0">
                <a:solidFill>
                  <a:srgbClr val="00B050"/>
                </a:solidFill>
                <a:cs typeface="PT Bold Heading" pitchFamily="2" charset="-78"/>
              </a:rPr>
              <a:t>- وهي </a:t>
            </a:r>
            <a:r>
              <a:rPr lang="ar-SA" sz="2950" dirty="0">
                <a:cs typeface="PT Bold Heading" pitchFamily="2" charset="-78"/>
              </a:rPr>
              <a:t>العقبة في سبيل توسع فرنسا </a:t>
            </a:r>
            <a:r>
              <a:rPr lang="ar-SA" sz="2950" dirty="0">
                <a:solidFill>
                  <a:srgbClr val="00B050"/>
                </a:solidFill>
                <a:cs typeface="PT Bold Heading" pitchFamily="2" charset="-78"/>
              </a:rPr>
              <a:t>الاقتصادي والسياسي داخل أفريقيا.</a:t>
            </a:r>
          </a:p>
          <a:p>
            <a:pPr lvl="0"/>
            <a:endParaRPr lang="ar-SA" sz="2650" dirty="0">
              <a:solidFill>
                <a:srgbClr val="FF0000"/>
              </a:solidFill>
              <a:cs typeface="PT Bold Heading" pitchFamily="2" charset="-78"/>
            </a:endParaRPr>
          </a:p>
          <a:p>
            <a:pPr lvl="0"/>
            <a:r>
              <a:rPr lang="ar-SA" sz="2650" dirty="0">
                <a:solidFill>
                  <a:srgbClr val="FF0000"/>
                </a:solidFill>
                <a:cs typeface="PT Bold Heading" pitchFamily="2" charset="-78"/>
              </a:rPr>
              <a:t>وقد تحولت الحركة كليًا الى </a:t>
            </a:r>
            <a:r>
              <a:rPr lang="ar-SA" sz="2650" dirty="0">
                <a:solidFill>
                  <a:srgbClr val="00B050"/>
                </a:solidFill>
                <a:cs typeface="PT Bold Heading" pitchFamily="2" charset="-78"/>
              </a:rPr>
              <a:t>مقاومة عسكرية مسلحة </a:t>
            </a:r>
            <a:r>
              <a:rPr lang="ar-SA" sz="2650" dirty="0">
                <a:solidFill>
                  <a:prstClr val="black"/>
                </a:solidFill>
                <a:cs typeface="PT Bold Heading" pitchFamily="2" charset="-78"/>
              </a:rPr>
              <a:t>، عندما دخلت </a:t>
            </a:r>
            <a:r>
              <a:rPr lang="ar-SA" sz="2650" dirty="0">
                <a:solidFill>
                  <a:srgbClr val="C00000"/>
                </a:solidFill>
                <a:cs typeface="PT Bold Heading" pitchFamily="2" charset="-78"/>
              </a:rPr>
              <a:t>ا</a:t>
            </a:r>
            <a:r>
              <a:rPr lang="ar-SA" sz="2650" dirty="0">
                <a:solidFill>
                  <a:srgbClr val="0070C0"/>
                </a:solidFill>
                <a:cs typeface="PT Bold Heading" pitchFamily="2" charset="-78"/>
              </a:rPr>
              <a:t>يطاليا </a:t>
            </a:r>
            <a:r>
              <a:rPr lang="ar-SA" sz="2650" dirty="0">
                <a:solidFill>
                  <a:prstClr val="black"/>
                </a:solidFill>
                <a:cs typeface="PT Bold Heading" pitchFamily="2" charset="-78"/>
              </a:rPr>
              <a:t>طرابلس الغرب عام 1329هـ/ 1911م .</a:t>
            </a:r>
          </a:p>
          <a:p>
            <a:pPr lvl="0"/>
            <a:endParaRPr lang="ar-SA" sz="2650" dirty="0">
              <a:solidFill>
                <a:prstClr val="black"/>
              </a:solidFill>
              <a:cs typeface="PT Bold Heading" pitchFamily="2" charset="-78"/>
            </a:endParaRPr>
          </a:p>
          <a:p>
            <a:pPr lvl="0"/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73447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88640"/>
            <a:ext cx="9144000" cy="439094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2800" dirty="0">
              <a:cs typeface="PT Bold Heading" pitchFamily="2" charset="-78"/>
            </a:endParaRPr>
          </a:p>
          <a:p>
            <a:endParaRPr lang="ar-SA" sz="2800" u="sng" dirty="0">
              <a:solidFill>
                <a:srgbClr val="00B050"/>
              </a:solidFill>
              <a:cs typeface="PT Bold Heading" pitchFamily="2" charset="-78"/>
            </a:endParaRPr>
          </a:p>
          <a:p>
            <a:r>
              <a:rPr lang="ar-SA" sz="2800" u="sng" dirty="0">
                <a:solidFill>
                  <a:srgbClr val="00B050"/>
                </a:solidFill>
                <a:cs typeface="PT Bold Heading" pitchFamily="2" charset="-78"/>
              </a:rPr>
              <a:t>الدعوة المهدية:</a:t>
            </a:r>
          </a:p>
          <a:p>
            <a:pPr>
              <a:lnSpc>
                <a:spcPts val="1000"/>
              </a:lnSpc>
            </a:pPr>
            <a:endParaRPr lang="ar-SA" sz="2800" dirty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800" dirty="0">
                <a:cs typeface="PT Bold Heading" pitchFamily="2" charset="-78"/>
              </a:rPr>
              <a:t>برزت هذه الدعوة في </a:t>
            </a:r>
            <a:r>
              <a:rPr lang="ar-SA" sz="2800" dirty="0">
                <a:solidFill>
                  <a:srgbClr val="00B050"/>
                </a:solidFill>
                <a:cs typeface="PT Bold Heading" pitchFamily="2" charset="-78"/>
              </a:rPr>
              <a:t>السودان</a:t>
            </a:r>
            <a:r>
              <a:rPr lang="ar-SA" sz="2800" dirty="0">
                <a:cs typeface="PT Bold Heading" pitchFamily="2" charset="-78"/>
              </a:rPr>
              <a:t>، وهي حركة </a:t>
            </a:r>
            <a:r>
              <a:rPr lang="ar-SA" sz="2800" dirty="0">
                <a:solidFill>
                  <a:srgbClr val="00B050"/>
                </a:solidFill>
                <a:cs typeface="PT Bold Heading" pitchFamily="2" charset="-78"/>
              </a:rPr>
              <a:t>محمد أحمد</a:t>
            </a:r>
            <a:r>
              <a:rPr lang="ar-SA" sz="2800" dirty="0">
                <a:cs typeface="PT Bold Heading" pitchFamily="2" charset="-78"/>
              </a:rPr>
              <a:t>، وقامت </a:t>
            </a:r>
            <a:r>
              <a:rPr lang="ar-SA" sz="2800" dirty="0">
                <a:solidFill>
                  <a:srgbClr val="00B050"/>
                </a:solidFill>
                <a:cs typeface="PT Bold Heading" pitchFamily="2" charset="-78"/>
              </a:rPr>
              <a:t>على </a:t>
            </a:r>
            <a:r>
              <a:rPr lang="ar-SA" sz="2800" u="sng" dirty="0">
                <a:solidFill>
                  <a:srgbClr val="FF0000"/>
                </a:solidFill>
                <a:cs typeface="PT Bold Heading" pitchFamily="2" charset="-78"/>
              </a:rPr>
              <a:t>الجهاد </a:t>
            </a:r>
            <a:r>
              <a:rPr lang="ar-SA" sz="2800" u="sng" dirty="0">
                <a:solidFill>
                  <a:srgbClr val="00B050"/>
                </a:solidFill>
                <a:cs typeface="PT Bold Heading" pitchFamily="2" charset="-78"/>
              </a:rPr>
              <a:t>وتحرير مفهوم الإسلام من البدع والخرافات</a:t>
            </a:r>
            <a:r>
              <a:rPr lang="ar-SA" sz="2800" dirty="0">
                <a:solidFill>
                  <a:srgbClr val="00B050"/>
                </a:solidFill>
                <a:cs typeface="PT Bold Heading" pitchFamily="2" charset="-78"/>
              </a:rPr>
              <a:t>.</a:t>
            </a:r>
          </a:p>
          <a:p>
            <a:pPr>
              <a:lnSpc>
                <a:spcPts val="1000"/>
              </a:lnSpc>
              <a:buFontTx/>
              <a:buChar char="-"/>
            </a:pPr>
            <a:endParaRPr lang="ar-SA" sz="2800" dirty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650" dirty="0">
                <a:cs typeface="PT Bold Heading" pitchFamily="2" charset="-78"/>
              </a:rPr>
              <a:t> استطاعت الدعوة </a:t>
            </a:r>
            <a:r>
              <a:rPr lang="ar-SA" sz="2650" dirty="0">
                <a:solidFill>
                  <a:srgbClr val="0070C0"/>
                </a:solidFill>
                <a:cs typeface="PT Bold Heading" pitchFamily="2" charset="-78"/>
              </a:rPr>
              <a:t>ان تواجه الحملات التي شنتها بريطانيا في ظل احتلال مصر، وان تسحق كل عمليات الغزو التي وجهت اليها.</a:t>
            </a:r>
          </a:p>
          <a:p>
            <a:pPr>
              <a:lnSpc>
                <a:spcPts val="1000"/>
              </a:lnSpc>
              <a:buFontTx/>
              <a:buChar char="-"/>
            </a:pPr>
            <a:endParaRPr lang="ar-SA" sz="2800" dirty="0">
              <a:solidFill>
                <a:srgbClr val="0070C0"/>
              </a:solidFill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650" dirty="0">
                <a:cs typeface="PT Bold Heading" pitchFamily="2" charset="-78"/>
              </a:rPr>
              <a:t> تمكن </a:t>
            </a:r>
            <a:r>
              <a:rPr lang="ar-SA" sz="2650" dirty="0">
                <a:solidFill>
                  <a:srgbClr val="C00000"/>
                </a:solidFill>
                <a:cs typeface="PT Bold Heading" pitchFamily="2" charset="-78"/>
              </a:rPr>
              <a:t>القائد </a:t>
            </a:r>
            <a:r>
              <a:rPr lang="ar-SA" sz="2650" dirty="0" err="1">
                <a:solidFill>
                  <a:srgbClr val="C00000"/>
                </a:solidFill>
                <a:cs typeface="PT Bold Heading" pitchFamily="2" charset="-78"/>
              </a:rPr>
              <a:t>الانجليزي </a:t>
            </a:r>
            <a:r>
              <a:rPr lang="ar-SA" sz="2650" dirty="0">
                <a:solidFill>
                  <a:srgbClr val="C00000"/>
                </a:solidFill>
                <a:cs typeface="PT Bold Heading" pitchFamily="2" charset="-78"/>
              </a:rPr>
              <a:t>( </a:t>
            </a:r>
            <a:r>
              <a:rPr lang="ar-SA" sz="2650" dirty="0" err="1">
                <a:solidFill>
                  <a:srgbClr val="C00000"/>
                </a:solidFill>
                <a:cs typeface="PT Bold Heading" pitchFamily="2" charset="-78"/>
              </a:rPr>
              <a:t>كتشنر</a:t>
            </a:r>
            <a:r>
              <a:rPr lang="ar-SA" sz="2650" dirty="0">
                <a:solidFill>
                  <a:srgbClr val="C00000"/>
                </a:solidFill>
                <a:cs typeface="PT Bold Heading" pitchFamily="2" charset="-78"/>
              </a:rPr>
              <a:t>) </a:t>
            </a:r>
            <a:r>
              <a:rPr lang="ar-SA" sz="2650" dirty="0">
                <a:cs typeface="PT Bold Heading" pitchFamily="2" charset="-78"/>
              </a:rPr>
              <a:t>من القضاء على ذلك الكيان عام </a:t>
            </a:r>
            <a:r>
              <a:rPr lang="ar-SA" sz="2650" dirty="0" err="1">
                <a:cs typeface="PT Bold Heading" pitchFamily="2" charset="-78"/>
              </a:rPr>
              <a:t>1316هـ</a:t>
            </a:r>
            <a:r>
              <a:rPr lang="ar-SA" sz="2650" dirty="0">
                <a:cs typeface="PT Bold Heading" pitchFamily="2" charset="-78"/>
              </a:rPr>
              <a:t>، بعد ان تمكنت بريطانيا من عزل الدعوة عن جيرانها المسلمين وتشويهها.</a:t>
            </a:r>
          </a:p>
          <a:p>
            <a:pPr>
              <a:lnSpc>
                <a:spcPts val="1000"/>
              </a:lnSpc>
              <a:buFontTx/>
              <a:buChar char="-"/>
            </a:pPr>
            <a:endParaRPr lang="ar-SA" sz="2800" dirty="0">
              <a:cs typeface="PT Bold Heading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8640"/>
            <a:ext cx="8928992" cy="648072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سهم إلى اليمين 3"/>
          <p:cNvSpPr/>
          <p:nvPr/>
        </p:nvSpPr>
        <p:spPr>
          <a:xfrm>
            <a:off x="1475656" y="2708920"/>
            <a:ext cx="3024336" cy="1512168"/>
          </a:xfrm>
          <a:prstGeom prst="rightArrow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PT Bold Heading" panose="02010400000000000000" pitchFamily="2" charset="-78"/>
              </a:rPr>
              <a:t>الدعوة المهدية</a:t>
            </a:r>
          </a:p>
        </p:txBody>
      </p:sp>
      <p:sp>
        <p:nvSpPr>
          <p:cNvPr id="5" name="شكل بيضاوي 4"/>
          <p:cNvSpPr/>
          <p:nvPr/>
        </p:nvSpPr>
        <p:spPr>
          <a:xfrm>
            <a:off x="4716016" y="2348880"/>
            <a:ext cx="2016224" cy="208823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27543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1670827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2800" dirty="0">
                <a:solidFill>
                  <a:prstClr val="black"/>
                </a:solidFill>
                <a:cs typeface="PT Bold Heading" pitchFamily="2" charset="-78"/>
              </a:rPr>
              <a:t>* </a:t>
            </a:r>
            <a:r>
              <a:rPr lang="ar-SA" sz="3200" dirty="0">
                <a:solidFill>
                  <a:srgbClr val="FF0000"/>
                </a:solidFill>
                <a:cs typeface="PT Bold Heading" pitchFamily="2" charset="-78"/>
              </a:rPr>
              <a:t>وقد حاول المستعمر الغربي تشويه الحركات الإسلامية الثلاث</a:t>
            </a:r>
            <a:r>
              <a:rPr lang="ar-SA" sz="3200" dirty="0">
                <a:solidFill>
                  <a:prstClr val="black"/>
                </a:solidFill>
                <a:cs typeface="PT Bold Heading" pitchFamily="2" charset="-78"/>
              </a:rPr>
              <a:t>، وعمل </a:t>
            </a:r>
            <a:r>
              <a:rPr lang="ar-SA" sz="3200" dirty="0">
                <a:solidFill>
                  <a:srgbClr val="00B050"/>
                </a:solidFill>
                <a:cs typeface="PT Bold Heading" pitchFamily="2" charset="-78"/>
              </a:rPr>
              <a:t>على القضاء عليها جميعًا وعلى الحركات التي مثلها، والتي تقوم على أساس الإسلام في الحكم، وتعلن الجهاد في وجه الغاصب</a:t>
            </a:r>
            <a:r>
              <a:rPr lang="ar-SA" sz="3200" dirty="0">
                <a:solidFill>
                  <a:prstClr val="black"/>
                </a:solidFill>
                <a:cs typeface="PT Bold Heading" pitchFamily="2" charset="-78"/>
              </a:rPr>
              <a:t>، وعمد الى اشاعة </a:t>
            </a:r>
            <a:r>
              <a:rPr lang="ar-SA" sz="3200" dirty="0">
                <a:solidFill>
                  <a:srgbClr val="0070C0"/>
                </a:solidFill>
                <a:cs typeface="PT Bold Heading" pitchFamily="2" charset="-78"/>
              </a:rPr>
              <a:t>فكرة فصل الدين عن الحياة في العالم الإسلامي</a:t>
            </a:r>
            <a:r>
              <a:rPr lang="ar-SA" sz="3200" dirty="0">
                <a:solidFill>
                  <a:prstClr val="black"/>
                </a:solidFill>
                <a:cs typeface="PT Bold Heading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776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88640"/>
            <a:ext cx="9144000" cy="451149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2800" dirty="0">
              <a:cs typeface="PT Bold Heading" pitchFamily="2" charset="-78"/>
            </a:endParaRPr>
          </a:p>
          <a:p>
            <a:r>
              <a:rPr lang="ar-SA" sz="2800" u="sng" dirty="0">
                <a:solidFill>
                  <a:srgbClr val="00B050"/>
                </a:solidFill>
                <a:cs typeface="PT Bold Heading" pitchFamily="2" charset="-78"/>
              </a:rPr>
              <a:t>الانحراف عن الحكم الإسلامي:</a:t>
            </a:r>
          </a:p>
          <a:p>
            <a:pPr>
              <a:lnSpc>
                <a:spcPts val="1000"/>
              </a:lnSpc>
            </a:pPr>
            <a:endParaRPr lang="ar-SA" sz="2800" dirty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600" dirty="0">
                <a:cs typeface="PT Bold Heading" pitchFamily="2" charset="-78"/>
              </a:rPr>
              <a:t>ابتدأ الانحراف غير المقصود عن الحكم بالإسلام في </a:t>
            </a:r>
            <a:r>
              <a:rPr lang="ar-SA" sz="2600" dirty="0">
                <a:solidFill>
                  <a:srgbClr val="FF0000"/>
                </a:solidFill>
                <a:cs typeface="PT Bold Heading" pitchFamily="2" charset="-78"/>
              </a:rPr>
              <a:t>جناحي العالم الإسلامي </a:t>
            </a:r>
            <a:r>
              <a:rPr lang="ar-SA" sz="2600" dirty="0">
                <a:solidFill>
                  <a:srgbClr val="C00000"/>
                </a:solidFill>
                <a:cs typeface="PT Bold Heading" pitchFamily="2" charset="-78"/>
              </a:rPr>
              <a:t>تركيا ومصر</a:t>
            </a:r>
            <a:r>
              <a:rPr lang="ar-SA" sz="2600" dirty="0">
                <a:cs typeface="PT Bold Heading" pitchFamily="2" charset="-78"/>
              </a:rPr>
              <a:t>، من منطلق:</a:t>
            </a:r>
          </a:p>
          <a:p>
            <a:pPr>
              <a:lnSpc>
                <a:spcPts val="1000"/>
              </a:lnSpc>
              <a:buFontTx/>
              <a:buChar char="-"/>
            </a:pPr>
            <a:endParaRPr lang="ar-SA" sz="2800" dirty="0">
              <a:cs typeface="PT Bold Heading" pitchFamily="2" charset="-78"/>
            </a:endParaRPr>
          </a:p>
          <a:p>
            <a:r>
              <a:rPr lang="ar-SA" sz="2750" dirty="0">
                <a:solidFill>
                  <a:srgbClr val="FF0000"/>
                </a:solidFill>
                <a:cs typeface="PT Bold Heading" pitchFamily="2" charset="-78"/>
              </a:rPr>
              <a:t>1-  التخلص من جمود الفقه الإسلامي</a:t>
            </a:r>
            <a:r>
              <a:rPr lang="ar-SA" sz="2750" dirty="0">
                <a:cs typeface="PT Bold Heading" pitchFamily="2" charset="-78"/>
              </a:rPr>
              <a:t>، أمام التغيرات الحيوية الجديدة. </a:t>
            </a:r>
          </a:p>
          <a:p>
            <a:pPr>
              <a:lnSpc>
                <a:spcPts val="1000"/>
              </a:lnSpc>
            </a:pPr>
            <a:endParaRPr lang="ar-SA" sz="2800" dirty="0">
              <a:cs typeface="PT Bold Heading" pitchFamily="2" charset="-78"/>
            </a:endParaRPr>
          </a:p>
          <a:p>
            <a:r>
              <a:rPr lang="ar-SA" sz="2800" dirty="0">
                <a:cs typeface="PT Bold Heading" pitchFamily="2" charset="-78"/>
              </a:rPr>
              <a:t>2- </a:t>
            </a:r>
            <a:r>
              <a:rPr lang="ar-SA" sz="2800" dirty="0">
                <a:solidFill>
                  <a:srgbClr val="0070C0"/>
                </a:solidFill>
                <a:cs typeface="PT Bold Heading" pitchFamily="2" charset="-78"/>
              </a:rPr>
              <a:t>توهم المسلمين بأن سبب تخلفهم هو عجزهم التنظيمي، والإداري، وأن محاكاة اساليب الحياة الغربية، جديرة بالقضاء على ذلك التخلف</a:t>
            </a:r>
            <a:r>
              <a:rPr lang="ar-SA" sz="2800" dirty="0">
                <a:cs typeface="PT Bold Heading" pitchFamily="2" charset="-78"/>
              </a:rPr>
              <a:t>.</a:t>
            </a:r>
          </a:p>
          <a:p>
            <a:pPr>
              <a:lnSpc>
                <a:spcPts val="1000"/>
              </a:lnSpc>
            </a:pPr>
            <a:endParaRPr lang="ar-SA" sz="2800" dirty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700" dirty="0">
                <a:cs typeface="PT Bold Heading" pitchFamily="2" charset="-78"/>
              </a:rPr>
              <a:t>وعلى هذا الاساس قامت الحركة المسماة </a:t>
            </a:r>
            <a:r>
              <a:rPr lang="ar-SA" sz="2700" u="sng" dirty="0">
                <a:solidFill>
                  <a:srgbClr val="FF0000"/>
                </a:solidFill>
                <a:cs typeface="PT Bold Heading" pitchFamily="2" charset="-78"/>
              </a:rPr>
              <a:t>حركة الاصلاح </a:t>
            </a:r>
            <a:r>
              <a:rPr lang="ar-SA" sz="2700" dirty="0">
                <a:cs typeface="PT Bold Heading" pitchFamily="2" charset="-78"/>
              </a:rPr>
              <a:t>في كل من تركيا ومصر.</a:t>
            </a:r>
          </a:p>
          <a:p>
            <a:pPr>
              <a:lnSpc>
                <a:spcPts val="1000"/>
              </a:lnSpc>
              <a:buFontTx/>
              <a:buChar char="-"/>
            </a:pPr>
            <a:endParaRPr lang="ar-SA" sz="2800" dirty="0">
              <a:cs typeface="PT Bold Heading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44624"/>
            <a:ext cx="91440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ar-SA" sz="2800" u="sng" dirty="0">
                <a:solidFill>
                  <a:srgbClr val="FF0000"/>
                </a:solidFill>
                <a:cs typeface="PT Bold Heading" pitchFamily="2" charset="-78"/>
              </a:rPr>
              <a:t>تركيا:</a:t>
            </a:r>
          </a:p>
          <a:p>
            <a:pPr lvl="0">
              <a:lnSpc>
                <a:spcPts val="1000"/>
              </a:lnSpc>
              <a:buFontTx/>
              <a:buChar char="-"/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>
              <a:buFontTx/>
              <a:buChar char="-"/>
            </a:pPr>
            <a:r>
              <a:rPr lang="ar-SA" sz="2800" dirty="0">
                <a:solidFill>
                  <a:prstClr val="black"/>
                </a:solidFill>
                <a:cs typeface="PT Bold Heading" pitchFamily="2" charset="-78"/>
              </a:rPr>
              <a:t> نشأت في تركيا حركة ثورية ، تطالب بالإصلاح الداخلي الذي تمثل في وضع حد </a:t>
            </a:r>
            <a:r>
              <a:rPr lang="ar-SA" sz="2800" u="sng" dirty="0">
                <a:solidFill>
                  <a:srgbClr val="00B050"/>
                </a:solidFill>
                <a:cs typeface="PT Bold Heading" pitchFamily="2" charset="-78"/>
              </a:rPr>
              <a:t>لسلطة السلطان عبدالحميد المطلقة</a:t>
            </a:r>
            <a:r>
              <a:rPr lang="ar-SA" sz="2800" dirty="0">
                <a:solidFill>
                  <a:prstClr val="black"/>
                </a:solidFill>
                <a:cs typeface="PT Bold Heading" pitchFamily="2" charset="-78"/>
              </a:rPr>
              <a:t>.</a:t>
            </a:r>
          </a:p>
          <a:p>
            <a:pPr lvl="0">
              <a:lnSpc>
                <a:spcPts val="1000"/>
              </a:lnSpc>
              <a:buFontTx/>
              <a:buChar char="-"/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>
              <a:buFontTx/>
              <a:buChar char="-"/>
            </a:pPr>
            <a:r>
              <a:rPr lang="ar-SA" sz="2650" dirty="0">
                <a:solidFill>
                  <a:prstClr val="black"/>
                </a:solidFill>
                <a:cs typeface="PT Bold Heading" pitchFamily="2" charset="-78"/>
              </a:rPr>
              <a:t> وقد لمع اسم </a:t>
            </a:r>
            <a:r>
              <a:rPr lang="ar-SA" sz="2650" u="sng" dirty="0">
                <a:solidFill>
                  <a:srgbClr val="FF0000"/>
                </a:solidFill>
                <a:cs typeface="PT Bold Heading" pitchFamily="2" charset="-78"/>
              </a:rPr>
              <a:t>مدحت باشا </a:t>
            </a:r>
            <a:r>
              <a:rPr lang="ar-SA" sz="2650" dirty="0">
                <a:solidFill>
                  <a:prstClr val="black"/>
                </a:solidFill>
                <a:cs typeface="PT Bold Heading" pitchFamily="2" charset="-78"/>
              </a:rPr>
              <a:t>في حركة الاصلاح هذه، فصمم على ايجاد </a:t>
            </a:r>
            <a:r>
              <a:rPr lang="ar-SA" sz="2650" dirty="0">
                <a:solidFill>
                  <a:srgbClr val="FF0000"/>
                </a:solidFill>
                <a:cs typeface="PT Bold Heading" pitchFamily="2" charset="-78"/>
              </a:rPr>
              <a:t>دستور وفق الاحكام الغربية</a:t>
            </a:r>
            <a:r>
              <a:rPr lang="ar-SA" sz="2650" dirty="0">
                <a:solidFill>
                  <a:prstClr val="black"/>
                </a:solidFill>
                <a:cs typeface="PT Bold Heading" pitchFamily="2" charset="-78"/>
              </a:rPr>
              <a:t>، بغية </a:t>
            </a:r>
            <a:r>
              <a:rPr lang="ar-SA" sz="2650" dirty="0">
                <a:solidFill>
                  <a:srgbClr val="FF0000"/>
                </a:solidFill>
                <a:cs typeface="PT Bold Heading" pitchFamily="2" charset="-78"/>
              </a:rPr>
              <a:t>إرضاء الدول الاوربية</a:t>
            </a:r>
            <a:r>
              <a:rPr lang="ar-SA" sz="2650" dirty="0">
                <a:solidFill>
                  <a:prstClr val="black"/>
                </a:solidFill>
                <a:cs typeface="PT Bold Heading" pitchFamily="2" charset="-78"/>
              </a:rPr>
              <a:t>، ليلقى الدعم والتأييد.</a:t>
            </a:r>
          </a:p>
          <a:p>
            <a:pPr lvl="0">
              <a:lnSpc>
                <a:spcPts val="1000"/>
              </a:lnSpc>
              <a:buFontTx/>
              <a:buChar char="-"/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>
              <a:buFontTx/>
              <a:buChar char="-"/>
            </a:pPr>
            <a:r>
              <a:rPr lang="ar-SA" sz="2650" dirty="0">
                <a:solidFill>
                  <a:prstClr val="black"/>
                </a:solidFill>
                <a:cs typeface="PT Bold Heading" pitchFamily="2" charset="-78"/>
              </a:rPr>
              <a:t> وضع مدحت باشا دستورًا اسماه: </a:t>
            </a:r>
            <a:r>
              <a:rPr lang="ar-SA" sz="2650" dirty="0">
                <a:solidFill>
                  <a:srgbClr val="FF0000"/>
                </a:solidFill>
                <a:cs typeface="PT Bold Heading" pitchFamily="2" charset="-78"/>
              </a:rPr>
              <a:t>قانون أساسي </a:t>
            </a:r>
            <a:r>
              <a:rPr lang="ar-SA" sz="2650" dirty="0">
                <a:solidFill>
                  <a:prstClr val="black"/>
                </a:solidFill>
                <a:cs typeface="PT Bold Heading" pitchFamily="2" charset="-78"/>
              </a:rPr>
              <a:t>، استوحاه من </a:t>
            </a:r>
            <a:r>
              <a:rPr lang="ar-SA" sz="2650" dirty="0">
                <a:solidFill>
                  <a:srgbClr val="FF0000"/>
                </a:solidFill>
                <a:cs typeface="PT Bold Heading" pitchFamily="2" charset="-78"/>
              </a:rPr>
              <a:t>الدستور </a:t>
            </a:r>
            <a:r>
              <a:rPr lang="ar-SA" sz="2800" dirty="0">
                <a:solidFill>
                  <a:srgbClr val="FF0000"/>
                </a:solidFill>
                <a:cs typeface="PT Bold Heading" pitchFamily="2" charset="-78"/>
              </a:rPr>
              <a:t>البلجيكي</a:t>
            </a:r>
            <a:r>
              <a:rPr lang="ar-SA" sz="2800" dirty="0">
                <a:solidFill>
                  <a:prstClr val="black"/>
                </a:solidFill>
                <a:cs typeface="PT Bold Heading" pitchFamily="2" charset="-78"/>
              </a:rPr>
              <a:t>، وأصبح الدستور البلجيكي المعدل دستورًا للدولة الإسلامية </a:t>
            </a:r>
            <a:r>
              <a:rPr lang="ar-SA" sz="2600" dirty="0">
                <a:solidFill>
                  <a:prstClr val="black"/>
                </a:solidFill>
                <a:cs typeface="PT Bold Heading" pitchFamily="2" charset="-78"/>
              </a:rPr>
              <a:t>العثمانية، بعد أن كان الإسلام هو دستور الدولة، إلا أن السلطان عبدالحميد لم ينفذه، ونفى مدحت باشا.</a:t>
            </a:r>
          </a:p>
          <a:p>
            <a:pPr lvl="0">
              <a:lnSpc>
                <a:spcPts val="1100"/>
              </a:lnSpc>
              <a:buFontTx/>
              <a:buChar char="-"/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>
              <a:buFontTx/>
              <a:buChar char="-"/>
            </a:pPr>
            <a:r>
              <a:rPr lang="ar-SA" sz="2800" dirty="0">
                <a:solidFill>
                  <a:prstClr val="black"/>
                </a:solidFill>
                <a:cs typeface="PT Bold Heading" pitchFamily="2" charset="-78"/>
              </a:rPr>
              <a:t> </a:t>
            </a:r>
            <a:r>
              <a:rPr lang="ar-SA" sz="2600" dirty="0">
                <a:solidFill>
                  <a:prstClr val="black"/>
                </a:solidFill>
                <a:cs typeface="PT Bold Heading" pitchFamily="2" charset="-78"/>
              </a:rPr>
              <a:t>وأخذ السلطان عبدالحميد يعمل على </a:t>
            </a:r>
            <a:r>
              <a:rPr lang="ar-SA" sz="2600" dirty="0">
                <a:solidFill>
                  <a:srgbClr val="00B050"/>
                </a:solidFill>
                <a:cs typeface="PT Bold Heading" pitchFamily="2" charset="-78"/>
              </a:rPr>
              <a:t>تدعيم مركز الخلافة</a:t>
            </a:r>
            <a:r>
              <a:rPr lang="ar-SA" sz="2600" dirty="0">
                <a:solidFill>
                  <a:prstClr val="black"/>
                </a:solidFill>
                <a:cs typeface="PT Bold Heading" pitchFamily="2" charset="-78"/>
              </a:rPr>
              <a:t>، و</a:t>
            </a:r>
            <a:r>
              <a:rPr lang="ar-SA" sz="2600" dirty="0">
                <a:solidFill>
                  <a:srgbClr val="00B050"/>
                </a:solidFill>
                <a:cs typeface="PT Bold Heading" pitchFamily="2" charset="-78"/>
              </a:rPr>
              <a:t>تقوية الجامعة </a:t>
            </a:r>
            <a:r>
              <a:rPr lang="ar-SA" sz="2700" dirty="0">
                <a:solidFill>
                  <a:srgbClr val="00B050"/>
                </a:solidFill>
                <a:cs typeface="PT Bold Heading" pitchFamily="2" charset="-78"/>
              </a:rPr>
              <a:t>الإسلامية</a:t>
            </a:r>
            <a:r>
              <a:rPr lang="ar-SA" sz="2700" dirty="0">
                <a:solidFill>
                  <a:prstClr val="black"/>
                </a:solidFill>
                <a:cs typeface="PT Bold Heading" pitchFamily="2" charset="-78"/>
              </a:rPr>
              <a:t>، فقامت ضده </a:t>
            </a:r>
            <a:r>
              <a:rPr lang="ar-SA" sz="2700" dirty="0">
                <a:solidFill>
                  <a:srgbClr val="C00000"/>
                </a:solidFill>
                <a:cs typeface="PT Bold Heading" pitchFamily="2" charset="-78"/>
              </a:rPr>
              <a:t>جماعة الاتحاد والترقي </a:t>
            </a:r>
            <a:r>
              <a:rPr lang="ar-SA" sz="2700" dirty="0">
                <a:solidFill>
                  <a:prstClr val="black"/>
                </a:solidFill>
                <a:cs typeface="PT Bold Heading" pitchFamily="2" charset="-78"/>
              </a:rPr>
              <a:t>في </a:t>
            </a:r>
            <a:r>
              <a:rPr lang="ar-SA" sz="2700" dirty="0" err="1">
                <a:solidFill>
                  <a:srgbClr val="0070C0"/>
                </a:solidFill>
                <a:cs typeface="PT Bold Heading" pitchFamily="2" charset="-78"/>
              </a:rPr>
              <a:t>سالونيك</a:t>
            </a:r>
            <a:r>
              <a:rPr lang="ar-SA" sz="2700" dirty="0">
                <a:solidFill>
                  <a:prstClr val="black"/>
                </a:solidFill>
                <a:cs typeface="PT Bold Heading" pitchFamily="2" charset="-78"/>
              </a:rPr>
              <a:t>، والتي عملت على اسقاط عبدالحميد، واقصاء الشريعة الإسلامية في تركيا.</a:t>
            </a:r>
          </a:p>
          <a:p>
            <a:pPr lvl="0">
              <a:lnSpc>
                <a:spcPts val="1000"/>
              </a:lnSpc>
              <a:buFontTx/>
              <a:buChar char="-"/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>
              <a:buFontTx/>
              <a:buChar char="-"/>
            </a:pPr>
            <a:r>
              <a:rPr lang="ar-SA" sz="2800" dirty="0">
                <a:solidFill>
                  <a:prstClr val="black"/>
                </a:solidFill>
                <a:cs typeface="PT Bold Heading" pitchFamily="2" charset="-78"/>
              </a:rPr>
              <a:t> جاء من بعد مدحت باشا، </a:t>
            </a:r>
            <a:r>
              <a:rPr lang="ar-SA" sz="2800" dirty="0">
                <a:solidFill>
                  <a:srgbClr val="0070C0"/>
                </a:solidFill>
                <a:cs typeface="PT Bold Heading" pitchFamily="2" charset="-78"/>
              </a:rPr>
              <a:t>مصطفى كمال </a:t>
            </a:r>
            <a:r>
              <a:rPr lang="ar-SA" sz="2800" dirty="0" err="1">
                <a:solidFill>
                  <a:srgbClr val="0070C0"/>
                </a:solidFill>
                <a:cs typeface="PT Bold Heading" pitchFamily="2" charset="-78"/>
              </a:rPr>
              <a:t>الأتاتورك</a:t>
            </a:r>
            <a:r>
              <a:rPr lang="ar-SA" sz="2800" dirty="0">
                <a:solidFill>
                  <a:srgbClr val="0070C0"/>
                </a:solidFill>
                <a:cs typeface="PT Bold Heading" pitchFamily="2" charset="-78"/>
              </a:rPr>
              <a:t> </a:t>
            </a:r>
            <a:r>
              <a:rPr lang="ar-SA" sz="2800" dirty="0">
                <a:solidFill>
                  <a:prstClr val="black"/>
                </a:solidFill>
                <a:cs typeface="PT Bold Heading" pitchFamily="2" charset="-78"/>
              </a:rPr>
              <a:t>الذي قضى نهائيًا على الشريعة الإسلامية في تركيا.</a:t>
            </a:r>
          </a:p>
        </p:txBody>
      </p:sp>
    </p:spTree>
    <p:extLst>
      <p:ext uri="{BB962C8B-B14F-4D97-AF65-F5344CB8AC3E}">
        <p14:creationId xmlns:p14="http://schemas.microsoft.com/office/powerpoint/2010/main" val="98746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57175"/>
            <a:ext cx="8856984" cy="63436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شكل بيضاوي 2"/>
          <p:cNvSpPr/>
          <p:nvPr/>
        </p:nvSpPr>
        <p:spPr>
          <a:xfrm>
            <a:off x="3491880" y="1340768"/>
            <a:ext cx="1908212" cy="134644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89293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88640"/>
            <a:ext cx="9144000" cy="519885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endParaRPr lang="ar-SA" sz="2800" u="sng" dirty="0">
              <a:solidFill>
                <a:srgbClr val="FF0000"/>
              </a:solidFill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800" u="sng" dirty="0">
                <a:solidFill>
                  <a:srgbClr val="FF0000"/>
                </a:solidFill>
                <a:cs typeface="PT Bold Heading" pitchFamily="2" charset="-78"/>
              </a:rPr>
              <a:t> مصر:</a:t>
            </a:r>
          </a:p>
          <a:p>
            <a:pPr>
              <a:lnSpc>
                <a:spcPts val="1000"/>
              </a:lnSpc>
              <a:buFontTx/>
              <a:buChar char="-"/>
            </a:pPr>
            <a:endParaRPr lang="ar-SA" sz="2800" dirty="0">
              <a:cs typeface="PT Bold Heading" pitchFamily="2" charset="-78"/>
            </a:endParaRPr>
          </a:p>
          <a:p>
            <a:r>
              <a:rPr lang="ar-SA" sz="2800" dirty="0">
                <a:cs typeface="PT Bold Heading" pitchFamily="2" charset="-78"/>
              </a:rPr>
              <a:t> - </a:t>
            </a:r>
            <a:r>
              <a:rPr lang="ar-SA" sz="2650" dirty="0">
                <a:cs typeface="PT Bold Heading" pitchFamily="2" charset="-78"/>
              </a:rPr>
              <a:t>حاول </a:t>
            </a:r>
            <a:r>
              <a:rPr lang="ar-SA" sz="2650" dirty="0">
                <a:solidFill>
                  <a:srgbClr val="C00000"/>
                </a:solidFill>
                <a:cs typeface="PT Bold Heading" pitchFamily="2" charset="-78"/>
              </a:rPr>
              <a:t>نابليون بونابرت </a:t>
            </a:r>
            <a:r>
              <a:rPr lang="ar-SA" sz="2650" dirty="0">
                <a:cs typeface="PT Bold Heading" pitchFamily="2" charset="-78"/>
              </a:rPr>
              <a:t>عندما قام بحملته على مصر عام 1798م، </a:t>
            </a:r>
            <a:r>
              <a:rPr lang="ar-SA" sz="2650" dirty="0">
                <a:solidFill>
                  <a:srgbClr val="0070C0"/>
                </a:solidFill>
                <a:cs typeface="PT Bold Heading" pitchFamily="2" charset="-78"/>
              </a:rPr>
              <a:t>تنحية الشريعة الإسلامية، وإحلال قانونه بدلاً منها، فقاومه علماء الأزهر</a:t>
            </a:r>
            <a:r>
              <a:rPr lang="ar-SA" sz="2650" dirty="0">
                <a:cs typeface="PT Bold Heading" pitchFamily="2" charset="-78"/>
              </a:rPr>
              <a:t>، ومعهم الامة، ففشل في ذلك.</a:t>
            </a:r>
          </a:p>
          <a:p>
            <a:pPr>
              <a:lnSpc>
                <a:spcPts val="1000"/>
              </a:lnSpc>
            </a:pPr>
            <a:endParaRPr lang="ar-SA" sz="2800" dirty="0">
              <a:cs typeface="PT Bold Heading" pitchFamily="2" charset="-78"/>
            </a:endParaRPr>
          </a:p>
          <a:p>
            <a:r>
              <a:rPr lang="ar-SA" sz="2700" dirty="0">
                <a:cs typeface="PT Bold Heading" pitchFamily="2" charset="-78"/>
              </a:rPr>
              <a:t> - بدا الانحراف عن الشريعة الإسلامية في مصر منذ زمن </a:t>
            </a:r>
            <a:r>
              <a:rPr lang="ar-SA" sz="2700" dirty="0">
                <a:solidFill>
                  <a:srgbClr val="00B050"/>
                </a:solidFill>
                <a:cs typeface="PT Bold Heading" pitchFamily="2" charset="-78"/>
              </a:rPr>
              <a:t>محمد علي باشا</a:t>
            </a:r>
            <a:r>
              <a:rPr lang="ar-SA" sz="2700" dirty="0">
                <a:cs typeface="PT Bold Heading" pitchFamily="2" charset="-78"/>
              </a:rPr>
              <a:t>، وفي عهد </a:t>
            </a:r>
            <a:r>
              <a:rPr lang="ar-SA" sz="2700" dirty="0">
                <a:solidFill>
                  <a:srgbClr val="00B050"/>
                </a:solidFill>
                <a:cs typeface="PT Bold Heading" pitchFamily="2" charset="-78"/>
              </a:rPr>
              <a:t>اسماعيل</a:t>
            </a:r>
            <a:r>
              <a:rPr lang="ar-SA" sz="2700" dirty="0">
                <a:cs typeface="PT Bold Heading" pitchFamily="2" charset="-78"/>
              </a:rPr>
              <a:t> الذي كان هدفه الأكبر أن يجعل مصر قطعة من اوربا.</a:t>
            </a:r>
          </a:p>
          <a:p>
            <a:pPr>
              <a:lnSpc>
                <a:spcPts val="1000"/>
              </a:lnSpc>
            </a:pPr>
            <a:endParaRPr lang="ar-SA" sz="2800" dirty="0">
              <a:cs typeface="PT Bold Heading" pitchFamily="2" charset="-78"/>
            </a:endParaRPr>
          </a:p>
          <a:p>
            <a:pPr>
              <a:buFontTx/>
              <a:buChar char="-"/>
            </a:pPr>
            <a:r>
              <a:rPr lang="ar-SA" sz="2650" dirty="0">
                <a:cs typeface="PT Bold Heading" pitchFamily="2" charset="-78"/>
              </a:rPr>
              <a:t>كانت بريطانيا عازمة على </a:t>
            </a:r>
            <a:r>
              <a:rPr lang="ar-SA" sz="2650" dirty="0">
                <a:solidFill>
                  <a:srgbClr val="C00000"/>
                </a:solidFill>
                <a:cs typeface="PT Bold Heading" pitchFamily="2" charset="-78"/>
              </a:rPr>
              <a:t>الغاء الشريعة الإسلامية </a:t>
            </a:r>
            <a:r>
              <a:rPr lang="ar-SA" sz="2650" dirty="0">
                <a:cs typeface="PT Bold Heading" pitchFamily="2" charset="-78"/>
              </a:rPr>
              <a:t>فور تمكنها من البلاد، </a:t>
            </a:r>
            <a:r>
              <a:rPr lang="ar-SA" sz="2650" dirty="0">
                <a:solidFill>
                  <a:srgbClr val="00B0F0"/>
                </a:solidFill>
                <a:cs typeface="PT Bold Heading" pitchFamily="2" charset="-78"/>
              </a:rPr>
              <a:t>فقامت بتفريغ المحاكم الشرعية من محتواها، بأن يتولاها علماء </a:t>
            </a:r>
            <a:r>
              <a:rPr lang="ar-SA" sz="2650" dirty="0">
                <a:cs typeface="PT Bold Heading" pitchFamily="2" charset="-78"/>
              </a:rPr>
              <a:t>ذوي طابع تحرري،</a:t>
            </a:r>
            <a:r>
              <a:rPr lang="ar-SA" sz="2650" dirty="0">
                <a:solidFill>
                  <a:srgbClr val="00B0F0"/>
                </a:solidFill>
                <a:cs typeface="PT Bold Heading" pitchFamily="2" charset="-78"/>
              </a:rPr>
              <a:t> </a:t>
            </a:r>
            <a:r>
              <a:rPr lang="ar-SA" sz="2650" dirty="0">
                <a:solidFill>
                  <a:srgbClr val="00B050"/>
                </a:solidFill>
                <a:cs typeface="PT Bold Heading" pitchFamily="2" charset="-78"/>
              </a:rPr>
              <a:t>تتم تربيتهم بإشراف بريطانيا، في معهد خاص لقضاة الشرع.</a:t>
            </a:r>
          </a:p>
          <a:p>
            <a:pPr>
              <a:lnSpc>
                <a:spcPts val="1000"/>
              </a:lnSpc>
              <a:buFontTx/>
              <a:buChar char="-"/>
            </a:pPr>
            <a:endParaRPr lang="ar-SA" sz="2800" dirty="0">
              <a:solidFill>
                <a:srgbClr val="FF0000"/>
              </a:solidFill>
              <a:cs typeface="PT Bold Heading" pitchFamily="2" charset="-78"/>
            </a:endParaRPr>
          </a:p>
          <a:p>
            <a:pPr>
              <a:buFontTx/>
              <a:buChar char="-"/>
            </a:pPr>
            <a:endParaRPr lang="ar-SA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18373"/>
            <a:ext cx="9144000" cy="593239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endParaRPr lang="ar-SA" sz="2800" u="sng" dirty="0">
              <a:solidFill>
                <a:srgbClr val="00B050"/>
              </a:solidFill>
              <a:cs typeface="PT Bold Heading" pitchFamily="2" charset="-78"/>
            </a:endParaRPr>
          </a:p>
          <a:p>
            <a:pPr lvl="0"/>
            <a:r>
              <a:rPr lang="ar-SA" sz="2800" u="sng" dirty="0">
                <a:solidFill>
                  <a:srgbClr val="00B050"/>
                </a:solidFill>
                <a:cs typeface="PT Bold Heading" pitchFamily="2" charset="-78"/>
              </a:rPr>
              <a:t>* الشيخ محمد عبده والاستعمار البريطاني:</a:t>
            </a:r>
          </a:p>
          <a:p>
            <a:pPr lvl="0">
              <a:lnSpc>
                <a:spcPts val="1100"/>
              </a:lnSpc>
              <a:buFontTx/>
              <a:buChar char="-"/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>
              <a:buFontTx/>
              <a:buChar char="-"/>
            </a:pPr>
            <a:r>
              <a:rPr lang="ar-SA" sz="2900" dirty="0">
                <a:solidFill>
                  <a:prstClr val="black"/>
                </a:solidFill>
                <a:cs typeface="PT Bold Heading" pitchFamily="2" charset="-78"/>
              </a:rPr>
              <a:t>ساعد بريطانيا على مخططاتها في مصر، </a:t>
            </a:r>
            <a:r>
              <a:rPr lang="ar-SA" sz="2900" dirty="0">
                <a:solidFill>
                  <a:srgbClr val="00B050"/>
                </a:solidFill>
                <a:cs typeface="PT Bold Heading" pitchFamily="2" charset="-78"/>
              </a:rPr>
              <a:t>فتاوى الشيخ محمد عبده، </a:t>
            </a:r>
            <a:r>
              <a:rPr lang="ar-SA" sz="2800" dirty="0">
                <a:solidFill>
                  <a:srgbClr val="00B050"/>
                </a:solidFill>
                <a:cs typeface="PT Bold Heading" pitchFamily="2" charset="-78"/>
              </a:rPr>
              <a:t>وآراءه الجريئة</a:t>
            </a:r>
            <a:r>
              <a:rPr lang="ar-SA" sz="2800" dirty="0">
                <a:solidFill>
                  <a:prstClr val="black"/>
                </a:solidFill>
                <a:cs typeface="PT Bold Heading" pitchFamily="2" charset="-78"/>
              </a:rPr>
              <a:t>، </a:t>
            </a:r>
            <a:r>
              <a:rPr lang="ar-SA" sz="2800" dirty="0">
                <a:solidFill>
                  <a:srgbClr val="FF0000"/>
                </a:solidFill>
                <a:cs typeface="PT Bold Heading" pitchFamily="2" charset="-78"/>
              </a:rPr>
              <a:t>فقد اعلن جواز الاستعانة بالكفار، </a:t>
            </a:r>
            <a:r>
              <a:rPr lang="ar-SA" sz="2800" dirty="0">
                <a:cs typeface="PT Bold Heading" pitchFamily="2" charset="-78"/>
              </a:rPr>
              <a:t>وأهل البدع، والأهواء فيما ينفع المسلمين</a:t>
            </a:r>
            <a:r>
              <a:rPr lang="ar-SA" sz="2800" dirty="0">
                <a:solidFill>
                  <a:srgbClr val="FF0000"/>
                </a:solidFill>
                <a:cs typeface="PT Bold Heading" pitchFamily="2" charset="-78"/>
              </a:rPr>
              <a:t>، </a:t>
            </a:r>
            <a:r>
              <a:rPr lang="ar-SA" sz="2800" dirty="0">
                <a:solidFill>
                  <a:srgbClr val="0070C0"/>
                </a:solidFill>
                <a:cs typeface="PT Bold Heading" pitchFamily="2" charset="-78"/>
              </a:rPr>
              <a:t>حين استفتاه بعض مسلمي الهند، الذين يدعون الى انشاء الجمعيات لتربية أيتام المسلمين، مستعينين ببعض الأجانب </a:t>
            </a:r>
            <a:r>
              <a:rPr lang="ar-SA" sz="2700" dirty="0">
                <a:solidFill>
                  <a:srgbClr val="0070C0"/>
                </a:solidFill>
                <a:cs typeface="PT Bold Heading" pitchFamily="2" charset="-78"/>
              </a:rPr>
              <a:t>غير المسلمين. </a:t>
            </a:r>
            <a:r>
              <a:rPr lang="ar-SA" sz="2700" dirty="0">
                <a:solidFill>
                  <a:srgbClr val="C00000"/>
                </a:solidFill>
                <a:cs typeface="PT Bold Heading" pitchFamily="2" charset="-78"/>
              </a:rPr>
              <a:t>وبذلك تجرأ الشيخ على اضعاف مفهوم الولاء والبراء، ودار الحرب ودار الإسلام.</a:t>
            </a:r>
          </a:p>
          <a:p>
            <a:pPr lvl="0">
              <a:lnSpc>
                <a:spcPts val="1000"/>
              </a:lnSpc>
              <a:buFontTx/>
              <a:buChar char="-"/>
            </a:pPr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>
              <a:buFontTx/>
              <a:buChar char="-"/>
            </a:pPr>
            <a:r>
              <a:rPr lang="ar-SA" sz="2900" dirty="0">
                <a:solidFill>
                  <a:prstClr val="black"/>
                </a:solidFill>
                <a:cs typeface="PT Bold Heading" pitchFamily="2" charset="-78"/>
              </a:rPr>
              <a:t> فأوجد الشيخ بقصد، أو بدون قصد</a:t>
            </a:r>
            <a:r>
              <a:rPr lang="ar-SA" sz="2900" dirty="0">
                <a:solidFill>
                  <a:srgbClr val="C00000"/>
                </a:solidFill>
                <a:cs typeface="PT Bold Heading" pitchFamily="2" charset="-78"/>
              </a:rPr>
              <a:t> القاعدة </a:t>
            </a:r>
            <a:r>
              <a:rPr lang="ar-SA" sz="2900" dirty="0">
                <a:solidFill>
                  <a:srgbClr val="00B050"/>
                </a:solidFill>
                <a:cs typeface="PT Bold Heading" pitchFamily="2" charset="-78"/>
              </a:rPr>
              <a:t>التي ارتكز عليها دعاة </a:t>
            </a:r>
            <a:r>
              <a:rPr lang="ar-SA" sz="2700" dirty="0">
                <a:solidFill>
                  <a:srgbClr val="00B050"/>
                </a:solidFill>
                <a:cs typeface="PT Bold Heading" pitchFamily="2" charset="-78"/>
              </a:rPr>
              <a:t>الاصلاح، للتعلق بأذيال الغرب</a:t>
            </a:r>
            <a:r>
              <a:rPr lang="ar-SA" sz="2700" dirty="0">
                <a:solidFill>
                  <a:prstClr val="black"/>
                </a:solidFill>
                <a:cs typeface="PT Bold Heading" pitchFamily="2" charset="-78"/>
              </a:rPr>
              <a:t>، وإقصاء الإسلام عن توجيه الحياة، وتطويعه لقبول الامر الواقع.</a:t>
            </a:r>
          </a:p>
          <a:p>
            <a:endParaRPr lang="ar-SA" sz="2800" dirty="0">
              <a:cs typeface="PT Bold Heading" pitchFamily="2" charset="-78"/>
            </a:endParaRPr>
          </a:p>
          <a:p>
            <a:endParaRPr lang="ar-SA" sz="2800" dirty="0">
              <a:cs typeface="PT Bold Heading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151180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ar-SA" sz="2800" dirty="0">
              <a:solidFill>
                <a:prstClr val="black"/>
              </a:solidFill>
              <a:cs typeface="PT Bold Heading" pitchFamily="2" charset="-78"/>
            </a:endParaRPr>
          </a:p>
          <a:p>
            <a:pPr lvl="0"/>
            <a:r>
              <a:rPr lang="ar-SA" sz="2900" dirty="0">
                <a:solidFill>
                  <a:prstClr val="black"/>
                </a:solidFill>
                <a:cs typeface="PT Bold Heading" pitchFamily="2" charset="-78"/>
              </a:rPr>
              <a:t>- </a:t>
            </a:r>
            <a:r>
              <a:rPr lang="ar-SA" sz="3200" dirty="0">
                <a:solidFill>
                  <a:prstClr val="black"/>
                </a:solidFill>
                <a:cs typeface="PT Bold Heading" pitchFamily="2" charset="-78"/>
              </a:rPr>
              <a:t>عاصر الشيخ محمد عبده، رجل آخر من دعاة الاصلاح في </a:t>
            </a:r>
            <a:r>
              <a:rPr lang="ar-SA" sz="3200" dirty="0">
                <a:solidFill>
                  <a:srgbClr val="C00000"/>
                </a:solidFill>
                <a:cs typeface="PT Bold Heading" pitchFamily="2" charset="-78"/>
              </a:rPr>
              <a:t>الشام</a:t>
            </a:r>
            <a:r>
              <a:rPr lang="ar-SA" sz="3200" dirty="0">
                <a:solidFill>
                  <a:prstClr val="black"/>
                </a:solidFill>
                <a:cs typeface="PT Bold Heading" pitchFamily="2" charset="-78"/>
              </a:rPr>
              <a:t> هو </a:t>
            </a:r>
            <a:r>
              <a:rPr lang="ar-SA" sz="3200" dirty="0">
                <a:solidFill>
                  <a:srgbClr val="FF0000"/>
                </a:solidFill>
                <a:cs typeface="PT Bold Heading" pitchFamily="2" charset="-78"/>
              </a:rPr>
              <a:t>عبدالرحمن الكواكبي</a:t>
            </a:r>
            <a:r>
              <a:rPr lang="ar-SA" sz="3200" dirty="0">
                <a:solidFill>
                  <a:prstClr val="black"/>
                </a:solidFill>
                <a:cs typeface="PT Bold Heading" pitchFamily="2" charset="-78"/>
              </a:rPr>
              <a:t>، وهو اول من نادى</a:t>
            </a:r>
            <a:r>
              <a:rPr lang="ar-SA" sz="3200" dirty="0">
                <a:solidFill>
                  <a:srgbClr val="00B050"/>
                </a:solidFill>
                <a:cs typeface="PT Bold Heading" pitchFamily="2" charset="-78"/>
              </a:rPr>
              <a:t> بفكرة فصل الدين عن الحياة، بمفهومها الأوربي الصريح</a:t>
            </a:r>
            <a:r>
              <a:rPr lang="ar-SA" sz="3200" dirty="0">
                <a:solidFill>
                  <a:prstClr val="black"/>
                </a:solidFill>
                <a:cs typeface="PT Bold Heading" pitchFamily="2" charset="-78"/>
              </a:rPr>
              <a:t>، وكان قد أصدر كتابه </a:t>
            </a:r>
            <a:r>
              <a:rPr lang="ar-SA" sz="3200" dirty="0">
                <a:solidFill>
                  <a:srgbClr val="FF0000"/>
                </a:solidFill>
                <a:cs typeface="PT Bold Heading" pitchFamily="2" charset="-78"/>
              </a:rPr>
              <a:t>أم القرى </a:t>
            </a:r>
            <a:r>
              <a:rPr lang="ar-SA" sz="3200" dirty="0">
                <a:solidFill>
                  <a:prstClr val="black"/>
                </a:solidFill>
                <a:cs typeface="PT Bold Heading" pitchFamily="2" charset="-78"/>
              </a:rPr>
              <a:t>عام 1317هـ، </a:t>
            </a:r>
            <a:r>
              <a:rPr lang="ar-SA" sz="3200" dirty="0">
                <a:solidFill>
                  <a:srgbClr val="0070C0"/>
                </a:solidFill>
                <a:cs typeface="PT Bold Heading" pitchFamily="2" charset="-78"/>
              </a:rPr>
              <a:t>وورد فيه آراء لم تخل من اشارات مريبة، إلى موالاة الدول المستعمرة،</a:t>
            </a:r>
            <a:r>
              <a:rPr lang="ar-SA" sz="3200" dirty="0">
                <a:solidFill>
                  <a:prstClr val="black"/>
                </a:solidFill>
                <a:cs typeface="PT Bold Heading" pitchFamily="2" charset="-78"/>
              </a:rPr>
              <a:t> فقد قال</a:t>
            </a:r>
            <a:r>
              <a:rPr lang="ar-SA" sz="3200" dirty="0">
                <a:solidFill>
                  <a:prstClr val="black"/>
                </a:solidFill>
                <a:cs typeface="PT Bold Heading" pitchFamily="2" charset="-78"/>
                <a:sym typeface="Wingdings" pitchFamily="2" charset="2"/>
              </a:rPr>
              <a:t>: ( </a:t>
            </a:r>
            <a:r>
              <a:rPr lang="ar-SA" sz="3200" dirty="0">
                <a:solidFill>
                  <a:srgbClr val="C00000"/>
                </a:solidFill>
                <a:cs typeface="PT Bold Heading" pitchFamily="2" charset="-78"/>
                <a:sym typeface="Wingdings" pitchFamily="2" charset="2"/>
              </a:rPr>
              <a:t>وكفتح أبواب حسن الطاعة</a:t>
            </a:r>
            <a:r>
              <a:rPr lang="ar-SA" sz="3200" dirty="0">
                <a:solidFill>
                  <a:srgbClr val="FF0000"/>
                </a:solidFill>
                <a:cs typeface="PT Bold Heading" pitchFamily="2" charset="-78"/>
                <a:sym typeface="Wingdings" pitchFamily="2" charset="2"/>
              </a:rPr>
              <a:t> </a:t>
            </a:r>
            <a:r>
              <a:rPr lang="ar-SA" sz="3200" dirty="0">
                <a:cs typeface="PT Bold Heading" pitchFamily="2" charset="-78"/>
                <a:sym typeface="Wingdings" pitchFamily="2" charset="2"/>
              </a:rPr>
              <a:t>للحكومات العادلة</a:t>
            </a:r>
            <a:r>
              <a:rPr lang="ar-SA" sz="3200" dirty="0">
                <a:solidFill>
                  <a:srgbClr val="FF0000"/>
                </a:solidFill>
                <a:cs typeface="PT Bold Heading" pitchFamily="2" charset="-78"/>
                <a:sym typeface="Wingdings" pitchFamily="2" charset="2"/>
              </a:rPr>
              <a:t>، والاستفادة من إرشاداتها، </a:t>
            </a:r>
            <a:r>
              <a:rPr lang="ar-SA" sz="3200" u="sng" dirty="0">
                <a:cs typeface="PT Bold Heading" pitchFamily="2" charset="-78"/>
                <a:sym typeface="Wingdings" pitchFamily="2" charset="2"/>
              </a:rPr>
              <a:t>وإن كانت غير مسلمة</a:t>
            </a:r>
            <a:r>
              <a:rPr lang="ar-SA" sz="3200" dirty="0">
                <a:solidFill>
                  <a:srgbClr val="FF0000"/>
                </a:solidFill>
                <a:cs typeface="PT Bold Heading" pitchFamily="2" charset="-78"/>
                <a:sym typeface="Wingdings" pitchFamily="2" charset="2"/>
              </a:rPr>
              <a:t>، </a:t>
            </a:r>
            <a:r>
              <a:rPr lang="ar-SA" sz="3200" dirty="0">
                <a:solidFill>
                  <a:srgbClr val="C00000"/>
                </a:solidFill>
                <a:cs typeface="PT Bold Heading" pitchFamily="2" charset="-78"/>
                <a:sym typeface="Wingdings" pitchFamily="2" charset="2"/>
              </a:rPr>
              <a:t>وسد أبواب الانقياد ....)</a:t>
            </a:r>
          </a:p>
        </p:txBody>
      </p:sp>
    </p:spTree>
    <p:extLst>
      <p:ext uri="{BB962C8B-B14F-4D97-AF65-F5344CB8AC3E}">
        <p14:creationId xmlns:p14="http://schemas.microsoft.com/office/powerpoint/2010/main" val="5091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3741</TotalTime>
  <Words>1120</Words>
  <Application>Microsoft Office PowerPoint</Application>
  <PresentationFormat>عرض على الشاشة (3:4)‏</PresentationFormat>
  <Paragraphs>98</Paragraphs>
  <Slides>18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24" baseType="lpstr">
      <vt:lpstr>Arial</vt:lpstr>
      <vt:lpstr>Calibri</vt:lpstr>
      <vt:lpstr>PT Bold Heading</vt:lpstr>
      <vt:lpstr>Times New Roman</vt:lpstr>
      <vt:lpstr>Wingdings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arwa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NAWAL</dc:creator>
  <cp:lastModifiedBy>aziza alzahrani</cp:lastModifiedBy>
  <cp:revision>41</cp:revision>
  <dcterms:created xsi:type="dcterms:W3CDTF">2012-03-27T22:38:07Z</dcterms:created>
  <dcterms:modified xsi:type="dcterms:W3CDTF">2017-04-14T05:05:21Z</dcterms:modified>
</cp:coreProperties>
</file>