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sldIdLst>
    <p:sldId id="263" r:id="rId2"/>
    <p:sldId id="277" r:id="rId3"/>
    <p:sldId id="303" r:id="rId4"/>
    <p:sldId id="304" r:id="rId5"/>
    <p:sldId id="289" r:id="rId6"/>
    <p:sldId id="285" r:id="rId7"/>
    <p:sldId id="286" r:id="rId8"/>
    <p:sldId id="287" r:id="rId9"/>
    <p:sldId id="296" r:id="rId10"/>
    <p:sldId id="301" r:id="rId11"/>
    <p:sldId id="302" r:id="rId12"/>
    <p:sldId id="294" r:id="rId13"/>
    <p:sldId id="298" r:id="rId14"/>
    <p:sldId id="299" r:id="rId15"/>
    <p:sldId id="295" r:id="rId16"/>
    <p:sldId id="260" r:id="rId17"/>
    <p:sldId id="292" r:id="rId18"/>
    <p:sldId id="282"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8" d="100"/>
          <a:sy n="68" d="100"/>
        </p:scale>
        <p:origin x="-11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FEA1E45F-B835-4E8C-9838-5E10591E9F42}" type="datetimeFigureOut">
              <a:rPr lang="ar-SA" smtClean="0"/>
              <a:pPr/>
              <a:t>27/11/32</a:t>
            </a:fld>
            <a:endParaRPr lang="ar-SA"/>
          </a:p>
        </p:txBody>
      </p:sp>
      <p:sp>
        <p:nvSpPr>
          <p:cNvPr id="16" name="Slide Number Placeholder 15"/>
          <p:cNvSpPr>
            <a:spLocks noGrp="1"/>
          </p:cNvSpPr>
          <p:nvPr>
            <p:ph type="sldNum" sz="quarter" idx="11"/>
          </p:nvPr>
        </p:nvSpPr>
        <p:spPr/>
        <p:txBody>
          <a:bodyPr/>
          <a:lstStyle/>
          <a:p>
            <a:fld id="{E79C043F-D128-4BC1-9407-9BE3487F3620}" type="slidenum">
              <a:rPr lang="ar-SA" smtClean="0"/>
              <a:pPr/>
              <a:t>‹#›</a:t>
            </a:fld>
            <a:endParaRPr lang="ar-SA"/>
          </a:p>
        </p:txBody>
      </p:sp>
      <p:sp>
        <p:nvSpPr>
          <p:cNvPr id="17" name="Footer Placeholder 16"/>
          <p:cNvSpPr>
            <a:spLocks noGrp="1"/>
          </p:cNvSpPr>
          <p:nvPr>
            <p:ph type="ftr" sz="quarter" idx="12"/>
          </p:nvPr>
        </p:nvSpPr>
        <p:spPr/>
        <p:txBody>
          <a:bodyPr/>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FEA1E45F-B835-4E8C-9838-5E10591E9F42}" type="datetimeFigureOut">
              <a:rPr lang="ar-SA" smtClean="0"/>
              <a:pPr/>
              <a:t>27/11/32</a:t>
            </a:fld>
            <a:endParaRPr lang="ar-SA"/>
          </a:p>
        </p:txBody>
      </p:sp>
      <p:sp>
        <p:nvSpPr>
          <p:cNvPr id="15" name="Slide Number Placeholder 14"/>
          <p:cNvSpPr>
            <a:spLocks noGrp="1"/>
          </p:cNvSpPr>
          <p:nvPr>
            <p:ph type="sldNum" sz="quarter" idx="15"/>
          </p:nvPr>
        </p:nvSpPr>
        <p:spPr/>
        <p:txBody>
          <a:bodyPr/>
          <a:lstStyle>
            <a:lvl1pPr algn="ctr">
              <a:defRPr/>
            </a:lvl1pPr>
          </a:lstStyle>
          <a:p>
            <a:fld id="{E79C043F-D128-4BC1-9407-9BE3487F3620}" type="slidenum">
              <a:rPr lang="ar-SA" smtClean="0"/>
              <a:pPr/>
              <a:t>‹#›</a:t>
            </a:fld>
            <a:endParaRPr lang="ar-SA"/>
          </a:p>
        </p:txBody>
      </p:sp>
      <p:sp>
        <p:nvSpPr>
          <p:cNvPr id="16" name="Footer Placeholder 15"/>
          <p:cNvSpPr>
            <a:spLocks noGrp="1"/>
          </p:cNvSpPr>
          <p:nvPr>
            <p:ph type="ftr" sz="quarter" idx="16"/>
          </p:nvPr>
        </p:nvSpPr>
        <p:spPr/>
        <p:txBody>
          <a:bodyPr/>
          <a:lstStyle/>
          <a:p>
            <a:endParaRPr lang="ar-SA"/>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EA1E45F-B835-4E8C-9838-5E10591E9F42}" type="datetimeFigureOut">
              <a:rPr lang="ar-SA" smtClean="0"/>
              <a:pPr/>
              <a:t>27/11/32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79C043F-D128-4BC1-9407-9BE3487F3620}" type="slidenum">
              <a:rPr lang="ar-SA" smtClean="0"/>
              <a:pPr/>
              <a:t>‹#›</a:t>
            </a:fld>
            <a:endParaRPr lang="ar-SA"/>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EA1E45F-B835-4E8C-9838-5E10591E9F42}" type="datetimeFigureOut">
              <a:rPr lang="ar-SA" smtClean="0"/>
              <a:pPr/>
              <a:t>27/11/32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79C043F-D128-4BC1-9407-9BE3487F3620}" type="slidenum">
              <a:rPr lang="ar-SA" smtClean="0"/>
              <a:pPr/>
              <a:t>‹#›</a:t>
            </a:fld>
            <a:endParaRPr lang="ar-SA"/>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79C043F-D128-4BC1-9407-9BE3487F3620}" type="slidenum">
              <a:rPr lang="ar-SA" smtClean="0"/>
              <a:pPr/>
              <a:t>‹#›</a:t>
            </a:fld>
            <a:endParaRPr lang="ar-SA"/>
          </a:p>
        </p:txBody>
      </p:sp>
      <p:sp>
        <p:nvSpPr>
          <p:cNvPr id="8" name="Footer Placeholder 7"/>
          <p:cNvSpPr>
            <a:spLocks noGrp="1"/>
          </p:cNvSpPr>
          <p:nvPr>
            <p:ph type="ftr" sz="quarter" idx="11"/>
          </p:nvPr>
        </p:nvSpPr>
        <p:spPr/>
        <p:txBody>
          <a:bodyPr/>
          <a:lstStyle/>
          <a:p>
            <a:endParaRPr lang="ar-SA"/>
          </a:p>
        </p:txBody>
      </p:sp>
      <p:sp>
        <p:nvSpPr>
          <p:cNvPr id="7" name="Date Placeholder 6"/>
          <p:cNvSpPr>
            <a:spLocks noGrp="1"/>
          </p:cNvSpPr>
          <p:nvPr>
            <p:ph type="dt" sz="half" idx="10"/>
          </p:nvPr>
        </p:nvSpPr>
        <p:spPr/>
        <p:txBody>
          <a:bodyPr/>
          <a:lstStyle/>
          <a:p>
            <a:fld id="{FEA1E45F-B835-4E8C-9838-5E10591E9F42}" type="datetimeFigureOut">
              <a:rPr lang="ar-SA" smtClean="0"/>
              <a:pPr/>
              <a:t>27/11/32</a:t>
            </a:fld>
            <a:endParaRPr lang="ar-SA"/>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EA1E45F-B835-4E8C-9838-5E10591E9F42}" type="datetimeFigureOut">
              <a:rPr lang="ar-SA" smtClean="0"/>
              <a:pPr/>
              <a:t>27/11/32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79C043F-D128-4BC1-9407-9BE3487F3620}" type="slidenum">
              <a:rPr lang="ar-SA" smtClean="0"/>
              <a:pPr/>
              <a:t>‹#›</a:t>
            </a:fld>
            <a:endParaRPr lang="ar-SA"/>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A1E45F-B835-4E8C-9838-5E10591E9F42}" type="datetimeFigureOut">
              <a:rPr lang="ar-SA" smtClean="0"/>
              <a:pPr/>
              <a:t>27/11/32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E79C043F-D128-4BC1-9407-9BE3487F3620}"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FEA1E45F-B835-4E8C-9838-5E10591E9F42}" type="datetimeFigureOut">
              <a:rPr lang="ar-SA" smtClean="0"/>
              <a:pPr/>
              <a:t>27/11/32</a:t>
            </a:fld>
            <a:endParaRPr lang="ar-SA"/>
          </a:p>
        </p:txBody>
      </p:sp>
      <p:sp>
        <p:nvSpPr>
          <p:cNvPr id="9" name="Slide Number Placeholder 8"/>
          <p:cNvSpPr>
            <a:spLocks noGrp="1"/>
          </p:cNvSpPr>
          <p:nvPr>
            <p:ph type="sldNum" sz="quarter" idx="15"/>
          </p:nvPr>
        </p:nvSpPr>
        <p:spPr/>
        <p:txBody>
          <a:bodyPr/>
          <a:lstStyle/>
          <a:p>
            <a:fld id="{E79C043F-D128-4BC1-9407-9BE3487F3620}" type="slidenum">
              <a:rPr lang="ar-SA" smtClean="0"/>
              <a:pPr/>
              <a:t>‹#›</a:t>
            </a:fld>
            <a:endParaRPr lang="ar-SA"/>
          </a:p>
        </p:txBody>
      </p:sp>
      <p:sp>
        <p:nvSpPr>
          <p:cNvPr id="10" name="Footer Placeholder 9"/>
          <p:cNvSpPr>
            <a:spLocks noGrp="1"/>
          </p:cNvSpPr>
          <p:nvPr>
            <p:ph type="ftr" sz="quarter" idx="16"/>
          </p:nvPr>
        </p:nvSpPr>
        <p:spPr/>
        <p:txBody>
          <a:bodyPr/>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FEA1E45F-B835-4E8C-9838-5E10591E9F42}" type="datetimeFigureOut">
              <a:rPr lang="ar-SA" smtClean="0"/>
              <a:pPr/>
              <a:t>27/11/32</a:t>
            </a:fld>
            <a:endParaRPr lang="ar-SA"/>
          </a:p>
        </p:txBody>
      </p:sp>
      <p:sp>
        <p:nvSpPr>
          <p:cNvPr id="9" name="Slide Number Placeholder 8"/>
          <p:cNvSpPr>
            <a:spLocks noGrp="1"/>
          </p:cNvSpPr>
          <p:nvPr>
            <p:ph type="sldNum" sz="quarter" idx="11"/>
          </p:nvPr>
        </p:nvSpPr>
        <p:spPr/>
        <p:txBody>
          <a:bodyPr/>
          <a:lstStyle/>
          <a:p>
            <a:fld id="{E79C043F-D128-4BC1-9407-9BE3487F3620}" type="slidenum">
              <a:rPr lang="ar-SA" smtClean="0"/>
              <a:pPr/>
              <a:t>‹#›</a:t>
            </a:fld>
            <a:endParaRPr lang="ar-SA"/>
          </a:p>
        </p:txBody>
      </p:sp>
      <p:sp>
        <p:nvSpPr>
          <p:cNvPr id="10" name="Footer Placeholder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A1E45F-B835-4E8C-9838-5E10591E9F42}" type="datetimeFigureOut">
              <a:rPr lang="ar-SA" smtClean="0"/>
              <a:pPr/>
              <a:t>27/11/32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79C043F-D128-4BC1-9407-9BE3487F3620}"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A1E45F-B835-4E8C-9838-5E10591E9F42}" type="datetimeFigureOut">
              <a:rPr lang="ar-SA" smtClean="0"/>
              <a:pPr/>
              <a:t>27/11/32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79C043F-D128-4BC1-9407-9BE3487F3620}"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EA1E45F-B835-4E8C-9838-5E10591E9F42}" type="datetimeFigureOut">
              <a:rPr lang="ar-SA" smtClean="0"/>
              <a:pPr/>
              <a:t>27/11/32</a:t>
            </a:fld>
            <a:endParaRPr lang="ar-SA"/>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79C043F-D128-4BC1-9407-9BE3487F3620}" type="slidenum">
              <a:rPr lang="ar-SA" smtClean="0"/>
              <a:pPr/>
              <a:t>‹#›</a:t>
            </a:fld>
            <a:endParaRPr lang="ar-SA"/>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Prose" TargetMode="External"/><Relationship Id="rId2" Type="http://schemas.openxmlformats.org/officeDocument/2006/relationships/hyperlink" Target="http://en.wikipedia.org/wiki/Pangur_B%C3%A1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1628800"/>
            <a:ext cx="5832648" cy="2088232"/>
          </a:xfrm>
        </p:spPr>
        <p:txBody>
          <a:bodyPr>
            <a:normAutofit/>
          </a:bodyPr>
          <a:lstStyle/>
          <a:p>
            <a:r>
              <a:rPr lang="en-US" sz="7200" b="1" dirty="0" smtClean="0">
                <a:solidFill>
                  <a:schemeClr val="bg1"/>
                </a:solidFill>
              </a:rPr>
              <a:t>Irish Poetry</a:t>
            </a:r>
            <a:r>
              <a:rPr lang="en-US" sz="7200" dirty="0" smtClean="0">
                <a:solidFill>
                  <a:schemeClr val="bg1"/>
                </a:solidFill>
              </a:rPr>
              <a:t> </a:t>
            </a:r>
            <a:endParaRPr lang="ar-SA" sz="7200" dirty="0">
              <a:solidFill>
                <a:schemeClr val="bg1"/>
              </a:solidFill>
            </a:endParaRPr>
          </a:p>
        </p:txBody>
      </p:sp>
      <p:pic>
        <p:nvPicPr>
          <p:cNvPr id="1026" name="صورة 4" descr="270px-Birth_of_the_Irish_Republic"/>
          <p:cNvPicPr>
            <a:picLocks noChangeAspect="1" noChangeArrowheads="1"/>
          </p:cNvPicPr>
          <p:nvPr/>
        </p:nvPicPr>
        <p:blipFill>
          <a:blip r:embed="rId2"/>
          <a:srcRect/>
          <a:stretch>
            <a:fillRect/>
          </a:stretch>
        </p:blipFill>
        <p:spPr bwMode="auto">
          <a:xfrm>
            <a:off x="500034" y="857232"/>
            <a:ext cx="2786082" cy="17145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2" descr="Irish-History.jpg"/>
          <p:cNvPicPr>
            <a:picLocks noChangeAspect="1"/>
          </p:cNvPicPr>
          <p:nvPr/>
        </p:nvPicPr>
        <p:blipFill>
          <a:blip r:embed="rId3" cstate="print"/>
          <a:stretch>
            <a:fillRect/>
          </a:stretch>
        </p:blipFill>
        <p:spPr>
          <a:xfrm rot="20843213">
            <a:off x="5380543" y="3722936"/>
            <a:ext cx="3488206" cy="2573522"/>
          </a:xfrm>
          <a:prstGeom prst="rect">
            <a:avLst/>
          </a:prstGeom>
          <a:ln>
            <a:noFill/>
          </a:ln>
          <a:effectLst>
            <a:softEdge rad="112500"/>
          </a:effectLst>
        </p:spPr>
      </p:pic>
      <p:pic>
        <p:nvPicPr>
          <p:cNvPr id="1027" name="ext-gen14" descr="http://wwwdelivery.superstock.com/Image/1566/Thumb/1566-781144.jpg"/>
          <p:cNvPicPr>
            <a:picLocks noChangeAspect="1" noChangeArrowheads="1"/>
          </p:cNvPicPr>
          <p:nvPr/>
        </p:nvPicPr>
        <p:blipFill>
          <a:blip r:embed="rId4"/>
          <a:srcRect/>
          <a:stretch>
            <a:fillRect/>
          </a:stretch>
        </p:blipFill>
        <p:spPr bwMode="auto">
          <a:xfrm>
            <a:off x="571472" y="3896980"/>
            <a:ext cx="2714644" cy="23181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492624"/>
          </a:xfrm>
        </p:spPr>
        <p:txBody>
          <a:bodyPr>
            <a:normAutofit/>
          </a:bodyPr>
          <a:lstStyle/>
          <a:p>
            <a:pPr algn="ctr"/>
            <a:r>
              <a:rPr lang="en-US" sz="4800" dirty="0" err="1" smtClean="0">
                <a:solidFill>
                  <a:schemeClr val="bg1"/>
                </a:solidFill>
              </a:rPr>
              <a:t>Wafa</a:t>
            </a:r>
            <a:r>
              <a:rPr lang="en-US" sz="4800" dirty="0" smtClean="0">
                <a:solidFill>
                  <a:schemeClr val="bg1"/>
                </a:solidFill>
              </a:rPr>
              <a:t> Abdullah Al-</a:t>
            </a:r>
            <a:r>
              <a:rPr lang="en-US" sz="4800" dirty="0" err="1" smtClean="0">
                <a:solidFill>
                  <a:schemeClr val="bg1"/>
                </a:solidFill>
              </a:rPr>
              <a:t>Aqeel</a:t>
            </a:r>
            <a:endParaRPr lang="ar-SA" sz="4800" dirty="0">
              <a:solidFill>
                <a:schemeClr val="bg1"/>
              </a:solidFill>
            </a:endParaRPr>
          </a:p>
        </p:txBody>
      </p:sp>
      <p:pic>
        <p:nvPicPr>
          <p:cNvPr id="3" name="صورة 4" descr="270px-Birth_of_the_Irish_Republic"/>
          <p:cNvPicPr>
            <a:picLocks noChangeAspect="1" noChangeArrowheads="1"/>
          </p:cNvPicPr>
          <p:nvPr/>
        </p:nvPicPr>
        <p:blipFill>
          <a:blip r:embed="rId2"/>
          <a:srcRect/>
          <a:stretch>
            <a:fillRect/>
          </a:stretch>
        </p:blipFill>
        <p:spPr bwMode="auto">
          <a:xfrm>
            <a:off x="500034" y="285729"/>
            <a:ext cx="3714776" cy="2286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43050"/>
            <a:ext cx="8229600" cy="4714908"/>
          </a:xfrm>
        </p:spPr>
        <p:txBody>
          <a:bodyPr>
            <a:noAutofit/>
          </a:bodyPr>
          <a:lstStyle/>
          <a:p>
            <a:pPr algn="l">
              <a:buNone/>
            </a:pPr>
            <a:r>
              <a:rPr lang="en-US" sz="2000" dirty="0" smtClean="0"/>
              <a:t/>
            </a:r>
            <a:br>
              <a:rPr lang="en-US" sz="2000" dirty="0" smtClean="0"/>
            </a:br>
            <a:r>
              <a:rPr lang="en-US" sz="2000" dirty="0" smtClean="0"/>
              <a:t>      </a:t>
            </a:r>
            <a:r>
              <a:rPr lang="en-US" sz="2000" dirty="0" smtClean="0">
                <a:solidFill>
                  <a:schemeClr val="bg1"/>
                </a:solidFill>
                <a:latin typeface="Arial" pitchFamily="34" charset="0"/>
                <a:cs typeface="Arial" pitchFamily="34" charset="0"/>
              </a:rPr>
              <a:t>The history of Irish poetry includes the poetries of two languages, one in Irish and the other in English . The complex interplay between these two traditions, and between both of them and other poetries in English, has produced a body of work that is both rich in variety and difficult to categorize.</a:t>
            </a:r>
            <a:endParaRPr lang="ar-SA" sz="2000" dirty="0" smtClean="0">
              <a:solidFill>
                <a:schemeClr val="bg1"/>
              </a:solidFill>
              <a:latin typeface="Arial" pitchFamily="34" charset="0"/>
              <a:cs typeface="Arial" pitchFamily="34" charset="0"/>
            </a:endParaRPr>
          </a:p>
          <a:p>
            <a:pPr algn="l">
              <a:buNone/>
            </a:pPr>
            <a:r>
              <a:rPr lang="en-US" sz="2000" dirty="0" smtClean="0">
                <a:solidFill>
                  <a:schemeClr val="bg1"/>
                </a:solidFill>
                <a:latin typeface="Arial" pitchFamily="34" charset="0"/>
                <a:cs typeface="Arial" pitchFamily="34" charset="0"/>
              </a:rPr>
              <a:t/>
            </a:r>
            <a:br>
              <a:rPr lang="en-US" sz="2000" dirty="0" smtClean="0">
                <a:solidFill>
                  <a:schemeClr val="bg1"/>
                </a:solidFill>
                <a:latin typeface="Arial" pitchFamily="34" charset="0"/>
                <a:cs typeface="Arial" pitchFamily="34" charset="0"/>
              </a:rPr>
            </a:br>
            <a:r>
              <a:rPr lang="en-US" sz="2000" dirty="0" smtClean="0">
                <a:solidFill>
                  <a:schemeClr val="bg1"/>
                </a:solidFill>
                <a:latin typeface="Arial" pitchFamily="34" charset="0"/>
                <a:cs typeface="Arial" pitchFamily="34" charset="0"/>
              </a:rPr>
              <a:t>     The earliest surviving poems in Irish date back to the 6th century, while the first known poems in English from Ireland date to the 14th century. Although some cross-fertilization between the two language traditions has always happened, the final emergence of an English-language poetry that had absorbed themes and models from Irish did not appear until the 19th century. This culminated in the work of the poets of the Celtic Revival at the end of the 19th and beginning of the 20th century.</a:t>
            </a:r>
            <a:br>
              <a:rPr lang="en-US" sz="2000" dirty="0" smtClean="0">
                <a:solidFill>
                  <a:schemeClr val="bg1"/>
                </a:solidFill>
                <a:latin typeface="Arial" pitchFamily="34" charset="0"/>
                <a:cs typeface="Arial" pitchFamily="34" charset="0"/>
              </a:rPr>
            </a:br>
            <a:endParaRPr lang="en-US" sz="2000" dirty="0" smtClean="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lstStyle/>
          <a:p>
            <a:pPr algn="ctr"/>
            <a:r>
              <a:rPr lang="en-US" sz="4400" b="1" u="sng" dirty="0" smtClean="0">
                <a:solidFill>
                  <a:schemeClr val="tx1"/>
                </a:solidFill>
              </a:rPr>
              <a:t>Introduction</a:t>
            </a:r>
            <a:endParaRPr lang="ar-SA"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1142984"/>
            <a:ext cx="8001056" cy="1200329"/>
          </a:xfrm>
          <a:prstGeom prst="rect">
            <a:avLst/>
          </a:prstGeom>
        </p:spPr>
        <p:txBody>
          <a:bodyPr wrap="square">
            <a:spAutoFit/>
          </a:bodyPr>
          <a:lstStyle/>
          <a:p>
            <a:pPr algn="l"/>
            <a:r>
              <a:rPr lang="en-US" dirty="0" smtClean="0">
                <a:solidFill>
                  <a:schemeClr val="bg1"/>
                </a:solidFill>
                <a:latin typeface="Arial" pitchFamily="34" charset="0"/>
                <a:cs typeface="Arial" pitchFamily="34" charset="0"/>
              </a:rPr>
              <a:t>     Towards the last quarter of the century, modern Irish poetry has tended to a wide range of diversity, from the poets of the Northern school to writers influenced by the modernist tradition and those facing the new questions </a:t>
            </a:r>
            <a:r>
              <a:rPr lang="ar-SA" dirty="0" smtClean="0">
                <a:solidFill>
                  <a:schemeClr val="bg1"/>
                </a:solidFill>
                <a:latin typeface="Arial" pitchFamily="34" charset="0"/>
                <a:cs typeface="Arial" pitchFamily="34" charset="0"/>
              </a:rPr>
              <a:t>.</a:t>
            </a:r>
            <a:r>
              <a:rPr lang="en-US" dirty="0" smtClean="0">
                <a:solidFill>
                  <a:schemeClr val="bg1"/>
                </a:solidFill>
                <a:latin typeface="Arial" pitchFamily="34" charset="0"/>
                <a:cs typeface="Arial" pitchFamily="34" charset="0"/>
              </a:rPr>
              <a:t>posed by an increasingly urban and cosmopolitan society</a:t>
            </a:r>
            <a:endParaRPr lang="en-US" dirty="0"/>
          </a:p>
        </p:txBody>
      </p:sp>
      <p:pic>
        <p:nvPicPr>
          <p:cNvPr id="3" name="Picture 2" descr="Flann_for_%C3%89rinn.png"/>
          <p:cNvPicPr>
            <a:picLocks noChangeAspect="1"/>
          </p:cNvPicPr>
          <p:nvPr/>
        </p:nvPicPr>
        <p:blipFill>
          <a:blip r:embed="rId2"/>
          <a:stretch>
            <a:fillRect/>
          </a:stretch>
        </p:blipFill>
        <p:spPr>
          <a:xfrm>
            <a:off x="857224" y="2928934"/>
            <a:ext cx="4482540" cy="2806349"/>
          </a:xfrm>
          <a:prstGeom prst="rect">
            <a:avLst/>
          </a:prstGeom>
        </p:spPr>
      </p:pic>
      <p:pic>
        <p:nvPicPr>
          <p:cNvPr id="4" name="Picture 3" descr="kells.gif"/>
          <p:cNvPicPr>
            <a:picLocks noChangeAspect="1"/>
          </p:cNvPicPr>
          <p:nvPr/>
        </p:nvPicPr>
        <p:blipFill>
          <a:blip r:embed="rId3"/>
          <a:stretch>
            <a:fillRect/>
          </a:stretch>
        </p:blipFill>
        <p:spPr>
          <a:xfrm>
            <a:off x="5500694" y="2928934"/>
            <a:ext cx="2786082" cy="278608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3312368"/>
          </a:xfrm>
        </p:spPr>
        <p:txBody>
          <a:bodyPr/>
          <a:lstStyle/>
          <a:p>
            <a:pPr algn="ctr"/>
            <a:r>
              <a:rPr lang="en-US" dirty="0" err="1" smtClean="0">
                <a:solidFill>
                  <a:schemeClr val="bg1"/>
                </a:solidFill>
              </a:rPr>
              <a:t>Muneerah</a:t>
            </a:r>
            <a:r>
              <a:rPr lang="en-US" dirty="0" smtClean="0">
                <a:solidFill>
                  <a:schemeClr val="bg1"/>
                </a:solidFill>
              </a:rPr>
              <a:t> Saud Al </a:t>
            </a:r>
            <a:r>
              <a:rPr lang="en-US" dirty="0" err="1" smtClean="0">
                <a:solidFill>
                  <a:schemeClr val="bg1"/>
                </a:solidFill>
              </a:rPr>
              <a:t>Azman</a:t>
            </a:r>
            <a:endParaRPr lang="ar-SA" dirty="0">
              <a:solidFill>
                <a:schemeClr val="bg1"/>
              </a:solidFill>
            </a:endParaRPr>
          </a:p>
        </p:txBody>
      </p:sp>
      <p:pic>
        <p:nvPicPr>
          <p:cNvPr id="4" name="صورة 4" descr="270px-Birth_of_the_Irish_Republic"/>
          <p:cNvPicPr>
            <a:picLocks noChangeAspect="1" noChangeArrowheads="1"/>
          </p:cNvPicPr>
          <p:nvPr/>
        </p:nvPicPr>
        <p:blipFill>
          <a:blip r:embed="rId2"/>
          <a:srcRect/>
          <a:stretch>
            <a:fillRect/>
          </a:stretch>
        </p:blipFill>
        <p:spPr bwMode="auto">
          <a:xfrm>
            <a:off x="500034" y="571480"/>
            <a:ext cx="3857652" cy="1928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624" y="404664"/>
            <a:ext cx="6480720" cy="830997"/>
          </a:xfrm>
          <a:prstGeom prst="rect">
            <a:avLst/>
          </a:prstGeom>
        </p:spPr>
        <p:txBody>
          <a:bodyPr wrap="square">
            <a:spAutoFit/>
          </a:bodyPr>
          <a:lstStyle/>
          <a:p>
            <a:pPr algn="ctr"/>
            <a:r>
              <a:rPr lang="en-US" sz="4800" b="1" u="sng" dirty="0" smtClean="0"/>
              <a:t>History of Ireland </a:t>
            </a:r>
            <a:endParaRPr lang="en-US" sz="4800" u="sng" dirty="0"/>
          </a:p>
        </p:txBody>
      </p:sp>
      <p:sp>
        <p:nvSpPr>
          <p:cNvPr id="3" name="Rectangle 2"/>
          <p:cNvSpPr/>
          <p:nvPr/>
        </p:nvSpPr>
        <p:spPr>
          <a:xfrm>
            <a:off x="251520" y="1556792"/>
            <a:ext cx="8568952" cy="4524315"/>
          </a:xfrm>
          <a:prstGeom prst="rect">
            <a:avLst/>
          </a:prstGeom>
        </p:spPr>
        <p:txBody>
          <a:bodyPr wrap="square">
            <a:spAutoFit/>
          </a:bodyPr>
          <a:lstStyle/>
          <a:p>
            <a:pPr algn="just" rtl="0"/>
            <a:r>
              <a:rPr lang="en-US" b="1" dirty="0" smtClean="0"/>
              <a:t>Early Ireland History:</a:t>
            </a:r>
            <a:r>
              <a:rPr lang="en-US" dirty="0" smtClean="0"/>
              <a:t> </a:t>
            </a:r>
            <a:r>
              <a:rPr lang="en-US" dirty="0" smtClean="0">
                <a:solidFill>
                  <a:schemeClr val="bg1"/>
                </a:solidFill>
              </a:rPr>
              <a:t>By the start of the Christian Era the various Celtic tribes inhabiting Ireland were apparently divided into the five kingdoms of Ulster; </a:t>
            </a:r>
            <a:r>
              <a:rPr lang="en-US" dirty="0" err="1" smtClean="0">
                <a:solidFill>
                  <a:schemeClr val="bg1"/>
                </a:solidFill>
              </a:rPr>
              <a:t>Meath</a:t>
            </a:r>
            <a:r>
              <a:rPr lang="en-US" dirty="0" smtClean="0">
                <a:solidFill>
                  <a:schemeClr val="bg1"/>
                </a:solidFill>
              </a:rPr>
              <a:t>, </a:t>
            </a:r>
            <a:r>
              <a:rPr lang="en-US" dirty="0" err="1" smtClean="0">
                <a:solidFill>
                  <a:schemeClr val="bg1"/>
                </a:solidFill>
              </a:rPr>
              <a:t>Leinster</a:t>
            </a:r>
            <a:r>
              <a:rPr lang="en-US" dirty="0" smtClean="0">
                <a:solidFill>
                  <a:schemeClr val="bg1"/>
                </a:solidFill>
              </a:rPr>
              <a:t>, Munster, and Connaught, whose rulers were subject to a high king dwelling at Tara. </a:t>
            </a:r>
          </a:p>
          <a:p>
            <a:pPr algn="just" rtl="0"/>
            <a:endParaRPr lang="en-US" dirty="0" smtClean="0"/>
          </a:p>
          <a:p>
            <a:pPr algn="just" rtl="0"/>
            <a:r>
              <a:rPr lang="en-US" b="1" dirty="0" smtClean="0"/>
              <a:t>The Invasion of Ireland</a:t>
            </a:r>
            <a:r>
              <a:rPr lang="en-US" dirty="0" smtClean="0"/>
              <a:t>: </a:t>
            </a:r>
            <a:r>
              <a:rPr lang="en-US" dirty="0" smtClean="0">
                <a:solidFill>
                  <a:schemeClr val="bg1"/>
                </a:solidFill>
              </a:rPr>
              <a:t>In 795 the Normans invaded Ireland, settling along the coast and raiding the interior and its Irish people. Two centuries later the country was temporarily united under Brian </a:t>
            </a:r>
            <a:r>
              <a:rPr lang="en-US" dirty="0" err="1" smtClean="0">
                <a:solidFill>
                  <a:schemeClr val="bg1"/>
                </a:solidFill>
              </a:rPr>
              <a:t>Boroimhe</a:t>
            </a:r>
            <a:r>
              <a:rPr lang="en-US" dirty="0" smtClean="0">
                <a:solidFill>
                  <a:schemeClr val="bg1"/>
                </a:solidFill>
              </a:rPr>
              <a:t> {Brian </a:t>
            </a:r>
            <a:r>
              <a:rPr lang="en-US" dirty="0" err="1" smtClean="0">
                <a:solidFill>
                  <a:schemeClr val="bg1"/>
                </a:solidFill>
              </a:rPr>
              <a:t>Boru</a:t>
            </a:r>
            <a:r>
              <a:rPr lang="en-US" dirty="0" smtClean="0">
                <a:solidFill>
                  <a:schemeClr val="bg1"/>
                </a:solidFill>
              </a:rPr>
              <a:t>}, and in 1014 the Normans were finally defeated at the Battle of </a:t>
            </a:r>
            <a:r>
              <a:rPr lang="en-US" dirty="0" err="1" smtClean="0">
                <a:solidFill>
                  <a:schemeClr val="bg1"/>
                </a:solidFill>
              </a:rPr>
              <a:t>Clontarf</a:t>
            </a:r>
            <a:r>
              <a:rPr lang="en-US" dirty="0" smtClean="0">
                <a:solidFill>
                  <a:schemeClr val="bg1"/>
                </a:solidFill>
              </a:rPr>
              <a:t>. In 1155, however, Pope Adrian IV authorized Henry II of England to take Ireland as a papal fief, and not long afterward an English army invaded Ireland to restore Dermot </a:t>
            </a:r>
            <a:r>
              <a:rPr lang="en-US" dirty="0" err="1" smtClean="0">
                <a:solidFill>
                  <a:schemeClr val="bg1"/>
                </a:solidFill>
              </a:rPr>
              <a:t>MacMurrough</a:t>
            </a:r>
            <a:r>
              <a:rPr lang="en-US" dirty="0" smtClean="0">
                <a:solidFill>
                  <a:schemeClr val="bg1"/>
                </a:solidFill>
              </a:rPr>
              <a:t>, the deposed Kind of </a:t>
            </a:r>
            <a:r>
              <a:rPr lang="en-US" dirty="0" err="1" smtClean="0">
                <a:solidFill>
                  <a:schemeClr val="bg1"/>
                </a:solidFill>
              </a:rPr>
              <a:t>Leinster</a:t>
            </a:r>
            <a:r>
              <a:rPr lang="en-US" dirty="0" smtClean="0">
                <a:solidFill>
                  <a:schemeClr val="bg1"/>
                </a:solidFill>
              </a:rPr>
              <a:t>, to his throne. English soldiers and settlers occupied the eastern kingdom, and Henry granted large estates in Ireland to English nobles. But many of these immigrants adopted the ways and attitudes of the Irish natives, and England soon controlled only a few towns and the Pale, a district around Dublin.</a:t>
            </a:r>
          </a:p>
          <a:p>
            <a:pPr algn="just" rtl="0"/>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404664"/>
            <a:ext cx="8136904" cy="5355312"/>
          </a:xfrm>
          <a:prstGeom prst="rect">
            <a:avLst/>
          </a:prstGeom>
        </p:spPr>
        <p:txBody>
          <a:bodyPr wrap="square">
            <a:spAutoFit/>
          </a:bodyPr>
          <a:lstStyle/>
          <a:p>
            <a:pPr algn="l" rtl="0"/>
            <a:r>
              <a:rPr lang="en-US" b="1" dirty="0" smtClean="0"/>
              <a:t>Political Conflict in the Country of Ireland</a:t>
            </a:r>
            <a:r>
              <a:rPr lang="en-US" dirty="0" smtClean="0"/>
              <a:t>: </a:t>
            </a:r>
            <a:r>
              <a:rPr lang="en-US" dirty="0" smtClean="0">
                <a:solidFill>
                  <a:schemeClr val="bg1"/>
                </a:solidFill>
              </a:rPr>
              <a:t>In 1778 the Irish people were given the right to acquire land, open schools, and exercise their religion with fewer restrictions, but in 1800, after further revolts, the Act of Union abolished the Irish Parliament, making Ireland a part of the United Kingdom. Only Protestants represented the country in the British Parliament until 1829, when the Emancipation Act opened the way for Catholics to serve in the legislature. </a:t>
            </a:r>
          </a:p>
          <a:p>
            <a:pPr algn="l" rtl="0"/>
            <a:r>
              <a:rPr lang="en-US" dirty="0" smtClean="0">
                <a:solidFill>
                  <a:schemeClr val="bg1"/>
                </a:solidFill>
              </a:rPr>
              <a:t>To the poverty caused by land and trade laws favoring English landowners, was added in 1847-48 the terrible potato famine, which took a million Irish lives within a few years and stimulated mass emigration to the United States.</a:t>
            </a:r>
          </a:p>
          <a:p>
            <a:pPr algn="l" rtl="0"/>
            <a:r>
              <a:rPr lang="en-US" dirty="0" smtClean="0">
                <a:solidFill>
                  <a:schemeClr val="bg1"/>
                </a:solidFill>
              </a:rPr>
              <a:t> The Irish-American </a:t>
            </a:r>
            <a:r>
              <a:rPr lang="en-US" dirty="0" err="1" smtClean="0">
                <a:solidFill>
                  <a:schemeClr val="bg1"/>
                </a:solidFill>
              </a:rPr>
              <a:t>Fenians</a:t>
            </a:r>
            <a:r>
              <a:rPr lang="en-US" dirty="0" smtClean="0">
                <a:solidFill>
                  <a:schemeClr val="bg1"/>
                </a:solidFill>
              </a:rPr>
              <a:t> inspired another revolt in 1867, and Parliament passed some reform measures. </a:t>
            </a:r>
          </a:p>
          <a:p>
            <a:pPr algn="l" rtl="0"/>
            <a:endParaRPr lang="en-US" dirty="0" smtClean="0">
              <a:solidFill>
                <a:schemeClr val="bg1"/>
              </a:solidFill>
            </a:endParaRPr>
          </a:p>
          <a:p>
            <a:pPr algn="l" rtl="0"/>
            <a:r>
              <a:rPr lang="en-US" dirty="0" smtClean="0">
                <a:solidFill>
                  <a:schemeClr val="bg1"/>
                </a:solidFill>
              </a:rPr>
              <a:t>In 1898 local self-government was obtained. Despite these reforms, however, agitation was revived under John Dillon and John Redmond. In 1903 the Land Purchase Act made it possible for Irish tenants to by land from the great landlords on easy terms. Eleven years later a home-rule bill was passed which was later suspended as a result of the protest of Northern Ireland and the outbreak of World War I.</a:t>
            </a:r>
          </a:p>
          <a:p>
            <a:pPr algn="l" rtl="0"/>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9326" y="764704"/>
            <a:ext cx="8185122" cy="2862322"/>
          </a:xfrm>
          <a:prstGeom prst="rect">
            <a:avLst/>
          </a:prstGeom>
        </p:spPr>
        <p:txBody>
          <a:bodyPr wrap="square">
            <a:spAutoFit/>
          </a:bodyPr>
          <a:lstStyle/>
          <a:p>
            <a:pPr algn="l" rtl="0"/>
            <a:r>
              <a:rPr lang="en-US" b="1" dirty="0" smtClean="0"/>
              <a:t>The Final Struggle of the Irish People:  </a:t>
            </a:r>
            <a:r>
              <a:rPr lang="en-US" dirty="0" smtClean="0">
                <a:solidFill>
                  <a:schemeClr val="bg1"/>
                </a:solidFill>
              </a:rPr>
              <a:t>in 1921 resulted in the establishment of the Irish Free State as a self-governing dominion. Refusing to join in this new arrangement, Northern Ireland began its separate existence as a part of the United Kingdom.</a:t>
            </a:r>
          </a:p>
          <a:p>
            <a:pPr algn="l" rtl="0"/>
            <a:endParaRPr lang="en-US" dirty="0" smtClean="0">
              <a:solidFill>
                <a:schemeClr val="bg1"/>
              </a:solidFill>
            </a:endParaRPr>
          </a:p>
          <a:p>
            <a:pPr algn="l" rtl="0"/>
            <a:endParaRPr lang="en-US" dirty="0" smtClean="0">
              <a:solidFill>
                <a:schemeClr val="bg1"/>
              </a:solidFill>
            </a:endParaRPr>
          </a:p>
          <a:p>
            <a:pPr algn="l" rtl="0"/>
            <a:endParaRPr lang="en-US" dirty="0" smtClean="0">
              <a:solidFill>
                <a:schemeClr val="bg1"/>
              </a:solidFill>
            </a:endParaRPr>
          </a:p>
          <a:p>
            <a:pPr algn="l" rtl="0"/>
            <a:r>
              <a:rPr lang="en-US" dirty="0" smtClean="0">
                <a:solidFill>
                  <a:schemeClr val="bg1"/>
                </a:solidFill>
              </a:rPr>
              <a:t>In 1937, the Irish Free State became "Eire", "A sovereign, independent, democratic state". </a:t>
            </a:r>
          </a:p>
          <a:p>
            <a:pPr algn="l" rtl="0"/>
            <a:endParaRPr lang="en-US" dirty="0"/>
          </a:p>
        </p:txBody>
      </p:sp>
      <p:pic>
        <p:nvPicPr>
          <p:cNvPr id="3" name="Picture 2" descr="Irish-History.jpg"/>
          <p:cNvPicPr>
            <a:picLocks noChangeAspect="1"/>
          </p:cNvPicPr>
          <p:nvPr/>
        </p:nvPicPr>
        <p:blipFill>
          <a:blip r:embed="rId2" cstate="print"/>
          <a:stretch>
            <a:fillRect/>
          </a:stretch>
        </p:blipFill>
        <p:spPr>
          <a:xfrm rot="20843213">
            <a:off x="577878" y="3513396"/>
            <a:ext cx="3713862" cy="2740006"/>
          </a:xfrm>
          <a:prstGeom prst="rect">
            <a:avLst/>
          </a:prstGeom>
          <a:ln>
            <a:noFill/>
          </a:ln>
          <a:effectLst>
            <a:softEdge rad="112500"/>
          </a:effectLst>
        </p:spPr>
      </p:pic>
      <p:pic>
        <p:nvPicPr>
          <p:cNvPr id="4" name="Picture 3" descr="eviction.gif"/>
          <p:cNvPicPr>
            <a:picLocks noChangeAspect="1"/>
          </p:cNvPicPr>
          <p:nvPr/>
        </p:nvPicPr>
        <p:blipFill>
          <a:blip r:embed="rId3" cstate="print"/>
          <a:stretch>
            <a:fillRect/>
          </a:stretch>
        </p:blipFill>
        <p:spPr>
          <a:xfrm rot="735053">
            <a:off x="4974371" y="3416392"/>
            <a:ext cx="3577208" cy="281899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780656"/>
          </a:xfrm>
        </p:spPr>
        <p:txBody>
          <a:bodyPr>
            <a:normAutofit/>
          </a:bodyPr>
          <a:lstStyle/>
          <a:p>
            <a:pPr algn="ctr"/>
            <a:r>
              <a:rPr lang="en-US" sz="4800" dirty="0" err="1" smtClean="0">
                <a:solidFill>
                  <a:schemeClr val="bg1"/>
                </a:solidFill>
              </a:rPr>
              <a:t>Fatmah</a:t>
            </a:r>
            <a:r>
              <a:rPr lang="en-US" sz="4800" dirty="0" smtClean="0">
                <a:solidFill>
                  <a:schemeClr val="bg1"/>
                </a:solidFill>
              </a:rPr>
              <a:t> </a:t>
            </a:r>
            <a:r>
              <a:rPr lang="en-US" sz="4800" dirty="0" err="1" smtClean="0">
                <a:solidFill>
                  <a:schemeClr val="bg1"/>
                </a:solidFill>
              </a:rPr>
              <a:t>Saad</a:t>
            </a:r>
            <a:r>
              <a:rPr lang="en-US" sz="4800" dirty="0" smtClean="0">
                <a:solidFill>
                  <a:schemeClr val="bg1"/>
                </a:solidFill>
              </a:rPr>
              <a:t> Al-</a:t>
            </a:r>
            <a:r>
              <a:rPr lang="en-US" sz="4800" dirty="0" err="1" smtClean="0">
                <a:solidFill>
                  <a:schemeClr val="bg1"/>
                </a:solidFill>
              </a:rPr>
              <a:t>Kaboor</a:t>
            </a:r>
            <a:endParaRPr lang="ar-SA" sz="4800" dirty="0">
              <a:solidFill>
                <a:schemeClr val="bg1"/>
              </a:solidFill>
            </a:endParaRPr>
          </a:p>
        </p:txBody>
      </p:sp>
      <p:pic>
        <p:nvPicPr>
          <p:cNvPr id="3" name="صورة 4" descr="270px-Birth_of_the_Irish_Republic"/>
          <p:cNvPicPr>
            <a:picLocks noChangeAspect="1" noChangeArrowheads="1"/>
          </p:cNvPicPr>
          <p:nvPr/>
        </p:nvPicPr>
        <p:blipFill>
          <a:blip r:embed="rId2"/>
          <a:srcRect/>
          <a:stretch>
            <a:fillRect/>
          </a:stretch>
        </p:blipFill>
        <p:spPr bwMode="auto">
          <a:xfrm>
            <a:off x="500034" y="285728"/>
            <a:ext cx="4714908" cy="2286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142852"/>
            <a:ext cx="8229600" cy="6715148"/>
          </a:xfrm>
        </p:spPr>
        <p:txBody>
          <a:bodyPr>
            <a:normAutofit fontScale="70000" lnSpcReduction="20000"/>
          </a:bodyPr>
          <a:lstStyle/>
          <a:p>
            <a:pPr algn="l" rtl="0"/>
            <a:r>
              <a:rPr lang="en-US" sz="4000" dirty="0" smtClean="0"/>
              <a:t>Irish Poetry Through The Centuries…</a:t>
            </a:r>
          </a:p>
          <a:p>
            <a:pPr algn="l" rtl="0"/>
            <a:r>
              <a:rPr lang="en-US" dirty="0" smtClean="0">
                <a:solidFill>
                  <a:schemeClr val="bg1"/>
                </a:solidFill>
              </a:rPr>
              <a:t>For centuries, the storytelling tradition of Ireland has remained an important facet of the country and its culture.</a:t>
            </a:r>
          </a:p>
          <a:p>
            <a:pPr algn="l" rtl="0"/>
            <a:r>
              <a:rPr lang="en-US" dirty="0" smtClean="0">
                <a:solidFill>
                  <a:schemeClr val="bg1"/>
                </a:solidFill>
              </a:rPr>
              <a:t>-Throughout history, the Irish have been renowned for their “gift of gab” – a particular facility with self-expression, language, and dramatic flair</a:t>
            </a:r>
          </a:p>
          <a:p>
            <a:pPr algn="l" rtl="0"/>
            <a:r>
              <a:rPr lang="en-US" dirty="0" smtClean="0">
                <a:solidFill>
                  <a:schemeClr val="bg1"/>
                </a:solidFill>
              </a:rPr>
              <a:t>-Indeed, since the sixth century, when poets penned sagas on the pages of illuminated manuscripts (such as the </a:t>
            </a:r>
            <a:r>
              <a:rPr lang="en-US" u="sng" dirty="0" err="1" smtClean="0">
                <a:solidFill>
                  <a:schemeClr val="bg1"/>
                </a:solidFill>
                <a:hlinkClick r:id="rId2" tooltip="The Pangur Ban (old Irish poem) information"/>
              </a:rPr>
              <a:t>Pangur</a:t>
            </a:r>
            <a:r>
              <a:rPr lang="en-US" u="sng" dirty="0" smtClean="0">
                <a:solidFill>
                  <a:schemeClr val="bg1"/>
                </a:solidFill>
                <a:hlinkClick r:id="rId2" tooltip="The Pangur Ban (old Irish poem) information"/>
              </a:rPr>
              <a:t> Ban</a:t>
            </a:r>
            <a:r>
              <a:rPr lang="en-US" dirty="0" smtClean="0">
                <a:solidFill>
                  <a:schemeClr val="bg1"/>
                </a:solidFill>
              </a:rPr>
              <a:t>, written by an Irish monk), Irish poetry has remained a singular and hypnotic art form.</a:t>
            </a:r>
          </a:p>
          <a:p>
            <a:pPr algn="l" rtl="0"/>
            <a:r>
              <a:rPr lang="en-US" dirty="0" smtClean="0">
                <a:solidFill>
                  <a:schemeClr val="bg1"/>
                </a:solidFill>
              </a:rPr>
              <a:t>-The best Irish poetry focuses on </a:t>
            </a:r>
            <a:r>
              <a:rPr lang="en-US" dirty="0" smtClean="0">
                <a:solidFill>
                  <a:schemeClr val="bg1"/>
                </a:solidFill>
              </a:rPr>
              <a:t>the </a:t>
            </a:r>
            <a:r>
              <a:rPr lang="en-US" dirty="0" smtClean="0">
                <a:solidFill>
                  <a:schemeClr val="bg1"/>
                </a:solidFill>
              </a:rPr>
              <a:t>country and its people – whether sophisticated or “folk” in tone, it </a:t>
            </a:r>
            <a:r>
              <a:rPr lang="en-US" i="1" dirty="0" smtClean="0">
                <a:solidFill>
                  <a:schemeClr val="bg1"/>
                </a:solidFill>
              </a:rPr>
              <a:t>always</a:t>
            </a:r>
            <a:r>
              <a:rPr lang="en-US" dirty="0" smtClean="0">
                <a:solidFill>
                  <a:schemeClr val="bg1"/>
                </a:solidFill>
              </a:rPr>
              <a:t> honors the experience of being Irish…</a:t>
            </a:r>
          </a:p>
          <a:p>
            <a:pPr lvl="0" algn="l" rtl="0"/>
            <a:r>
              <a:rPr lang="en-US" dirty="0" smtClean="0">
                <a:solidFill>
                  <a:schemeClr val="bg1"/>
                </a:solidFill>
              </a:rPr>
              <a:t>In the 6th century, poetry was mostly written in </a:t>
            </a:r>
            <a:r>
              <a:rPr lang="en-US" u="sng" dirty="0" smtClean="0">
                <a:solidFill>
                  <a:schemeClr val="bg1"/>
                </a:solidFill>
                <a:hlinkClick r:id="rId3" tooltip="Prose - definition"/>
              </a:rPr>
              <a:t>prose</a:t>
            </a:r>
            <a:r>
              <a:rPr lang="en-US" dirty="0" smtClean="0">
                <a:solidFill>
                  <a:schemeClr val="bg1"/>
                </a:solidFill>
              </a:rPr>
              <a:t> form (unstructured and conversational); this tradition continued right up to the 11th </a:t>
            </a:r>
            <a:r>
              <a:rPr lang="en-US" dirty="0" smtClean="0">
                <a:solidFill>
                  <a:schemeClr val="bg1"/>
                </a:solidFill>
              </a:rPr>
              <a:t>century</a:t>
            </a:r>
            <a:r>
              <a:rPr lang="en-US" dirty="0" smtClean="0">
                <a:solidFill>
                  <a:schemeClr val="bg1"/>
                </a:solidFill>
              </a:rPr>
              <a:t> </a:t>
            </a:r>
          </a:p>
          <a:p>
            <a:pPr lvl="0" algn="l" rtl="0"/>
            <a:r>
              <a:rPr lang="en-US" dirty="0" smtClean="0">
                <a:solidFill>
                  <a:schemeClr val="bg1"/>
                </a:solidFill>
              </a:rPr>
              <a:t>In the court of an Irish chieftain, the poet, would wear many hats (metaphorically speaking).</a:t>
            </a:r>
          </a:p>
          <a:p>
            <a:pPr algn="l" rtl="0"/>
            <a:r>
              <a:rPr lang="en-US" dirty="0" smtClean="0">
                <a:solidFill>
                  <a:schemeClr val="bg1"/>
                </a:solidFill>
              </a:rPr>
              <a:t>A poet would be a jester, who was there to keep the chieftain happy and entertained…but he would also be a historian, who recorded the events of the day in poetic form. These stories would be passed down, as written or verbal records of the Irish people and all of their struggles and victories…</a:t>
            </a:r>
          </a:p>
          <a:p>
            <a:pPr algn="l" rtl="0"/>
            <a:r>
              <a:rPr lang="en-US" dirty="0" smtClean="0">
                <a:solidFill>
                  <a:schemeClr val="bg1"/>
                </a:solidFill>
              </a:rPr>
              <a:t>3-The poets moved Irish poetry forward; they were quite organized, and they valued tradition, clan, and patriotism…naturally, these themes were also common in their spoken and written work.</a:t>
            </a:r>
          </a:p>
          <a:p>
            <a:pPr algn="l" rtl="0"/>
            <a:r>
              <a:rPr lang="en-US" dirty="0" smtClean="0">
                <a:solidFill>
                  <a:schemeClr val="bg1"/>
                </a:solidFill>
              </a:rPr>
              <a:t>4-These poet-courtiers began to use techniques such as alliteration to their poems. The use of syllabic meter helped to create a specific style that was more controlled and uniform.</a:t>
            </a:r>
          </a:p>
          <a:p>
            <a:pPr algn="l" rtl="0"/>
            <a:r>
              <a:rPr lang="en-US" dirty="0" smtClean="0">
                <a:solidFill>
                  <a:schemeClr val="bg1"/>
                </a:solidFill>
              </a:rPr>
              <a:t> </a:t>
            </a:r>
          </a:p>
          <a:p>
            <a:pPr algn="l"/>
            <a:endParaRPr lang="ar-SA"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214290"/>
            <a:ext cx="8229600" cy="6643710"/>
          </a:xfrm>
        </p:spPr>
        <p:txBody>
          <a:bodyPr>
            <a:normAutofit fontScale="70000" lnSpcReduction="20000"/>
          </a:bodyPr>
          <a:lstStyle/>
          <a:p>
            <a:pPr algn="l" rtl="0"/>
            <a:r>
              <a:rPr lang="en-US" sz="3400" dirty="0" smtClean="0"/>
              <a:t>The End Of The Bards </a:t>
            </a:r>
            <a:r>
              <a:rPr lang="en-US" sz="3400" dirty="0" err="1" smtClean="0"/>
              <a:t>Signalled</a:t>
            </a:r>
            <a:r>
              <a:rPr lang="en-US" sz="3400" dirty="0" smtClean="0"/>
              <a:t>  A New Direction In Irish Poetry…</a:t>
            </a:r>
          </a:p>
          <a:p>
            <a:pPr algn="l" rtl="0"/>
            <a:r>
              <a:rPr lang="en-US" dirty="0" smtClean="0">
                <a:solidFill>
                  <a:schemeClr val="bg1"/>
                </a:solidFill>
              </a:rPr>
              <a:t>1-In time, the influence of the poets - and their traditions faded…by the 17th century, poets were no longer full-time courtiers. Instead, they were everyday people</a:t>
            </a:r>
          </a:p>
          <a:p>
            <a:pPr algn="l" rtl="0"/>
            <a:r>
              <a:rPr lang="en-US" dirty="0" smtClean="0">
                <a:solidFill>
                  <a:schemeClr val="bg1"/>
                </a:solidFill>
              </a:rPr>
              <a:t>2-Poetry became a part-time occupation…a passion, or even an escape from the 2-mundane. As this shift </a:t>
            </a:r>
            <a:r>
              <a:rPr lang="en-US" dirty="0" smtClean="0">
                <a:solidFill>
                  <a:schemeClr val="bg1"/>
                </a:solidFill>
              </a:rPr>
              <a:t>occurred, </a:t>
            </a:r>
            <a:r>
              <a:rPr lang="en-US" dirty="0" smtClean="0">
                <a:solidFill>
                  <a:schemeClr val="bg1"/>
                </a:solidFill>
              </a:rPr>
              <a:t>the Early Modern Irish period began..During this phase, the rapidly changing face of Irish society was examined in verse – political themes were commonplace. Gaelic poetry during this time frame really reflected the face of a new society…</a:t>
            </a:r>
          </a:p>
          <a:p>
            <a:pPr algn="l" rtl="0"/>
            <a:r>
              <a:rPr lang="en-US" dirty="0" smtClean="0">
                <a:solidFill>
                  <a:schemeClr val="bg1"/>
                </a:solidFill>
              </a:rPr>
              <a:t>The modern age still referenced the bards and the storytelling tradition – poets such as William Butler Yeats (perhaps Ireland’s greatest poet) produced legendary work that echoed the past.</a:t>
            </a:r>
          </a:p>
          <a:p>
            <a:pPr algn="l" rtl="0"/>
            <a:r>
              <a:rPr lang="en-US" dirty="0" smtClean="0">
                <a:solidFill>
                  <a:schemeClr val="bg1"/>
                </a:solidFill>
              </a:rPr>
              <a:t>…</a:t>
            </a:r>
            <a:r>
              <a:rPr lang="en-US" dirty="0" smtClean="0">
                <a:solidFill>
                  <a:schemeClr val="bg1"/>
                </a:solidFill>
              </a:rPr>
              <a:t>here is an excerpt from one of his greatest poems, The Song Of Wandering </a:t>
            </a:r>
            <a:r>
              <a:rPr lang="en-US" dirty="0" err="1" smtClean="0">
                <a:solidFill>
                  <a:schemeClr val="bg1"/>
                </a:solidFill>
              </a:rPr>
              <a:t>Aengus</a:t>
            </a:r>
            <a:r>
              <a:rPr lang="en-US" dirty="0" smtClean="0">
                <a:solidFill>
                  <a:schemeClr val="bg1"/>
                </a:solidFill>
              </a:rPr>
              <a:t> (read it aloud to get the full effect: it has a hypnotic rhythm):</a:t>
            </a:r>
          </a:p>
          <a:p>
            <a:pPr algn="ctr" rtl="0"/>
            <a:r>
              <a:rPr lang="en-US" dirty="0" smtClean="0">
                <a:solidFill>
                  <a:schemeClr val="bg1"/>
                </a:solidFill>
              </a:rPr>
              <a:t>Though I am old with wandering</a:t>
            </a:r>
            <a:br>
              <a:rPr lang="en-US" dirty="0" smtClean="0">
                <a:solidFill>
                  <a:schemeClr val="bg1"/>
                </a:solidFill>
              </a:rPr>
            </a:br>
            <a:r>
              <a:rPr lang="en-US" dirty="0" smtClean="0">
                <a:solidFill>
                  <a:schemeClr val="bg1"/>
                </a:solidFill>
              </a:rPr>
              <a:t>Through hollow lands and hilly lands,</a:t>
            </a:r>
            <a:br>
              <a:rPr lang="en-US" dirty="0" smtClean="0">
                <a:solidFill>
                  <a:schemeClr val="bg1"/>
                </a:solidFill>
              </a:rPr>
            </a:br>
            <a:r>
              <a:rPr lang="en-US" dirty="0" smtClean="0">
                <a:solidFill>
                  <a:schemeClr val="bg1"/>
                </a:solidFill>
              </a:rPr>
              <a:t>I will find out where she has gone,</a:t>
            </a:r>
            <a:br>
              <a:rPr lang="en-US" dirty="0" smtClean="0">
                <a:solidFill>
                  <a:schemeClr val="bg1"/>
                </a:solidFill>
              </a:rPr>
            </a:br>
            <a:r>
              <a:rPr lang="en-US" dirty="0" smtClean="0">
                <a:solidFill>
                  <a:schemeClr val="bg1"/>
                </a:solidFill>
              </a:rPr>
              <a:t>And kiss her lips and take her hands;</a:t>
            </a:r>
            <a:br>
              <a:rPr lang="en-US" dirty="0" smtClean="0">
                <a:solidFill>
                  <a:schemeClr val="bg1"/>
                </a:solidFill>
              </a:rPr>
            </a:br>
            <a:r>
              <a:rPr lang="en-US" dirty="0" smtClean="0">
                <a:solidFill>
                  <a:schemeClr val="bg1"/>
                </a:solidFill>
              </a:rPr>
              <a:t>And walk among long dappled grass,</a:t>
            </a:r>
            <a:br>
              <a:rPr lang="en-US" dirty="0" smtClean="0">
                <a:solidFill>
                  <a:schemeClr val="bg1"/>
                </a:solidFill>
              </a:rPr>
            </a:br>
            <a:r>
              <a:rPr lang="en-US" dirty="0" smtClean="0">
                <a:solidFill>
                  <a:schemeClr val="bg1"/>
                </a:solidFill>
              </a:rPr>
              <a:t>And pluck till time and times are done</a:t>
            </a:r>
            <a:br>
              <a:rPr lang="en-US" dirty="0" smtClean="0">
                <a:solidFill>
                  <a:schemeClr val="bg1"/>
                </a:solidFill>
              </a:rPr>
            </a:br>
            <a:r>
              <a:rPr lang="en-US" dirty="0" smtClean="0">
                <a:solidFill>
                  <a:schemeClr val="bg1"/>
                </a:solidFill>
              </a:rPr>
              <a:t>The silver apples of the moon,</a:t>
            </a:r>
            <a:br>
              <a:rPr lang="en-US" dirty="0" smtClean="0">
                <a:solidFill>
                  <a:schemeClr val="bg1"/>
                </a:solidFill>
              </a:rPr>
            </a:br>
            <a:r>
              <a:rPr lang="en-US" dirty="0" smtClean="0">
                <a:solidFill>
                  <a:schemeClr val="bg1"/>
                </a:solidFill>
              </a:rPr>
              <a:t>The golden apples of the sun.</a:t>
            </a:r>
          </a:p>
          <a:p>
            <a:pPr algn="ctr" rtl="0"/>
            <a:r>
              <a:rPr lang="en-US" dirty="0" smtClean="0">
                <a:solidFill>
                  <a:schemeClr val="bg1"/>
                </a:solidFill>
              </a:rPr>
              <a:t>— </a:t>
            </a:r>
            <a:r>
              <a:rPr lang="en-US" i="1" dirty="0" smtClean="0">
                <a:solidFill>
                  <a:schemeClr val="bg1"/>
                </a:solidFill>
              </a:rPr>
              <a:t>William Butler Yeats</a:t>
            </a:r>
            <a:endParaRPr lang="en-US" dirty="0" smtClean="0">
              <a:solidFill>
                <a:schemeClr val="bg1"/>
              </a:solidFill>
            </a:endParaRPr>
          </a:p>
          <a:p>
            <a:pPr algn="l"/>
            <a:endParaRPr lang="ar-SA"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852664"/>
          </a:xfrm>
        </p:spPr>
        <p:txBody>
          <a:bodyPr>
            <a:normAutofit/>
          </a:bodyPr>
          <a:lstStyle/>
          <a:p>
            <a:pPr algn="ctr"/>
            <a:r>
              <a:rPr lang="en-US" sz="6000" dirty="0" smtClean="0">
                <a:solidFill>
                  <a:schemeClr val="bg1"/>
                </a:solidFill>
              </a:rPr>
              <a:t>Sarah Salem Al-</a:t>
            </a:r>
            <a:r>
              <a:rPr lang="en-US" sz="6000" dirty="0" err="1" smtClean="0">
                <a:solidFill>
                  <a:schemeClr val="bg1"/>
                </a:solidFill>
              </a:rPr>
              <a:t>Khaldi</a:t>
            </a:r>
            <a:endParaRPr lang="ar-SA" sz="6000" dirty="0">
              <a:solidFill>
                <a:schemeClr val="bg1"/>
              </a:solidFill>
            </a:endParaRPr>
          </a:p>
        </p:txBody>
      </p:sp>
      <p:pic>
        <p:nvPicPr>
          <p:cNvPr id="3" name="صورة 4" descr="270px-Birth_of_the_Irish_Republic"/>
          <p:cNvPicPr>
            <a:picLocks noChangeAspect="1" noChangeArrowheads="1"/>
          </p:cNvPicPr>
          <p:nvPr/>
        </p:nvPicPr>
        <p:blipFill>
          <a:blip r:embed="rId2"/>
          <a:srcRect/>
          <a:stretch>
            <a:fillRect/>
          </a:stretch>
        </p:blipFill>
        <p:spPr bwMode="auto">
          <a:xfrm>
            <a:off x="500034" y="357166"/>
            <a:ext cx="3643338"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2276475"/>
            <a:ext cx="8305800" cy="3960813"/>
          </a:xfrm>
        </p:spPr>
        <p:txBody>
          <a:bodyPr/>
          <a:lstStyle/>
          <a:p>
            <a:pPr algn="l" rtl="0" eaLnBrk="1" hangingPunct="1">
              <a:lnSpc>
                <a:spcPct val="90000"/>
              </a:lnSpc>
              <a:defRPr/>
            </a:pPr>
            <a:r>
              <a:rPr lang="en-US" sz="1800" b="1" dirty="0" smtClean="0">
                <a:solidFill>
                  <a:schemeClr val="bg1"/>
                </a:solidFill>
              </a:rPr>
              <a:t>In the 1910s, Yeats became acquainted with the work of James Joyce, and worked closely with Ezra Pound, who served as his personal secretary for a time. Through Pound, Yeats also became familiar with the work of a range of prominent modernist poets. He learned from these contacts, and from his 1916 book </a:t>
            </a:r>
            <a:r>
              <a:rPr lang="en-US" sz="1800" b="1" i="1" dirty="0" smtClean="0">
                <a:solidFill>
                  <a:schemeClr val="bg1"/>
                </a:solidFill>
              </a:rPr>
              <a:t>Responsibilities and Other Poems</a:t>
            </a:r>
            <a:r>
              <a:rPr lang="en-US" sz="1800" b="1" dirty="0" smtClean="0">
                <a:solidFill>
                  <a:schemeClr val="bg1"/>
                </a:solidFill>
              </a:rPr>
              <a:t> onwards his work, while not entirely meriting the label modernist, became much more hard-edged than it had been.</a:t>
            </a:r>
          </a:p>
          <a:p>
            <a:pPr algn="l" rtl="0" eaLnBrk="1" hangingPunct="1">
              <a:lnSpc>
                <a:spcPct val="90000"/>
              </a:lnSpc>
              <a:defRPr/>
            </a:pPr>
            <a:endParaRPr lang="en-US" sz="1800" b="1" dirty="0" smtClean="0">
              <a:solidFill>
                <a:schemeClr val="bg1"/>
              </a:solidFill>
            </a:endParaRPr>
          </a:p>
          <a:p>
            <a:pPr algn="l" rtl="0" eaLnBrk="1" hangingPunct="1">
              <a:lnSpc>
                <a:spcPct val="90000"/>
              </a:lnSpc>
              <a:defRPr/>
            </a:pPr>
            <a:r>
              <a:rPr lang="en-US" sz="1800" b="1" dirty="0" smtClean="0">
                <a:solidFill>
                  <a:schemeClr val="bg1"/>
                </a:solidFill>
              </a:rPr>
              <a:t>A second group of early 20th century Irish poets worth noting are those associated with the Easter Rising of 1916. Three of the Republican leadership, </a:t>
            </a:r>
            <a:r>
              <a:rPr lang="en-US" sz="1800" b="1" i="1" dirty="0" smtClean="0">
                <a:solidFill>
                  <a:schemeClr val="bg1"/>
                </a:solidFill>
              </a:rPr>
              <a:t>Patrick </a:t>
            </a:r>
            <a:r>
              <a:rPr lang="en-US" sz="1800" b="1" i="1" dirty="0" err="1" smtClean="0">
                <a:solidFill>
                  <a:schemeClr val="bg1"/>
                </a:solidFill>
              </a:rPr>
              <a:t>Pearse</a:t>
            </a:r>
            <a:r>
              <a:rPr lang="en-US" sz="1800" b="1" dirty="0" smtClean="0">
                <a:solidFill>
                  <a:schemeClr val="bg1"/>
                </a:solidFill>
              </a:rPr>
              <a:t> , </a:t>
            </a:r>
            <a:r>
              <a:rPr lang="en-US" sz="1800" b="1" i="1" dirty="0" smtClean="0">
                <a:solidFill>
                  <a:schemeClr val="bg1"/>
                </a:solidFill>
              </a:rPr>
              <a:t>Joseph Mary Plunkett</a:t>
            </a:r>
            <a:r>
              <a:rPr lang="en-US" sz="1800" b="1" dirty="0" smtClean="0">
                <a:solidFill>
                  <a:schemeClr val="bg1"/>
                </a:solidFill>
              </a:rPr>
              <a:t> and </a:t>
            </a:r>
            <a:r>
              <a:rPr lang="en-US" sz="1800" b="1" i="1" dirty="0" smtClean="0">
                <a:solidFill>
                  <a:schemeClr val="bg1"/>
                </a:solidFill>
              </a:rPr>
              <a:t>Thomas </a:t>
            </a:r>
            <a:r>
              <a:rPr lang="en-US" sz="1800" b="1" i="1" dirty="0" err="1" smtClean="0">
                <a:solidFill>
                  <a:schemeClr val="bg1"/>
                </a:solidFill>
              </a:rPr>
              <a:t>MacDonagh</a:t>
            </a:r>
            <a:r>
              <a:rPr lang="en-US" sz="1800" b="1" dirty="0" smtClean="0">
                <a:solidFill>
                  <a:schemeClr val="bg1"/>
                </a:solidFill>
              </a:rPr>
              <a:t>, were noted poets. Although much of the verse written by them is predictably Catholic and Nationalist in outlook, they were competent writers and their work is of considerable historical interest. </a:t>
            </a:r>
            <a:endParaRPr lang="ar-SA" sz="1800" b="1" dirty="0" smtClean="0">
              <a:solidFill>
                <a:schemeClr val="bg1"/>
              </a:solidFill>
            </a:endParaRPr>
          </a:p>
        </p:txBody>
      </p:sp>
      <p:sp>
        <p:nvSpPr>
          <p:cNvPr id="3" name="Title 2"/>
          <p:cNvSpPr>
            <a:spLocks noGrp="1"/>
          </p:cNvSpPr>
          <p:nvPr>
            <p:ph type="ctrTitle"/>
          </p:nvPr>
        </p:nvSpPr>
        <p:spPr>
          <a:xfrm>
            <a:off x="457200" y="692696"/>
            <a:ext cx="8305800" cy="2016224"/>
          </a:xfrm>
        </p:spPr>
        <p:txBody>
          <a:bodyPr/>
          <a:lstStyle/>
          <a:p>
            <a:pPr rtl="0" eaLnBrk="1" fontAlgn="auto" hangingPunct="1">
              <a:spcAft>
                <a:spcPts val="0"/>
              </a:spcAft>
              <a:defRPr/>
            </a:pPr>
            <a:r>
              <a:rPr b="1" u="sng" smtClean="0">
                <a:solidFill>
                  <a:schemeClr val="bg1"/>
                </a:solidFill>
              </a:rPr>
              <a:t>The 20th century </a:t>
            </a:r>
            <a:r>
              <a:rPr u="sng" smtClean="0">
                <a:solidFill>
                  <a:schemeClr val="bg1"/>
                </a:solidFill>
              </a:rPr>
              <a:t/>
            </a:r>
            <a:br>
              <a:rPr u="sng" smtClean="0">
                <a:solidFill>
                  <a:schemeClr val="bg1"/>
                </a:solidFill>
              </a:rPr>
            </a:br>
            <a:r>
              <a:rPr b="1" u="sng" smtClean="0">
                <a:solidFill>
                  <a:schemeClr val="bg1"/>
                </a:solidFill>
              </a:rPr>
              <a:t>Yeats and modernism</a:t>
            </a:r>
            <a:r>
              <a:rPr u="sng" smtClean="0">
                <a:solidFill>
                  <a:schemeClr val="bg1"/>
                </a:solidFill>
              </a:rPr>
              <a:t/>
            </a:r>
            <a:br>
              <a:rPr u="sng" smtClean="0">
                <a:solidFill>
                  <a:schemeClr val="bg1"/>
                </a:solidFill>
              </a:rPr>
            </a:br>
            <a:endParaRPr lang="ar-SA" u="sng">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6" name="Rectangle 8"/>
          <p:cNvSpPr>
            <a:spLocks noGrp="1"/>
          </p:cNvSpPr>
          <p:nvPr>
            <p:ph type="title" idx="4294967295"/>
          </p:nvPr>
        </p:nvSpPr>
        <p:spPr bwMode="auto">
          <a:xfrm>
            <a:off x="357158" y="357167"/>
            <a:ext cx="8340755" cy="6348434"/>
          </a:xfrm>
          <a:ln w="9525"/>
        </p:spPr>
        <p:txBody>
          <a:bodyPr wrap="square" lIns="91440" tIns="45720" rIns="91440" bIns="45720" numCol="1" compatLnSpc="1">
            <a:prstTxWarp prst="textNoShape">
              <a:avLst/>
            </a:prstTxWarp>
          </a:bodyPr>
          <a:lstStyle/>
          <a:p>
            <a:pPr eaLnBrk="1" hangingPunct="1"/>
            <a:r>
              <a:rPr sz="1500" b="1" smtClean="0">
                <a:ln>
                  <a:noFill/>
                </a:ln>
                <a:solidFill>
                  <a:schemeClr val="bg1"/>
                </a:solidFill>
                <a:effectLst/>
                <a:latin typeface="Comic Sans MS" pitchFamily="66" charset="0"/>
                <a:cs typeface="Times New Roman" pitchFamily="18" charset="0"/>
              </a:rPr>
              <a:t>However, it was to be Yeats' earlier Celtic mode that was to be most influential. Amongst the most prominent followers of the early Yeats were Padraic Colum (1881–1972), F. R. Higgins (1896–1941), and Austin Clarke (1896–1974). In the 1950s, Clarke, returning to poetry after a long absence, turned to a much more personal style and wrote many satires on Irish society and religious practices. Irish poetic Modernism took its lead not from Yeats but from Joyce.</a:t>
            </a:r>
            <a:br>
              <a:rPr sz="1500" b="1" smtClean="0">
                <a:ln>
                  <a:noFill/>
                </a:ln>
                <a:solidFill>
                  <a:schemeClr val="bg1"/>
                </a:solidFill>
                <a:effectLst/>
                <a:latin typeface="Comic Sans MS" pitchFamily="66" charset="0"/>
                <a:cs typeface="Times New Roman" pitchFamily="18" charset="0"/>
              </a:rPr>
            </a:br>
            <a:r>
              <a:rPr lang="ar-SA" sz="1500" b="1" dirty="0" smtClean="0">
                <a:ln>
                  <a:noFill/>
                </a:ln>
                <a:solidFill>
                  <a:schemeClr val="bg1"/>
                </a:solidFill>
                <a:effectLst/>
                <a:latin typeface="Comic Sans MS" pitchFamily="66" charset="0"/>
              </a:rPr>
              <a:t/>
            </a:r>
            <a:br>
              <a:rPr lang="ar-SA" sz="1500" b="1" dirty="0" smtClean="0">
                <a:ln>
                  <a:noFill/>
                </a:ln>
                <a:solidFill>
                  <a:schemeClr val="bg1"/>
                </a:solidFill>
                <a:effectLst/>
                <a:latin typeface="Comic Sans MS" pitchFamily="66" charset="0"/>
              </a:rPr>
            </a:br>
            <a:r>
              <a:rPr sz="1500" b="1" smtClean="0">
                <a:ln>
                  <a:noFill/>
                </a:ln>
                <a:solidFill>
                  <a:schemeClr val="bg1"/>
                </a:solidFill>
                <a:effectLst/>
                <a:latin typeface="Comic Sans MS" pitchFamily="66" charset="0"/>
                <a:cs typeface="Times New Roman" pitchFamily="18" charset="0"/>
              </a:rPr>
              <a:t>While Yeats and his followers wrote about an essentially aristocratic Gaelic Ireland, the reality was that the actual Irish Free State of the 1930s and 1940s was a society of small farmers and shopkeepers. Inevitably, a generation of poets who rebelled against the example of Yeats, but who were not Modernist by inclination, emerged from this environment. </a:t>
            </a:r>
            <a:r>
              <a:rPr sz="1500" b="1" i="1" smtClean="0">
                <a:ln>
                  <a:noFill/>
                </a:ln>
                <a:solidFill>
                  <a:schemeClr val="bg1"/>
                </a:solidFill>
                <a:effectLst/>
                <a:latin typeface="Comic Sans MS" pitchFamily="66" charset="0"/>
                <a:cs typeface="Times New Roman" pitchFamily="18" charset="0"/>
              </a:rPr>
              <a:t>Patrick Kavanagh</a:t>
            </a:r>
            <a:r>
              <a:rPr sz="1500" b="1" smtClean="0">
                <a:ln>
                  <a:noFill/>
                </a:ln>
                <a:solidFill>
                  <a:schemeClr val="bg1"/>
                </a:solidFill>
                <a:effectLst/>
                <a:latin typeface="Comic Sans MS" pitchFamily="66" charset="0"/>
                <a:cs typeface="Times New Roman" pitchFamily="18" charset="0"/>
              </a:rPr>
              <a:t> (1904–1967), who came from a small farm, wrote about the narrowness and frustrations of rural life. </a:t>
            </a:r>
            <a:r>
              <a:rPr sz="1500" b="1" i="1" smtClean="0">
                <a:ln>
                  <a:noFill/>
                </a:ln>
                <a:solidFill>
                  <a:schemeClr val="bg1"/>
                </a:solidFill>
                <a:effectLst/>
                <a:latin typeface="Comic Sans MS" pitchFamily="66" charset="0"/>
                <a:cs typeface="Times New Roman" pitchFamily="18" charset="0"/>
              </a:rPr>
              <a:t>John Hewitt</a:t>
            </a:r>
            <a:r>
              <a:rPr sz="1500" b="1" smtClean="0">
                <a:ln>
                  <a:noFill/>
                </a:ln>
                <a:solidFill>
                  <a:schemeClr val="bg1"/>
                </a:solidFill>
                <a:effectLst/>
                <a:latin typeface="Comic Sans MS" pitchFamily="66" charset="0"/>
                <a:cs typeface="Times New Roman" pitchFamily="18" charset="0"/>
              </a:rPr>
              <a:t> (1907–1987), whom many consider to be the founding father of Northern Irish poetry, also came from a rural background but lived in Belfast and was amongst the first Irish poets to write of the sense of alienation that many at this time felt from both their original rural and new urban homes. </a:t>
            </a:r>
            <a:r>
              <a:rPr sz="1500" b="1" i="1" smtClean="0">
                <a:ln>
                  <a:noFill/>
                </a:ln>
                <a:solidFill>
                  <a:schemeClr val="bg1"/>
                </a:solidFill>
                <a:effectLst/>
                <a:latin typeface="Comic Sans MS" pitchFamily="66" charset="0"/>
                <a:cs typeface="Times New Roman" pitchFamily="18" charset="0"/>
              </a:rPr>
              <a:t>Louis MacNeice</a:t>
            </a:r>
            <a:r>
              <a:rPr sz="1500" b="1" smtClean="0">
                <a:ln>
                  <a:noFill/>
                </a:ln>
                <a:solidFill>
                  <a:schemeClr val="bg1"/>
                </a:solidFill>
                <a:effectLst/>
                <a:latin typeface="Comic Sans MS" pitchFamily="66" charset="0"/>
                <a:cs typeface="Times New Roman" pitchFamily="18" charset="0"/>
              </a:rPr>
              <a:t> (1907–1963), another Northern Irish poet, was associated with the left-wing politics of Michael Roberts's anthology New Signatures but was much less political a poet than W. H. Auden or Stephen Spender, for example. MacNeice's poetry was informed by his immediate interests and surroundings and is more social than political. In the South, the Republic of Ireland, a post-modernist generation of poets and writers emerged from the late 1950s onwards. Prominent among these writers were the poets Antony Cronin, Pearse Hutchinson, John Jordan, Thomas Kinsella and John Montague, most of whom were based in Dublin in the 1960s and 1970s. In Dublin a number of new literary magazines were founded in the 1960s; Poetry Ireland, Arena, The Lace Curtain, and in the 1970s, Cyphers .</a:t>
            </a:r>
            <a:r>
              <a:rPr lang="ar-SA" sz="1500" b="1" dirty="0" smtClean="0">
                <a:ln>
                  <a:noFill/>
                </a:ln>
                <a:solidFill>
                  <a:schemeClr val="bg1"/>
                </a:solidFill>
                <a:effectLst/>
                <a:latin typeface="Comic Sans MS" pitchFamily="66" charset="0"/>
              </a:rPr>
              <a:t/>
            </a:r>
            <a:br>
              <a:rPr lang="ar-SA" sz="1500" b="1" dirty="0" smtClean="0">
                <a:ln>
                  <a:noFill/>
                </a:ln>
                <a:solidFill>
                  <a:schemeClr val="bg1"/>
                </a:solidFill>
                <a:effectLst/>
                <a:latin typeface="Comic Sans MS" pitchFamily="66" charset="0"/>
              </a:rPr>
            </a:br>
            <a:endParaRPr sz="1500" b="1" smtClean="0">
              <a:ln>
                <a:noFill/>
              </a:ln>
              <a:solidFill>
                <a:schemeClr val="bg1"/>
              </a:solidFill>
              <a:effectLst/>
              <a:latin typeface="Comic Sans MS" pitchFamily="66"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780656"/>
          </a:xfrm>
        </p:spPr>
        <p:txBody>
          <a:bodyPr>
            <a:normAutofit/>
          </a:bodyPr>
          <a:lstStyle/>
          <a:p>
            <a:pPr algn="ctr"/>
            <a:r>
              <a:rPr lang="en-US" sz="4800" dirty="0" smtClean="0">
                <a:solidFill>
                  <a:schemeClr val="bg1"/>
                </a:solidFill>
              </a:rPr>
              <a:t>Sarah </a:t>
            </a:r>
            <a:r>
              <a:rPr lang="en-US" sz="4800" dirty="0" err="1" smtClean="0">
                <a:solidFill>
                  <a:schemeClr val="bg1"/>
                </a:solidFill>
              </a:rPr>
              <a:t>Mansour</a:t>
            </a:r>
            <a:r>
              <a:rPr lang="en-US" sz="4800" dirty="0" smtClean="0">
                <a:solidFill>
                  <a:schemeClr val="bg1"/>
                </a:solidFill>
              </a:rPr>
              <a:t> Al-</a:t>
            </a:r>
            <a:r>
              <a:rPr lang="en-US" sz="4800" dirty="0" err="1" smtClean="0">
                <a:solidFill>
                  <a:schemeClr val="bg1"/>
                </a:solidFill>
              </a:rPr>
              <a:t>Otaibi</a:t>
            </a:r>
            <a:endParaRPr lang="ar-SA" sz="4800" dirty="0">
              <a:solidFill>
                <a:schemeClr val="bg1"/>
              </a:solidFill>
            </a:endParaRPr>
          </a:p>
        </p:txBody>
      </p:sp>
      <p:pic>
        <p:nvPicPr>
          <p:cNvPr id="3" name="صورة 4" descr="270px-Birth_of_the_Irish_Republic"/>
          <p:cNvPicPr>
            <a:picLocks noChangeAspect="1" noChangeArrowheads="1"/>
          </p:cNvPicPr>
          <p:nvPr/>
        </p:nvPicPr>
        <p:blipFill>
          <a:blip r:embed="rId2"/>
          <a:srcRect/>
          <a:stretch>
            <a:fillRect/>
          </a:stretch>
        </p:blipFill>
        <p:spPr bwMode="auto">
          <a:xfrm>
            <a:off x="500034" y="428604"/>
            <a:ext cx="4071966" cy="2143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916832"/>
            <a:ext cx="8305800" cy="4464496"/>
          </a:xfrm>
        </p:spPr>
        <p:txBody>
          <a:bodyPr/>
          <a:lstStyle/>
          <a:p>
            <a:pPr algn="l"/>
            <a:r>
              <a:rPr lang="en-US" sz="1600" dirty="0" smtClean="0">
                <a:solidFill>
                  <a:schemeClr val="bg1"/>
                </a:solidFill>
              </a:rPr>
              <a:t>Irish poetry in the 21st Century is undergoing development as radical as the 1960s. Increased </a:t>
            </a:r>
            <a:r>
              <a:rPr lang="en-US" sz="1600" dirty="0" err="1" smtClean="0">
                <a:solidFill>
                  <a:schemeClr val="bg1"/>
                </a:solidFill>
              </a:rPr>
              <a:t>globalisation</a:t>
            </a:r>
            <a:r>
              <a:rPr lang="en-US" sz="1600" dirty="0" smtClean="0">
                <a:solidFill>
                  <a:schemeClr val="bg1"/>
                </a:solidFill>
              </a:rPr>
              <a:t> has led to a younger generation of poets seeking influences and precursors as varied as post-war Polish poets and Contemporary Americans. An explosion of talent and publishing has been one of the consequences of free secondary school education introduced in the 1960s, allowing many southern poets (e.g. Thomas McCarthy, John Ennis, Dennis </a:t>
            </a:r>
            <a:r>
              <a:rPr lang="en-US" sz="1600" dirty="0" err="1" smtClean="0">
                <a:solidFill>
                  <a:schemeClr val="bg1"/>
                </a:solidFill>
              </a:rPr>
              <a:t>O’Driscoll</a:t>
            </a:r>
            <a:r>
              <a:rPr lang="en-US" sz="1600" dirty="0" smtClean="0">
                <a:solidFill>
                  <a:schemeClr val="bg1"/>
                </a:solidFill>
              </a:rPr>
              <a:t>, </a:t>
            </a:r>
            <a:r>
              <a:rPr lang="en-US" sz="1600" dirty="0" err="1" smtClean="0">
                <a:solidFill>
                  <a:schemeClr val="bg1"/>
                </a:solidFill>
              </a:rPr>
              <a:t>Nuala</a:t>
            </a:r>
            <a:r>
              <a:rPr lang="en-US" sz="1600" dirty="0" smtClean="0">
                <a:solidFill>
                  <a:schemeClr val="bg1"/>
                </a:solidFill>
              </a:rPr>
              <a:t> </a:t>
            </a:r>
            <a:r>
              <a:rPr lang="en-US" sz="1600" dirty="0" err="1" smtClean="0">
                <a:solidFill>
                  <a:schemeClr val="bg1"/>
                </a:solidFill>
              </a:rPr>
              <a:t>Ní</a:t>
            </a:r>
            <a:r>
              <a:rPr lang="en-US" sz="1600" dirty="0" smtClean="0">
                <a:solidFill>
                  <a:schemeClr val="bg1"/>
                </a:solidFill>
              </a:rPr>
              <a:t> </a:t>
            </a:r>
            <a:r>
              <a:rPr lang="en-US" sz="1600" dirty="0" err="1" smtClean="0">
                <a:solidFill>
                  <a:schemeClr val="bg1"/>
                </a:solidFill>
              </a:rPr>
              <a:t>Dhomhnaill</a:t>
            </a:r>
            <a:r>
              <a:rPr lang="en-US" sz="1600" dirty="0" smtClean="0">
                <a:solidFill>
                  <a:schemeClr val="bg1"/>
                </a:solidFill>
              </a:rPr>
              <a:t>) to come to wider notice.</a:t>
            </a:r>
          </a:p>
          <a:p>
            <a:pPr algn="l"/>
            <a:r>
              <a:rPr lang="en-US" sz="1600" dirty="0" smtClean="0">
                <a:solidFill>
                  <a:schemeClr val="bg1"/>
                </a:solidFill>
              </a:rPr>
              <a:t>Among the significant Irish poets to have emerged in recent years are: Pat </a:t>
            </a:r>
            <a:r>
              <a:rPr lang="en-US" sz="1600" dirty="0" err="1" smtClean="0">
                <a:solidFill>
                  <a:schemeClr val="bg1"/>
                </a:solidFill>
              </a:rPr>
              <a:t>Boran</a:t>
            </a:r>
            <a:r>
              <a:rPr lang="en-US" sz="1600" dirty="0" smtClean="0">
                <a:solidFill>
                  <a:schemeClr val="bg1"/>
                </a:solidFill>
              </a:rPr>
              <a:t>, </a:t>
            </a:r>
            <a:r>
              <a:rPr lang="en-US" sz="1600" dirty="0" err="1" smtClean="0">
                <a:solidFill>
                  <a:schemeClr val="bg1"/>
                </a:solidFill>
              </a:rPr>
              <a:t>Mairéad</a:t>
            </a:r>
            <a:r>
              <a:rPr lang="en-US" sz="1600" dirty="0" smtClean="0">
                <a:solidFill>
                  <a:schemeClr val="bg1"/>
                </a:solidFill>
              </a:rPr>
              <a:t> Byrne, </a:t>
            </a:r>
            <a:r>
              <a:rPr lang="en-US" sz="1600" dirty="0" err="1" smtClean="0">
                <a:solidFill>
                  <a:schemeClr val="bg1"/>
                </a:solidFill>
              </a:rPr>
              <a:t>Ciarán</a:t>
            </a:r>
            <a:r>
              <a:rPr lang="en-US" sz="1600" dirty="0" smtClean="0">
                <a:solidFill>
                  <a:schemeClr val="bg1"/>
                </a:solidFill>
              </a:rPr>
              <a:t> Carson, Patrick Chapman, Harry Clifton, Tony Curtis, </a:t>
            </a:r>
            <a:r>
              <a:rPr lang="en-US" sz="1600" dirty="0" err="1" smtClean="0">
                <a:solidFill>
                  <a:schemeClr val="bg1"/>
                </a:solidFill>
              </a:rPr>
              <a:t>Padraig</a:t>
            </a:r>
            <a:r>
              <a:rPr lang="en-US" sz="1600" dirty="0" smtClean="0">
                <a:solidFill>
                  <a:schemeClr val="bg1"/>
                </a:solidFill>
              </a:rPr>
              <a:t> J. Daly, Gerald </a:t>
            </a:r>
            <a:r>
              <a:rPr lang="en-US" sz="1600" dirty="0" err="1" smtClean="0">
                <a:solidFill>
                  <a:schemeClr val="bg1"/>
                </a:solidFill>
              </a:rPr>
              <a:t>Dawe</a:t>
            </a:r>
            <a:r>
              <a:rPr lang="en-US" sz="1600" dirty="0" smtClean="0">
                <a:solidFill>
                  <a:schemeClr val="bg1"/>
                </a:solidFill>
              </a:rPr>
              <a:t>, Greg </a:t>
            </a:r>
            <a:r>
              <a:rPr lang="en-US" sz="1600" dirty="0" err="1" smtClean="0">
                <a:solidFill>
                  <a:schemeClr val="bg1"/>
                </a:solidFill>
              </a:rPr>
              <a:t>Delanty</a:t>
            </a:r>
            <a:r>
              <a:rPr lang="en-US" sz="1600" dirty="0" smtClean="0">
                <a:solidFill>
                  <a:schemeClr val="bg1"/>
                </a:solidFill>
              </a:rPr>
              <a:t>, </a:t>
            </a:r>
            <a:r>
              <a:rPr lang="en-US" sz="1600" dirty="0" err="1" smtClean="0">
                <a:solidFill>
                  <a:schemeClr val="bg1"/>
                </a:solidFill>
              </a:rPr>
              <a:t>Séan</a:t>
            </a:r>
            <a:r>
              <a:rPr lang="en-US" sz="1600" dirty="0" smtClean="0">
                <a:solidFill>
                  <a:schemeClr val="bg1"/>
                </a:solidFill>
              </a:rPr>
              <a:t> Dunne, Paul </a:t>
            </a:r>
            <a:r>
              <a:rPr lang="en-US" sz="1600" dirty="0" err="1" smtClean="0">
                <a:solidFill>
                  <a:schemeClr val="bg1"/>
                </a:solidFill>
              </a:rPr>
              <a:t>Durcan</a:t>
            </a:r>
            <a:r>
              <a:rPr lang="en-US" sz="1600" dirty="0" smtClean="0">
                <a:solidFill>
                  <a:schemeClr val="bg1"/>
                </a:solidFill>
              </a:rPr>
              <a:t>, </a:t>
            </a:r>
            <a:r>
              <a:rPr lang="en-US" sz="1600" dirty="0" err="1" smtClean="0">
                <a:solidFill>
                  <a:schemeClr val="bg1"/>
                </a:solidFill>
              </a:rPr>
              <a:t>Eamon</a:t>
            </a:r>
            <a:r>
              <a:rPr lang="en-US" sz="1600" dirty="0" smtClean="0">
                <a:solidFill>
                  <a:schemeClr val="bg1"/>
                </a:solidFill>
              </a:rPr>
              <a:t> </a:t>
            </a:r>
            <a:r>
              <a:rPr lang="en-US" sz="1600" dirty="0" err="1" smtClean="0">
                <a:solidFill>
                  <a:schemeClr val="bg1"/>
                </a:solidFill>
              </a:rPr>
              <a:t>Grennan</a:t>
            </a:r>
            <a:r>
              <a:rPr lang="en-US" sz="1600" dirty="0" smtClean="0">
                <a:solidFill>
                  <a:schemeClr val="bg1"/>
                </a:solidFill>
              </a:rPr>
              <a:t>, </a:t>
            </a:r>
            <a:r>
              <a:rPr lang="en-US" sz="1600" dirty="0" err="1" smtClean="0">
                <a:solidFill>
                  <a:schemeClr val="bg1"/>
                </a:solidFill>
              </a:rPr>
              <a:t>Vona</a:t>
            </a:r>
            <a:r>
              <a:rPr lang="en-US" sz="1600" dirty="0" smtClean="0">
                <a:solidFill>
                  <a:schemeClr val="bg1"/>
                </a:solidFill>
              </a:rPr>
              <a:t> </a:t>
            </a:r>
            <a:r>
              <a:rPr lang="en-US" sz="1600" dirty="0" err="1" smtClean="0">
                <a:solidFill>
                  <a:schemeClr val="bg1"/>
                </a:solidFill>
              </a:rPr>
              <a:t>Groarke</a:t>
            </a:r>
            <a:r>
              <a:rPr lang="en-US" sz="1600" dirty="0" smtClean="0">
                <a:solidFill>
                  <a:schemeClr val="bg1"/>
                </a:solidFill>
              </a:rPr>
              <a:t>, Kerry </a:t>
            </a:r>
            <a:r>
              <a:rPr lang="en-US" sz="1600" dirty="0" err="1" smtClean="0">
                <a:solidFill>
                  <a:schemeClr val="bg1"/>
                </a:solidFill>
              </a:rPr>
              <a:t>Hardie</a:t>
            </a:r>
            <a:r>
              <a:rPr lang="en-US" sz="1600" dirty="0" smtClean="0">
                <a:solidFill>
                  <a:schemeClr val="bg1"/>
                </a:solidFill>
              </a:rPr>
              <a:t>, and others </a:t>
            </a:r>
          </a:p>
          <a:p>
            <a:pPr algn="l"/>
            <a:r>
              <a:rPr lang="en-US" sz="1600" dirty="0" smtClean="0">
                <a:solidFill>
                  <a:schemeClr val="bg1"/>
                </a:solidFill>
              </a:rPr>
              <a:t>While academic attention has remained, perhaps disproportionately, focused on poetry from Northern Ireland, several of the younger generation of Irish poets (William Wall, Justin Quinn, </a:t>
            </a:r>
            <a:r>
              <a:rPr lang="en-US" sz="1600" dirty="0" err="1" smtClean="0">
                <a:solidFill>
                  <a:schemeClr val="bg1"/>
                </a:solidFill>
              </a:rPr>
              <a:t>Caitriona</a:t>
            </a:r>
            <a:r>
              <a:rPr lang="en-US" sz="1600" dirty="0" smtClean="0">
                <a:solidFill>
                  <a:schemeClr val="bg1"/>
                </a:solidFill>
              </a:rPr>
              <a:t> O'Reilly) have proved perceptive and independent critics of the contemporary scene.</a:t>
            </a:r>
          </a:p>
          <a:p>
            <a:pPr algn="l"/>
            <a:endParaRPr lang="ar-SA" sz="1600" dirty="0">
              <a:solidFill>
                <a:schemeClr val="bg1"/>
              </a:solidFill>
            </a:endParaRPr>
          </a:p>
        </p:txBody>
      </p:sp>
      <p:sp>
        <p:nvSpPr>
          <p:cNvPr id="2" name="Title 1"/>
          <p:cNvSpPr>
            <a:spLocks noGrp="1"/>
          </p:cNvSpPr>
          <p:nvPr>
            <p:ph type="ctrTitle"/>
          </p:nvPr>
        </p:nvSpPr>
        <p:spPr>
          <a:xfrm>
            <a:off x="464234" y="381001"/>
            <a:ext cx="8229600" cy="1391815"/>
          </a:xfrm>
        </p:spPr>
        <p:txBody>
          <a:bodyPr/>
          <a:lstStyle/>
          <a:p>
            <a:r>
              <a:rPr lang="en-US" b="1" u="sng" dirty="0" smtClean="0">
                <a:solidFill>
                  <a:schemeClr val="bg1"/>
                </a:solidFill>
              </a:rPr>
              <a:t>Irish Poetry Today</a:t>
            </a:r>
            <a:endParaRPr lang="ar-SA" u="sng"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988840"/>
            <a:ext cx="8305800" cy="4392488"/>
          </a:xfrm>
        </p:spPr>
        <p:txBody>
          <a:bodyPr/>
          <a:lstStyle/>
          <a:p>
            <a:pPr algn="l"/>
            <a:r>
              <a:rPr lang="en-US" sz="1800" dirty="0" smtClean="0">
                <a:solidFill>
                  <a:schemeClr val="bg1"/>
                </a:solidFill>
              </a:rPr>
              <a:t> </a:t>
            </a:r>
          </a:p>
          <a:p>
            <a:pPr algn="l"/>
            <a:r>
              <a:rPr lang="en-US" sz="1800" dirty="0" smtClean="0">
                <a:solidFill>
                  <a:schemeClr val="bg1"/>
                </a:solidFill>
              </a:rPr>
              <a:t>The second half of the century also saw the emergence of a number of women poets of note. Two of the most successful of these are </a:t>
            </a:r>
            <a:r>
              <a:rPr lang="en-US" sz="1800" dirty="0" err="1" smtClean="0">
                <a:solidFill>
                  <a:schemeClr val="bg1"/>
                </a:solidFill>
              </a:rPr>
              <a:t>Eavan</a:t>
            </a:r>
            <a:r>
              <a:rPr lang="en-US" sz="1800" dirty="0" smtClean="0">
                <a:solidFill>
                  <a:schemeClr val="bg1"/>
                </a:solidFill>
              </a:rPr>
              <a:t> Boland (born 1944) and </a:t>
            </a:r>
            <a:r>
              <a:rPr lang="en-US" sz="1800" dirty="0" err="1" smtClean="0">
                <a:solidFill>
                  <a:schemeClr val="bg1"/>
                </a:solidFill>
              </a:rPr>
              <a:t>Eiléan</a:t>
            </a:r>
            <a:r>
              <a:rPr lang="en-US" sz="1800" dirty="0" smtClean="0">
                <a:solidFill>
                  <a:schemeClr val="bg1"/>
                </a:solidFill>
              </a:rPr>
              <a:t> </a:t>
            </a:r>
            <a:r>
              <a:rPr lang="en-US" sz="1800" dirty="0" err="1" smtClean="0">
                <a:solidFill>
                  <a:schemeClr val="bg1"/>
                </a:solidFill>
              </a:rPr>
              <a:t>Ní</a:t>
            </a:r>
            <a:r>
              <a:rPr lang="en-US" sz="1800" dirty="0" smtClean="0">
                <a:solidFill>
                  <a:schemeClr val="bg1"/>
                </a:solidFill>
              </a:rPr>
              <a:t> </a:t>
            </a:r>
            <a:r>
              <a:rPr lang="en-US" sz="1800" dirty="0" err="1" smtClean="0">
                <a:solidFill>
                  <a:schemeClr val="bg1"/>
                </a:solidFill>
              </a:rPr>
              <a:t>Chuilleanáin</a:t>
            </a:r>
            <a:r>
              <a:rPr lang="en-US" sz="1800" dirty="0" smtClean="0">
                <a:solidFill>
                  <a:schemeClr val="bg1"/>
                </a:solidFill>
              </a:rPr>
              <a:t> (born 1942). Boland has written widely on specifically feminist themes and on the difficulties faced by women poets in a male-dominated literary world. She is professor of English at Stanford University . </a:t>
            </a:r>
            <a:r>
              <a:rPr lang="en-US" sz="1800" dirty="0" err="1" smtClean="0">
                <a:solidFill>
                  <a:schemeClr val="bg1"/>
                </a:solidFill>
              </a:rPr>
              <a:t>Ní</a:t>
            </a:r>
            <a:r>
              <a:rPr lang="en-US" sz="1800" dirty="0" smtClean="0">
                <a:solidFill>
                  <a:schemeClr val="bg1"/>
                </a:solidFill>
              </a:rPr>
              <a:t> </a:t>
            </a:r>
            <a:r>
              <a:rPr lang="en-US" sz="1800" dirty="0" err="1" smtClean="0">
                <a:solidFill>
                  <a:schemeClr val="bg1"/>
                </a:solidFill>
              </a:rPr>
              <a:t>Chuilleanáin's</a:t>
            </a:r>
            <a:r>
              <a:rPr lang="en-US" sz="1800" dirty="0" smtClean="0">
                <a:solidFill>
                  <a:schemeClr val="bg1"/>
                </a:solidFill>
              </a:rPr>
              <a:t> poetry resists easy summaries and shows her interest variously in explorations of the sacred, women's experience, and Reformation history. She has also translated poetry from a number of languages. </a:t>
            </a:r>
            <a:r>
              <a:rPr lang="en-US" sz="1800" dirty="0" err="1" smtClean="0">
                <a:solidFill>
                  <a:schemeClr val="bg1"/>
                </a:solidFill>
              </a:rPr>
              <a:t>Ní</a:t>
            </a:r>
            <a:r>
              <a:rPr lang="en-US" sz="1800" dirty="0" smtClean="0">
                <a:solidFill>
                  <a:schemeClr val="bg1"/>
                </a:solidFill>
              </a:rPr>
              <a:t> </a:t>
            </a:r>
            <a:r>
              <a:rPr lang="en-US" sz="1800" dirty="0" err="1" smtClean="0">
                <a:solidFill>
                  <a:schemeClr val="bg1"/>
                </a:solidFill>
              </a:rPr>
              <a:t>Chuilleanáin</a:t>
            </a:r>
            <a:r>
              <a:rPr lang="en-US" sz="1800" dirty="0" smtClean="0">
                <a:solidFill>
                  <a:schemeClr val="bg1"/>
                </a:solidFill>
              </a:rPr>
              <a:t> is a Fellow of Trinity College Dublin where she is an associate professor of English Literature. Other women poets of note are; </a:t>
            </a:r>
            <a:r>
              <a:rPr lang="en-US" sz="1800" dirty="0" err="1" smtClean="0">
                <a:solidFill>
                  <a:schemeClr val="bg1"/>
                </a:solidFill>
              </a:rPr>
              <a:t>Vona</a:t>
            </a:r>
            <a:r>
              <a:rPr lang="en-US" sz="1800" dirty="0" smtClean="0">
                <a:solidFill>
                  <a:schemeClr val="bg1"/>
                </a:solidFill>
              </a:rPr>
              <a:t> </a:t>
            </a:r>
            <a:r>
              <a:rPr lang="en-US" sz="1800" dirty="0" err="1" smtClean="0">
                <a:solidFill>
                  <a:schemeClr val="bg1"/>
                </a:solidFill>
              </a:rPr>
              <a:t>Groarke</a:t>
            </a:r>
            <a:r>
              <a:rPr lang="en-US" sz="1800" dirty="0" smtClean="0">
                <a:solidFill>
                  <a:schemeClr val="bg1"/>
                </a:solidFill>
              </a:rPr>
              <a:t> ; Kerry </a:t>
            </a:r>
            <a:r>
              <a:rPr lang="en-US" sz="1800" dirty="0" err="1" smtClean="0">
                <a:solidFill>
                  <a:schemeClr val="bg1"/>
                </a:solidFill>
              </a:rPr>
              <a:t>Hardie</a:t>
            </a:r>
            <a:r>
              <a:rPr lang="en-US" sz="1800" dirty="0" smtClean="0">
                <a:solidFill>
                  <a:schemeClr val="bg1"/>
                </a:solidFill>
              </a:rPr>
              <a:t>; </a:t>
            </a:r>
            <a:r>
              <a:rPr lang="en-US" sz="1800" dirty="0" err="1" smtClean="0">
                <a:solidFill>
                  <a:schemeClr val="bg1"/>
                </a:solidFill>
              </a:rPr>
              <a:t>Medbh</a:t>
            </a:r>
            <a:r>
              <a:rPr lang="en-US" sz="1800" dirty="0" smtClean="0">
                <a:solidFill>
                  <a:schemeClr val="bg1"/>
                </a:solidFill>
              </a:rPr>
              <a:t> </a:t>
            </a:r>
            <a:r>
              <a:rPr lang="en-US" sz="1800" dirty="0" err="1" smtClean="0">
                <a:solidFill>
                  <a:schemeClr val="bg1"/>
                </a:solidFill>
              </a:rPr>
              <a:t>McGuckian</a:t>
            </a:r>
            <a:r>
              <a:rPr lang="en-US" sz="1800" dirty="0" smtClean="0">
                <a:solidFill>
                  <a:schemeClr val="bg1"/>
                </a:solidFill>
              </a:rPr>
              <a:t> ; Paula Meehan ; and </a:t>
            </a:r>
            <a:r>
              <a:rPr lang="en-US" sz="1800" dirty="0" err="1" smtClean="0">
                <a:solidFill>
                  <a:schemeClr val="bg1"/>
                </a:solidFill>
              </a:rPr>
              <a:t>Nuala</a:t>
            </a:r>
            <a:r>
              <a:rPr lang="en-US" sz="1800" dirty="0" smtClean="0">
                <a:solidFill>
                  <a:schemeClr val="bg1"/>
                </a:solidFill>
              </a:rPr>
              <a:t> </a:t>
            </a:r>
            <a:r>
              <a:rPr lang="en-US" sz="1800" dirty="0" err="1" smtClean="0">
                <a:solidFill>
                  <a:schemeClr val="bg1"/>
                </a:solidFill>
              </a:rPr>
              <a:t>Ní</a:t>
            </a:r>
            <a:r>
              <a:rPr lang="en-US" sz="1800" dirty="0" smtClean="0">
                <a:solidFill>
                  <a:schemeClr val="bg1"/>
                </a:solidFill>
              </a:rPr>
              <a:t> </a:t>
            </a:r>
            <a:r>
              <a:rPr lang="en-US" sz="1800" dirty="0" err="1" smtClean="0">
                <a:solidFill>
                  <a:schemeClr val="bg1"/>
                </a:solidFill>
              </a:rPr>
              <a:t>Dhomhnaill</a:t>
            </a:r>
            <a:r>
              <a:rPr lang="en-US" sz="1800" dirty="0" smtClean="0">
                <a:solidFill>
                  <a:schemeClr val="bg1"/>
                </a:solidFill>
              </a:rPr>
              <a:t> , whose first language is Irish, but whose work has been translated into English</a:t>
            </a:r>
            <a:endParaRPr lang="ar-SA" sz="1800" dirty="0">
              <a:solidFill>
                <a:schemeClr val="bg1"/>
              </a:solidFill>
            </a:endParaRPr>
          </a:p>
        </p:txBody>
      </p:sp>
      <p:sp>
        <p:nvSpPr>
          <p:cNvPr id="2" name="Title 1"/>
          <p:cNvSpPr>
            <a:spLocks noGrp="1"/>
          </p:cNvSpPr>
          <p:nvPr>
            <p:ph type="ctrTitle"/>
          </p:nvPr>
        </p:nvSpPr>
        <p:spPr>
          <a:xfrm>
            <a:off x="464234" y="381001"/>
            <a:ext cx="8229600" cy="1247799"/>
          </a:xfrm>
        </p:spPr>
        <p:txBody>
          <a:bodyPr/>
          <a:lstStyle/>
          <a:p>
            <a:r>
              <a:rPr lang="en-US" b="1" u="sng" dirty="0" smtClean="0">
                <a:solidFill>
                  <a:schemeClr val="bg1"/>
                </a:solidFill>
              </a:rPr>
              <a:t>Women Poets</a:t>
            </a:r>
            <a:endParaRPr lang="ar-SA" u="sng"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780656"/>
          </a:xfrm>
        </p:spPr>
        <p:txBody>
          <a:bodyPr>
            <a:normAutofit/>
          </a:bodyPr>
          <a:lstStyle/>
          <a:p>
            <a:pPr algn="ctr"/>
            <a:r>
              <a:rPr lang="en-US" sz="6600" dirty="0" smtClean="0">
                <a:solidFill>
                  <a:schemeClr val="bg1"/>
                </a:solidFill>
                <a:latin typeface="Batang" pitchFamily="18" charset="-127"/>
                <a:ea typeface="Batang" pitchFamily="18" charset="-127"/>
              </a:rPr>
              <a:t>The End</a:t>
            </a:r>
            <a:endParaRPr lang="ar-SA" sz="6600" dirty="0">
              <a:solidFill>
                <a:schemeClr val="bg1"/>
              </a:solidFill>
              <a:latin typeface="Batang" pitchFamily="18" charset="-127"/>
              <a:ea typeface="Batang" pitchFamily="18" charset="-127"/>
            </a:endParaRPr>
          </a:p>
        </p:txBody>
      </p:sp>
      <p:pic>
        <p:nvPicPr>
          <p:cNvPr id="3" name="صورة 4" descr="270px-Birth_of_the_Irish_Republic"/>
          <p:cNvPicPr>
            <a:picLocks noChangeAspect="1" noChangeArrowheads="1"/>
          </p:cNvPicPr>
          <p:nvPr/>
        </p:nvPicPr>
        <p:blipFill>
          <a:blip r:embed="rId2"/>
          <a:srcRect/>
          <a:stretch>
            <a:fillRect/>
          </a:stretch>
        </p:blipFill>
        <p:spPr bwMode="auto">
          <a:xfrm>
            <a:off x="500034" y="857232"/>
            <a:ext cx="3500462" cy="1857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0" name="ext-gen14" descr="http://wwwdelivery.superstock.com/Image/1566/Thumb/1566-781144.jpg"/>
          <p:cNvPicPr>
            <a:picLocks noChangeAspect="1" noChangeArrowheads="1"/>
          </p:cNvPicPr>
          <p:nvPr/>
        </p:nvPicPr>
        <p:blipFill>
          <a:blip r:embed="rId3"/>
          <a:srcRect/>
          <a:stretch>
            <a:fillRect/>
          </a:stretch>
        </p:blipFill>
        <p:spPr bwMode="auto">
          <a:xfrm>
            <a:off x="4071934" y="4500570"/>
            <a:ext cx="3476638" cy="16097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171</TotalTime>
  <Words>1072</Words>
  <Application>Microsoft Office PowerPoint</Application>
  <PresentationFormat>عرض على الشاشة (3:4)‏</PresentationFormat>
  <Paragraphs>55</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Paper</vt:lpstr>
      <vt:lpstr>Irish Poetry </vt:lpstr>
      <vt:lpstr>Wafa Abdullah Al-Aqeel</vt:lpstr>
      <vt:lpstr>Introduction</vt:lpstr>
      <vt:lpstr>الشريحة 4</vt:lpstr>
      <vt:lpstr>Muneerah Saud Al Azman</vt:lpstr>
      <vt:lpstr>الشريحة 6</vt:lpstr>
      <vt:lpstr>الشريحة 7</vt:lpstr>
      <vt:lpstr>الشريحة 8</vt:lpstr>
      <vt:lpstr>Fatmah Saad Al-Kaboor</vt:lpstr>
      <vt:lpstr>الشريحة 10</vt:lpstr>
      <vt:lpstr>الشريحة 11</vt:lpstr>
      <vt:lpstr>Sarah Salem Al-Khaldi</vt:lpstr>
      <vt:lpstr>The 20th century  Yeats and modernism </vt:lpstr>
      <vt:lpstr>However, it was to be Yeats' earlier Celtic mode that was to be most influential. Amongst the most prominent followers of the early Yeats were Padraic Colum (1881–1972), F. R. Higgins (1896–1941), and Austin Clarke (1896–1974). In the 1950s, Clarke, returning to poetry after a long absence, turned to a much more personal style and wrote many satires on Irish society and religious practices. Irish poetic Modernism took its lead not from Yeats but from Joyce.  While Yeats and his followers wrote about an essentially aristocratic Gaelic Ireland, the reality was that the actual Irish Free State of the 1930s and 1940s was a society of small farmers and shopkeepers. Inevitably, a generation of poets who rebelled against the example of Yeats, but who were not Modernist by inclination, emerged from this environment. Patrick Kavanagh (1904–1967), who came from a small farm, wrote about the narrowness and frustrations of rural life. John Hewitt (1907–1987), whom many consider to be the founding father of Northern Irish poetry, also came from a rural background but lived in Belfast and was amongst the first Irish poets to write of the sense of alienation that many at this time felt from both their original rural and new urban homes. Louis MacNeice (1907–1963), another Northern Irish poet, was associated with the left-wing politics of Michael Roberts's anthology New Signatures but was much less political a poet than W. H. Auden or Stephen Spender, for example. MacNeice's poetry was informed by his immediate interests and surroundings and is more social than political. In the South, the Republic of Ireland, a post-modernist generation of poets and writers emerged from the late 1950s onwards. Prominent among these writers were the poets Antony Cronin, Pearse Hutchinson, John Jordan, Thomas Kinsella and John Montague, most of whom were based in Dublin in the 1960s and 1970s. In Dublin a number of new literary magazines were founded in the 1960s; Poetry Ireland, Arena, The Lace Curtain, and in the 1970s, Cyphers . </vt:lpstr>
      <vt:lpstr>Sarah Mansour Al-Otaibi</vt:lpstr>
      <vt:lpstr>Irish Poetry Today</vt:lpstr>
      <vt:lpstr>Women Poets</vt:lpstr>
      <vt:lpstr>The 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dc:creator>
  <cp:lastModifiedBy>Sa</cp:lastModifiedBy>
  <cp:revision>21</cp:revision>
  <dcterms:created xsi:type="dcterms:W3CDTF">2011-10-23T01:10:51Z</dcterms:created>
  <dcterms:modified xsi:type="dcterms:W3CDTF">2011-10-24T19:47:05Z</dcterms:modified>
</cp:coreProperties>
</file>