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1" r:id="rId1"/>
  </p:sldMasterIdLst>
  <p:notesMasterIdLst>
    <p:notesMasterId r:id="rId55"/>
  </p:notesMasterIdLst>
  <p:sldIdLst>
    <p:sldId id="256" r:id="rId2"/>
    <p:sldId id="257" r:id="rId3"/>
    <p:sldId id="275" r:id="rId4"/>
    <p:sldId id="258" r:id="rId5"/>
    <p:sldId id="289" r:id="rId6"/>
    <p:sldId id="276" r:id="rId7"/>
    <p:sldId id="277" r:id="rId8"/>
    <p:sldId id="262" r:id="rId9"/>
    <p:sldId id="265" r:id="rId10"/>
    <p:sldId id="266" r:id="rId11"/>
    <p:sldId id="267" r:id="rId12"/>
    <p:sldId id="307" r:id="rId13"/>
    <p:sldId id="286" r:id="rId14"/>
    <p:sldId id="287" r:id="rId15"/>
    <p:sldId id="281" r:id="rId16"/>
    <p:sldId id="288" r:id="rId17"/>
    <p:sldId id="290" r:id="rId18"/>
    <p:sldId id="291" r:id="rId19"/>
    <p:sldId id="292" r:id="rId20"/>
    <p:sldId id="293" r:id="rId21"/>
    <p:sldId id="294" r:id="rId22"/>
    <p:sldId id="295" r:id="rId23"/>
    <p:sldId id="297" r:id="rId24"/>
    <p:sldId id="298" r:id="rId25"/>
    <p:sldId id="299" r:id="rId26"/>
    <p:sldId id="301" r:id="rId27"/>
    <p:sldId id="302" r:id="rId28"/>
    <p:sldId id="303" r:id="rId29"/>
    <p:sldId id="304" r:id="rId30"/>
    <p:sldId id="308" r:id="rId31"/>
    <p:sldId id="309" r:id="rId32"/>
    <p:sldId id="310" r:id="rId33"/>
    <p:sldId id="311" r:id="rId34"/>
    <p:sldId id="312" r:id="rId35"/>
    <p:sldId id="313" r:id="rId36"/>
    <p:sldId id="314" r:id="rId37"/>
    <p:sldId id="315" r:id="rId38"/>
    <p:sldId id="316" r:id="rId39"/>
    <p:sldId id="324" r:id="rId40"/>
    <p:sldId id="317" r:id="rId41"/>
    <p:sldId id="318" r:id="rId42"/>
    <p:sldId id="319" r:id="rId43"/>
    <p:sldId id="320" r:id="rId44"/>
    <p:sldId id="305" r:id="rId45"/>
    <p:sldId id="306" r:id="rId46"/>
    <p:sldId id="325" r:id="rId47"/>
    <p:sldId id="326" r:id="rId48"/>
    <p:sldId id="327" r:id="rId49"/>
    <p:sldId id="328" r:id="rId50"/>
    <p:sldId id="330" r:id="rId51"/>
    <p:sldId id="331" r:id="rId52"/>
    <p:sldId id="332" r:id="rId53"/>
    <p:sldId id="329" r:id="rId54"/>
  </p:sldIdLst>
  <p:sldSz cx="9144000" cy="6858000" type="screen4x3"/>
  <p:notesSz cx="7086600" cy="942975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108" autoAdjust="0"/>
    <p:restoredTop sz="97381" autoAdjust="0"/>
  </p:normalViewPr>
  <p:slideViewPr>
    <p:cSldViewPr>
      <p:cViewPr>
        <p:scale>
          <a:sx n="80" d="100"/>
          <a:sy n="80" d="100"/>
        </p:scale>
        <p:origin x="-1236" y="-66"/>
      </p:cViewPr>
      <p:guideLst>
        <p:guide orient="horz" pos="2160"/>
        <p:guide pos="2880"/>
      </p:guideLst>
    </p:cSldViewPr>
  </p:slideViewPr>
  <p:outlineViewPr>
    <p:cViewPr>
      <p:scale>
        <a:sx n="33" d="100"/>
        <a:sy n="33" d="100"/>
      </p:scale>
      <p:origin x="0" y="568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3144" y="-102"/>
      </p:cViewPr>
      <p:guideLst>
        <p:guide orient="horz" pos="2970"/>
        <p:guide pos="2232"/>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225" cy="471488"/>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4014788" y="0"/>
            <a:ext cx="3070225" cy="471488"/>
          </a:xfrm>
          <a:prstGeom prst="rect">
            <a:avLst/>
          </a:prstGeom>
        </p:spPr>
        <p:txBody>
          <a:bodyPr vert="horz" lIns="91440" tIns="45720" rIns="91440" bIns="45720" rtlCol="0"/>
          <a:lstStyle>
            <a:lvl1pPr algn="r">
              <a:defRPr sz="1200">
                <a:latin typeface="Arial" charset="0"/>
                <a:cs typeface="Arial" charset="0"/>
              </a:defRPr>
            </a:lvl1pPr>
          </a:lstStyle>
          <a:p>
            <a:pPr>
              <a:defRPr/>
            </a:pPr>
            <a:fld id="{56A3CD32-CF85-4A03-B831-BAAFC666DF7E}" type="datetimeFigureOut">
              <a:rPr lang="en-US"/>
              <a:pPr>
                <a:defRPr/>
              </a:pPr>
              <a:t>12/4/2010</a:t>
            </a:fld>
            <a:endParaRPr lang="en-US" dirty="0"/>
          </a:p>
        </p:txBody>
      </p:sp>
      <p:sp>
        <p:nvSpPr>
          <p:cNvPr id="4" name="Slide Image Placeholder 3"/>
          <p:cNvSpPr>
            <a:spLocks noGrp="1" noRot="1" noChangeAspect="1"/>
          </p:cNvSpPr>
          <p:nvPr>
            <p:ph type="sldImg" idx="2"/>
          </p:nvPr>
        </p:nvSpPr>
        <p:spPr>
          <a:xfrm>
            <a:off x="1185863" y="708025"/>
            <a:ext cx="4714875" cy="3535363"/>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708025" y="4479925"/>
            <a:ext cx="5670550" cy="4243388"/>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956675"/>
            <a:ext cx="3070225" cy="471488"/>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4014788" y="8956675"/>
            <a:ext cx="3070225" cy="471488"/>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FF425F40-38FC-45A3-A990-740518536C02}"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cs typeface="Arial" pitchFamily="34" charset="0"/>
            </a:endParaRPr>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D873AEF-9402-472E-8523-A2D9CC72CCDE}" type="slidenum">
              <a:rPr lang="en-US" smtClean="0">
                <a:latin typeface="Arial" pitchFamily="34" charset="0"/>
                <a:cs typeface="Arial" pitchFamily="34" charset="0"/>
              </a:rPr>
              <a:pPr/>
              <a:t>1</a:t>
            </a:fld>
            <a:endParaRPr lang="en-US"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315C9B4-A509-48C0-B816-075004F6594C}" type="slidenum">
              <a:rPr lang="en-US" smtClean="0">
                <a:latin typeface="Arial" pitchFamily="34" charset="0"/>
                <a:cs typeface="Arial" pitchFamily="34" charset="0"/>
              </a:rPr>
              <a:pPr/>
              <a:t>2</a:t>
            </a:fld>
            <a:endParaRPr lang="en-US" smtClean="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hi-IN" smtClean="0">
              <a:cs typeface="Arial" pitchFamily="34" charset="0"/>
            </a:endParaRPr>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52CEC42-C387-4A96-A924-6CCCBC84541C}" type="slidenum">
              <a:rPr lang="en-US" smtClean="0">
                <a:latin typeface="Arial" pitchFamily="34" charset="0"/>
                <a:cs typeface="Arial" pitchFamily="34" charset="0"/>
              </a:rPr>
              <a:pPr/>
              <a:t>10</a:t>
            </a:fld>
            <a:endParaRPr lang="en-US"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067807E-324A-4B29-9BEB-1D643072B1A7}" type="slidenum">
              <a:rPr lang="en-US" smtClean="0">
                <a:latin typeface="Arial" pitchFamily="34" charset="0"/>
                <a:cs typeface="Arial" pitchFamily="34" charset="0"/>
              </a:rPr>
              <a:pPr/>
              <a:t>37</a:t>
            </a:fld>
            <a:endParaRPr lang="en-US"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1373D8F-C342-44D4-A490-0DBC57C0AFA7}" type="slidenum">
              <a:rPr lang="ar-SA"/>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839ADAB-E927-4AE7-A1A0-7087078C63B4}" type="slidenum">
              <a:rPr lang="ar-SA"/>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428789F-9086-4542-9BED-6F97701FCE8D}" type="slidenum">
              <a:rPr lang="ar-SA"/>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BC0DBE7-80FE-4CA7-8CA3-1172975937D1}" type="slidenum">
              <a:rPr lang="ar-SA"/>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C7A2731-8E63-4DCD-836C-A2A06ABDA669}" type="slidenum">
              <a:rPr lang="ar-SA"/>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065509D-7521-487E-821F-8754707D81FF}" type="slidenum">
              <a:rPr lang="ar-SA"/>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DA6F28F-127A-4493-BE6C-896D23AC580F}" type="slidenum">
              <a:rPr lang="ar-SA"/>
              <a:pPr>
                <a:defRPr/>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AF423EE-97F2-4771-B21F-E1D4A7BEF2CE}" type="slidenum">
              <a:rPr lang="ar-SA"/>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C903DDA-9A2B-421F-A048-3322FE42EC0C}" type="slidenum">
              <a:rPr lang="ar-SA"/>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CF9B0F9-CDAA-4AFA-952C-3925CA8D4DCB}" type="slidenum">
              <a:rPr lang="ar-SA"/>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E89D92-3D22-4D62-BC91-99E2B7B99EE7}" type="slidenum">
              <a:rPr lang="ar-SA"/>
              <a:pPr>
                <a:defRPr/>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8294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8294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cs typeface="Arial" pitchFamily="34" charset="0"/>
              </a:defRPr>
            </a:lvl1pPr>
          </a:lstStyle>
          <a:p>
            <a:pPr>
              <a:defRPr/>
            </a:pPr>
            <a:endParaRPr lang="en-US"/>
          </a:p>
        </p:txBody>
      </p:sp>
      <p:sp>
        <p:nvSpPr>
          <p:cNvPr id="8294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cs typeface="Arial" pitchFamily="34" charset="0"/>
              </a:defRPr>
            </a:lvl1pPr>
          </a:lstStyle>
          <a:p>
            <a:pPr>
              <a:defRPr/>
            </a:pPr>
            <a:endParaRPr lang="en-US"/>
          </a:p>
        </p:txBody>
      </p:sp>
      <p:sp>
        <p:nvSpPr>
          <p:cNvPr id="8295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Arial" pitchFamily="34" charset="0"/>
                <a:cs typeface="Arial" pitchFamily="34" charset="0"/>
              </a:defRPr>
            </a:lvl1pPr>
          </a:lstStyle>
          <a:p>
            <a:pPr>
              <a:defRPr/>
            </a:pPr>
            <a:fld id="{3EEDA4AE-861E-46FF-BE22-38FDE00EC4CD}"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2946"/>
                                        </p:tgtEl>
                                        <p:attrNameLst>
                                          <p:attrName>style.visibility</p:attrName>
                                        </p:attrNameLst>
                                      </p:cBhvr>
                                      <p:to>
                                        <p:strVal val="visible"/>
                                      </p:to>
                                    </p:set>
                                    <p:animEffect transition="in" filter="fade">
                                      <p:cBhvr>
                                        <p:cTn id="7" dur="2000"/>
                                        <p:tgtEl>
                                          <p:spTgt spid="829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2947">
                                            <p:txEl>
                                              <p:pRg st="0" end="0"/>
                                            </p:txEl>
                                          </p:spTgt>
                                        </p:tgtEl>
                                        <p:attrNameLst>
                                          <p:attrName>style.visibility</p:attrName>
                                        </p:attrNameLst>
                                      </p:cBhvr>
                                      <p:to>
                                        <p:strVal val="visible"/>
                                      </p:to>
                                    </p:set>
                                    <p:animEffect transition="in" filter="fade">
                                      <p:cBhvr>
                                        <p:cTn id="12" dur="2000"/>
                                        <p:tgtEl>
                                          <p:spTgt spid="8294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2947">
                                            <p:txEl>
                                              <p:pRg st="1" end="1"/>
                                            </p:txEl>
                                          </p:spTgt>
                                        </p:tgtEl>
                                        <p:attrNameLst>
                                          <p:attrName>style.visibility</p:attrName>
                                        </p:attrNameLst>
                                      </p:cBhvr>
                                      <p:to>
                                        <p:strVal val="visible"/>
                                      </p:to>
                                    </p:set>
                                    <p:animEffect transition="in" filter="fade">
                                      <p:cBhvr>
                                        <p:cTn id="15" dur="2000"/>
                                        <p:tgtEl>
                                          <p:spTgt spid="8294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2947">
                                            <p:txEl>
                                              <p:pRg st="2" end="2"/>
                                            </p:txEl>
                                          </p:spTgt>
                                        </p:tgtEl>
                                        <p:attrNameLst>
                                          <p:attrName>style.visibility</p:attrName>
                                        </p:attrNameLst>
                                      </p:cBhvr>
                                      <p:to>
                                        <p:strVal val="visible"/>
                                      </p:to>
                                    </p:set>
                                    <p:animEffect transition="in" filter="fade">
                                      <p:cBhvr>
                                        <p:cTn id="18" dur="2000"/>
                                        <p:tgtEl>
                                          <p:spTgt spid="8294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2947">
                                            <p:txEl>
                                              <p:pRg st="3" end="3"/>
                                            </p:txEl>
                                          </p:spTgt>
                                        </p:tgtEl>
                                        <p:attrNameLst>
                                          <p:attrName>style.visibility</p:attrName>
                                        </p:attrNameLst>
                                      </p:cBhvr>
                                      <p:to>
                                        <p:strVal val="visible"/>
                                      </p:to>
                                    </p:set>
                                    <p:animEffect transition="in" filter="fade">
                                      <p:cBhvr>
                                        <p:cTn id="21" dur="2000"/>
                                        <p:tgtEl>
                                          <p:spTgt spid="8294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2947">
                                            <p:txEl>
                                              <p:pRg st="4" end="4"/>
                                            </p:txEl>
                                          </p:spTgt>
                                        </p:tgtEl>
                                        <p:attrNameLst>
                                          <p:attrName>style.visibility</p:attrName>
                                        </p:attrNameLst>
                                      </p:cBhvr>
                                      <p:to>
                                        <p:strVal val="visible"/>
                                      </p:to>
                                    </p:set>
                                    <p:animEffect transition="in" filter="fade">
                                      <p:cBhvr>
                                        <p:cTn id="24" dur="2000"/>
                                        <p:tgtEl>
                                          <p:spTgt spid="829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6" grpId="0"/>
      <p:bldP spid="82947" grpId="0" build="p">
        <p:tmplLst>
          <p:tmpl lvl="1">
            <p:tnLst>
              <p:par>
                <p:cTn presetID="10" presetClass="entr" presetSubtype="0" fill="hold" nodeType="clickEffect">
                  <p:stCondLst>
                    <p:cond delay="0"/>
                  </p:stCondLst>
                  <p:childTnLst>
                    <p:set>
                      <p:cBhvr>
                        <p:cTn dur="1" fill="hold">
                          <p:stCondLst>
                            <p:cond delay="0"/>
                          </p:stCondLst>
                        </p:cTn>
                        <p:tgtEl>
                          <p:spTgt spid="82947"/>
                        </p:tgtEl>
                        <p:attrNameLst>
                          <p:attrName>style.visibility</p:attrName>
                        </p:attrNameLst>
                      </p:cBhvr>
                      <p:to>
                        <p:strVal val="visible"/>
                      </p:to>
                    </p:set>
                    <p:animEffect transition="in" filter="fade">
                      <p:cBhvr>
                        <p:cTn dur="2000"/>
                        <p:tgtEl>
                          <p:spTgt spid="8294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82947"/>
                        </p:tgtEl>
                        <p:attrNameLst>
                          <p:attrName>style.visibility</p:attrName>
                        </p:attrNameLst>
                      </p:cBhvr>
                      <p:to>
                        <p:strVal val="visible"/>
                      </p:to>
                    </p:set>
                    <p:animEffect transition="in" filter="fade">
                      <p:cBhvr>
                        <p:cTn dur="2000"/>
                        <p:tgtEl>
                          <p:spTgt spid="8294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82947"/>
                        </p:tgtEl>
                        <p:attrNameLst>
                          <p:attrName>style.visibility</p:attrName>
                        </p:attrNameLst>
                      </p:cBhvr>
                      <p:to>
                        <p:strVal val="visible"/>
                      </p:to>
                    </p:set>
                    <p:animEffect transition="in" filter="fade">
                      <p:cBhvr>
                        <p:cTn dur="2000"/>
                        <p:tgtEl>
                          <p:spTgt spid="8294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82947"/>
                        </p:tgtEl>
                        <p:attrNameLst>
                          <p:attrName>style.visibility</p:attrName>
                        </p:attrNameLst>
                      </p:cBhvr>
                      <p:to>
                        <p:strVal val="visible"/>
                      </p:to>
                    </p:set>
                    <p:animEffect transition="in" filter="fade">
                      <p:cBhvr>
                        <p:cTn dur="2000"/>
                        <p:tgtEl>
                          <p:spTgt spid="8294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82947"/>
                        </p:tgtEl>
                        <p:attrNameLst>
                          <p:attrName>style.visibility</p:attrName>
                        </p:attrNameLst>
                      </p:cBhvr>
                      <p:to>
                        <p:strVal val="visible"/>
                      </p:to>
                    </p:set>
                    <p:animEffect transition="in" filter="fade">
                      <p:cBhvr>
                        <p:cTn dur="2000"/>
                        <p:tgtEl>
                          <p:spTgt spid="82947"/>
                        </p:tgtEl>
                      </p:cBhvr>
                    </p:animEffect>
                  </p:childTnLst>
                </p:cTn>
              </p:par>
            </p:tnLst>
          </p:tmpl>
        </p:tmplLst>
      </p:bldP>
    </p:bldLst>
  </p:timing>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2"/>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2"/>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2"/>
          </a:solidFill>
          <a:latin typeface="Calibri" pitchFamily="34" charset="0"/>
          <a:cs typeface="Times New Roman" pitchFamily="18"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8"/>
          <p:cNvSpPr>
            <a:spLocks noGrp="1" noChangeArrowheads="1"/>
          </p:cNvSpPr>
          <p:nvPr>
            <p:ph idx="1"/>
          </p:nvPr>
        </p:nvSpPr>
        <p:spPr>
          <a:xfrm>
            <a:off x="533400" y="1219200"/>
            <a:ext cx="8153400" cy="4876800"/>
          </a:xfrm>
        </p:spPr>
        <p:txBody>
          <a:bodyPr/>
          <a:lstStyle/>
          <a:p>
            <a:pPr marL="0" indent="0">
              <a:spcBef>
                <a:spcPct val="0"/>
              </a:spcBef>
              <a:buFontTx/>
              <a:buNone/>
              <a:defRPr/>
            </a:pPr>
            <a:r>
              <a:rPr lang="ar-SA" b="1" dirty="0" smtClean="0"/>
              <a:t> </a:t>
            </a:r>
            <a:r>
              <a:rPr lang="ar-SA" b="1" u="sng" dirty="0" smtClean="0">
                <a:cs typeface="+mj-cs"/>
              </a:rPr>
              <a:t>أولا – تعريف الإضافة :</a:t>
            </a:r>
            <a:endParaRPr lang="en-US" b="1" dirty="0" smtClean="0">
              <a:cs typeface="+mj-cs"/>
            </a:endParaRPr>
          </a:p>
          <a:p>
            <a:pPr marL="0" indent="0">
              <a:spcBef>
                <a:spcPct val="0"/>
              </a:spcBef>
              <a:buFontTx/>
              <a:buNone/>
              <a:defRPr/>
            </a:pPr>
            <a:r>
              <a:rPr lang="ar-SA" b="1" u="sng" dirty="0" smtClean="0">
                <a:cs typeface="+mj-cs"/>
              </a:rPr>
              <a:t>الإضافة لغة</a:t>
            </a:r>
            <a:r>
              <a:rPr lang="ar-SA" b="1" dirty="0" smtClean="0">
                <a:cs typeface="+mj-cs"/>
              </a:rPr>
              <a:t> : الإضافة هي مطلق الإسناد ، أي إضافة الشيء إلى الشيء وضمه إليه .</a:t>
            </a:r>
            <a:endParaRPr lang="en-US" b="1" dirty="0" smtClean="0">
              <a:cs typeface="+mj-cs"/>
            </a:endParaRPr>
          </a:p>
          <a:p>
            <a:pPr marL="0" indent="0">
              <a:spcBef>
                <a:spcPct val="0"/>
              </a:spcBef>
              <a:buFontTx/>
              <a:buNone/>
              <a:defRPr/>
            </a:pPr>
            <a:r>
              <a:rPr lang="ar-SA" b="1" u="sng" dirty="0" smtClean="0">
                <a:cs typeface="+mj-cs"/>
              </a:rPr>
              <a:t>الإضافة اصطلاحا</a:t>
            </a:r>
            <a:r>
              <a:rPr lang="ar-SA" b="1" dirty="0" smtClean="0">
                <a:cs typeface="+mj-cs"/>
              </a:rPr>
              <a:t>:  هي إسناد اسم إلى آخر بتنزيل الثاني من الأول منزلة التنوين ، أو ما يقوم مقامه في تمام الكلمة ، ولهذا لا يجتمع التنوين مع الإضافة ، بمعنى أن الإضافة علامة من علامات الاسم ، مثله مثل التنوين .</a:t>
            </a:r>
            <a:endParaRPr lang="en-US" b="1" dirty="0" smtClean="0">
              <a:cs typeface="+mj-cs"/>
            </a:endParaRPr>
          </a:p>
          <a:p>
            <a:pPr marL="0" indent="0">
              <a:spcBef>
                <a:spcPct val="0"/>
              </a:spcBef>
              <a:buFontTx/>
              <a:buNone/>
              <a:defRPr/>
            </a:pPr>
            <a:r>
              <a:rPr lang="ar-SA" b="1" dirty="0" smtClean="0">
                <a:cs typeface="+mj-cs"/>
              </a:rPr>
              <a:t>ويسمى الأول مضافا والثاني مضافا إليه ، نحو : </a:t>
            </a:r>
          </a:p>
          <a:p>
            <a:pPr marL="0" indent="0">
              <a:spcBef>
                <a:spcPct val="0"/>
              </a:spcBef>
              <a:buFontTx/>
              <a:buNone/>
              <a:defRPr/>
            </a:pPr>
            <a:r>
              <a:rPr lang="ar-SA" b="1" dirty="0" smtClean="0">
                <a:cs typeface="+mj-cs"/>
              </a:rPr>
              <a:t>(هذا </a:t>
            </a:r>
            <a:r>
              <a:rPr lang="ar-SA" b="1" u="sng" dirty="0" smtClean="0">
                <a:cs typeface="+mj-cs"/>
              </a:rPr>
              <a:t>صاحبُ</a:t>
            </a:r>
            <a:r>
              <a:rPr lang="ar-SA" b="1" dirty="0" smtClean="0">
                <a:cs typeface="+mj-cs"/>
              </a:rPr>
              <a:t> </a:t>
            </a:r>
            <a:r>
              <a:rPr lang="ar-SA" b="1" u="sng" dirty="0" smtClean="0">
                <a:cs typeface="+mj-cs"/>
              </a:rPr>
              <a:t>زيدٍ</a:t>
            </a:r>
            <a:r>
              <a:rPr lang="ar-SA" b="1" dirty="0" smtClean="0">
                <a:cs typeface="+mj-cs"/>
              </a:rPr>
              <a:t> )</a:t>
            </a:r>
            <a:endParaRPr lang="en-US" b="1" dirty="0" smtClean="0">
              <a:cs typeface="+mj-cs"/>
            </a:endParaRPr>
          </a:p>
          <a:p>
            <a:pPr marL="0" indent="0" algn="justLow">
              <a:spcBef>
                <a:spcPct val="0"/>
              </a:spcBef>
              <a:buFontTx/>
              <a:buNone/>
              <a:defRPr/>
            </a:pPr>
            <a:endParaRPr lang="en-US" b="1" dirty="0" smtClean="0">
              <a:cs typeface="+mj-cs"/>
            </a:endParaRPr>
          </a:p>
        </p:txBody>
      </p:sp>
      <p:sp>
        <p:nvSpPr>
          <p:cNvPr id="2051" name="Text Box 9"/>
          <p:cNvSpPr txBox="1">
            <a:spLocks noChangeArrowheads="1"/>
          </p:cNvSpPr>
          <p:nvPr/>
        </p:nvSpPr>
        <p:spPr bwMode="auto">
          <a:xfrm>
            <a:off x="2362200" y="381000"/>
            <a:ext cx="4953000" cy="769938"/>
          </a:xfrm>
          <a:prstGeom prst="rect">
            <a:avLst/>
          </a:prstGeom>
          <a:noFill/>
          <a:ln w="9525">
            <a:noFill/>
            <a:miter lim="800000"/>
            <a:headEnd/>
            <a:tailEnd/>
          </a:ln>
        </p:spPr>
        <p:txBody>
          <a:bodyPr>
            <a:spAutoFit/>
          </a:bodyPr>
          <a:lstStyle/>
          <a:p>
            <a:pPr algn="ctr">
              <a:defRPr/>
            </a:pPr>
            <a:r>
              <a:rPr lang="ar-SA" sz="4400" b="1" dirty="0">
                <a:latin typeface="Arial" charset="0"/>
                <a:cs typeface="+mn-cs"/>
              </a:rPr>
              <a:t>باب الإضافة</a:t>
            </a:r>
            <a:endParaRPr lang="en-US" sz="4400" dirty="0">
              <a:latin typeface="Arial" charset="0"/>
              <a:cs typeface="+mn-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3"/>
          <p:cNvSpPr>
            <a:spLocks noGrp="1" noChangeArrowheads="1"/>
          </p:cNvSpPr>
          <p:nvPr>
            <p:ph idx="1"/>
          </p:nvPr>
        </p:nvSpPr>
        <p:spPr>
          <a:xfrm>
            <a:off x="533400" y="457200"/>
            <a:ext cx="8153400" cy="6019800"/>
          </a:xfrm>
        </p:spPr>
        <p:txBody>
          <a:bodyPr/>
          <a:lstStyle/>
          <a:p>
            <a:pPr marL="0" indent="0">
              <a:spcBef>
                <a:spcPct val="0"/>
              </a:spcBef>
              <a:buFontTx/>
              <a:buNone/>
              <a:defRPr/>
            </a:pPr>
            <a:r>
              <a:rPr lang="ar-SA" b="1" dirty="0" smtClean="0"/>
              <a:t> </a:t>
            </a:r>
            <a:r>
              <a:rPr lang="ar-SA" b="1" dirty="0" smtClean="0">
                <a:cs typeface="+mj-cs"/>
              </a:rPr>
              <a:t>فإذا أريد إضافة اسم إلى اسم حذف ما في المضاف من:</a:t>
            </a:r>
            <a:endParaRPr lang="en-US" b="1" dirty="0" smtClean="0">
              <a:cs typeface="+mj-cs"/>
            </a:endParaRPr>
          </a:p>
          <a:p>
            <a:pPr marL="0" indent="0">
              <a:spcBef>
                <a:spcPct val="0"/>
              </a:spcBef>
              <a:buFontTx/>
              <a:buNone/>
              <a:defRPr/>
            </a:pPr>
            <a:r>
              <a:rPr lang="en-US" b="1" dirty="0" smtClean="0">
                <a:cs typeface="+mj-cs"/>
              </a:rPr>
              <a:t>1</a:t>
            </a:r>
            <a:r>
              <a:rPr lang="ar-SA" b="1" dirty="0" smtClean="0">
                <a:cs typeface="+mj-cs"/>
              </a:rPr>
              <a:t>- التنوين في المفرد ، نحو : ( ثوبُ زيدٍ ودراهمُهُ ) .</a:t>
            </a:r>
            <a:endParaRPr lang="en-US" b="1" dirty="0" smtClean="0">
              <a:cs typeface="+mj-cs"/>
            </a:endParaRPr>
          </a:p>
          <a:p>
            <a:pPr marL="0" indent="0">
              <a:spcBef>
                <a:spcPct val="0"/>
              </a:spcBef>
              <a:buFontTx/>
              <a:buNone/>
              <a:defRPr/>
            </a:pPr>
            <a:r>
              <a:rPr lang="en-US" b="1" dirty="0" smtClean="0">
                <a:cs typeface="+mj-cs"/>
              </a:rPr>
              <a:t>2</a:t>
            </a:r>
            <a:r>
              <a:rPr lang="ar-SA" b="1" dirty="0" smtClean="0">
                <a:cs typeface="+mj-cs"/>
              </a:rPr>
              <a:t>- النون التي تلي الإعراب ، وهي نون التثنية ، نحو قوله تعالى : { تبت يدا أبي لهبٍ وتبْ } </a:t>
            </a:r>
          </a:p>
          <a:p>
            <a:pPr marL="0" indent="0">
              <a:spcBef>
                <a:spcPct val="0"/>
              </a:spcBef>
              <a:buFontTx/>
              <a:buNone/>
              <a:defRPr/>
            </a:pPr>
            <a:r>
              <a:rPr lang="en-US" b="1" dirty="0" smtClean="0">
                <a:cs typeface="+mj-cs"/>
              </a:rPr>
              <a:t>3</a:t>
            </a:r>
            <a:r>
              <a:rPr lang="ar-SA" b="1" dirty="0" smtClean="0">
                <a:cs typeface="+mj-cs"/>
              </a:rPr>
              <a:t>- ونون جمع المذكر السالم ، نحو قوله تعالى :{والمقيمي الصلاةِ } .</a:t>
            </a:r>
            <a:endParaRPr lang="en-US" b="1" dirty="0" smtClean="0">
              <a:cs typeface="+mj-cs"/>
            </a:endParaRPr>
          </a:p>
          <a:p>
            <a:pPr marL="0" indent="0">
              <a:spcBef>
                <a:spcPct val="0"/>
              </a:spcBef>
              <a:buFontTx/>
              <a:buNone/>
              <a:defRPr/>
            </a:pPr>
            <a:r>
              <a:rPr lang="ar-SA" b="1" dirty="0" smtClean="0">
                <a:cs typeface="+mj-cs"/>
              </a:rPr>
              <a:t>ولا تحذف النون التي تظهر عليها علامة الإعراب ، وهي النون الأصلية نحو : بساتي</a:t>
            </a:r>
            <a:r>
              <a:rPr lang="ar-SA" b="1" u="sng" dirty="0" smtClean="0">
                <a:cs typeface="+mj-cs"/>
              </a:rPr>
              <a:t>ن</a:t>
            </a:r>
            <a:r>
              <a:rPr lang="ar-SA" b="1" dirty="0" smtClean="0">
                <a:cs typeface="+mj-cs"/>
              </a:rPr>
              <a:t> زيد ، ومساكي</a:t>
            </a:r>
            <a:r>
              <a:rPr lang="ar-SA" b="1" u="sng" dirty="0" smtClean="0">
                <a:cs typeface="+mj-cs"/>
              </a:rPr>
              <a:t>ن</a:t>
            </a:r>
            <a:r>
              <a:rPr lang="ar-SA" b="1" dirty="0" smtClean="0">
                <a:cs typeface="+mj-cs"/>
              </a:rPr>
              <a:t> الناس  ، وشياطي</a:t>
            </a:r>
            <a:r>
              <a:rPr lang="ar-SA" b="1" u="sng" dirty="0" smtClean="0">
                <a:cs typeface="+mj-cs"/>
              </a:rPr>
              <a:t>ن</a:t>
            </a:r>
            <a:r>
              <a:rPr lang="ar-SA" b="1" dirty="0" smtClean="0">
                <a:cs typeface="+mj-cs"/>
              </a:rPr>
              <a:t> الإنس .</a:t>
            </a:r>
            <a:endParaRPr lang="en-US" b="1" dirty="0" smtClean="0">
              <a:cs typeface="+mj-cs"/>
            </a:endParaRPr>
          </a:p>
          <a:p>
            <a:pPr marL="0" indent="0">
              <a:spcBef>
                <a:spcPct val="0"/>
              </a:spcBef>
              <a:buFontTx/>
              <a:buNone/>
              <a:defRPr/>
            </a:pPr>
            <a:r>
              <a:rPr lang="en-US" b="1" dirty="0" smtClean="0">
                <a:cs typeface="+mj-cs"/>
              </a:rPr>
              <a:t>-3</a:t>
            </a:r>
            <a:r>
              <a:rPr lang="ar-SA" b="1" dirty="0" smtClean="0">
                <a:cs typeface="+mj-cs"/>
              </a:rPr>
              <a:t>وتحذف أل من المضاف إلى المعرفة في الإضافة المعنوية ، نحو : (جاء غلامُ زيدٍ) و(غلام الخليفة )                     </a:t>
            </a:r>
          </a:p>
          <a:p>
            <a:pPr marL="0" indent="0">
              <a:spcBef>
                <a:spcPct val="0"/>
              </a:spcBef>
              <a:buFontTx/>
              <a:buNone/>
              <a:defRPr/>
            </a:pPr>
            <a:r>
              <a:rPr lang="ar-SA" b="1" dirty="0" smtClean="0">
                <a:cs typeface="+mj-cs"/>
              </a:rPr>
              <a:t>و ( حارس البستان ).  </a:t>
            </a:r>
            <a:endParaRPr lang="en-US" b="1" dirty="0" smtClean="0">
              <a:cs typeface="+mj-cs"/>
            </a:endParaRPr>
          </a:p>
        </p:txBody>
      </p:sp>
      <p:sp>
        <p:nvSpPr>
          <p:cNvPr id="3075" name="Text Box 5"/>
          <p:cNvSpPr txBox="1">
            <a:spLocks noChangeArrowheads="1"/>
          </p:cNvSpPr>
          <p:nvPr/>
        </p:nvSpPr>
        <p:spPr bwMode="auto">
          <a:xfrm>
            <a:off x="1219200" y="304800"/>
            <a:ext cx="6553200" cy="646113"/>
          </a:xfrm>
          <a:prstGeom prst="rect">
            <a:avLst/>
          </a:prstGeom>
          <a:noFill/>
          <a:ln w="9525">
            <a:noFill/>
            <a:miter lim="800000"/>
            <a:headEnd/>
            <a:tailEnd/>
          </a:ln>
        </p:spPr>
        <p:txBody>
          <a:bodyPr>
            <a:spAutoFit/>
          </a:bodyPr>
          <a:lstStyle/>
          <a:p>
            <a:pPr algn="ctr">
              <a:spcBef>
                <a:spcPct val="50000"/>
              </a:spcBef>
            </a:pPr>
            <a:endParaRPr lang="en-US" sz="3600" b="1" u="sng">
              <a:solidFill>
                <a:schemeClr val="tx2"/>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8" name="Rectangle 3"/>
          <p:cNvSpPr>
            <a:spLocks noGrp="1" noChangeArrowheads="1"/>
          </p:cNvSpPr>
          <p:nvPr>
            <p:ph type="body" idx="4294967295"/>
          </p:nvPr>
        </p:nvSpPr>
        <p:spPr>
          <a:xfrm>
            <a:off x="609600" y="533400"/>
            <a:ext cx="8077200" cy="5715000"/>
          </a:xfrm>
        </p:spPr>
        <p:txBody>
          <a:bodyPr/>
          <a:lstStyle/>
          <a:p>
            <a:pPr marL="0" indent="0">
              <a:spcBef>
                <a:spcPct val="0"/>
              </a:spcBef>
              <a:buFontTx/>
              <a:buNone/>
              <a:defRPr/>
            </a:pPr>
            <a:r>
              <a:rPr lang="ar-SA" b="1" u="sng" dirty="0" smtClean="0">
                <a:cs typeface="+mj-cs"/>
              </a:rPr>
              <a:t>ثانيا – حكم المضاف إليه :</a:t>
            </a:r>
            <a:endParaRPr lang="en-US" b="1" dirty="0" smtClean="0">
              <a:cs typeface="+mj-cs"/>
            </a:endParaRPr>
          </a:p>
          <a:p>
            <a:pPr marL="0" indent="0">
              <a:spcBef>
                <a:spcPct val="0"/>
              </a:spcBef>
              <a:buFontTx/>
              <a:buNone/>
              <a:defRPr/>
            </a:pPr>
            <a:r>
              <a:rPr lang="ar-SA" b="1" dirty="0" smtClean="0">
                <a:cs typeface="+mj-cs"/>
              </a:rPr>
              <a:t>حكم المضاف إليه الجر دائما ، واختلف في عامل الجر فيه فقيل :</a:t>
            </a:r>
            <a:endParaRPr lang="en-US" b="1" dirty="0" smtClean="0">
              <a:cs typeface="+mj-cs"/>
            </a:endParaRPr>
          </a:p>
          <a:p>
            <a:pPr marL="0" indent="0">
              <a:spcBef>
                <a:spcPct val="0"/>
              </a:spcBef>
              <a:buFontTx/>
              <a:buNone/>
              <a:defRPr/>
            </a:pPr>
            <a:r>
              <a:rPr lang="ar-SA" b="1" dirty="0" smtClean="0">
                <a:cs typeface="+mj-cs"/>
              </a:rPr>
              <a:t> 1-هو مجرور بالمضاف وفاقًا لسيبويه ، ووافقه الجمهور، وهو الصحيح  بدليل اتصال الضمير به والضمير لا يتصل إلا بعامله .</a:t>
            </a:r>
            <a:endParaRPr lang="en-US" b="1" dirty="0" smtClean="0">
              <a:cs typeface="+mj-cs"/>
            </a:endParaRPr>
          </a:p>
          <a:p>
            <a:pPr marL="0" indent="0">
              <a:spcBef>
                <a:spcPct val="0"/>
              </a:spcBef>
              <a:buFontTx/>
              <a:buNone/>
              <a:defRPr/>
            </a:pPr>
            <a:r>
              <a:rPr lang="ar-SA" b="1" dirty="0" smtClean="0">
                <a:cs typeface="+mj-cs"/>
              </a:rPr>
              <a:t>2-وقيل هو مجرور بحرف جر مقدر وهو (اللام)عندالزجاج.</a:t>
            </a:r>
            <a:endParaRPr lang="en-US" b="1" dirty="0" smtClean="0">
              <a:cs typeface="+mj-cs"/>
            </a:endParaRPr>
          </a:p>
          <a:p>
            <a:pPr marL="0" indent="0">
              <a:spcBef>
                <a:spcPct val="0"/>
              </a:spcBef>
              <a:buFontTx/>
              <a:buNone/>
              <a:defRPr/>
            </a:pPr>
            <a:r>
              <a:rPr lang="ar-SA" b="1" dirty="0" smtClean="0">
                <a:cs typeface="+mj-cs"/>
              </a:rPr>
              <a:t>3-وقيل هو مجرور بحرف جر مقدر وهو (من أوفي)  عند ابن الباذش . </a:t>
            </a:r>
            <a:endParaRPr lang="en-US" b="1" dirty="0" smtClean="0">
              <a:cs typeface="+mj-cs"/>
            </a:endParaRPr>
          </a:p>
          <a:p>
            <a:pPr marL="0" indent="0">
              <a:spcBef>
                <a:spcPct val="0"/>
              </a:spcBef>
              <a:buFontTx/>
              <a:buNone/>
              <a:defRPr/>
            </a:pPr>
            <a:r>
              <a:rPr lang="ar-SA" b="1" dirty="0" smtClean="0">
                <a:cs typeface="+mj-cs"/>
              </a:rPr>
              <a:t>4- وقيل هو مجرور بعامل معنوي وهو الإضافة وإليه ذهب السهيلي وأبو حيان  .</a:t>
            </a:r>
            <a:endParaRPr lang="en-US" b="1" dirty="0" smtClean="0">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8">
                                            <p:txEl>
                                              <p:pRg st="0" end="0"/>
                                            </p:txEl>
                                          </p:spTgt>
                                        </p:tgtEl>
                                        <p:attrNameLst>
                                          <p:attrName>style.visibility</p:attrName>
                                        </p:attrNameLst>
                                      </p:cBhvr>
                                      <p:to>
                                        <p:strVal val="visible"/>
                                      </p:to>
                                    </p:set>
                                    <p:animEffect transition="in" filter="fade">
                                      <p:cBhvr>
                                        <p:cTn id="7" dur="2000"/>
                                        <p:tgtEl>
                                          <p:spTgt spid="40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98">
                                            <p:txEl>
                                              <p:pRg st="1" end="1"/>
                                            </p:txEl>
                                          </p:spTgt>
                                        </p:tgtEl>
                                        <p:attrNameLst>
                                          <p:attrName>style.visibility</p:attrName>
                                        </p:attrNameLst>
                                      </p:cBhvr>
                                      <p:to>
                                        <p:strVal val="visible"/>
                                      </p:to>
                                    </p:set>
                                    <p:animEffect transition="in" filter="fade">
                                      <p:cBhvr>
                                        <p:cTn id="12" dur="2000"/>
                                        <p:tgtEl>
                                          <p:spTgt spid="409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98">
                                            <p:txEl>
                                              <p:pRg st="2" end="2"/>
                                            </p:txEl>
                                          </p:spTgt>
                                        </p:tgtEl>
                                        <p:attrNameLst>
                                          <p:attrName>style.visibility</p:attrName>
                                        </p:attrNameLst>
                                      </p:cBhvr>
                                      <p:to>
                                        <p:strVal val="visible"/>
                                      </p:to>
                                    </p:set>
                                    <p:animEffect transition="in" filter="fade">
                                      <p:cBhvr>
                                        <p:cTn id="17" dur="2000"/>
                                        <p:tgtEl>
                                          <p:spTgt spid="409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98">
                                            <p:txEl>
                                              <p:pRg st="3" end="3"/>
                                            </p:txEl>
                                          </p:spTgt>
                                        </p:tgtEl>
                                        <p:attrNameLst>
                                          <p:attrName>style.visibility</p:attrName>
                                        </p:attrNameLst>
                                      </p:cBhvr>
                                      <p:to>
                                        <p:strVal val="visible"/>
                                      </p:to>
                                    </p:set>
                                    <p:animEffect transition="in" filter="fade">
                                      <p:cBhvr>
                                        <p:cTn id="22" dur="2000"/>
                                        <p:tgtEl>
                                          <p:spTgt spid="409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098">
                                            <p:txEl>
                                              <p:pRg st="4" end="4"/>
                                            </p:txEl>
                                          </p:spTgt>
                                        </p:tgtEl>
                                        <p:attrNameLst>
                                          <p:attrName>style.visibility</p:attrName>
                                        </p:attrNameLst>
                                      </p:cBhvr>
                                      <p:to>
                                        <p:strVal val="visible"/>
                                      </p:to>
                                    </p:set>
                                    <p:animEffect transition="in" filter="fade">
                                      <p:cBhvr>
                                        <p:cTn id="27" dur="2000"/>
                                        <p:tgtEl>
                                          <p:spTgt spid="409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098">
                                            <p:txEl>
                                              <p:pRg st="5" end="5"/>
                                            </p:txEl>
                                          </p:spTgt>
                                        </p:tgtEl>
                                        <p:attrNameLst>
                                          <p:attrName>style.visibility</p:attrName>
                                        </p:attrNameLst>
                                      </p:cBhvr>
                                      <p:to>
                                        <p:strVal val="visible"/>
                                      </p:to>
                                    </p:set>
                                    <p:animEffect transition="in" filter="fade">
                                      <p:cBhvr>
                                        <p:cTn id="32" dur="2000"/>
                                        <p:tgtEl>
                                          <p:spTgt spid="409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3"/>
          <p:cNvSpPr>
            <a:spLocks noGrp="1" noChangeArrowheads="1"/>
          </p:cNvSpPr>
          <p:nvPr>
            <p:ph idx="1"/>
          </p:nvPr>
        </p:nvSpPr>
        <p:spPr>
          <a:xfrm>
            <a:off x="685800" y="457200"/>
            <a:ext cx="7848600" cy="5867400"/>
          </a:xfrm>
        </p:spPr>
        <p:txBody>
          <a:bodyPr/>
          <a:lstStyle/>
          <a:p>
            <a:pPr marL="0" indent="0">
              <a:spcBef>
                <a:spcPct val="0"/>
              </a:spcBef>
              <a:buFontTx/>
              <a:buNone/>
              <a:defRPr/>
            </a:pPr>
            <a:r>
              <a:rPr lang="ar-SA" b="1" u="sng" dirty="0" smtClean="0">
                <a:cs typeface="+mj-cs"/>
              </a:rPr>
              <a:t>ثالثا – معاني الإضافة :</a:t>
            </a:r>
            <a:endParaRPr lang="en-US" b="1" dirty="0" smtClean="0">
              <a:cs typeface="+mj-cs"/>
            </a:endParaRPr>
          </a:p>
          <a:p>
            <a:pPr marL="0" indent="0">
              <a:spcBef>
                <a:spcPct val="0"/>
              </a:spcBef>
              <a:buFontTx/>
              <a:buNone/>
              <a:defRPr/>
            </a:pPr>
            <a:r>
              <a:rPr lang="ar-SA" b="1" dirty="0" smtClean="0">
                <a:cs typeface="+mj-cs"/>
              </a:rPr>
              <a:t>  الأكثر في الإضافة أن تكون بمعنى اللام ، نحو : (هذه يدُ زيدٍ ) ودونها أن تكون بمعنى: (من) ويقل أن تكون بمعنى: (في ) ، وهو اختيار ابن مالك . </a:t>
            </a:r>
            <a:endParaRPr lang="en-US" b="1" dirty="0" smtClean="0">
              <a:cs typeface="+mj-cs"/>
            </a:endParaRPr>
          </a:p>
          <a:p>
            <a:pPr marL="0" indent="0">
              <a:spcBef>
                <a:spcPct val="0"/>
              </a:spcBef>
              <a:buFontTx/>
              <a:buNone/>
              <a:defRPr/>
            </a:pPr>
            <a:r>
              <a:rPr lang="ar-SA" b="1" dirty="0" smtClean="0">
                <a:cs typeface="+mj-cs"/>
              </a:rPr>
              <a:t>وضابط الإضافة التي بمعنى (في) أن يكون الثاني ظرفا للأول نحو: { بل مَكْرُ الّليْلِ } ، و{ يا صَاحِبَيِ السِّجْنِ } ،    { للذين يؤلون من نسائهم تربص أربعة أشهر } أي في أربعة أشهر . </a:t>
            </a:r>
            <a:endParaRPr lang="en-US" b="1" dirty="0" smtClean="0">
              <a:cs typeface="+mj-cs"/>
            </a:endParaRPr>
          </a:p>
          <a:p>
            <a:pPr marL="0" indent="0">
              <a:spcBef>
                <a:spcPct val="0"/>
              </a:spcBef>
              <a:buFontTx/>
              <a:buNone/>
              <a:defRPr/>
            </a:pPr>
            <a:r>
              <a:rPr lang="ar-SA" b="1" dirty="0" smtClean="0">
                <a:cs typeface="+mj-cs"/>
              </a:rPr>
              <a:t>وضابط الإضافة التي بمعنى (من ) : أن يكون المضافُ بَعْضَ المضاف إليه ، مع صلاحية المضاف إليه للإخبار به عن المضاف ، نحو: ( هذا الخَاتَمُ فِضّةٍ ) فالخَاتَمُ  جنس</a:t>
            </a:r>
            <a:endParaRPr lang="en-US" b="1" dirty="0" smtClean="0">
              <a:cs typeface="+mj-cs"/>
            </a:endParaRPr>
          </a:p>
          <a:p>
            <a:pPr marL="0" indent="0">
              <a:spcBef>
                <a:spcPct val="0"/>
              </a:spcBef>
              <a:buFontTx/>
              <a:buNone/>
              <a:defRPr/>
            </a:pPr>
            <a:r>
              <a:rPr lang="ar-SA" b="1" dirty="0" smtClean="0">
                <a:cs typeface="+mj-cs"/>
              </a:rPr>
              <a:t/>
            </a:r>
            <a:br>
              <a:rPr lang="ar-SA" b="1" dirty="0" smtClean="0">
                <a:cs typeface="+mj-cs"/>
              </a:rPr>
            </a:br>
            <a:endParaRPr lang="en-US" dirty="0" smtClean="0">
              <a:latin typeface="Times New Roman" pitchFamily="18" charset="0"/>
              <a:cs typeface="+mj-cs"/>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6" name="Content Placeholder 2"/>
          <p:cNvSpPr>
            <a:spLocks noGrp="1"/>
          </p:cNvSpPr>
          <p:nvPr>
            <p:ph idx="4294967295"/>
          </p:nvPr>
        </p:nvSpPr>
        <p:spPr>
          <a:xfrm>
            <a:off x="533400" y="381000"/>
            <a:ext cx="7924800" cy="5943600"/>
          </a:xfrm>
        </p:spPr>
        <p:txBody>
          <a:bodyPr/>
          <a:lstStyle/>
          <a:p>
            <a:pPr marL="0" indent="0">
              <a:spcBef>
                <a:spcPct val="0"/>
              </a:spcBef>
              <a:buFontTx/>
              <a:buNone/>
            </a:pPr>
            <a:r>
              <a:rPr lang="ar-SA" b="1" smtClean="0">
                <a:cs typeface="Times New Roman" pitchFamily="18" charset="0"/>
              </a:rPr>
              <a:t>الفِضّةٍ فإن لم يصلح تقدير : (من أو في) فالإضافة إذا بمعنى (لام ) الملك أو الاختصاص . </a:t>
            </a:r>
          </a:p>
          <a:p>
            <a:pPr marL="0" indent="0">
              <a:spcBef>
                <a:spcPct val="0"/>
              </a:spcBef>
              <a:buFontTx/>
              <a:buNone/>
            </a:pPr>
            <a:r>
              <a:rPr lang="ar-SA" b="1" u="sng" smtClean="0">
                <a:cs typeface="Times New Roman" pitchFamily="18" charset="0"/>
              </a:rPr>
              <a:t>رابعا - أقسام الإضافة :</a:t>
            </a:r>
            <a:endParaRPr lang="en-US" b="1" smtClean="0">
              <a:cs typeface="Arial" pitchFamily="34" charset="0"/>
            </a:endParaRPr>
          </a:p>
          <a:p>
            <a:pPr marL="0" indent="0">
              <a:spcBef>
                <a:spcPct val="0"/>
              </a:spcBef>
              <a:buFontTx/>
              <a:buNone/>
            </a:pPr>
            <a:r>
              <a:rPr lang="ar-SA" b="1" smtClean="0">
                <a:cs typeface="Times New Roman" pitchFamily="18" charset="0"/>
              </a:rPr>
              <a:t>قسم النحاة الإضافة إلى قسمين :</a:t>
            </a:r>
            <a:endParaRPr lang="en-US" b="1" smtClean="0">
              <a:cs typeface="Arial" pitchFamily="34" charset="0"/>
            </a:endParaRPr>
          </a:p>
          <a:p>
            <a:pPr marL="0" indent="0">
              <a:spcBef>
                <a:spcPct val="0"/>
              </a:spcBef>
              <a:buFontTx/>
              <a:buNone/>
            </a:pPr>
            <a:r>
              <a:rPr lang="ar-SA" b="1" smtClean="0">
                <a:cs typeface="Times New Roman" pitchFamily="18" charset="0"/>
              </a:rPr>
              <a:t>1- الإضافة المحضة .          2- الإضافة غير المحضة</a:t>
            </a:r>
            <a:r>
              <a:rPr lang="ar-SA" smtClean="0">
                <a:cs typeface="Times New Roman" pitchFamily="18" charset="0"/>
              </a:rPr>
              <a:t>.</a:t>
            </a:r>
            <a:endParaRPr lang="en-US" b="1" smtClean="0">
              <a:cs typeface="Arial" pitchFamily="34" charset="0"/>
            </a:endParaRPr>
          </a:p>
          <a:p>
            <a:pPr marL="0" indent="0">
              <a:spcBef>
                <a:spcPct val="0"/>
              </a:spcBef>
              <a:buFontTx/>
              <a:buNone/>
            </a:pPr>
            <a:r>
              <a:rPr lang="ar-SA" b="1" u="sng" smtClean="0">
                <a:cs typeface="Times New Roman" pitchFamily="18" charset="0"/>
              </a:rPr>
              <a:t>القسم الأول – الإضافة المحضة</a:t>
            </a:r>
            <a:r>
              <a:rPr lang="ar-SA" u="sng" smtClean="0">
                <a:cs typeface="Times New Roman" pitchFamily="18" charset="0"/>
              </a:rPr>
              <a:t> :</a:t>
            </a:r>
            <a:endParaRPr lang="en-US" b="1" u="sng" smtClean="0">
              <a:cs typeface="Arial" pitchFamily="34" charset="0"/>
            </a:endParaRPr>
          </a:p>
          <a:p>
            <a:pPr marL="0" indent="0">
              <a:spcBef>
                <a:spcPct val="0"/>
              </a:spcBef>
              <a:buFontTx/>
              <a:buNone/>
            </a:pPr>
            <a:r>
              <a:rPr lang="ar-SA" smtClean="0">
                <a:cs typeface="Times New Roman" pitchFamily="18" charset="0"/>
              </a:rPr>
              <a:t> </a:t>
            </a:r>
            <a:r>
              <a:rPr lang="ar-SA" b="1" smtClean="0">
                <a:cs typeface="Times New Roman" pitchFamily="18" charset="0"/>
              </a:rPr>
              <a:t>وتسمى  بالمعنوية أو الحقيقية ، وهي التي تكسب المضاف أمرا معنويا وهو:</a:t>
            </a:r>
            <a:endParaRPr lang="en-US" b="1" smtClean="0">
              <a:cs typeface="Arial" pitchFamily="34" charset="0"/>
            </a:endParaRPr>
          </a:p>
          <a:p>
            <a:pPr marL="0" indent="0">
              <a:spcBef>
                <a:spcPct val="0"/>
              </a:spcBef>
              <a:buFontTx/>
              <a:buNone/>
            </a:pPr>
            <a:r>
              <a:rPr lang="ar-SA" b="1" smtClean="0">
                <a:cs typeface="Times New Roman" pitchFamily="18" charset="0"/>
              </a:rPr>
              <a:t>1- التعريف إن كان المضاف إليه  معرفة ، نحو : (هذا </a:t>
            </a:r>
            <a:r>
              <a:rPr lang="ar-SA" b="1" u="sng" smtClean="0">
                <a:cs typeface="Times New Roman" pitchFamily="18" charset="0"/>
              </a:rPr>
              <a:t>كتاب زيد</a:t>
            </a:r>
            <a:r>
              <a:rPr lang="ar-SA" b="1" smtClean="0">
                <a:cs typeface="Times New Roman" pitchFamily="18" charset="0"/>
              </a:rPr>
              <a:t> ) .</a:t>
            </a:r>
            <a:endParaRPr lang="en-US" b="1" smtClean="0">
              <a:cs typeface="Arial" pitchFamily="34" charset="0"/>
            </a:endParaRPr>
          </a:p>
          <a:p>
            <a:pPr marL="0" indent="0">
              <a:spcBef>
                <a:spcPct val="0"/>
              </a:spcBef>
              <a:buFontTx/>
              <a:buNone/>
            </a:pPr>
            <a:r>
              <a:rPr lang="ar-SA" b="1" smtClean="0">
                <a:cs typeface="Times New Roman" pitchFamily="18" charset="0"/>
              </a:rPr>
              <a:t>2- التخصيص إن كان المضاف إليه نكرة ، فيقل إبهامه ، نحو: (هذا </a:t>
            </a:r>
            <a:r>
              <a:rPr lang="ar-SA" b="1" u="sng" smtClean="0">
                <a:cs typeface="Times New Roman" pitchFamily="18" charset="0"/>
              </a:rPr>
              <a:t>كتابُ رجلٍ</a:t>
            </a:r>
            <a:r>
              <a:rPr lang="ar-SA" b="1" smtClean="0">
                <a:cs typeface="Times New Roman" pitchFamily="18" charset="0"/>
              </a:rPr>
              <a:t> ) (</a:t>
            </a:r>
            <a:r>
              <a:rPr lang="ar-SA" b="1" u="sng" smtClean="0">
                <a:cs typeface="Times New Roman" pitchFamily="18" charset="0"/>
              </a:rPr>
              <a:t>وغلامُ امرأةٍ</a:t>
            </a:r>
            <a:r>
              <a:rPr lang="ar-SA" b="1" smtClean="0">
                <a:cs typeface="Times New Roman" pitchFamily="18" charset="0"/>
              </a:rPr>
              <a:t>)  .</a:t>
            </a:r>
            <a:endParaRPr lang="ar-SA"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2000"/>
                                        <p:tgtEl>
                                          <p:spTgt spid="6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6">
                                            <p:txEl>
                                              <p:pRg st="1" end="1"/>
                                            </p:txEl>
                                          </p:spTgt>
                                        </p:tgtEl>
                                        <p:attrNameLst>
                                          <p:attrName>style.visibility</p:attrName>
                                        </p:attrNameLst>
                                      </p:cBhvr>
                                      <p:to>
                                        <p:strVal val="visible"/>
                                      </p:to>
                                    </p:set>
                                    <p:animEffect transition="in" filter="fade">
                                      <p:cBhvr>
                                        <p:cTn id="12" dur="2000"/>
                                        <p:tgtEl>
                                          <p:spTgt spid="614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146">
                                            <p:txEl>
                                              <p:pRg st="2" end="2"/>
                                            </p:txEl>
                                          </p:spTgt>
                                        </p:tgtEl>
                                        <p:attrNameLst>
                                          <p:attrName>style.visibility</p:attrName>
                                        </p:attrNameLst>
                                      </p:cBhvr>
                                      <p:to>
                                        <p:strVal val="visible"/>
                                      </p:to>
                                    </p:set>
                                    <p:animEffect transition="in" filter="fade">
                                      <p:cBhvr>
                                        <p:cTn id="17" dur="2000"/>
                                        <p:tgtEl>
                                          <p:spTgt spid="614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146">
                                            <p:txEl>
                                              <p:pRg st="3" end="3"/>
                                            </p:txEl>
                                          </p:spTgt>
                                        </p:tgtEl>
                                        <p:attrNameLst>
                                          <p:attrName>style.visibility</p:attrName>
                                        </p:attrNameLst>
                                      </p:cBhvr>
                                      <p:to>
                                        <p:strVal val="visible"/>
                                      </p:to>
                                    </p:set>
                                    <p:animEffect transition="in" filter="fade">
                                      <p:cBhvr>
                                        <p:cTn id="22" dur="2000"/>
                                        <p:tgtEl>
                                          <p:spTgt spid="614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146">
                                            <p:txEl>
                                              <p:pRg st="4" end="4"/>
                                            </p:txEl>
                                          </p:spTgt>
                                        </p:tgtEl>
                                        <p:attrNameLst>
                                          <p:attrName>style.visibility</p:attrName>
                                        </p:attrNameLst>
                                      </p:cBhvr>
                                      <p:to>
                                        <p:strVal val="visible"/>
                                      </p:to>
                                    </p:set>
                                    <p:animEffect transition="in" filter="fade">
                                      <p:cBhvr>
                                        <p:cTn id="27" dur="2000"/>
                                        <p:tgtEl>
                                          <p:spTgt spid="614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146">
                                            <p:txEl>
                                              <p:pRg st="5" end="5"/>
                                            </p:txEl>
                                          </p:spTgt>
                                        </p:tgtEl>
                                        <p:attrNameLst>
                                          <p:attrName>style.visibility</p:attrName>
                                        </p:attrNameLst>
                                      </p:cBhvr>
                                      <p:to>
                                        <p:strVal val="visible"/>
                                      </p:to>
                                    </p:set>
                                    <p:animEffect transition="in" filter="fade">
                                      <p:cBhvr>
                                        <p:cTn id="32" dur="2000"/>
                                        <p:tgtEl>
                                          <p:spTgt spid="614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146">
                                            <p:txEl>
                                              <p:pRg st="6" end="6"/>
                                            </p:txEl>
                                          </p:spTgt>
                                        </p:tgtEl>
                                        <p:attrNameLst>
                                          <p:attrName>style.visibility</p:attrName>
                                        </p:attrNameLst>
                                      </p:cBhvr>
                                      <p:to>
                                        <p:strVal val="visible"/>
                                      </p:to>
                                    </p:set>
                                    <p:animEffect transition="in" filter="fade">
                                      <p:cBhvr>
                                        <p:cTn id="37" dur="2000"/>
                                        <p:tgtEl>
                                          <p:spTgt spid="614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146">
                                            <p:txEl>
                                              <p:pRg st="7" end="7"/>
                                            </p:txEl>
                                          </p:spTgt>
                                        </p:tgtEl>
                                        <p:attrNameLst>
                                          <p:attrName>style.visibility</p:attrName>
                                        </p:attrNameLst>
                                      </p:cBhvr>
                                      <p:to>
                                        <p:strVal val="visible"/>
                                      </p:to>
                                    </p:set>
                                    <p:animEffect transition="in" filter="fade">
                                      <p:cBhvr>
                                        <p:cTn id="42" dur="2000"/>
                                        <p:tgtEl>
                                          <p:spTgt spid="614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6" name="Rectangle 3"/>
          <p:cNvSpPr>
            <a:spLocks noGrp="1" noChangeArrowheads="1"/>
          </p:cNvSpPr>
          <p:nvPr>
            <p:ph type="body" idx="4294967295"/>
          </p:nvPr>
        </p:nvSpPr>
        <p:spPr>
          <a:xfrm>
            <a:off x="533400" y="533400"/>
            <a:ext cx="8153400" cy="5791200"/>
          </a:xfrm>
        </p:spPr>
        <p:txBody>
          <a:bodyPr/>
          <a:lstStyle/>
          <a:p>
            <a:pPr marL="0" indent="0" algn="justLow">
              <a:spcBef>
                <a:spcPct val="0"/>
              </a:spcBef>
              <a:buFontTx/>
              <a:buNone/>
            </a:pPr>
            <a:r>
              <a:rPr lang="ar-SA" sz="1100" b="1" smtClean="0"/>
              <a:t> </a:t>
            </a:r>
          </a:p>
          <a:p>
            <a:pPr marL="0" indent="0" algn="justLow">
              <a:spcBef>
                <a:spcPct val="0"/>
              </a:spcBef>
              <a:buFontTx/>
              <a:buNone/>
            </a:pPr>
            <a:r>
              <a:rPr lang="ar-SA" b="1" u="sng" smtClean="0">
                <a:cs typeface="Times New Roman" pitchFamily="18" charset="0"/>
              </a:rPr>
              <a:t>وضابط الإضافة المعنوية </a:t>
            </a:r>
            <a:r>
              <a:rPr lang="ar-SA" b="1" smtClean="0">
                <a:cs typeface="Times New Roman" pitchFamily="18" charset="0"/>
              </a:rPr>
              <a:t>:</a:t>
            </a:r>
          </a:p>
          <a:p>
            <a:pPr marL="0" indent="0" algn="justLow">
              <a:spcBef>
                <a:spcPct val="0"/>
              </a:spcBef>
              <a:buFontTx/>
              <a:buNone/>
            </a:pPr>
            <a:endParaRPr lang="en-US" sz="1200" b="1" smtClean="0">
              <a:cs typeface="Arial" pitchFamily="34" charset="0"/>
            </a:endParaRPr>
          </a:p>
          <a:p>
            <a:pPr marL="0" indent="0">
              <a:spcBef>
                <a:spcPct val="0"/>
              </a:spcBef>
              <a:buFontTx/>
              <a:buNone/>
            </a:pPr>
            <a:r>
              <a:rPr lang="ar-SA" b="1" smtClean="0">
                <a:cs typeface="Times New Roman" pitchFamily="18" charset="0"/>
              </a:rPr>
              <a:t>   ألا يكون المضاف وصفا والمضاف إليه معمولا له ، ولذلك سميت مَحْضَة ؛ </a:t>
            </a:r>
            <a:r>
              <a:rPr lang="ar-SA" b="1" u="sng" smtClean="0">
                <a:cs typeface="Times New Roman" pitchFamily="18" charset="0"/>
              </a:rPr>
              <a:t>لأنها خالصة من تقدير الانفصال </a:t>
            </a:r>
            <a:r>
              <a:rPr lang="ar-SA" b="1" smtClean="0">
                <a:cs typeface="Times New Roman" pitchFamily="18" charset="0"/>
              </a:rPr>
              <a:t>، والأوصاف العاملة ترفع ضميراً مستتراً عند إضافتها ، والضمير المستتر يفصل بين المتضايفين . نحو: كاتب القاضي فـ : (كاتب) وصف لأنه اسم فاعل إلا أنه ليس مضافا إلى معموله ، فلو جعلنا (كاتب) فعلا لا يمكن أن يعمل في القاضي ، فلا يمكن أن نقول : كتب القاضي ، لأن هذا كاتب للقاضي فهذه إضافة معنوية ، وإن كان المضاف وصفا ، لأنه أضيف إلى غير معموله .</a:t>
            </a:r>
            <a:endParaRPr lang="en-US" sz="2800" smtClean="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2000"/>
                                        <p:tgtEl>
                                          <p:spTgt spid="6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6">
                                            <p:txEl>
                                              <p:pRg st="1" end="1"/>
                                            </p:txEl>
                                          </p:spTgt>
                                        </p:tgtEl>
                                        <p:attrNameLst>
                                          <p:attrName>style.visibility</p:attrName>
                                        </p:attrNameLst>
                                      </p:cBhvr>
                                      <p:to>
                                        <p:strVal val="visible"/>
                                      </p:to>
                                    </p:set>
                                    <p:animEffect transition="in" filter="fade">
                                      <p:cBhvr>
                                        <p:cTn id="12" dur="2000"/>
                                        <p:tgtEl>
                                          <p:spTgt spid="614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146">
                                            <p:txEl>
                                              <p:pRg st="3" end="3"/>
                                            </p:txEl>
                                          </p:spTgt>
                                        </p:tgtEl>
                                        <p:attrNameLst>
                                          <p:attrName>style.visibility</p:attrName>
                                        </p:attrNameLst>
                                      </p:cBhvr>
                                      <p:to>
                                        <p:strVal val="visible"/>
                                      </p:to>
                                    </p:set>
                                    <p:animEffect transition="in" filter="fade">
                                      <p:cBhvr>
                                        <p:cTn id="17" dur="2000"/>
                                        <p:tgtEl>
                                          <p:spTgt spid="614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194" name="Rectangle 3"/>
          <p:cNvSpPr>
            <a:spLocks noGrp="1" noChangeArrowheads="1"/>
          </p:cNvSpPr>
          <p:nvPr>
            <p:ph type="body" idx="4294967295"/>
          </p:nvPr>
        </p:nvSpPr>
        <p:spPr>
          <a:xfrm>
            <a:off x="533400" y="457200"/>
            <a:ext cx="8229600" cy="5867400"/>
          </a:xfrm>
        </p:spPr>
        <p:txBody>
          <a:bodyPr/>
          <a:lstStyle/>
          <a:p>
            <a:pPr marL="0" indent="0">
              <a:spcBef>
                <a:spcPct val="0"/>
              </a:spcBef>
              <a:buFontTx/>
              <a:buNone/>
              <a:defRPr/>
            </a:pPr>
            <a:r>
              <a:rPr lang="ar-SA" b="1" u="sng" dirty="0" smtClean="0">
                <a:cs typeface="+mj-cs"/>
              </a:rPr>
              <a:t>ثانيا : الإضافة غير المحضة</a:t>
            </a:r>
            <a:r>
              <a:rPr lang="ar-SA" dirty="0" smtClean="0">
                <a:cs typeface="+mj-cs"/>
              </a:rPr>
              <a:t>.</a:t>
            </a:r>
            <a:r>
              <a:rPr lang="ar-SA" b="1" dirty="0" smtClean="0">
                <a:cs typeface="+mj-cs"/>
              </a:rPr>
              <a:t> </a:t>
            </a:r>
          </a:p>
          <a:p>
            <a:pPr marL="0" indent="0">
              <a:spcBef>
                <a:spcPct val="0"/>
              </a:spcBef>
              <a:buFontTx/>
              <a:buNone/>
              <a:defRPr/>
            </a:pPr>
            <a:r>
              <a:rPr lang="ar-SA" b="1" dirty="0" smtClean="0">
                <a:cs typeface="+mj-cs"/>
              </a:rPr>
              <a:t>     وتسمى بالإضافة اللفظية ، وهي ما لا تفيد المضاف تعريفا ولا تخصيصا ، وإنما يكون الغرض منها التخفيف في اللفظ بحذف التنوين أو نوني التثنية والجمع .</a:t>
            </a:r>
            <a:endParaRPr lang="en-US" b="1" dirty="0" smtClean="0">
              <a:cs typeface="+mj-cs"/>
            </a:endParaRPr>
          </a:p>
          <a:p>
            <a:pPr marL="0" indent="0">
              <a:spcBef>
                <a:spcPct val="0"/>
              </a:spcBef>
              <a:buFontTx/>
              <a:buNone/>
              <a:defRPr/>
            </a:pPr>
            <a:r>
              <a:rPr lang="ar-SA" b="1" dirty="0" smtClean="0">
                <a:cs typeface="+mj-cs"/>
              </a:rPr>
              <a:t>   وضابط الإضافة اللفظية : أن يكون المضاف فيها وصفا عاملا مضافا لمعموله ، ومعنى الوصف العامل هو المشبه للفعل المضارع في العمل ، وفي الدلالة على الحال والاستقبال.</a:t>
            </a:r>
            <a:endParaRPr lang="en-US" b="1" dirty="0" smtClean="0">
              <a:cs typeface="+mj-cs"/>
            </a:endParaRPr>
          </a:p>
          <a:p>
            <a:pPr marL="0" indent="0">
              <a:spcBef>
                <a:spcPct val="0"/>
              </a:spcBef>
              <a:buFontTx/>
              <a:buNone/>
              <a:defRPr/>
            </a:pPr>
            <a:r>
              <a:rPr lang="ar-SA" b="1" dirty="0" smtClean="0">
                <a:cs typeface="+mj-cs"/>
              </a:rPr>
              <a:t>مثاله : (هذا ضاربُ زيدٍ الآن) ، (هذا مضروب الأبِ) ،(هذا حسن الوجه).</a:t>
            </a:r>
          </a:p>
          <a:p>
            <a:pPr marL="0" indent="0">
              <a:spcBef>
                <a:spcPct val="0"/>
              </a:spcBef>
              <a:buFontTx/>
              <a:buNone/>
              <a:defRPr/>
            </a:pPr>
            <a:r>
              <a:rPr lang="ar-SA" b="1" dirty="0" smtClean="0">
                <a:cs typeface="+mj-cs"/>
              </a:rPr>
              <a:t>    وهي لا تفيد تخصيصا أو تعريفا بل تبقى على حالها نكرة حتى وإن كان المضاف معرفة والدليل على ذلك أمور منها :</a:t>
            </a:r>
          </a:p>
          <a:p>
            <a:pPr marL="0" indent="0">
              <a:spcBef>
                <a:spcPct val="0"/>
              </a:spcBef>
              <a:buFontTx/>
              <a:buNone/>
              <a:defRPr/>
            </a:pPr>
            <a:endParaRPr lang="en-US" sz="2800" dirty="0" smtClean="0">
              <a:cs typeface="Arial"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8" name="Rectangle 11"/>
          <p:cNvSpPr>
            <a:spLocks noGrp="1" noChangeArrowheads="1"/>
          </p:cNvSpPr>
          <p:nvPr>
            <p:ph type="body" idx="4294967295"/>
          </p:nvPr>
        </p:nvSpPr>
        <p:spPr>
          <a:xfrm>
            <a:off x="533400" y="457200"/>
            <a:ext cx="8153400" cy="5867400"/>
          </a:xfrm>
        </p:spPr>
        <p:txBody>
          <a:bodyPr/>
          <a:lstStyle/>
          <a:p>
            <a:pPr marL="0" indent="0">
              <a:spcBef>
                <a:spcPct val="0"/>
              </a:spcBef>
              <a:buFontTx/>
              <a:buNone/>
            </a:pPr>
            <a:r>
              <a:rPr lang="ar-SA" b="1" smtClean="0">
                <a:cs typeface="Times New Roman" pitchFamily="18" charset="0"/>
              </a:rPr>
              <a:t>1- وقوعه صفة لنكرة نحو قوله تعالى: { هدياً بالغَ الكعبةِ } و{ هذا عارضٌ ممطِرُنا }</a:t>
            </a:r>
            <a:r>
              <a:rPr lang="ar-SA" b="1" smtClean="0"/>
              <a:t> </a:t>
            </a:r>
            <a:r>
              <a:rPr lang="ar-SA" b="1" smtClean="0">
                <a:cs typeface="Times New Roman" pitchFamily="18" charset="0"/>
              </a:rPr>
              <a:t>ولا توصف النكرة إلا بالنكرة. </a:t>
            </a:r>
          </a:p>
          <a:p>
            <a:pPr marL="0" indent="0">
              <a:spcBef>
                <a:spcPct val="0"/>
              </a:spcBef>
              <a:buFontTx/>
              <a:buNone/>
            </a:pPr>
            <a:r>
              <a:rPr lang="ar-SA" b="1" smtClean="0">
                <a:cs typeface="Times New Roman" pitchFamily="18" charset="0"/>
              </a:rPr>
              <a:t>2- وَوُقُوعُهُ حالا في نحو قوله تعالى:{ ثَانِيَ عِطْفِهِ } والحال لا تكون إلا نكرة غالبا ، وقوله:</a:t>
            </a:r>
            <a:endParaRPr lang="en-US" b="1" smtClean="0">
              <a:cs typeface="Arial" pitchFamily="34" charset="0"/>
            </a:endParaRPr>
          </a:p>
          <a:p>
            <a:pPr marL="0" indent="0">
              <a:spcBef>
                <a:spcPct val="0"/>
              </a:spcBef>
              <a:buFontTx/>
              <a:buNone/>
            </a:pPr>
            <a:r>
              <a:rPr lang="ar-SA" b="1" smtClean="0">
                <a:cs typeface="Times New Roman" pitchFamily="18" charset="0"/>
              </a:rPr>
              <a:t>فَأَتَتْ بِهِ </a:t>
            </a:r>
            <a:r>
              <a:rPr lang="ar-SA" b="1" u="sng" smtClean="0">
                <a:cs typeface="Times New Roman" pitchFamily="18" charset="0"/>
              </a:rPr>
              <a:t>حُوشَ الْفُؤَادِ</a:t>
            </a:r>
            <a:r>
              <a:rPr lang="ar-SA" b="1" smtClean="0">
                <a:cs typeface="Times New Roman" pitchFamily="18" charset="0"/>
              </a:rPr>
              <a:t> مُبَطَّنا       سُهُدا إذا ما نامَ ليلُ الهَوْجَلِ</a:t>
            </a:r>
          </a:p>
          <a:p>
            <a:pPr marL="0" indent="0">
              <a:spcBef>
                <a:spcPct val="0"/>
              </a:spcBef>
              <a:buFontTx/>
              <a:buNone/>
            </a:pPr>
            <a:r>
              <a:rPr lang="ar-SA" b="1" smtClean="0">
                <a:cs typeface="Times New Roman" pitchFamily="18" charset="0"/>
              </a:rPr>
              <a:t>الشاهد : (حُوشَ الْفُؤَادِ) أضاف الصفة المشبهة ُ(حوشَ) إلى فاعلها (الفؤاد) ولم تستفد من هذه الإضافة تعريفا بدليل مجيئها حالا من الضمير المجرور بالباء في (به ) والحال لا تأتي إلا نكرة وأن مجيئها معرفة خلاف الأصل</a:t>
            </a:r>
          </a:p>
          <a:p>
            <a:pPr marL="0" indent="0">
              <a:spcBef>
                <a:spcPct val="0"/>
              </a:spcBef>
              <a:buFontTx/>
              <a:buNone/>
            </a:pPr>
            <a:r>
              <a:rPr lang="ar-SA" b="1" smtClean="0">
                <a:cs typeface="Times New Roman" pitchFamily="18" charset="0"/>
              </a:rPr>
              <a:t>3- دخولُ (رُبَّ) عليه ورُبّ لا تجر سوى النكرة مثل رب راجينا وقوله:</a:t>
            </a:r>
          </a:p>
          <a:p>
            <a:pPr marL="0" indent="0">
              <a:spcBef>
                <a:spcPct val="0"/>
              </a:spcBef>
              <a:buFontTx/>
              <a:buNone/>
            </a:pPr>
            <a:r>
              <a:rPr lang="ar-SA" b="1" smtClean="0">
                <a:cs typeface="Times New Roman" pitchFamily="18" charset="0"/>
              </a:rPr>
              <a:t>يَا </a:t>
            </a:r>
            <a:r>
              <a:rPr lang="ar-SA" b="1" u="sng" smtClean="0">
                <a:cs typeface="Times New Roman" pitchFamily="18" charset="0"/>
              </a:rPr>
              <a:t>رُبَّ</a:t>
            </a:r>
            <a:r>
              <a:rPr lang="ar-SA" b="1" smtClean="0">
                <a:cs typeface="Times New Roman" pitchFamily="18" charset="0"/>
              </a:rPr>
              <a:t> </a:t>
            </a:r>
            <a:r>
              <a:rPr lang="ar-SA" b="1" u="sng" smtClean="0">
                <a:cs typeface="Times New Roman" pitchFamily="18" charset="0"/>
              </a:rPr>
              <a:t>غَابِطِنَا</a:t>
            </a:r>
            <a:r>
              <a:rPr lang="ar-SA" b="1" smtClean="0">
                <a:cs typeface="Times New Roman" pitchFamily="18" charset="0"/>
              </a:rPr>
              <a:t> لَوْ كَانَ يَطْلُبُكُمْ       لاقى مُباعدَةً منكم وحِرْمانا</a:t>
            </a:r>
            <a:endParaRPr lang="en-US" b="1" smtClean="0">
              <a:cs typeface="Times New Roman" pitchFamily="18" charset="0"/>
            </a:endParaRPr>
          </a:p>
          <a:p>
            <a:pPr marL="0" indent="0">
              <a:spcBef>
                <a:spcPct val="0"/>
              </a:spcBef>
              <a:buFontTx/>
              <a:buNone/>
            </a:pPr>
            <a:endParaRPr lang="en-US" b="1" smtClean="0">
              <a:cs typeface="Arial" pitchFamily="34" charset="0"/>
            </a:endParaRPr>
          </a:p>
          <a:p>
            <a:pPr marL="0" indent="0">
              <a:spcBef>
                <a:spcPct val="0"/>
              </a:spcBef>
              <a:buFontTx/>
              <a:buNone/>
            </a:pPr>
            <a:r>
              <a:rPr lang="en-US" b="1" smtClean="0">
                <a:cs typeface="Arial" pitchFamily="34" charset="0"/>
              </a:rPr>
              <a:t> </a:t>
            </a:r>
            <a:endParaRPr lang="ar-SA" b="1" smtClean="0">
              <a:cs typeface="Times New Roman" pitchFamily="18" charset="0"/>
            </a:endParaRPr>
          </a:p>
          <a:p>
            <a:pPr marL="0" indent="0">
              <a:spcBef>
                <a:spcPct val="0"/>
              </a:spcBef>
              <a:buFontTx/>
              <a:buNone/>
            </a:pPr>
            <a:endParaRPr lang="en-US" b="1" smtClean="0">
              <a:cs typeface="Arial"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 name="Rectangle 3"/>
          <p:cNvSpPr>
            <a:spLocks noGrp="1" noChangeArrowheads="1"/>
          </p:cNvSpPr>
          <p:nvPr>
            <p:ph idx="4294967295"/>
          </p:nvPr>
        </p:nvSpPr>
        <p:spPr>
          <a:xfrm>
            <a:off x="609600" y="381000"/>
            <a:ext cx="8077200" cy="6019800"/>
          </a:xfrm>
        </p:spPr>
        <p:txBody>
          <a:bodyPr/>
          <a:lstStyle/>
          <a:p>
            <a:pPr marL="0" indent="0">
              <a:spcBef>
                <a:spcPct val="0"/>
              </a:spcBef>
              <a:buFontTx/>
              <a:buNone/>
            </a:pPr>
            <a:r>
              <a:rPr lang="ar-SA" b="1" smtClean="0">
                <a:cs typeface="Times New Roman" pitchFamily="18" charset="0"/>
              </a:rPr>
              <a:t>الشاهد :( </a:t>
            </a:r>
            <a:r>
              <a:rPr lang="ar-SA" b="1" u="sng" smtClean="0">
                <a:cs typeface="Times New Roman" pitchFamily="18" charset="0"/>
              </a:rPr>
              <a:t>رُبَّ</a:t>
            </a:r>
            <a:r>
              <a:rPr lang="ar-SA" b="1" smtClean="0">
                <a:cs typeface="Times New Roman" pitchFamily="18" charset="0"/>
              </a:rPr>
              <a:t> </a:t>
            </a:r>
            <a:r>
              <a:rPr lang="ar-SA" b="1" u="sng" smtClean="0">
                <a:cs typeface="Times New Roman" pitchFamily="18" charset="0"/>
              </a:rPr>
              <a:t>غَابِطِنَا</a:t>
            </a:r>
            <a:r>
              <a:rPr lang="ar-SA" b="1" smtClean="0">
                <a:cs typeface="Times New Roman" pitchFamily="18" charset="0"/>
              </a:rPr>
              <a:t> ) حيث جُرَّ اسم الفاعل </a:t>
            </a:r>
            <a:r>
              <a:rPr lang="ar-SA" b="1" u="sng" smtClean="0">
                <a:cs typeface="Times New Roman" pitchFamily="18" charset="0"/>
              </a:rPr>
              <a:t>َ</a:t>
            </a:r>
            <a:r>
              <a:rPr lang="ar-SA" b="1" smtClean="0">
                <a:cs typeface="Times New Roman" pitchFamily="18" charset="0"/>
              </a:rPr>
              <a:t>(غابِطِنَا) المضاف إلى ضمير المتكلم برب وهذا دليل على أنه لم يستفد من إضافته إلى الضمير التعريف  ، ومن المعروف أن رب لا تجر إلا النكرات .  </a:t>
            </a:r>
          </a:p>
          <a:p>
            <a:pPr marL="0" indent="0">
              <a:spcBef>
                <a:spcPct val="0"/>
              </a:spcBef>
              <a:buFontTx/>
              <a:buNone/>
            </a:pPr>
            <a:r>
              <a:rPr lang="ar-SA" b="1" smtClean="0">
                <a:cs typeface="Times New Roman" pitchFamily="18" charset="0"/>
              </a:rPr>
              <a:t>وهي على تقدير الانفصال ؛أي قطعها عن الاضافة تقول : (هذا ضاربُ زيدٍ الآن ، وهذا ضاربٌ زيداً ) ومعناهما متحد .</a:t>
            </a:r>
          </a:p>
          <a:p>
            <a:pPr marL="0" indent="0">
              <a:spcBef>
                <a:spcPct val="0"/>
              </a:spcBef>
              <a:buFontTx/>
              <a:buNone/>
            </a:pPr>
            <a:r>
              <a:rPr lang="ar-SA" b="1" smtClean="0"/>
              <a:t>وحينما يختل شرط الزمن بأن كان مطلقاً أو دالا على الماضي الحقوها بالمعنوية كقولنا : ( جاء طالب العلم ). </a:t>
            </a:r>
            <a:endParaRPr lang="ar-SA" b="1" smtClean="0">
              <a:cs typeface="Times New Roman" pitchFamily="18" charset="0"/>
            </a:endParaRPr>
          </a:p>
          <a:p>
            <a:pPr marL="0" indent="0">
              <a:spcBef>
                <a:spcPct val="0"/>
              </a:spcBef>
              <a:buFontTx/>
              <a:buNone/>
            </a:pPr>
            <a:r>
              <a:rPr lang="ar-SA" b="1" smtClean="0">
                <a:cs typeface="Times New Roman" pitchFamily="18" charset="0"/>
              </a:rPr>
              <a:t> </a:t>
            </a:r>
            <a:r>
              <a:rPr lang="ar-SA" b="1" u="sng" smtClean="0">
                <a:cs typeface="Times New Roman" pitchFamily="18" charset="0"/>
              </a:rPr>
              <a:t>خامسا – متى تدخل أل على المضاف :</a:t>
            </a:r>
          </a:p>
          <a:p>
            <a:pPr marL="0" indent="0">
              <a:spcBef>
                <a:spcPct val="0"/>
              </a:spcBef>
              <a:buFontTx/>
              <a:buNone/>
            </a:pPr>
            <a:r>
              <a:rPr lang="ar-SA" b="1" smtClean="0">
                <a:cs typeface="Times New Roman" pitchFamily="18" charset="0"/>
              </a:rPr>
              <a:t> أ- لا يجوز أن تدخل (أل) التعريف على المضاف إضافة معنوية فلا تقول (هذا الغلام رجل) لأن الإضافة منافية للألف واللام أو معاقبة له فلا يجمع بينهما ، وإنما تدخل على</a:t>
            </a:r>
            <a:endParaRPr lang="en-US" b="1" smtClean="0">
              <a:cs typeface="Arial" pitchFamily="34" charset="0"/>
            </a:endParaRPr>
          </a:p>
          <a:p>
            <a:pPr marL="0" indent="0">
              <a:spcBef>
                <a:spcPct val="0"/>
              </a:spcBef>
              <a:buFontTx/>
              <a:buNone/>
            </a:pPr>
            <a:r>
              <a:rPr lang="ar-SA" b="1" smtClean="0">
                <a:cs typeface="Times New Roman" pitchFamily="18" charset="0"/>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2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20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20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2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3"/>
          <p:cNvSpPr>
            <a:spLocks noGrp="1" noChangeArrowheads="1"/>
          </p:cNvSpPr>
          <p:nvPr>
            <p:ph idx="1"/>
          </p:nvPr>
        </p:nvSpPr>
        <p:spPr>
          <a:xfrm>
            <a:off x="685800" y="457200"/>
            <a:ext cx="7848600" cy="5867400"/>
          </a:xfrm>
        </p:spPr>
        <p:txBody>
          <a:bodyPr/>
          <a:lstStyle/>
          <a:p>
            <a:pPr marL="0" indent="0">
              <a:spcBef>
                <a:spcPct val="0"/>
              </a:spcBef>
              <a:buFontTx/>
              <a:buNone/>
              <a:defRPr/>
            </a:pPr>
            <a:r>
              <a:rPr lang="ar-SA" b="1" dirty="0" smtClean="0">
                <a:cs typeface="+mj-cs"/>
              </a:rPr>
              <a:t>المضاف إليه فقط إذا كان المضاف نكرة قبل الإضافة ، مثل : غلام الخليفة ، حارس البستان .</a:t>
            </a:r>
          </a:p>
          <a:p>
            <a:pPr marL="0" indent="0">
              <a:spcBef>
                <a:spcPct val="0"/>
              </a:spcBef>
              <a:buFontTx/>
              <a:buNone/>
              <a:defRPr/>
            </a:pPr>
            <a:r>
              <a:rPr lang="ar-SA" b="1" dirty="0" smtClean="0">
                <a:cs typeface="+mj-cs"/>
              </a:rPr>
              <a:t>ب - وأما الإضافة اللفظية فالأصل فيها أن لا تدخلها الألف واللام ، ولكن لما كانت الإضافة على نية الانفصال اغتفر ذلك بشرط أن يكون المضاف صفة ، والمضاف إليه معمولا لتلك الصفة على النحو التالي :</a:t>
            </a:r>
          </a:p>
          <a:p>
            <a:pPr marL="0" indent="0">
              <a:spcBef>
                <a:spcPct val="0"/>
              </a:spcBef>
              <a:buFontTx/>
              <a:buNone/>
              <a:defRPr/>
            </a:pPr>
            <a:r>
              <a:rPr lang="ar-SA" b="1" dirty="0" smtClean="0">
                <a:cs typeface="+mj-cs"/>
              </a:rPr>
              <a:t>1- أن يكون المضاف إليه فيه أل نحو : (هذا الجعد الشعر، والضارب الرجل ) .</a:t>
            </a:r>
          </a:p>
          <a:p>
            <a:pPr marL="0" indent="0" algn="justLow">
              <a:spcBef>
                <a:spcPct val="0"/>
              </a:spcBef>
              <a:buFontTx/>
              <a:buNone/>
              <a:defRPr/>
            </a:pPr>
            <a:r>
              <a:rPr lang="ar-SA" b="1" dirty="0" smtClean="0">
                <a:cs typeface="+mj-cs"/>
              </a:rPr>
              <a:t>2- أن يكون المضاف إليه مضافا إلى ما فيه أل نحو: </a:t>
            </a:r>
            <a:r>
              <a:rPr lang="ar-SA" b="1" dirty="0" smtClean="0">
                <a:cs typeface="+mj-cs"/>
                <a:sym typeface="Wingdings" pitchFamily="2" charset="2"/>
              </a:rPr>
              <a:t>(هذا الضارب رأس الجاني ) .</a:t>
            </a:r>
            <a:endParaRPr lang="ar-SA" b="1" dirty="0" smtClean="0">
              <a:cs typeface="+mj-cs"/>
            </a:endParaRPr>
          </a:p>
          <a:p>
            <a:pPr marL="0" indent="0" algn="justLow">
              <a:spcBef>
                <a:spcPct val="0"/>
              </a:spcBef>
              <a:buFontTx/>
              <a:buNone/>
              <a:defRPr/>
            </a:pPr>
            <a:r>
              <a:rPr lang="ar-SA" b="1" dirty="0" smtClean="0">
                <a:cs typeface="+mj-cs"/>
              </a:rPr>
              <a:t>3-  أن يكون المضاف مثنى ، نحو : (هذان الضاربا زيد ). </a:t>
            </a:r>
          </a:p>
          <a:p>
            <a:pPr marL="0" indent="0" algn="justLow">
              <a:spcBef>
                <a:spcPct val="0"/>
              </a:spcBef>
              <a:buFontTx/>
              <a:buNone/>
              <a:defRPr/>
            </a:pPr>
            <a:endParaRPr lang="ar-SA" b="1" dirty="0" smtClean="0">
              <a:cs typeface="Times New Roman" pitchFamily="18" charset="0"/>
            </a:endParaRPr>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290" name="Rectangle 3"/>
          <p:cNvSpPr>
            <a:spLocks noGrp="1" noChangeArrowheads="1"/>
          </p:cNvSpPr>
          <p:nvPr>
            <p:ph idx="4294967295"/>
          </p:nvPr>
        </p:nvSpPr>
        <p:spPr>
          <a:xfrm>
            <a:off x="609600" y="609600"/>
            <a:ext cx="8001000" cy="5638800"/>
          </a:xfrm>
        </p:spPr>
        <p:txBody>
          <a:bodyPr/>
          <a:lstStyle/>
          <a:p>
            <a:pPr marL="0" indent="0" algn="justLow">
              <a:spcBef>
                <a:spcPct val="0"/>
              </a:spcBef>
              <a:buFontTx/>
              <a:buNone/>
              <a:defRPr/>
            </a:pPr>
            <a:r>
              <a:rPr lang="ar-SA" b="1" dirty="0" smtClean="0">
                <a:cs typeface="Times New Roman" pitchFamily="18" charset="0"/>
              </a:rPr>
              <a:t>4</a:t>
            </a:r>
            <a:r>
              <a:rPr lang="ar-SA" b="1" dirty="0" smtClean="0">
                <a:cs typeface="+mj-cs"/>
              </a:rPr>
              <a:t>- أن يكون المضاف  جمع مذكر سالم</a:t>
            </a:r>
            <a:r>
              <a:rPr lang="en-US" b="1" dirty="0" smtClean="0">
                <a:cs typeface="+mj-cs"/>
              </a:rPr>
              <a:t> </a:t>
            </a:r>
            <a:r>
              <a:rPr lang="ar-SA" b="1" dirty="0" smtClean="0">
                <a:cs typeface="+mj-cs"/>
              </a:rPr>
              <a:t>، نحو، مثل : (هؤلاء الضاربو زيد ) ، ومنه قول الشاعر :</a:t>
            </a:r>
          </a:p>
          <a:p>
            <a:pPr marL="0" indent="0" algn="justLow">
              <a:spcBef>
                <a:spcPct val="0"/>
              </a:spcBef>
              <a:buFontTx/>
              <a:buNone/>
              <a:defRPr/>
            </a:pPr>
            <a:r>
              <a:rPr lang="ar-SA" b="1" dirty="0" smtClean="0">
                <a:cs typeface="+mj-cs"/>
              </a:rPr>
              <a:t>الشاتمي عرضي ولم أشتمهما     والناذرين إذا لم ألقهما دمي </a:t>
            </a:r>
          </a:p>
          <a:p>
            <a:pPr marL="0" indent="0" algn="justLow">
              <a:spcBef>
                <a:spcPct val="0"/>
              </a:spcBef>
              <a:buFontTx/>
              <a:buNone/>
              <a:defRPr/>
            </a:pPr>
            <a:r>
              <a:rPr lang="ar-SA" b="1" dirty="0" smtClean="0">
                <a:cs typeface="+mj-cs"/>
              </a:rPr>
              <a:t>الشاهد : ( الشاتمي ) وصف مثنى وجاء بالألف واللام</a:t>
            </a:r>
          </a:p>
          <a:p>
            <a:pPr marL="0" indent="0" algn="justLow">
              <a:spcBef>
                <a:spcPct val="0"/>
              </a:spcBef>
              <a:buFontTx/>
              <a:buNone/>
              <a:defRPr/>
            </a:pPr>
            <a:r>
              <a:rPr lang="ar-SA" b="1" dirty="0" smtClean="0">
                <a:cs typeface="+mj-cs"/>
              </a:rPr>
              <a:t>5-أن يكون المضاف إليه مضافا إلى ضمير عائد على ما فيه الألف واللام ، مثل: (هذا الرجل </a:t>
            </a:r>
            <a:r>
              <a:rPr lang="ar-SA" b="1" u="sng" dirty="0" smtClean="0">
                <a:cs typeface="+mj-cs"/>
              </a:rPr>
              <a:t>الضارب غلامه</a:t>
            </a:r>
            <a:r>
              <a:rPr lang="ar-SA" b="1" dirty="0" smtClean="0">
                <a:cs typeface="+mj-cs"/>
              </a:rPr>
              <a:t> ) أضاف الاسم المقترن بأل الضارب لكونه وصفا مع كون المضاف إليه مضافا إلى ضمير يعود إلى ما فيه أل وهو الرجل .</a:t>
            </a:r>
          </a:p>
          <a:p>
            <a:pPr marL="0" indent="0" algn="justLow">
              <a:spcBef>
                <a:spcPct val="0"/>
              </a:spcBef>
              <a:buFontTx/>
              <a:buNone/>
              <a:defRPr/>
            </a:pPr>
            <a:r>
              <a:rPr lang="ar-SA" b="1" dirty="0" smtClean="0">
                <a:cs typeface="+mj-cs"/>
              </a:rPr>
              <a:t>وجوز الفراء إضافة الوصف المحلى بأل إلى المعارف كلها (علما، كالضارب زيد ،أم اسم إشارة كالضارب هذا ، أو موصولا، كالضارب الذي عندنا أم مضميرا كالضاربك أم</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609600"/>
            <a:ext cx="7696200" cy="5516563"/>
          </a:xfrm>
        </p:spPr>
        <p:txBody>
          <a:bodyPr/>
          <a:lstStyle/>
          <a:p>
            <a:pPr marL="0" indent="0" algn="justLow">
              <a:spcBef>
                <a:spcPct val="0"/>
              </a:spcBef>
              <a:buFontTx/>
              <a:buNone/>
              <a:defRPr/>
            </a:pPr>
            <a:r>
              <a:rPr lang="ar-SA" b="1" dirty="0" smtClean="0">
                <a:cs typeface="Times New Roman" pitchFamily="18" charset="0"/>
              </a:rPr>
              <a:t>مضافا إلى معرفة كالضارب غلامك وقاسها على الاسم المقترن بأل ،والجمهور يقتصر على ما ورد عن العرب في هذه المسألة ، وقال المبرد والرماني في الضاربك وضاربك موضع الضمير مجرور بالإضافة وقال الأخفش</a:t>
            </a:r>
            <a:r>
              <a:rPr lang="en-US" b="1" dirty="0" smtClean="0">
                <a:cs typeface="Times New Roman" pitchFamily="18" charset="0"/>
              </a:rPr>
              <a:t> </a:t>
            </a:r>
            <a:r>
              <a:rPr lang="ar-SA" b="1" dirty="0" smtClean="0">
                <a:cs typeface="Times New Roman" pitchFamily="18" charset="0"/>
              </a:rPr>
              <a:t>في محل نصب وقال سيبويه الضمير كالظاهر فهو منصوب في الضاربك ومجرور في ضاربك  </a:t>
            </a:r>
          </a:p>
          <a:p>
            <a:pPr marL="0" indent="0">
              <a:spcBef>
                <a:spcPct val="0"/>
              </a:spcBef>
              <a:buFontTx/>
              <a:buNone/>
              <a:defRPr/>
            </a:pPr>
            <a:r>
              <a:rPr lang="ar-SA" b="1" dirty="0" smtClean="0">
                <a:cs typeface="Times New Roman" pitchFamily="18" charset="0"/>
              </a:rPr>
              <a:t>ومن الضروري تغاير المتضايفين إذ لا يتخصص الشيء أو يتعرف بنفسه وعلى ذلك فالأصل أن لا يضاف اسم إلى ما اتحد به في المعنى فلا يضاف المرادف إلى مرادفه نحو: (هذا قمح بر ، ليث أسد ). </a:t>
            </a:r>
          </a:p>
          <a:p>
            <a:pPr marL="0" indent="0">
              <a:spcBef>
                <a:spcPct val="0"/>
              </a:spcBef>
              <a:buFontTx/>
              <a:buNone/>
              <a:defRPr/>
            </a:pPr>
            <a:endParaRPr lang="ar-SA" b="1" dirty="0" smtClean="0">
              <a:cs typeface="Times New Roman" pitchFamily="18" charset="0"/>
            </a:endParaRPr>
          </a:p>
          <a:p>
            <a:pPr>
              <a:buFontTx/>
              <a:buNone/>
              <a:defRPr/>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a:xfrm>
            <a:off x="2362200" y="152400"/>
            <a:ext cx="6781800" cy="609600"/>
          </a:xfrm>
        </p:spPr>
        <p:txBody>
          <a:bodyPr/>
          <a:lstStyle/>
          <a:p>
            <a:r>
              <a:rPr lang="ar-SA" b="1" u="sng" smtClean="0"/>
              <a:t/>
            </a:r>
            <a:br>
              <a:rPr lang="ar-SA" b="1" u="sng" smtClean="0"/>
            </a:br>
            <a:r>
              <a:rPr lang="en-US" smtClean="0">
                <a:cs typeface="Times New Roman" pitchFamily="18" charset="0"/>
              </a:rPr>
              <a:t/>
            </a:r>
            <a:br>
              <a:rPr lang="en-US" smtClean="0">
                <a:cs typeface="Times New Roman" pitchFamily="18" charset="0"/>
              </a:rPr>
            </a:br>
            <a:endParaRPr lang="ar-SA" smtClean="0"/>
          </a:p>
        </p:txBody>
      </p:sp>
      <p:sp>
        <p:nvSpPr>
          <p:cNvPr id="14339" name="Content Placeholder 2"/>
          <p:cNvSpPr>
            <a:spLocks noGrp="1"/>
          </p:cNvSpPr>
          <p:nvPr>
            <p:ph idx="4294967295"/>
          </p:nvPr>
        </p:nvSpPr>
        <p:spPr>
          <a:xfrm>
            <a:off x="457200" y="457200"/>
            <a:ext cx="8153400" cy="5867400"/>
          </a:xfrm>
        </p:spPr>
        <p:txBody>
          <a:bodyPr/>
          <a:lstStyle/>
          <a:p>
            <a:pPr marL="0" indent="0">
              <a:spcBef>
                <a:spcPct val="0"/>
              </a:spcBef>
              <a:buFontTx/>
              <a:buNone/>
              <a:defRPr/>
            </a:pPr>
            <a:r>
              <a:rPr lang="ar-SA" b="1" dirty="0" smtClean="0">
                <a:cs typeface="+mj-cs"/>
              </a:rPr>
              <a:t>ولا الموصوف إلى صفته فلا يقال : (هذا رجل قائم ) وإذا</a:t>
            </a:r>
          </a:p>
          <a:p>
            <a:pPr marL="0" indent="0">
              <a:spcBef>
                <a:spcPct val="0"/>
              </a:spcBef>
              <a:buFontTx/>
              <a:buNone/>
              <a:defRPr/>
            </a:pPr>
            <a:r>
              <a:rPr lang="ar-SA" b="1" dirty="0" smtClean="0">
                <a:cs typeface="+mj-cs"/>
              </a:rPr>
              <a:t>ورد في كلام العرب شيء من ذلك وجب تأويله نحو قولهم : (هذا سعيد كرز ) فسعيد مؤول بالمسمى وكرز </a:t>
            </a:r>
            <a:r>
              <a:rPr lang="ar-SA" b="1" dirty="0" smtClean="0"/>
              <a:t>مؤول </a:t>
            </a:r>
            <a:r>
              <a:rPr lang="ar-SA" b="1" dirty="0" smtClean="0">
                <a:cs typeface="+mj-cs"/>
              </a:rPr>
              <a:t>بالاسم ، أي: جاءني مسمى هذا الاسم .</a:t>
            </a:r>
          </a:p>
          <a:p>
            <a:pPr marL="0" indent="0">
              <a:spcBef>
                <a:spcPct val="0"/>
              </a:spcBef>
              <a:buFontTx/>
              <a:buNone/>
              <a:defRPr/>
            </a:pPr>
            <a:r>
              <a:rPr lang="ar-SA" b="1" dirty="0" smtClean="0">
                <a:cs typeface="+mj-cs"/>
              </a:rPr>
              <a:t>   وقولهم (حبة الحمقاء، وصلاة الأولى، والمسجد الجامع ) فالحمقاء ، والأولى ، الجامع ، صفات لموصوفات محذوفة أي حبة البقلة الحمقاء ، وصلاة الساعة الأولى والمسجد المكان الجامع وأضيفت إلى المضاف بعد حذفها.</a:t>
            </a:r>
          </a:p>
          <a:p>
            <a:pPr marL="0" indent="0">
              <a:spcBef>
                <a:spcPct val="0"/>
              </a:spcBef>
              <a:buFontTx/>
              <a:buNone/>
              <a:defRPr/>
            </a:pPr>
            <a:r>
              <a:rPr lang="ar-SA" b="1" dirty="0" smtClean="0">
                <a:cs typeface="+mj-cs"/>
              </a:rPr>
              <a:t>ولا صفة إلى موصوفها نحو : كـ </a:t>
            </a:r>
            <a:r>
              <a:rPr lang="ar-SA" b="1" dirty="0" smtClean="0">
                <a:cs typeface="+mj-cs"/>
                <a:sym typeface="Wingdings" pitchFamily="2" charset="2"/>
              </a:rPr>
              <a:t>( فاضلٍ رجلٍ ).</a:t>
            </a:r>
            <a:r>
              <a:rPr lang="ar-SA" b="1" dirty="0" smtClean="0"/>
              <a:t> وجَرْدُ قَطِيفَةٍ، وسَحْقُ عِمامَةٍ، تأويلُه: أن يُقَدَّرَ موصوفٌ أيضا، و يقدر إضافة الصفة إلى جنسها ويجر جنسها بمِنْ، أي: شَيْءٌ جَرْدٌ من جنس القطيفة، وشَيْءٌ سَحْقٌ من جنس العِمامة</a:t>
            </a:r>
            <a:r>
              <a:rPr lang="ar-SA" dirty="0" smtClean="0"/>
              <a:t>.</a:t>
            </a:r>
            <a:endParaRPr lang="en-US" b="1" dirty="0" smtClean="0"/>
          </a:p>
          <a:p>
            <a:pPr marL="0" indent="0">
              <a:spcBef>
                <a:spcPct val="0"/>
              </a:spcBef>
              <a:buFontTx/>
              <a:buNone/>
              <a:defRPr/>
            </a:pPr>
            <a:endParaRPr lang="ar-SA" b="1" dirty="0" smtClean="0">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20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39">
                                            <p:txEl>
                                              <p:pRg st="0" end="0"/>
                                            </p:txEl>
                                          </p:spTgt>
                                        </p:tgtEl>
                                        <p:attrNameLst>
                                          <p:attrName>style.visibility</p:attrName>
                                        </p:attrNameLst>
                                      </p:cBhvr>
                                      <p:to>
                                        <p:strVal val="visible"/>
                                      </p:to>
                                    </p:set>
                                    <p:animEffect transition="in" filter="fade">
                                      <p:cBhvr>
                                        <p:cTn id="12" dur="2000"/>
                                        <p:tgtEl>
                                          <p:spTgt spid="143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39">
                                            <p:txEl>
                                              <p:pRg st="1" end="1"/>
                                            </p:txEl>
                                          </p:spTgt>
                                        </p:tgtEl>
                                        <p:attrNameLst>
                                          <p:attrName>style.visibility</p:attrName>
                                        </p:attrNameLst>
                                      </p:cBhvr>
                                      <p:to>
                                        <p:strVal val="visible"/>
                                      </p:to>
                                    </p:set>
                                    <p:animEffect transition="in" filter="fade">
                                      <p:cBhvr>
                                        <p:cTn id="17" dur="2000"/>
                                        <p:tgtEl>
                                          <p:spTgt spid="143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339">
                                            <p:txEl>
                                              <p:pRg st="2" end="2"/>
                                            </p:txEl>
                                          </p:spTgt>
                                        </p:tgtEl>
                                        <p:attrNameLst>
                                          <p:attrName>style.visibility</p:attrName>
                                        </p:attrNameLst>
                                      </p:cBhvr>
                                      <p:to>
                                        <p:strVal val="visible"/>
                                      </p:to>
                                    </p:set>
                                    <p:animEffect transition="in" filter="fade">
                                      <p:cBhvr>
                                        <p:cTn id="22" dur="2000"/>
                                        <p:tgtEl>
                                          <p:spTgt spid="143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339">
                                            <p:txEl>
                                              <p:pRg st="3" end="3"/>
                                            </p:txEl>
                                          </p:spTgt>
                                        </p:tgtEl>
                                        <p:attrNameLst>
                                          <p:attrName>style.visibility</p:attrName>
                                        </p:attrNameLst>
                                      </p:cBhvr>
                                      <p:to>
                                        <p:strVal val="visible"/>
                                      </p:to>
                                    </p:set>
                                    <p:animEffect transition="in" filter="fade">
                                      <p:cBhvr>
                                        <p:cTn id="27" dur="2000"/>
                                        <p:tgtEl>
                                          <p:spTgt spid="143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Title 1"/>
          <p:cNvSpPr>
            <a:spLocks noGrp="1"/>
          </p:cNvSpPr>
          <p:nvPr>
            <p:ph type="title" idx="4294967295"/>
          </p:nvPr>
        </p:nvSpPr>
        <p:spPr>
          <a:xfrm>
            <a:off x="2362200" y="228600"/>
            <a:ext cx="6781800" cy="609600"/>
          </a:xfrm>
        </p:spPr>
        <p:txBody>
          <a:bodyPr/>
          <a:lstStyle/>
          <a:p>
            <a:r>
              <a:rPr lang="ar-SA" sz="3200" b="1" u="sng" smtClean="0"/>
              <a:t/>
            </a:r>
            <a:br>
              <a:rPr lang="ar-SA" sz="3200" b="1" u="sng" smtClean="0"/>
            </a:br>
            <a:r>
              <a:rPr lang="en-US" sz="3200" smtClean="0">
                <a:cs typeface="Times New Roman" pitchFamily="18" charset="0"/>
              </a:rPr>
              <a:t/>
            </a:r>
            <a:br>
              <a:rPr lang="en-US" sz="3200" smtClean="0">
                <a:cs typeface="Times New Roman" pitchFamily="18" charset="0"/>
              </a:rPr>
            </a:br>
            <a:endParaRPr lang="ar-SA" sz="3200" smtClean="0"/>
          </a:p>
        </p:txBody>
      </p:sp>
      <p:sp>
        <p:nvSpPr>
          <p:cNvPr id="15363" name="Content Placeholder 2"/>
          <p:cNvSpPr>
            <a:spLocks noGrp="1"/>
          </p:cNvSpPr>
          <p:nvPr>
            <p:ph idx="4294967295"/>
          </p:nvPr>
        </p:nvSpPr>
        <p:spPr>
          <a:xfrm>
            <a:off x="838200" y="457200"/>
            <a:ext cx="7772400" cy="5867400"/>
          </a:xfrm>
        </p:spPr>
        <p:txBody>
          <a:bodyPr/>
          <a:lstStyle/>
          <a:p>
            <a:pPr marL="0" indent="0" defTabSz="0">
              <a:buFontTx/>
              <a:buNone/>
            </a:pPr>
            <a:r>
              <a:rPr lang="ar-SA" b="1" u="sng" smtClean="0">
                <a:cs typeface="Times New Roman" pitchFamily="18" charset="0"/>
              </a:rPr>
              <a:t>سادسا – ما يكتسبه المضاف من المضاف</a:t>
            </a:r>
            <a:r>
              <a:rPr lang="en-US" b="1" u="sng" smtClean="0">
                <a:cs typeface="Times New Roman" pitchFamily="18" charset="0"/>
              </a:rPr>
              <a:t> </a:t>
            </a:r>
            <a:r>
              <a:rPr lang="ar-SA" b="1" u="sng" smtClean="0">
                <a:cs typeface="Times New Roman" pitchFamily="18" charset="0"/>
              </a:rPr>
              <a:t>إليه:</a:t>
            </a:r>
            <a:endParaRPr lang="en-US" u="sng" smtClean="0">
              <a:cs typeface="Arial" pitchFamily="34" charset="0"/>
            </a:endParaRPr>
          </a:p>
          <a:p>
            <a:pPr marL="0" indent="0" defTabSz="0">
              <a:buFontTx/>
              <a:buNone/>
            </a:pPr>
            <a:r>
              <a:rPr lang="ar-SA" b="1" smtClean="0">
                <a:cs typeface="Times New Roman" pitchFamily="18" charset="0"/>
              </a:rPr>
              <a:t>   من الأشياء التي يكتسبها المضاف من المضاف إليه التذكير</a:t>
            </a:r>
            <a:endParaRPr lang="en-US" b="1" smtClean="0">
              <a:cs typeface="Arial" pitchFamily="34" charset="0"/>
            </a:endParaRPr>
          </a:p>
          <a:p>
            <a:pPr marL="0" indent="0" algn="justLow" defTabSz="0">
              <a:spcBef>
                <a:spcPct val="0"/>
              </a:spcBef>
              <a:buFontTx/>
              <a:buNone/>
            </a:pPr>
            <a:r>
              <a:rPr lang="ar-SA" b="1" smtClean="0">
                <a:cs typeface="Times New Roman" pitchFamily="18" charset="0"/>
              </a:rPr>
              <a:t>والتأنيث ، فإذا كان المضاف مذكرا والمضاف إليه مؤنثا جاز</a:t>
            </a:r>
            <a:r>
              <a:rPr lang="ar-SA" b="1" smtClean="0"/>
              <a:t> أن يكتسب المضاف التأنيث من المضاف إليه بشرط صحة </a:t>
            </a:r>
            <a:r>
              <a:rPr lang="ar-SA" b="1" smtClean="0">
                <a:cs typeface="Times New Roman" pitchFamily="18" charset="0"/>
              </a:rPr>
              <a:t>حذفه وإقامة المضاف إليه مقامه دون اختلال بالمعنى وذلك مثل :( قُطِعتْ بعضُ أصابِعِهِ ) بالتأنيث فبعض مذكر في الأصل ولكنه اكتسب التأنيث من اضافته إلى الأصابع المؤنثة وذلك لا يتحقق إلا إذا كان المضاف جزءا من المضاف إليه أوكجزء منه ، ومنه قول الشاعر : </a:t>
            </a:r>
          </a:p>
          <a:p>
            <a:pPr marL="0" indent="0" algn="justLow" defTabSz="0">
              <a:spcBef>
                <a:spcPct val="0"/>
              </a:spcBef>
              <a:buFontTx/>
              <a:buNone/>
            </a:pPr>
            <a:r>
              <a:rPr lang="ar-SA" b="1" smtClean="0">
                <a:cs typeface="Times New Roman" pitchFamily="18" charset="0"/>
              </a:rPr>
              <a:t>    مشين كما اهتزت رماح </a:t>
            </a:r>
            <a:r>
              <a:rPr lang="ar-SA" b="1" u="sng" smtClean="0">
                <a:cs typeface="Times New Roman" pitchFamily="18" charset="0"/>
              </a:rPr>
              <a:t>تسفهت </a:t>
            </a:r>
            <a:r>
              <a:rPr lang="ar-SA" b="1" smtClean="0">
                <a:cs typeface="Times New Roman" pitchFamily="18" charset="0"/>
              </a:rPr>
              <a:t>   </a:t>
            </a:r>
          </a:p>
          <a:p>
            <a:pPr marL="0" indent="0" algn="justLow" defTabSz="0">
              <a:spcBef>
                <a:spcPct val="0"/>
              </a:spcBef>
              <a:buFontTx/>
              <a:buNone/>
            </a:pPr>
            <a:r>
              <a:rPr lang="ar-SA" b="1" smtClean="0">
                <a:cs typeface="Times New Roman" pitchFamily="18" charset="0"/>
              </a:rPr>
              <a:t>                                 أعاليها </a:t>
            </a:r>
            <a:r>
              <a:rPr lang="ar-SA" b="1" u="sng" smtClean="0">
                <a:cs typeface="Times New Roman" pitchFamily="18" charset="0"/>
              </a:rPr>
              <a:t>مر الرياح </a:t>
            </a:r>
            <a:r>
              <a:rPr lang="ar-SA" b="1" smtClean="0">
                <a:cs typeface="Times New Roman" pitchFamily="18" charset="0"/>
              </a:rPr>
              <a:t>النواسم</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20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386" name="Content Placeholder 2"/>
          <p:cNvSpPr>
            <a:spLocks noGrp="1"/>
          </p:cNvSpPr>
          <p:nvPr>
            <p:ph idx="4294967295"/>
          </p:nvPr>
        </p:nvSpPr>
        <p:spPr>
          <a:xfrm>
            <a:off x="609600" y="457200"/>
            <a:ext cx="8001000" cy="5867400"/>
          </a:xfrm>
        </p:spPr>
        <p:txBody>
          <a:bodyPr/>
          <a:lstStyle/>
          <a:p>
            <a:pPr marL="0" indent="0" algn="justLow" defTabSz="0">
              <a:spcBef>
                <a:spcPct val="0"/>
              </a:spcBef>
              <a:buFontTx/>
              <a:buNone/>
            </a:pPr>
            <a:r>
              <a:rPr lang="ar-SA" b="1" smtClean="0">
                <a:cs typeface="Times New Roman" pitchFamily="18" charset="0"/>
              </a:rPr>
              <a:t>الشاهد : (تسفهت مر الرياح ) حيث أنث الفعل بتاء التأنيث مع أن فاعله مذكر والذي جلب له ذلك إنما هو المضاف إليه وهو ( الرياح ) .  </a:t>
            </a:r>
            <a:endParaRPr lang="ar-SA" b="1" smtClean="0"/>
          </a:p>
          <a:p>
            <a:pPr marL="0" indent="0" defTabSz="0">
              <a:spcBef>
                <a:spcPct val="0"/>
              </a:spcBef>
              <a:buFontTx/>
              <a:buNone/>
            </a:pPr>
            <a:r>
              <a:rPr lang="ar-SA" b="1" smtClean="0">
                <a:cs typeface="Times New Roman" pitchFamily="18" charset="0"/>
              </a:rPr>
              <a:t>وربما اكتسب المضاف من المضاف إليه التذكير لأنه مذكر بشرط صحة حذفه والاستغناء عنه بالمضاف إليه لأنه</a:t>
            </a:r>
            <a:endParaRPr lang="ar-SA" b="1" smtClean="0"/>
          </a:p>
          <a:p>
            <a:pPr marL="0" indent="0" defTabSz="0">
              <a:spcBef>
                <a:spcPct val="0"/>
              </a:spcBef>
              <a:buFontTx/>
              <a:buNone/>
            </a:pPr>
            <a:r>
              <a:rPr lang="ar-SA" b="1" smtClean="0">
                <a:cs typeface="Times New Roman" pitchFamily="18" charset="0"/>
              </a:rPr>
              <a:t>جزء منه أو كالجزء منه وذلك كقوله تعالى : { إن رحمةَ الله قريبٌ من المحسنين } ، فـ (</a:t>
            </a:r>
            <a:r>
              <a:rPr lang="ar-SA" b="1" smtClean="0"/>
              <a:t>رحمة) مؤنثة واكتسبت التذكير من المضاف إليه وهو لفظ الجلالة الله .</a:t>
            </a:r>
          </a:p>
          <a:p>
            <a:pPr marL="0" indent="0" defTabSz="0">
              <a:spcBef>
                <a:spcPct val="0"/>
              </a:spcBef>
              <a:buFontTx/>
              <a:buNone/>
            </a:pPr>
            <a:r>
              <a:rPr lang="ar-SA" b="1" smtClean="0"/>
              <a:t>   فإذا لم يصح حذفه والاستغناء عنه فإن الحذف لا يجوز كقولك (رأيتُ هندًا ، وأنت تريد غلامَ هندٍ ) لأنَّ الرؤية قد تقع على هند، كما تقع على غلامها ، فيحصل الإلتباس .</a:t>
            </a:r>
            <a:endParaRPr lang="ar-SA" b="1" u="sng"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2286000" y="152400"/>
            <a:ext cx="6858000" cy="762000"/>
          </a:xfrm>
        </p:spPr>
        <p:txBody>
          <a:bodyPr/>
          <a:lstStyle/>
          <a:p>
            <a:r>
              <a:rPr lang="ar-SA" sz="3200" b="1" u="sng" smtClean="0"/>
              <a:t/>
            </a:r>
            <a:br>
              <a:rPr lang="ar-SA" sz="3200" b="1" u="sng" smtClean="0"/>
            </a:br>
            <a:endParaRPr lang="ar-SA" sz="3200" smtClean="0"/>
          </a:p>
        </p:txBody>
      </p:sp>
      <p:sp>
        <p:nvSpPr>
          <p:cNvPr id="3" name="Content Placeholder 2"/>
          <p:cNvSpPr>
            <a:spLocks noGrp="1"/>
          </p:cNvSpPr>
          <p:nvPr>
            <p:ph idx="4294967295"/>
          </p:nvPr>
        </p:nvSpPr>
        <p:spPr>
          <a:xfrm>
            <a:off x="609600" y="609600"/>
            <a:ext cx="7924800" cy="5638800"/>
          </a:xfrm>
        </p:spPr>
        <p:txBody>
          <a:bodyPr/>
          <a:lstStyle/>
          <a:p>
            <a:pPr marL="0" indent="0" defTabSz="0">
              <a:spcBef>
                <a:spcPct val="0"/>
              </a:spcBef>
              <a:buFontTx/>
              <a:buNone/>
            </a:pPr>
            <a:r>
              <a:rPr lang="ar-SA" b="1" u="sng" smtClean="0"/>
              <a:t>سابعا – الأسماء من حيث قبولها للإضافة :</a:t>
            </a:r>
          </a:p>
          <a:p>
            <a:pPr marL="0" indent="0" defTabSz="0">
              <a:spcBef>
                <a:spcPct val="0"/>
              </a:spcBef>
              <a:buFontTx/>
              <a:buNone/>
            </a:pPr>
            <a:r>
              <a:rPr lang="ar-SA" b="1" smtClean="0"/>
              <a:t>    تنقسم الأسماء من حيث قبولها للإضافة ثلاثة إلى أقسام </a:t>
            </a:r>
          </a:p>
          <a:p>
            <a:pPr marL="0" indent="0" defTabSz="0">
              <a:spcBef>
                <a:spcPct val="0"/>
              </a:spcBef>
              <a:buFontTx/>
              <a:buNone/>
            </a:pPr>
            <a:r>
              <a:rPr lang="ar-SA" b="1" smtClean="0"/>
              <a:t>أ-ما يقبل الإضافة والإفراد مطلقا وهي أسماء الأجناس نحو:</a:t>
            </a:r>
          </a:p>
          <a:p>
            <a:pPr marL="0" indent="0" defTabSz="0">
              <a:spcBef>
                <a:spcPct val="0"/>
              </a:spcBef>
              <a:buFontTx/>
              <a:buNone/>
            </a:pPr>
            <a:r>
              <a:rPr lang="ar-SA" b="1" smtClean="0"/>
              <a:t>(غلام - رجل - امرأة - كتاب - قلم - شجرة - ورق -</a:t>
            </a:r>
            <a:endParaRPr lang="ar-SA" b="1" smtClean="0">
              <a:cs typeface="Times New Roman" pitchFamily="18" charset="0"/>
            </a:endParaRPr>
          </a:p>
          <a:p>
            <a:pPr marL="0" indent="0" algn="justLow" defTabSz="0">
              <a:spcBef>
                <a:spcPct val="0"/>
              </a:spcBef>
              <a:buFontTx/>
              <a:buNone/>
            </a:pPr>
            <a:r>
              <a:rPr lang="ar-SA" b="1" smtClean="0"/>
              <a:t>أرض - وسماء .....)</a:t>
            </a:r>
          </a:p>
          <a:p>
            <a:pPr marL="0" indent="0" defTabSz="0">
              <a:spcBef>
                <a:spcPct val="0"/>
              </a:spcBef>
              <a:buFontTx/>
              <a:buNone/>
            </a:pPr>
            <a:r>
              <a:rPr lang="ar-SA" b="1" smtClean="0"/>
              <a:t>ب - ما لا يقبل الإضافة مطلقا وهي الضمائر ، والأعلام ، أسماء الشرط ، والاستفهام ،ويستثنى منها أي......</a:t>
            </a:r>
          </a:p>
          <a:p>
            <a:pPr marL="0" indent="0" algn="justLow" defTabSz="0">
              <a:spcBef>
                <a:spcPct val="0"/>
              </a:spcBef>
              <a:buFontTx/>
              <a:buNone/>
            </a:pPr>
            <a:r>
              <a:rPr lang="ar-SA" b="1" smtClean="0"/>
              <a:t>جـ - ما تجب فيه الإضافه وهو على قسمين :</a:t>
            </a:r>
          </a:p>
          <a:p>
            <a:pPr marL="0" indent="0" algn="justLow" defTabSz="0">
              <a:spcBef>
                <a:spcPct val="0"/>
              </a:spcBef>
              <a:buFontTx/>
              <a:buNone/>
            </a:pPr>
            <a:r>
              <a:rPr lang="ar-SA" b="1" smtClean="0"/>
              <a:t>1- ما يجب إضافته إلى المفرد .</a:t>
            </a:r>
          </a:p>
          <a:p>
            <a:pPr marL="0" indent="0" algn="justLow" defTabSz="0">
              <a:spcBef>
                <a:spcPct val="0"/>
              </a:spcBef>
              <a:buFontTx/>
              <a:buNone/>
            </a:pPr>
            <a:r>
              <a:rPr lang="ar-SA" b="1" smtClean="0"/>
              <a:t>2- ما يجب إضافته إلى الجملة .</a:t>
            </a:r>
          </a:p>
          <a:p>
            <a:pPr marL="0" indent="0" algn="justLow" defTabSz="0">
              <a:spcBef>
                <a:spcPct val="0"/>
              </a:spcBef>
              <a:buFontTx/>
              <a:buNone/>
            </a:pPr>
            <a:endParaRPr lang="ar-SA" sz="28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fade">
                                      <p:cBhvr>
                                        <p:cTn id="7" dur="2000"/>
                                        <p:tgtEl>
                                          <p:spTgt spid="174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 name="Content Placeholder 2"/>
          <p:cNvSpPr>
            <a:spLocks noGrp="1"/>
          </p:cNvSpPr>
          <p:nvPr>
            <p:ph type="body" idx="4294967295"/>
          </p:nvPr>
        </p:nvSpPr>
        <p:spPr>
          <a:xfrm>
            <a:off x="609600" y="609600"/>
            <a:ext cx="8001000" cy="5516563"/>
          </a:xfrm>
        </p:spPr>
        <p:txBody>
          <a:bodyPr/>
          <a:lstStyle/>
          <a:p>
            <a:pPr marL="0" indent="0" algn="justLow">
              <a:spcBef>
                <a:spcPct val="0"/>
              </a:spcBef>
              <a:buFontTx/>
              <a:buNone/>
            </a:pPr>
            <a:r>
              <a:rPr lang="ar-SA" b="1" u="sng" smtClean="0">
                <a:cs typeface="Times New Roman" pitchFamily="18" charset="0"/>
              </a:rPr>
              <a:t>والقسم الأول </a:t>
            </a:r>
            <a:r>
              <a:rPr lang="ar-SA" b="1" smtClean="0">
                <a:cs typeface="Times New Roman" pitchFamily="18" charset="0"/>
              </a:rPr>
              <a:t>وهو ما يجب إضافته إلى المفرد ينقسم إلى قسمين :</a:t>
            </a:r>
          </a:p>
          <a:p>
            <a:pPr marL="0" indent="0" algn="justLow">
              <a:spcBef>
                <a:spcPct val="0"/>
              </a:spcBef>
              <a:buFontTx/>
              <a:buNone/>
            </a:pPr>
            <a:r>
              <a:rPr lang="ar-SA" b="1" smtClean="0">
                <a:cs typeface="Times New Roman" pitchFamily="18" charset="0"/>
              </a:rPr>
              <a:t>الأول - ما يجوز قطعه عن الإضافة في اللفظ دون المعنى فيحذف المضاف إليه لفظا ويستغنى عنه بالتنوين الذي يدل</a:t>
            </a:r>
          </a:p>
          <a:p>
            <a:pPr marL="0" indent="0" algn="justLow">
              <a:spcBef>
                <a:spcPct val="0"/>
              </a:spcBef>
              <a:buFontTx/>
              <a:buNone/>
            </a:pPr>
            <a:r>
              <a:rPr lang="ar-SA" b="1" smtClean="0">
                <a:cs typeface="Times New Roman" pitchFamily="18" charset="0"/>
              </a:rPr>
              <a:t>على حذفه ويسمى بتنوين العوض ويبقى للمضاف إليه حكمه في التعريف والتنكير نحو : (كل ، وبعض ، وأي ) تقول : (كلٌّ فاهمٌ ، وأيٌّ مصيبٌ ، وبعضٌ فائزٌ ) والمعنى كلهم فاهم ، وأيهم مصيب ، وبعضهم فائز .</a:t>
            </a:r>
          </a:p>
          <a:p>
            <a:pPr marL="0" indent="0" algn="justLow">
              <a:spcBef>
                <a:spcPct val="0"/>
              </a:spcBef>
              <a:buFontTx/>
              <a:buNone/>
            </a:pPr>
            <a:r>
              <a:rPr lang="ar-SA" b="1" smtClean="0">
                <a:cs typeface="Times New Roman" pitchFamily="18" charset="0"/>
              </a:rPr>
              <a:t>ومنه قوله تعالى : { وكلٌّ في فلك يسبحون } و{ تلك الرسل فضلنا بعضهم على بعضٍ } و{ أياً ما تدعوا } .     </a:t>
            </a:r>
          </a:p>
          <a:p>
            <a:pPr marL="0" indent="0" algn="justLow">
              <a:spcBef>
                <a:spcPct val="0"/>
              </a:spcBef>
              <a:buFontTx/>
              <a:buNone/>
            </a:pPr>
            <a:r>
              <a:rPr lang="ar-SA" b="1" smtClean="0">
                <a:cs typeface="Times New Roman" pitchFamily="18" charset="0"/>
              </a:rPr>
              <a:t>الثاني – ما يلزم الإضافة لفظا ومعنى وهو ثلاثة أنواع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2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20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20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0" end="0"/>
                                            </p:txEl>
                                          </p:spTgt>
                                        </p:tgtEl>
                                        <p:attrNameLst>
                                          <p:attrName>style.visibility</p:attrName>
                                        </p:attrNameLst>
                                      </p:cBhvr>
                                      <p:to>
                                        <p:strVal val="visible"/>
                                      </p:to>
                                    </p:set>
                                    <p:animEffect transition="in" filter="fade">
                                      <p:cBhvr>
                                        <p:cTn id="32" dur="2000"/>
                                        <p:tgtEl>
                                          <p:spTgt spid="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1" end="1"/>
                                            </p:txEl>
                                          </p:spTgt>
                                        </p:tgtEl>
                                        <p:attrNameLst>
                                          <p:attrName>style.visibility</p:attrName>
                                        </p:attrNameLst>
                                      </p:cBhvr>
                                      <p:to>
                                        <p:strVal val="visible"/>
                                      </p:to>
                                    </p:set>
                                    <p:animEffect transition="in" filter="fade">
                                      <p:cBhvr>
                                        <p:cTn id="37" dur="2000"/>
                                        <p:tgtEl>
                                          <p:spTgt spid="2">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2" end="2"/>
                                            </p:txEl>
                                          </p:spTgt>
                                        </p:tgtEl>
                                        <p:attrNameLst>
                                          <p:attrName>style.visibility</p:attrName>
                                        </p:attrNameLst>
                                      </p:cBhvr>
                                      <p:to>
                                        <p:strVal val="visible"/>
                                      </p:to>
                                    </p:set>
                                    <p:animEffect transition="in" filter="fade">
                                      <p:cBhvr>
                                        <p:cTn id="42" dur="2000"/>
                                        <p:tgtEl>
                                          <p:spTgt spid="2">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3" end="3"/>
                                            </p:txEl>
                                          </p:spTgt>
                                        </p:tgtEl>
                                        <p:attrNameLst>
                                          <p:attrName>style.visibility</p:attrName>
                                        </p:attrNameLst>
                                      </p:cBhvr>
                                      <p:to>
                                        <p:strVal val="visible"/>
                                      </p:to>
                                    </p:set>
                                    <p:animEffect transition="in" filter="fade">
                                      <p:cBhvr>
                                        <p:cTn id="47" dur="2000"/>
                                        <p:tgtEl>
                                          <p:spTgt spid="2">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txEl>
                                              <p:pRg st="4" end="4"/>
                                            </p:txEl>
                                          </p:spTgt>
                                        </p:tgtEl>
                                        <p:attrNameLst>
                                          <p:attrName>style.visibility</p:attrName>
                                        </p:attrNameLst>
                                      </p:cBhvr>
                                      <p:to>
                                        <p:strVal val="visible"/>
                                      </p:to>
                                    </p:set>
                                    <p:animEffect transition="in" filter="fade">
                                      <p:cBhvr>
                                        <p:cTn id="52" dur="2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 grpId="1"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8" name="Content Placeholder 2"/>
          <p:cNvSpPr>
            <a:spLocks noGrp="1"/>
          </p:cNvSpPr>
          <p:nvPr>
            <p:ph type="body" idx="4294967295"/>
          </p:nvPr>
        </p:nvSpPr>
        <p:spPr>
          <a:xfrm>
            <a:off x="609600" y="609600"/>
            <a:ext cx="8001000" cy="5638800"/>
          </a:xfrm>
        </p:spPr>
        <p:txBody>
          <a:bodyPr/>
          <a:lstStyle/>
          <a:p>
            <a:pPr marL="0" indent="0" algn="justLow">
              <a:spcBef>
                <a:spcPct val="0"/>
              </a:spcBef>
              <a:buFontTx/>
              <a:buNone/>
            </a:pPr>
            <a:r>
              <a:rPr lang="ar-SA" b="1" smtClean="0">
                <a:cs typeface="Times New Roman" pitchFamily="18" charset="0"/>
              </a:rPr>
              <a:t>1- ما يضاف إلى الظاهر والمضمر نحو: (كلا وكلتا وعند ولدى وقصارى وحمادى وسوى ) تقول : (جاء كلا الرجلين وكلاهما ، وكلتا المرأتين وكلتاهما ، وعند زيد كتاب وعنده كتاب ، ولدى زيد كتاب ولديه كتاب  ما جاء سوى طالبين وسواهما ، قصارى الأمر وقصاراه ، وحمادى الشيء وحماداه.</a:t>
            </a:r>
            <a:r>
              <a:rPr lang="ar-SA" b="1" smtClean="0"/>
              <a:t> {كِلْتَا الْجَنَّتَيْنِ}</a:t>
            </a:r>
            <a:endParaRPr lang="ar-SA" b="1" smtClean="0">
              <a:cs typeface="Times New Roman" pitchFamily="18" charset="0"/>
            </a:endParaRPr>
          </a:p>
          <a:p>
            <a:pPr marL="0" indent="0" algn="justLow">
              <a:spcBef>
                <a:spcPct val="0"/>
              </a:spcBef>
              <a:buFontTx/>
              <a:buNone/>
            </a:pPr>
            <a:r>
              <a:rPr lang="ar-SA" b="1" smtClean="0">
                <a:cs typeface="Times New Roman" pitchFamily="18" charset="0"/>
              </a:rPr>
              <a:t>2- ما يلزم إضافته إلى الظاهر فقط ألفاظ وهي ( </a:t>
            </a:r>
            <a:r>
              <a:rPr lang="ar-SA" b="1" u="sng" smtClean="0">
                <a:cs typeface="Times New Roman" pitchFamily="18" charset="0"/>
              </a:rPr>
              <a:t>أولو</a:t>
            </a:r>
            <a:r>
              <a:rPr lang="ar-SA" b="1" smtClean="0">
                <a:cs typeface="Times New Roman" pitchFamily="18" charset="0"/>
              </a:rPr>
              <a:t> الفضل ،و</a:t>
            </a:r>
            <a:r>
              <a:rPr lang="ar-SA" b="1" u="sng" smtClean="0">
                <a:cs typeface="Times New Roman" pitchFamily="18" charset="0"/>
              </a:rPr>
              <a:t>أولات</a:t>
            </a:r>
            <a:r>
              <a:rPr lang="ar-SA" b="1" smtClean="0">
                <a:cs typeface="Times New Roman" pitchFamily="18" charset="0"/>
              </a:rPr>
              <a:t> النعمة ، وذو مال ، وذات جمال ، قال تعالى { نحن </a:t>
            </a:r>
            <a:r>
              <a:rPr lang="ar-SA" b="1" u="sng" smtClean="0">
                <a:cs typeface="Times New Roman" pitchFamily="18" charset="0"/>
              </a:rPr>
              <a:t>أولو</a:t>
            </a:r>
            <a:r>
              <a:rPr lang="ar-SA" b="1" smtClean="0">
                <a:cs typeface="Times New Roman" pitchFamily="18" charset="0"/>
              </a:rPr>
              <a:t> قوة }  { و</a:t>
            </a:r>
            <a:r>
              <a:rPr lang="ar-SA" b="1" u="sng" smtClean="0">
                <a:cs typeface="Times New Roman" pitchFamily="18" charset="0"/>
              </a:rPr>
              <a:t>أولات</a:t>
            </a:r>
            <a:r>
              <a:rPr lang="ar-SA" b="1" smtClean="0">
                <a:cs typeface="Times New Roman" pitchFamily="18" charset="0"/>
              </a:rPr>
              <a:t> الأحمال }  { </a:t>
            </a:r>
            <a:r>
              <a:rPr lang="ar-SA" b="1" u="sng" smtClean="0">
                <a:cs typeface="Times New Roman" pitchFamily="18" charset="0"/>
              </a:rPr>
              <a:t>وذا النون </a:t>
            </a:r>
            <a:r>
              <a:rPr lang="ar-SA" b="1" smtClean="0">
                <a:cs typeface="Times New Roman" pitchFamily="18" charset="0"/>
              </a:rPr>
              <a:t>إذ ذهب مغاضبا } { فأنبتنا به حدائق </a:t>
            </a:r>
            <a:r>
              <a:rPr lang="ar-SA" b="1" u="sng" smtClean="0">
                <a:cs typeface="Times New Roman" pitchFamily="18" charset="0"/>
              </a:rPr>
              <a:t>ذات</a:t>
            </a:r>
            <a:r>
              <a:rPr lang="ar-SA" b="1" smtClean="0">
                <a:cs typeface="Times New Roman" pitchFamily="18" charset="0"/>
              </a:rPr>
              <a:t> بهجة }</a:t>
            </a:r>
          </a:p>
          <a:p>
            <a:pPr marL="0" indent="0" algn="justLow">
              <a:spcBef>
                <a:spcPct val="0"/>
              </a:spcBef>
              <a:buFontTx/>
              <a:buNone/>
            </a:pPr>
            <a:r>
              <a:rPr lang="ar-SA" b="1" smtClean="0">
                <a:cs typeface="Times New Roman" pitchFamily="18" charset="0"/>
              </a:rPr>
              <a:t>3- ما يلزم إضافته إلى المضمر فقط مثل : وحده ، ولبيك ، </a:t>
            </a:r>
          </a:p>
          <a:p>
            <a:pPr marL="0" indent="0" algn="justLow">
              <a:spcBef>
                <a:spcPct val="0"/>
              </a:spcBef>
              <a:buFontTx/>
              <a:buNone/>
            </a:pPr>
            <a:endParaRPr lang="ar-SA" b="1" smtClean="0">
              <a:cs typeface="Times New Roman" pitchFamily="18" charset="0"/>
            </a:endParaRPr>
          </a:p>
          <a:p>
            <a:pPr marL="0" indent="0" algn="justLow">
              <a:spcBef>
                <a:spcPct val="0"/>
              </a:spcBef>
              <a:buFontTx/>
              <a:buNone/>
            </a:pPr>
            <a:endParaRPr lang="ar-SA" b="1" smtClean="0">
              <a:cs typeface="Times New Roman" pitchFamily="18" charset="0"/>
            </a:endParaRPr>
          </a:p>
          <a:p>
            <a:pPr marL="0" indent="0" algn="justLow">
              <a:spcBef>
                <a:spcPct val="0"/>
              </a:spcBef>
              <a:buFontTx/>
              <a:buNone/>
            </a:pPr>
            <a:endParaRPr lang="ar-SA" b="1" smtClean="0">
              <a:cs typeface="Times New Roman" pitchFamily="18"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Content Placeholder 2"/>
          <p:cNvSpPr>
            <a:spLocks noGrp="1"/>
          </p:cNvSpPr>
          <p:nvPr>
            <p:ph idx="4294967295"/>
          </p:nvPr>
        </p:nvSpPr>
        <p:spPr>
          <a:xfrm>
            <a:off x="609600" y="533400"/>
            <a:ext cx="7848600" cy="5668963"/>
          </a:xfrm>
        </p:spPr>
        <p:txBody>
          <a:bodyPr/>
          <a:lstStyle/>
          <a:p>
            <a:pPr marL="0" indent="0">
              <a:spcBef>
                <a:spcPct val="0"/>
              </a:spcBef>
              <a:buFontTx/>
              <a:buNone/>
              <a:defRPr/>
            </a:pPr>
            <a:r>
              <a:rPr lang="ar-SA" b="1" dirty="0" smtClean="0">
                <a:cs typeface="Times New Roman" pitchFamily="18" charset="0"/>
              </a:rPr>
              <a:t>وسعديك ، وحنانيك ، ودواليك ، وهذاذيك .</a:t>
            </a:r>
          </a:p>
          <a:p>
            <a:pPr marL="0" indent="0">
              <a:spcBef>
                <a:spcPct val="0"/>
              </a:spcBef>
              <a:buFontTx/>
              <a:buNone/>
              <a:defRPr/>
            </a:pPr>
            <a:r>
              <a:rPr lang="ar-SA" b="1" dirty="0" smtClean="0">
                <a:latin typeface="Arial" charset="0"/>
                <a:cs typeface="Times New Roman" pitchFamily="18" charset="0"/>
              </a:rPr>
              <a:t>ومعانيها : لبيك  من لب بالمكان أي أقام به ولزمه ، وأقام على طاعتك إقامة بعد إقامه ،وجاء على لفظ المثنى ليفيد التكرار وهو مفعول مطلق منصوب بفعل محذوف وجوبا والتقدير </a:t>
            </a:r>
            <a:r>
              <a:rPr lang="en-US" b="1" dirty="0" smtClean="0">
                <a:latin typeface="Arial" charset="0"/>
                <a:cs typeface="Times New Roman" pitchFamily="18" charset="0"/>
              </a:rPr>
              <a:t>):</a:t>
            </a:r>
            <a:r>
              <a:rPr lang="ar-SA" b="1" dirty="0" smtClean="0">
                <a:latin typeface="Arial" charset="0"/>
                <a:cs typeface="Times New Roman" pitchFamily="18" charset="0"/>
              </a:rPr>
              <a:t>أجبتك إجابة بعد إجابة ، وإسعادا لك بعد</a:t>
            </a:r>
            <a:r>
              <a:rPr lang="en-US" b="1" dirty="0" smtClean="0">
                <a:latin typeface="Arial" charset="0"/>
                <a:cs typeface="Times New Roman" pitchFamily="18" charset="0"/>
              </a:rPr>
              <a:t> </a:t>
            </a:r>
            <a:r>
              <a:rPr lang="ar-SA" b="1" dirty="0" smtClean="0">
                <a:latin typeface="Arial" charset="0"/>
                <a:cs typeface="Times New Roman" pitchFamily="18" charset="0"/>
              </a:rPr>
              <a:t>إسعاد ، وتحننا عليك بعد تحنن ، وتداولا بعد تداول ، وإسراعا بعد إسراع ) .</a:t>
            </a:r>
          </a:p>
          <a:p>
            <a:pPr marL="0" indent="0">
              <a:spcBef>
                <a:spcPct val="0"/>
              </a:spcBef>
              <a:buFontTx/>
              <a:buNone/>
              <a:defRPr/>
            </a:pPr>
            <a:r>
              <a:rPr lang="ar-SA" b="1" dirty="0" smtClean="0">
                <a:latin typeface="Arial" charset="0"/>
                <a:cs typeface="Times New Roman" pitchFamily="18" charset="0"/>
              </a:rPr>
              <a:t>و(وحد) تضاف مطلقا إلى جميع الضمائر المخاطب وحدك ، والغائب وحده ، والمتكلم وحدي ، </a:t>
            </a:r>
            <a:r>
              <a:rPr lang="ar-SA" b="1" dirty="0" smtClean="0">
                <a:cs typeface="Times New Roman" pitchFamily="18" charset="0"/>
              </a:rPr>
              <a:t>قال تعالى</a:t>
            </a:r>
            <a:r>
              <a:rPr lang="ar-SA" b="1" dirty="0" smtClean="0">
                <a:cs typeface="+mj-cs"/>
              </a:rPr>
              <a:t>:{إذَا دُعِيَ اللهُ وَحْدَهُ} .</a:t>
            </a:r>
            <a:endParaRPr lang="ar-SA" b="1" dirty="0" smtClean="0">
              <a:latin typeface="Arial" charset="0"/>
              <a:cs typeface="Times New Roman" pitchFamily="18" charset="0"/>
            </a:endParaRPr>
          </a:p>
          <a:p>
            <a:pPr marL="0" indent="0">
              <a:spcBef>
                <a:spcPct val="0"/>
              </a:spcBef>
              <a:buFontTx/>
              <a:buNone/>
              <a:defRPr/>
            </a:pPr>
            <a:r>
              <a:rPr lang="ar-SA" b="1" dirty="0" smtClean="0">
                <a:latin typeface="Arial" charset="0"/>
                <a:cs typeface="Times New Roman" pitchFamily="18" charset="0"/>
              </a:rPr>
              <a:t>  أما لبيك وأخواتها بعدها فتختص بضمير المخاطب فقط ،  </a:t>
            </a:r>
          </a:p>
          <a:p>
            <a:pPr marL="0" indent="0">
              <a:spcBef>
                <a:spcPct val="0"/>
              </a:spcBef>
              <a:buFontTx/>
              <a:buNone/>
              <a:defRPr/>
            </a:pPr>
            <a:r>
              <a:rPr lang="ar-SA" b="1" dirty="0" smtClean="0">
                <a:latin typeface="Arial" charset="0"/>
                <a:cs typeface="Times New Roman" pitchFamily="18" charset="0"/>
              </a:rPr>
              <a:t> </a:t>
            </a:r>
            <a:endParaRPr lang="en-US" dirty="0" smtClean="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animEffect transition="in" filter="fade">
                                      <p:cBhvr>
                                        <p:cTn id="7" dur="2000"/>
                                        <p:tgtEl>
                                          <p:spTgt spid="204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482">
                                            <p:txEl>
                                              <p:pRg st="1" end="1"/>
                                            </p:txEl>
                                          </p:spTgt>
                                        </p:tgtEl>
                                        <p:attrNameLst>
                                          <p:attrName>style.visibility</p:attrName>
                                        </p:attrNameLst>
                                      </p:cBhvr>
                                      <p:to>
                                        <p:strVal val="visible"/>
                                      </p:to>
                                    </p:set>
                                    <p:animEffect transition="in" filter="fade">
                                      <p:cBhvr>
                                        <p:cTn id="12" dur="2000"/>
                                        <p:tgtEl>
                                          <p:spTgt spid="2048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482">
                                            <p:txEl>
                                              <p:pRg st="2" end="2"/>
                                            </p:txEl>
                                          </p:spTgt>
                                        </p:tgtEl>
                                        <p:attrNameLst>
                                          <p:attrName>style.visibility</p:attrName>
                                        </p:attrNameLst>
                                      </p:cBhvr>
                                      <p:to>
                                        <p:strVal val="visible"/>
                                      </p:to>
                                    </p:set>
                                    <p:animEffect transition="in" filter="fade">
                                      <p:cBhvr>
                                        <p:cTn id="17" dur="2000"/>
                                        <p:tgtEl>
                                          <p:spTgt spid="2048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482">
                                            <p:txEl>
                                              <p:pRg st="3" end="3"/>
                                            </p:txEl>
                                          </p:spTgt>
                                        </p:tgtEl>
                                        <p:attrNameLst>
                                          <p:attrName>style.visibility</p:attrName>
                                        </p:attrNameLst>
                                      </p:cBhvr>
                                      <p:to>
                                        <p:strVal val="visible"/>
                                      </p:to>
                                    </p:set>
                                    <p:animEffect transition="in" filter="fade">
                                      <p:cBhvr>
                                        <p:cTn id="22" dur="2000"/>
                                        <p:tgtEl>
                                          <p:spTgt spid="2048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482">
                                            <p:txEl>
                                              <p:pRg st="4" end="4"/>
                                            </p:txEl>
                                          </p:spTgt>
                                        </p:tgtEl>
                                        <p:attrNameLst>
                                          <p:attrName>style.visibility</p:attrName>
                                        </p:attrNameLst>
                                      </p:cBhvr>
                                      <p:to>
                                        <p:strVal val="visible"/>
                                      </p:to>
                                    </p:set>
                                    <p:animEffect transition="in" filter="fade">
                                      <p:cBhvr>
                                        <p:cTn id="27" dur="2000"/>
                                        <p:tgtEl>
                                          <p:spTgt spid="2048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Content Placeholder 2"/>
          <p:cNvSpPr>
            <a:spLocks noGrp="1"/>
          </p:cNvSpPr>
          <p:nvPr>
            <p:ph idx="4294967295"/>
          </p:nvPr>
        </p:nvSpPr>
        <p:spPr>
          <a:xfrm>
            <a:off x="533400" y="457200"/>
            <a:ext cx="8001000" cy="5867400"/>
          </a:xfrm>
        </p:spPr>
        <p:txBody>
          <a:bodyPr/>
          <a:lstStyle/>
          <a:p>
            <a:pPr marL="0" indent="0">
              <a:spcBef>
                <a:spcPct val="0"/>
              </a:spcBef>
              <a:buFontTx/>
              <a:buNone/>
            </a:pPr>
            <a:r>
              <a:rPr lang="ar-SA" b="1" smtClean="0">
                <a:latin typeface="Arial" pitchFamily="34" charset="0"/>
                <a:cs typeface="Times New Roman" pitchFamily="18" charset="0"/>
              </a:rPr>
              <a:t>ولا تضاف إلى ضمير الغائب أو الاسم الظاهر إلا شذوذا ، ومن إضافته إلى ضمير الغائب شذوذا قول الشاعر :</a:t>
            </a:r>
            <a:endParaRPr lang="ar-SA" b="1" smtClean="0">
              <a:cs typeface="Times New Roman" pitchFamily="18" charset="0"/>
            </a:endParaRPr>
          </a:p>
          <a:p>
            <a:pPr marL="0" indent="0">
              <a:spcBef>
                <a:spcPct val="0"/>
              </a:spcBef>
              <a:buFontTx/>
              <a:buNone/>
            </a:pPr>
            <a:r>
              <a:rPr lang="ar-SA" b="1" smtClean="0">
                <a:cs typeface="Times New Roman" pitchFamily="18" charset="0"/>
              </a:rPr>
              <a:t>إنك لو دعوتني ودوني         زوراء ذات مترع بيون </a:t>
            </a:r>
          </a:p>
          <a:p>
            <a:pPr marL="0" indent="0">
              <a:spcBef>
                <a:spcPct val="0"/>
              </a:spcBef>
              <a:buFontTx/>
              <a:buNone/>
            </a:pPr>
            <a:r>
              <a:rPr lang="ar-SA" b="1" smtClean="0">
                <a:cs typeface="Times New Roman" pitchFamily="18" charset="0"/>
              </a:rPr>
              <a:t>                 لقلت </a:t>
            </a:r>
            <a:r>
              <a:rPr lang="ar-SA" b="1" u="sng" smtClean="0">
                <a:cs typeface="Times New Roman" pitchFamily="18" charset="0"/>
              </a:rPr>
              <a:t>لبيه </a:t>
            </a:r>
            <a:r>
              <a:rPr lang="ar-SA" b="1" smtClean="0">
                <a:cs typeface="Times New Roman" pitchFamily="18" charset="0"/>
              </a:rPr>
              <a:t>لمن يدعوني </a:t>
            </a:r>
          </a:p>
          <a:p>
            <a:pPr marL="0" indent="0">
              <a:spcBef>
                <a:spcPct val="0"/>
              </a:spcBef>
              <a:buFontTx/>
              <a:buNone/>
            </a:pPr>
            <a:r>
              <a:rPr lang="ar-SA" b="1" smtClean="0">
                <a:cs typeface="Times New Roman" pitchFamily="18" charset="0"/>
              </a:rPr>
              <a:t>الشاهد : (لبيه) حيث أضيف ( لبى ) إلى</a:t>
            </a:r>
            <a:r>
              <a:rPr lang="ar-SA" b="1" smtClean="0">
                <a:latin typeface="Arial" pitchFamily="34" charset="0"/>
                <a:cs typeface="Times New Roman" pitchFamily="18" charset="0"/>
              </a:rPr>
              <a:t> ضمير الغائب وهو شاذ .</a:t>
            </a:r>
          </a:p>
          <a:p>
            <a:pPr marL="0" indent="0">
              <a:spcBef>
                <a:spcPct val="0"/>
              </a:spcBef>
              <a:buFontTx/>
              <a:buNone/>
            </a:pPr>
            <a:r>
              <a:rPr lang="ar-SA" b="1" smtClean="0">
                <a:latin typeface="Arial" pitchFamily="34" charset="0"/>
                <a:cs typeface="Times New Roman" pitchFamily="18" charset="0"/>
              </a:rPr>
              <a:t>ومن إضافته إلى الاسم الظاهر قول الشاعر : </a:t>
            </a:r>
          </a:p>
          <a:p>
            <a:pPr marL="0" indent="0">
              <a:spcBef>
                <a:spcPct val="0"/>
              </a:spcBef>
              <a:buFontTx/>
              <a:buNone/>
            </a:pPr>
            <a:r>
              <a:rPr lang="ar-SA" b="1" smtClean="0">
                <a:latin typeface="Arial" pitchFamily="34" charset="0"/>
                <a:cs typeface="Times New Roman" pitchFamily="18" charset="0"/>
              </a:rPr>
              <a:t>   دعوت لما نابني مسورا           فلبى </a:t>
            </a:r>
            <a:r>
              <a:rPr lang="ar-SA" b="1" u="sng" smtClean="0">
                <a:latin typeface="Arial" pitchFamily="34" charset="0"/>
                <a:cs typeface="Times New Roman" pitchFamily="18" charset="0"/>
              </a:rPr>
              <a:t>فلبي يدي</a:t>
            </a:r>
            <a:r>
              <a:rPr lang="ar-SA" b="1" smtClean="0">
                <a:latin typeface="Arial" pitchFamily="34" charset="0"/>
                <a:cs typeface="Times New Roman" pitchFamily="18" charset="0"/>
              </a:rPr>
              <a:t> مسور</a:t>
            </a:r>
            <a:r>
              <a:rPr lang="ar-SA" b="1" smtClean="0">
                <a:cs typeface="Times New Roman" pitchFamily="18" charset="0"/>
              </a:rPr>
              <a:t> </a:t>
            </a:r>
          </a:p>
          <a:p>
            <a:pPr marL="0" indent="0">
              <a:spcBef>
                <a:spcPct val="0"/>
              </a:spcBef>
              <a:buFontTx/>
              <a:buNone/>
            </a:pPr>
            <a:r>
              <a:rPr lang="ar-SA" b="1" smtClean="0">
                <a:cs typeface="Times New Roman" pitchFamily="18" charset="0"/>
              </a:rPr>
              <a:t>الشاهد:(</a:t>
            </a:r>
            <a:r>
              <a:rPr lang="ar-SA" b="1" smtClean="0">
                <a:latin typeface="Arial" pitchFamily="34" charset="0"/>
                <a:cs typeface="Times New Roman" pitchFamily="18" charset="0"/>
              </a:rPr>
              <a:t>فلبي يدي</a:t>
            </a:r>
            <a:r>
              <a:rPr lang="ar-SA" b="1" smtClean="0">
                <a:cs typeface="Times New Roman" pitchFamily="18" charset="0"/>
              </a:rPr>
              <a:t>) حيث أضيف (لبى)إلى</a:t>
            </a:r>
            <a:r>
              <a:rPr lang="ar-SA" b="1" smtClean="0">
                <a:latin typeface="Arial" pitchFamily="34" charset="0"/>
                <a:cs typeface="Times New Roman" pitchFamily="18" charset="0"/>
              </a:rPr>
              <a:t> الاسم الظاهر شاذ. </a:t>
            </a:r>
            <a:endParaRPr lang="ar-SA" b="1" smtClean="0">
              <a:cs typeface="Times New Roman" pitchFamily="18" charset="0"/>
            </a:endParaRPr>
          </a:p>
          <a:p>
            <a:pPr marL="0" indent="0">
              <a:spcBef>
                <a:spcPct val="0"/>
              </a:spcBef>
              <a:buFontTx/>
              <a:buNone/>
            </a:pPr>
            <a:r>
              <a:rPr lang="ar-SA" b="1" smtClean="0">
                <a:cs typeface="Times New Roman" pitchFamily="18" charset="0"/>
              </a:rPr>
              <a:t>وقد اختلف النحاة فيها ، وخلافهم على ما يلي :</a:t>
            </a:r>
          </a:p>
          <a:p>
            <a:pPr marL="0" indent="0">
              <a:spcBef>
                <a:spcPct val="0"/>
              </a:spcBef>
              <a:buFontTx/>
              <a:buNone/>
            </a:pPr>
            <a:r>
              <a:rPr lang="ar-SA" b="1" smtClean="0">
                <a:cs typeface="Times New Roman" pitchFamily="18" charset="0"/>
              </a:rPr>
              <a:t>1- ذهب سيبويه إلى أنها ألفاظ مثناة ومعناها التكثير والتكرار.</a:t>
            </a:r>
            <a:endParaRPr lang="en-US" b="1" smtClean="0">
              <a:cs typeface="Arial" pitchFamily="34"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Content Placeholder 2"/>
          <p:cNvSpPr>
            <a:spLocks noGrp="1"/>
          </p:cNvSpPr>
          <p:nvPr>
            <p:ph idx="4294967295"/>
          </p:nvPr>
        </p:nvSpPr>
        <p:spPr>
          <a:xfrm>
            <a:off x="685800" y="457200"/>
            <a:ext cx="8001000" cy="5715000"/>
          </a:xfrm>
        </p:spPr>
        <p:txBody>
          <a:bodyPr/>
          <a:lstStyle/>
          <a:p>
            <a:pPr marL="0" indent="0" algn="justLow">
              <a:spcBef>
                <a:spcPct val="0"/>
              </a:spcBef>
              <a:buFontTx/>
              <a:buNone/>
            </a:pPr>
            <a:r>
              <a:rPr lang="ar-SA" b="1" smtClean="0"/>
              <a:t>ولذلك كانت ملحقة بالمثنى ، كقوله تعالى :</a:t>
            </a:r>
            <a:r>
              <a:rPr lang="ar-SA" b="1" smtClean="0">
                <a:cs typeface="Times New Roman" pitchFamily="18" charset="0"/>
              </a:rPr>
              <a:t>{ ثم ارجع البصر كرتين } أي كرات لا كرتين .</a:t>
            </a:r>
          </a:p>
          <a:p>
            <a:pPr marL="0" indent="0" algn="justLow">
              <a:spcBef>
                <a:spcPct val="0"/>
              </a:spcBef>
              <a:buFontTx/>
              <a:buNone/>
            </a:pPr>
            <a:r>
              <a:rPr lang="ar-SA" b="1" smtClean="0">
                <a:cs typeface="Times New Roman" pitchFamily="18" charset="0"/>
              </a:rPr>
              <a:t>2- وذهب يونس إلى أنها ألفاظ مفردة على وزن فعلى أي أسماء مقصورة ، ولذلك تقلب الألف ياء عند إضافتها إلى الضمير مثل لدى وعلى ، ورد سيبويه ذلك إذ لو كانت مفردة لما قلبت إلى ياء عند إضافتها إلى الاسم الظاهر كما في البيت السابق . </a:t>
            </a:r>
          </a:p>
          <a:p>
            <a:pPr marL="0" indent="0" algn="justLow">
              <a:spcBef>
                <a:spcPct val="0"/>
              </a:spcBef>
              <a:buFontTx/>
              <a:buNone/>
            </a:pPr>
            <a:r>
              <a:rPr lang="ar-SA" b="1" u="sng" smtClean="0">
                <a:cs typeface="Times New Roman" pitchFamily="18" charset="0"/>
              </a:rPr>
              <a:t>القسم الثاني :</a:t>
            </a:r>
            <a:r>
              <a:rPr lang="ar-SA" b="1" smtClean="0">
                <a:cs typeface="Times New Roman" pitchFamily="18" charset="0"/>
              </a:rPr>
              <a:t> </a:t>
            </a:r>
          </a:p>
          <a:p>
            <a:pPr marL="0" indent="0" algn="justLow">
              <a:spcBef>
                <a:spcPct val="0"/>
              </a:spcBef>
              <a:buFontTx/>
              <a:buNone/>
            </a:pPr>
            <a:r>
              <a:rPr lang="ar-SA" b="1" smtClean="0">
                <a:cs typeface="Times New Roman" pitchFamily="18" charset="0"/>
              </a:rPr>
              <a:t>     ما يجب إضافته إلى الجمل </a:t>
            </a:r>
            <a:r>
              <a:rPr lang="ar-SA" b="1" smtClean="0"/>
              <a:t>ينقسم إلى نوعين:</a:t>
            </a:r>
          </a:p>
          <a:p>
            <a:pPr marL="0" indent="0" algn="justLow">
              <a:spcBef>
                <a:spcPct val="0"/>
              </a:spcBef>
              <a:buFontTx/>
              <a:buNone/>
            </a:pPr>
            <a:r>
              <a:rPr lang="ar-SA" b="1" smtClean="0">
                <a:cs typeface="Times New Roman" pitchFamily="18" charset="0"/>
              </a:rPr>
              <a:t>النوع الأول - منها ما هو </a:t>
            </a:r>
            <a:r>
              <a:rPr lang="ar-SA" b="1" smtClean="0"/>
              <a:t>واجب الإضافة . </a:t>
            </a:r>
          </a:p>
          <a:p>
            <a:pPr marL="0" indent="0" algn="justLow">
              <a:spcBef>
                <a:spcPct val="0"/>
              </a:spcBef>
              <a:buFontTx/>
              <a:buNone/>
            </a:pPr>
            <a:r>
              <a:rPr lang="ar-SA" b="1" smtClean="0">
                <a:cs typeface="Times New Roman" pitchFamily="18" charset="0"/>
              </a:rPr>
              <a:t>النوع الثاني -</a:t>
            </a:r>
            <a:r>
              <a:rPr lang="ar-SA" b="1" smtClean="0"/>
              <a:t> منها ما هو جائز الإضافة .</a:t>
            </a:r>
            <a:endParaRPr lang="en-US" b="1" smtClean="0">
              <a:cs typeface="Arial"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Content Placeholder 2"/>
          <p:cNvSpPr>
            <a:spLocks noGrp="1"/>
          </p:cNvSpPr>
          <p:nvPr>
            <p:ph idx="4294967295"/>
          </p:nvPr>
        </p:nvSpPr>
        <p:spPr>
          <a:xfrm>
            <a:off x="533400" y="457200"/>
            <a:ext cx="8077200" cy="5791200"/>
          </a:xfrm>
        </p:spPr>
        <p:txBody>
          <a:bodyPr/>
          <a:lstStyle/>
          <a:p>
            <a:pPr marL="0" indent="0">
              <a:spcBef>
                <a:spcPct val="0"/>
              </a:spcBef>
              <a:buFontTx/>
              <a:buNone/>
            </a:pPr>
            <a:r>
              <a:rPr lang="ar-SA" b="1" smtClean="0">
                <a:latin typeface="Times New Roman" pitchFamily="18" charset="0"/>
                <a:cs typeface="Times New Roman" pitchFamily="18" charset="0"/>
              </a:rPr>
              <a:t>وينقسم ما هو واجب الإضافة إلى الجمل إلى قسمين:</a:t>
            </a:r>
          </a:p>
          <a:p>
            <a:pPr marL="0" indent="0">
              <a:spcBef>
                <a:spcPct val="0"/>
              </a:spcBef>
              <a:buFontTx/>
              <a:buNone/>
            </a:pPr>
            <a:r>
              <a:rPr lang="ar-SA" b="1" smtClean="0">
                <a:latin typeface="Times New Roman" pitchFamily="18" charset="0"/>
                <a:cs typeface="Times New Roman" pitchFamily="18" charset="0"/>
              </a:rPr>
              <a:t>أ- ما يضاف إلى الجمل الاسمية والفعلية وهي (حيث ، وإذ)</a:t>
            </a:r>
          </a:p>
          <a:p>
            <a:pPr marL="0" indent="0">
              <a:spcBef>
                <a:spcPct val="0"/>
              </a:spcBef>
              <a:buFontTx/>
              <a:buNone/>
            </a:pPr>
            <a:r>
              <a:rPr lang="ar-SA" b="1" smtClean="0">
                <a:latin typeface="Times New Roman" pitchFamily="18" charset="0"/>
                <a:cs typeface="Times New Roman" pitchFamily="18" charset="0"/>
              </a:rPr>
              <a:t>ب- ما يضاف إلى الجمل الفعلية فقط وهو ( إذا ) ، وحكم الثلاثة أنها واجبة البناء (حيث ) على الضم ، و( إذ، إذا ) على السكون . وللتفصيل في ذلك :</a:t>
            </a:r>
          </a:p>
          <a:p>
            <a:pPr marL="0" indent="0">
              <a:spcBef>
                <a:spcPct val="0"/>
              </a:spcBef>
              <a:buFontTx/>
              <a:buNone/>
            </a:pPr>
            <a:r>
              <a:rPr lang="ar-SA" b="1" u="sng" smtClean="0">
                <a:latin typeface="Times New Roman" pitchFamily="18" charset="0"/>
                <a:cs typeface="Times New Roman" pitchFamily="18" charset="0"/>
              </a:rPr>
              <a:t>أولا-(حيث )</a:t>
            </a:r>
            <a:r>
              <a:rPr lang="ar-SA" b="1" smtClean="0">
                <a:latin typeface="Times New Roman" pitchFamily="18" charset="0"/>
                <a:cs typeface="Times New Roman" pitchFamily="18" charset="0"/>
              </a:rPr>
              <a:t> :</a:t>
            </a:r>
          </a:p>
          <a:p>
            <a:pPr marL="0" indent="0">
              <a:spcBef>
                <a:spcPct val="0"/>
              </a:spcBef>
              <a:buFontTx/>
              <a:buNone/>
            </a:pPr>
            <a:r>
              <a:rPr lang="ar-SA" b="1" smtClean="0">
                <a:latin typeface="Times New Roman" pitchFamily="18" charset="0"/>
                <a:cs typeface="Times New Roman" pitchFamily="18" charset="0"/>
              </a:rPr>
              <a:t>   ظرف مكان مبني على الضم تضاف إلى الجملة الاسمية والفعلية ،نحو:(اجلس حيثُ زيد ٌجالس) وفعلية نحو:(اجلس حيثُ جلس زيدٌ ) وإضافتها إلى الجملة الفعلية أكثر من الاسمية ، وشذ إضافتها إلى المفرد ، كما في قول الشاعر:</a:t>
            </a:r>
          </a:p>
          <a:p>
            <a:pPr marL="0" indent="0">
              <a:spcBef>
                <a:spcPct val="0"/>
              </a:spcBef>
              <a:buFontTx/>
              <a:buNone/>
            </a:pPr>
            <a:r>
              <a:rPr lang="ar-SA" b="1" smtClean="0">
                <a:latin typeface="Times New Roman" pitchFamily="18" charset="0"/>
                <a:cs typeface="Times New Roman" pitchFamily="18" charset="0"/>
              </a:rPr>
              <a:t>أما ترى </a:t>
            </a:r>
            <a:r>
              <a:rPr lang="ar-SA" b="1" u="sng" smtClean="0">
                <a:latin typeface="Times New Roman" pitchFamily="18" charset="0"/>
                <a:cs typeface="Times New Roman" pitchFamily="18" charset="0"/>
              </a:rPr>
              <a:t>حيثُ سهيلٍ طالعا</a:t>
            </a:r>
            <a:r>
              <a:rPr lang="ar-SA" b="1" smtClean="0">
                <a:latin typeface="Times New Roman" pitchFamily="18" charset="0"/>
                <a:cs typeface="Times New Roman" pitchFamily="18" charset="0"/>
              </a:rPr>
              <a:t>        نجما يضيءُ كالشهاب لامعا</a:t>
            </a:r>
          </a:p>
          <a:p>
            <a:pPr marL="0" indent="0">
              <a:spcBef>
                <a:spcPct val="0"/>
              </a:spcBef>
              <a:buFontTx/>
              <a:buNone/>
            </a:pPr>
            <a:r>
              <a:rPr lang="ar-SA" b="1" smtClean="0">
                <a:latin typeface="Times New Roman" pitchFamily="18" charset="0"/>
                <a:cs typeface="Times New Roman" pitchFamily="18" charset="0"/>
              </a:rPr>
              <a:t>الشاهد : ( حيثُ سهيلٍ طالعا ) أضيفت حيث إلى المفرد وذلك  </a:t>
            </a:r>
            <a:endParaRPr lang="hi-IN" b="1" smtClean="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Content Placeholder 2"/>
          <p:cNvSpPr>
            <a:spLocks noGrp="1"/>
          </p:cNvSpPr>
          <p:nvPr>
            <p:ph idx="4294967295"/>
          </p:nvPr>
        </p:nvSpPr>
        <p:spPr>
          <a:xfrm>
            <a:off x="685800" y="457200"/>
            <a:ext cx="8001000" cy="5867400"/>
          </a:xfrm>
        </p:spPr>
        <p:txBody>
          <a:bodyPr/>
          <a:lstStyle/>
          <a:p>
            <a:pPr marL="0" indent="0" algn="justLow">
              <a:spcBef>
                <a:spcPct val="0"/>
              </a:spcBef>
              <a:buFontTx/>
              <a:buNone/>
            </a:pPr>
            <a:r>
              <a:rPr lang="ar-SA" b="1" smtClean="0">
                <a:cs typeface="Times New Roman" pitchFamily="18" charset="0"/>
              </a:rPr>
              <a:t>شاذ ، ولا يقاس عليه خلافا للكسائي ، وقد روي بالرفع (سهيلٌ طالعٌ ) وحيث مضافة إلى الجملة ، وعليه فلا شاهد في البيت .</a:t>
            </a:r>
          </a:p>
          <a:p>
            <a:pPr marL="0" indent="0" algn="justLow">
              <a:spcBef>
                <a:spcPct val="0"/>
              </a:spcBef>
              <a:buFontTx/>
              <a:buNone/>
            </a:pPr>
            <a:r>
              <a:rPr lang="ar-SA" b="1" smtClean="0"/>
              <a:t>وقول الشاعر:</a:t>
            </a:r>
          </a:p>
          <a:p>
            <a:pPr marL="0" indent="0" algn="justLow">
              <a:spcBef>
                <a:spcPct val="0"/>
              </a:spcBef>
              <a:buFontTx/>
              <a:buNone/>
            </a:pPr>
            <a:r>
              <a:rPr lang="ar-SA" b="1" smtClean="0"/>
              <a:t>ونطعنهم حيثُ الكُلَى بعدَ ضربِهم          </a:t>
            </a:r>
          </a:p>
          <a:p>
            <a:pPr marL="0" indent="0" algn="justLow">
              <a:spcBef>
                <a:spcPct val="0"/>
              </a:spcBef>
              <a:buFontTx/>
              <a:buNone/>
            </a:pPr>
            <a:r>
              <a:rPr lang="ar-SA" b="1" smtClean="0"/>
              <a:t>                          ببيضِ المواضي حيثُ ليِّ العمائمِ </a:t>
            </a:r>
            <a:endParaRPr lang="ar-SA" b="1" smtClean="0">
              <a:cs typeface="Times New Roman" pitchFamily="18" charset="0"/>
            </a:endParaRPr>
          </a:p>
          <a:p>
            <a:pPr marL="0" indent="0" algn="justLow">
              <a:spcBef>
                <a:spcPct val="0"/>
              </a:spcBef>
              <a:buFontTx/>
              <a:buNone/>
            </a:pPr>
            <a:r>
              <a:rPr lang="ar-SA" b="1" smtClean="0"/>
              <a:t>الشاهد : (حيثُ الكُلَى - حيثُ ليِّ العمائم) أضيفت حيث إلى المفرد وذلك شاذ .</a:t>
            </a:r>
            <a:endParaRPr lang="ar-SA" b="1" u="sng" smtClean="0">
              <a:cs typeface="Times New Roman" pitchFamily="18" charset="0"/>
            </a:endParaRPr>
          </a:p>
          <a:p>
            <a:pPr marL="0" indent="0" algn="justLow">
              <a:spcBef>
                <a:spcPct val="0"/>
              </a:spcBef>
              <a:buFontTx/>
              <a:buNone/>
            </a:pPr>
            <a:r>
              <a:rPr lang="ar-SA" b="1" u="sng" smtClean="0">
                <a:cs typeface="Times New Roman" pitchFamily="18" charset="0"/>
              </a:rPr>
              <a:t>ثانيا - (إذْ)</a:t>
            </a:r>
            <a:r>
              <a:rPr lang="ar-SA" b="1" smtClean="0">
                <a:cs typeface="Times New Roman" pitchFamily="18" charset="0"/>
              </a:rPr>
              <a:t> :</a:t>
            </a:r>
          </a:p>
          <a:p>
            <a:pPr marL="0" indent="0" algn="justLow">
              <a:spcBef>
                <a:spcPct val="0"/>
              </a:spcBef>
              <a:buFontTx/>
              <a:buNone/>
            </a:pPr>
            <a:r>
              <a:rPr lang="ar-SA" b="1" smtClean="0">
                <a:cs typeface="Times New Roman" pitchFamily="18" charset="0"/>
              </a:rPr>
              <a:t>    وهي ظرف للزمان الماضي المُبْهَم أو لما يأتي، وتضاف إلى الجملة الاسمية والفعلية على السواء فنحو: (جئت إذ محمدٌ مسافرٌ، و جئتك إذ قامَ زيدٌ ) ، وشرط الجملة الاسمية</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Effect transition="in" filter="fade">
                                      <p:cBhvr>
                                        <p:cTn id="7" dur="2000"/>
                                        <p:tgtEl>
                                          <p:spTgt spid="245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578">
                                            <p:txEl>
                                              <p:pRg st="1" end="1"/>
                                            </p:txEl>
                                          </p:spTgt>
                                        </p:tgtEl>
                                        <p:attrNameLst>
                                          <p:attrName>style.visibility</p:attrName>
                                        </p:attrNameLst>
                                      </p:cBhvr>
                                      <p:to>
                                        <p:strVal val="visible"/>
                                      </p:to>
                                    </p:set>
                                    <p:animEffect transition="in" filter="fade">
                                      <p:cBhvr>
                                        <p:cTn id="12" dur="2000"/>
                                        <p:tgtEl>
                                          <p:spTgt spid="245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578">
                                            <p:txEl>
                                              <p:pRg st="2" end="2"/>
                                            </p:txEl>
                                          </p:spTgt>
                                        </p:tgtEl>
                                        <p:attrNameLst>
                                          <p:attrName>style.visibility</p:attrName>
                                        </p:attrNameLst>
                                      </p:cBhvr>
                                      <p:to>
                                        <p:strVal val="visible"/>
                                      </p:to>
                                    </p:set>
                                    <p:animEffect transition="in" filter="fade">
                                      <p:cBhvr>
                                        <p:cTn id="17" dur="2000"/>
                                        <p:tgtEl>
                                          <p:spTgt spid="245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578">
                                            <p:txEl>
                                              <p:pRg st="3" end="3"/>
                                            </p:txEl>
                                          </p:spTgt>
                                        </p:tgtEl>
                                        <p:attrNameLst>
                                          <p:attrName>style.visibility</p:attrName>
                                        </p:attrNameLst>
                                      </p:cBhvr>
                                      <p:to>
                                        <p:strVal val="visible"/>
                                      </p:to>
                                    </p:set>
                                    <p:animEffect transition="in" filter="fade">
                                      <p:cBhvr>
                                        <p:cTn id="22" dur="2000"/>
                                        <p:tgtEl>
                                          <p:spTgt spid="2457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578">
                                            <p:txEl>
                                              <p:pRg st="4" end="4"/>
                                            </p:txEl>
                                          </p:spTgt>
                                        </p:tgtEl>
                                        <p:attrNameLst>
                                          <p:attrName>style.visibility</p:attrName>
                                        </p:attrNameLst>
                                      </p:cBhvr>
                                      <p:to>
                                        <p:strVal val="visible"/>
                                      </p:to>
                                    </p:set>
                                    <p:animEffect transition="in" filter="fade">
                                      <p:cBhvr>
                                        <p:cTn id="27" dur="2000"/>
                                        <p:tgtEl>
                                          <p:spTgt spid="2457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4578">
                                            <p:txEl>
                                              <p:pRg st="5" end="5"/>
                                            </p:txEl>
                                          </p:spTgt>
                                        </p:tgtEl>
                                        <p:attrNameLst>
                                          <p:attrName>style.visibility</p:attrName>
                                        </p:attrNameLst>
                                      </p:cBhvr>
                                      <p:to>
                                        <p:strVal val="visible"/>
                                      </p:to>
                                    </p:set>
                                    <p:animEffect transition="in" filter="fade">
                                      <p:cBhvr>
                                        <p:cTn id="32" dur="2000"/>
                                        <p:tgtEl>
                                          <p:spTgt spid="2457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578">
                                            <p:txEl>
                                              <p:pRg st="6" end="6"/>
                                            </p:txEl>
                                          </p:spTgt>
                                        </p:tgtEl>
                                        <p:attrNameLst>
                                          <p:attrName>style.visibility</p:attrName>
                                        </p:attrNameLst>
                                      </p:cBhvr>
                                      <p:to>
                                        <p:strVal val="visible"/>
                                      </p:to>
                                    </p:set>
                                    <p:animEffect transition="in" filter="fade">
                                      <p:cBhvr>
                                        <p:cTn id="37" dur="2000"/>
                                        <p:tgtEl>
                                          <p:spTgt spid="2457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Content Placeholder 2"/>
          <p:cNvSpPr>
            <a:spLocks noGrp="1"/>
          </p:cNvSpPr>
          <p:nvPr>
            <p:ph idx="4294967295"/>
          </p:nvPr>
        </p:nvSpPr>
        <p:spPr>
          <a:xfrm>
            <a:off x="609600" y="457200"/>
            <a:ext cx="8077200" cy="5943600"/>
          </a:xfrm>
        </p:spPr>
        <p:txBody>
          <a:bodyPr/>
          <a:lstStyle/>
          <a:p>
            <a:pPr marL="0" indent="0">
              <a:spcBef>
                <a:spcPct val="0"/>
              </a:spcBef>
              <a:buFontTx/>
              <a:buNone/>
              <a:defRPr/>
            </a:pPr>
            <a:r>
              <a:rPr lang="ar-SA" b="1" dirty="0" smtClean="0">
                <a:cs typeface="+mj-cs"/>
              </a:rPr>
              <a:t>أن يكون الخبر فعلا ماضيا لفظا ، أو معنى ومنه قوله تعالى : { وَاذْكُرُوا إِذْ أَنْتُمْ قَلِيلٌ} ، (أضيفت إلى الاسمية والخبر فعلا ماضيا لفظا ) وقوله تعالى :{ وإذ يرفع إبراهيم القواعد من البيت وإسماعيل } (أضيفت إلى الاسمية والخبر فعلا ماضيا معنى ) وقوله تعالى :{ وَاذْكُرُوا إِذْ كُنْتُمْ قَلِيلاً } (أضيفت إلى</a:t>
            </a:r>
          </a:p>
          <a:p>
            <a:pPr marL="0" indent="0">
              <a:spcBef>
                <a:spcPct val="0"/>
              </a:spcBef>
              <a:buFontTx/>
              <a:buNone/>
              <a:defRPr/>
            </a:pPr>
            <a:r>
              <a:rPr lang="ar-SA" b="1" dirty="0" smtClean="0">
                <a:cs typeface="+mj-cs"/>
              </a:rPr>
              <a:t>الفعلية) ، وقد اجتمع في قوله تعالى :{ </a:t>
            </a:r>
            <a:r>
              <a:rPr lang="ar-SA" b="1" u="sng" dirty="0" smtClean="0">
                <a:cs typeface="+mj-cs"/>
              </a:rPr>
              <a:t>إذ أخرجه </a:t>
            </a:r>
            <a:r>
              <a:rPr lang="ar-SA" b="1" dirty="0" smtClean="0">
                <a:cs typeface="+mj-cs"/>
              </a:rPr>
              <a:t>الذين كفروا ثاني اثنين </a:t>
            </a:r>
            <a:r>
              <a:rPr lang="ar-SA" b="1" u="sng" dirty="0" smtClean="0">
                <a:cs typeface="+mj-cs"/>
              </a:rPr>
              <a:t>إذ هما</a:t>
            </a:r>
            <a:r>
              <a:rPr lang="ar-SA" b="1" dirty="0" smtClean="0">
                <a:cs typeface="+mj-cs"/>
              </a:rPr>
              <a:t> في الغار </a:t>
            </a:r>
            <a:r>
              <a:rPr lang="ar-SA" b="1" u="sng" dirty="0" smtClean="0">
                <a:cs typeface="+mj-cs"/>
              </a:rPr>
              <a:t>إذ يقول </a:t>
            </a:r>
            <a:r>
              <a:rPr lang="ar-SA" b="1" dirty="0" smtClean="0">
                <a:cs typeface="+mj-cs"/>
              </a:rPr>
              <a:t>لصاحبه لا تحزن إن الله معنا }.</a:t>
            </a:r>
          </a:p>
          <a:p>
            <a:pPr marL="0" indent="0">
              <a:spcBef>
                <a:spcPct val="0"/>
              </a:spcBef>
              <a:buFontTx/>
              <a:buNone/>
              <a:defRPr/>
            </a:pPr>
            <a:r>
              <a:rPr lang="ar-SA" b="1" dirty="0" smtClean="0">
                <a:cs typeface="+mj-cs"/>
              </a:rPr>
              <a:t>ويجوز حذف الجملة المضِافة إليها للعلم بها ويؤتى بالتنوين عِوَضاً عنها كقوله تعالى: {وَيَوْمَئِذٍ يَفْرَحُ المُؤْمِنُونَ } ،        { وأنتم حيَنَئِذٍ تنظرون } أي: وأنتم حين إِذٍ بلغت الروح الحلقوم تنظرون .  </a:t>
            </a:r>
            <a:endParaRPr lang="ar-SA" b="1" u="sng" dirty="0" smtClean="0">
              <a:cs typeface="+mj-cs"/>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Content Placeholder 2"/>
          <p:cNvSpPr>
            <a:spLocks noGrp="1"/>
          </p:cNvSpPr>
          <p:nvPr>
            <p:ph idx="4294967295"/>
          </p:nvPr>
        </p:nvSpPr>
        <p:spPr>
          <a:xfrm>
            <a:off x="609600" y="457200"/>
            <a:ext cx="8153400" cy="5943600"/>
          </a:xfrm>
        </p:spPr>
        <p:txBody>
          <a:bodyPr/>
          <a:lstStyle/>
          <a:p>
            <a:pPr marL="0">
              <a:spcBef>
                <a:spcPct val="0"/>
              </a:spcBef>
              <a:buFontTx/>
              <a:buNone/>
            </a:pPr>
            <a:r>
              <a:rPr lang="ar-SA" b="1" u="sng" smtClean="0">
                <a:cs typeface="Times New Roman" pitchFamily="18" charset="0"/>
              </a:rPr>
              <a:t>ثالثا- (إذا)</a:t>
            </a:r>
            <a:r>
              <a:rPr lang="ar-SA" b="1" smtClean="0">
                <a:cs typeface="Times New Roman" pitchFamily="18" charset="0"/>
              </a:rPr>
              <a:t> : </a:t>
            </a:r>
          </a:p>
          <a:p>
            <a:pPr marL="0">
              <a:spcBef>
                <a:spcPct val="0"/>
              </a:spcBef>
              <a:buFontTx/>
              <a:buNone/>
            </a:pPr>
            <a:r>
              <a:rPr lang="ar-SA" b="1" smtClean="0">
                <a:cs typeface="Times New Roman" pitchFamily="18" charset="0"/>
              </a:rPr>
              <a:t>     ظرف لما يستقبل من الزمان متضمنة معنى الشرط ، ولا تضاف إلا إلى الجملة الفعلية فقط ، نحو:(جِئْتُكَ إذا قام زيد ، آتِيكَ إذا طلعت الشمس) ومنه قوله تعالى:{ إذَا طَلّقْتُمْ النِّسَاء}، ويمتنع إضافتها إلى الجملة الاسمية عند سيبويه فلا تقول : (آتِيكَ إذا زيد ٌ قائم ) ، وإذا أضيفت إلى الجملة الاسمية فإن الاسم  يؤؤل بأنه فاعل لفعل محذوف يفسره الفعل المذكور كقوله تعالى: { إذَا السَّمَاءُ انْشَقَّتْ }، أي: إذا انْشَقَّتْ السماء انْشَقَّتْ .</a:t>
            </a:r>
            <a:endParaRPr lang="en-US" b="1" smtClean="0">
              <a:cs typeface="Arial" pitchFamily="34" charset="0"/>
            </a:endParaRPr>
          </a:p>
          <a:p>
            <a:pPr marL="0">
              <a:spcBef>
                <a:spcPct val="0"/>
              </a:spcBef>
              <a:buFontTx/>
              <a:buNone/>
            </a:pPr>
            <a:r>
              <a:rPr lang="ar-SA" b="1" smtClean="0">
                <a:cs typeface="Times New Roman" pitchFamily="18" charset="0"/>
              </a:rPr>
              <a:t>ويجوز إضافتها إلى الجملة الاسمية عند الأخفش والكوفيين  ويكون الاسم بعد ( إذا ) مبتدأ وخبره الجملة الفعلية بعده ، ومثله قوله تعالى: { وإن أحد من المشركين استجارك فأجره }</a:t>
            </a:r>
            <a:endParaRPr lang="en-US" b="1" smtClean="0">
              <a:cs typeface="Arial" pitchFamily="34"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Content Placeholder 2"/>
          <p:cNvSpPr>
            <a:spLocks noGrp="1"/>
          </p:cNvSpPr>
          <p:nvPr>
            <p:ph idx="4294967295"/>
          </p:nvPr>
        </p:nvSpPr>
        <p:spPr>
          <a:xfrm>
            <a:off x="990600" y="457200"/>
            <a:ext cx="7696200" cy="5943600"/>
          </a:xfrm>
        </p:spPr>
        <p:txBody>
          <a:bodyPr/>
          <a:lstStyle/>
          <a:p>
            <a:pPr marL="0" indent="0">
              <a:spcBef>
                <a:spcPct val="0"/>
              </a:spcBef>
              <a:buFontTx/>
              <a:buNone/>
              <a:defRPr/>
            </a:pPr>
            <a:r>
              <a:rPr lang="ar-SA" b="1" dirty="0" smtClean="0">
                <a:cs typeface="+mj-cs"/>
              </a:rPr>
              <a:t>والتقدير وإن استجارك أحد من المشركين استجارك.</a:t>
            </a:r>
          </a:p>
          <a:p>
            <a:pPr marL="0" indent="0">
              <a:spcBef>
                <a:spcPct val="0"/>
              </a:spcBef>
              <a:buFontTx/>
              <a:buNone/>
              <a:defRPr/>
            </a:pPr>
            <a:r>
              <a:rPr lang="ar-SA" b="1" u="sng" dirty="0" smtClean="0">
                <a:cs typeface="+mj-cs"/>
              </a:rPr>
              <a:t>ثامنا - إضافة أسماء الزمان المبهمة :</a:t>
            </a:r>
          </a:p>
          <a:p>
            <a:pPr marL="0" indent="0">
              <a:spcBef>
                <a:spcPct val="0"/>
              </a:spcBef>
              <a:buFontTx/>
              <a:buNone/>
              <a:defRPr/>
            </a:pPr>
            <a:r>
              <a:rPr lang="ar-SA" b="1" dirty="0" smtClean="0">
                <a:cs typeface="+mj-cs"/>
              </a:rPr>
              <a:t>     ما كان بمنزلة (إذْ، أو إِذَا) وهي </a:t>
            </a:r>
            <a:r>
              <a:rPr lang="ar-SA" b="1" dirty="0" smtClean="0">
                <a:cs typeface="+mj-cs"/>
                <a:sym typeface="Wingdings" pitchFamily="2" charset="2"/>
              </a:rPr>
              <a:t>(حين ، وقت ، زمن ، ويوم ...)</a:t>
            </a:r>
            <a:r>
              <a:rPr lang="ar-SA" b="1" dirty="0" smtClean="0">
                <a:cs typeface="+mj-cs"/>
              </a:rPr>
              <a:t> في كَوْنِهِ اسمَ زَمانٍ مُبْهَم لما مضى أو لما يأتي ، فإنها تنزل منزلتهما فيما يُضَافَان إليه ، ومعنى المبهم غير المحدود تقول:(جِئْتُكَ </a:t>
            </a:r>
            <a:r>
              <a:rPr lang="ar-SA" b="1" dirty="0" smtClean="0">
                <a:cs typeface="+mj-cs"/>
                <a:sym typeface="Wingdings" pitchFamily="2" charset="2"/>
              </a:rPr>
              <a:t>حين</a:t>
            </a:r>
            <a:r>
              <a:rPr lang="ar-SA" b="1" dirty="0" smtClean="0">
                <a:cs typeface="+mj-cs"/>
              </a:rPr>
              <a:t> جاء زيد) (جِئْتُكَ </a:t>
            </a:r>
            <a:r>
              <a:rPr lang="ar-SA" b="1" dirty="0" smtClean="0">
                <a:cs typeface="+mj-cs"/>
                <a:sym typeface="Wingdings" pitchFamily="2" charset="2"/>
              </a:rPr>
              <a:t>حين</a:t>
            </a:r>
            <a:r>
              <a:rPr lang="ar-SA" b="1" dirty="0" smtClean="0">
                <a:cs typeface="+mj-cs"/>
              </a:rPr>
              <a:t> زيد قائم) ( جِئْتُكَ زَمَنَ الْحَجَّاجُ أمِيرٌ)  أو ( زَمَنَ كَانَ الْحَجَّاجُ أمِيرا) ، فالمنزلة منها منزلة (إذ) تضاف إلى الجملة الاسمية والفعلية جوازا لا وجوبا ، ويصح إضافتها إلى المفرد أيضا (جاء زيد وقت حضورك) ويجوز قطعه عن الإضافة :     (مضى وقت عجيب) (وسيأتي يوم سعيد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fade">
                                      <p:cBhvr>
                                        <p:cTn id="7" dur="2000"/>
                                        <p:tgtEl>
                                          <p:spTgt spid="276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650">
                                            <p:txEl>
                                              <p:pRg st="1" end="1"/>
                                            </p:txEl>
                                          </p:spTgt>
                                        </p:tgtEl>
                                        <p:attrNameLst>
                                          <p:attrName>style.visibility</p:attrName>
                                        </p:attrNameLst>
                                      </p:cBhvr>
                                      <p:to>
                                        <p:strVal val="visible"/>
                                      </p:to>
                                    </p:set>
                                    <p:animEffect transition="in" filter="fade">
                                      <p:cBhvr>
                                        <p:cTn id="12" dur="2000"/>
                                        <p:tgtEl>
                                          <p:spTgt spid="276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650">
                                            <p:txEl>
                                              <p:pRg st="2" end="2"/>
                                            </p:txEl>
                                          </p:spTgt>
                                        </p:tgtEl>
                                        <p:attrNameLst>
                                          <p:attrName>style.visibility</p:attrName>
                                        </p:attrNameLst>
                                      </p:cBhvr>
                                      <p:to>
                                        <p:strVal val="visible"/>
                                      </p:to>
                                    </p:set>
                                    <p:animEffect transition="in" filter="fade">
                                      <p:cBhvr>
                                        <p:cTn id="17" dur="2000"/>
                                        <p:tgtEl>
                                          <p:spTgt spid="276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Content Placeholder 2"/>
          <p:cNvSpPr>
            <a:spLocks noGrp="1"/>
          </p:cNvSpPr>
          <p:nvPr>
            <p:ph idx="4294967295"/>
          </p:nvPr>
        </p:nvSpPr>
        <p:spPr>
          <a:xfrm>
            <a:off x="533400" y="457200"/>
            <a:ext cx="8153400" cy="5867400"/>
          </a:xfrm>
        </p:spPr>
        <p:txBody>
          <a:bodyPr/>
          <a:lstStyle/>
          <a:p>
            <a:pPr marL="0" indent="0">
              <a:spcBef>
                <a:spcPct val="0"/>
              </a:spcBef>
              <a:buFontTx/>
              <a:buNone/>
            </a:pPr>
            <a:r>
              <a:rPr lang="ar-SA" b="1" smtClean="0">
                <a:cs typeface="Times New Roman" pitchFamily="18" charset="0"/>
              </a:rPr>
              <a:t>وإن كان الظرف غير ماض أو محدودا لم يجر مجرى (إذْ)</a:t>
            </a:r>
            <a:endParaRPr lang="en-US" b="1" smtClean="0">
              <a:cs typeface="Arial" pitchFamily="34" charset="0"/>
            </a:endParaRPr>
          </a:p>
          <a:p>
            <a:pPr marL="0" indent="0">
              <a:spcBef>
                <a:spcPct val="0"/>
              </a:spcBef>
              <a:buFontTx/>
              <a:buNone/>
            </a:pPr>
            <a:r>
              <a:rPr lang="ar-SA" b="1" smtClean="0">
                <a:cs typeface="Times New Roman" pitchFamily="18" charset="0"/>
              </a:rPr>
              <a:t>بل يعامل معاملة (إذا) في الدلالة على </a:t>
            </a:r>
            <a:r>
              <a:rPr lang="ar-SA" b="1" u="sng" smtClean="0">
                <a:cs typeface="Times New Roman" pitchFamily="18" charset="0"/>
              </a:rPr>
              <a:t>المستقبل</a:t>
            </a:r>
            <a:r>
              <a:rPr lang="ar-SA" b="1" smtClean="0">
                <a:cs typeface="Times New Roman" pitchFamily="18" charset="0"/>
              </a:rPr>
              <a:t> فلا يضاف إلى الجملة الاسمية بل إلى الفعلية فقط : لذلك تقول: (أجِيئْكَ </a:t>
            </a:r>
            <a:r>
              <a:rPr lang="ar-SA" b="1" smtClean="0">
                <a:cs typeface="Times New Roman" pitchFamily="18" charset="0"/>
                <a:sym typeface="Wingdings" pitchFamily="2" charset="2"/>
              </a:rPr>
              <a:t>حين</a:t>
            </a:r>
            <a:r>
              <a:rPr lang="ar-SA" b="1" smtClean="0">
                <a:cs typeface="Times New Roman" pitchFamily="18" charset="0"/>
              </a:rPr>
              <a:t> يجيء زيد) (آتِيكَ زَمَنَ يَقْدَمُ الْحَاجُّ ) ولا يضاف المحدود إلى جملة بل إلى المفرد مثل ( شهر ،</a:t>
            </a:r>
            <a:r>
              <a:rPr lang="en-US" b="1" smtClean="0">
                <a:cs typeface="Times New Roman" pitchFamily="18" charset="0"/>
              </a:rPr>
              <a:t> </a:t>
            </a:r>
            <a:r>
              <a:rPr lang="ar-SA" b="1" smtClean="0">
                <a:cs typeface="Times New Roman" pitchFamily="18" charset="0"/>
              </a:rPr>
              <a:t>وحول ) ومنه قوله تعالى :  { شهرُ رمضانَ الذي أنزل فيه القرآن } ويمتنع : (زَمَنَ الحَاجُّ قَادِم ) هذا قول سيبويه ، ووافقه الناظم في مشبه (إذ) دون مشبه (إذا) محتجا بقوله تعالى :</a:t>
            </a:r>
            <a:r>
              <a:rPr lang="ar-SA" smtClean="0">
                <a:cs typeface="Times New Roman" pitchFamily="18" charset="0"/>
              </a:rPr>
              <a:t> </a:t>
            </a:r>
            <a:r>
              <a:rPr lang="ar-SA" b="1" smtClean="0">
                <a:cs typeface="Times New Roman" pitchFamily="18" charset="0"/>
              </a:rPr>
              <a:t>{ </a:t>
            </a:r>
            <a:r>
              <a:rPr lang="ar-SA" b="1" u="sng" smtClean="0">
                <a:cs typeface="Times New Roman" pitchFamily="18" charset="0"/>
              </a:rPr>
              <a:t>يوم </a:t>
            </a:r>
            <a:r>
              <a:rPr lang="ar-SA" b="1" smtClean="0">
                <a:cs typeface="Times New Roman" pitchFamily="18" charset="0"/>
              </a:rPr>
              <a:t>هم على النار يفتنون } {يوم هم بارزون }</a:t>
            </a:r>
            <a:r>
              <a:rPr lang="en-US" b="1" smtClean="0">
                <a:cs typeface="Times New Roman" pitchFamily="18" charset="0"/>
              </a:rPr>
              <a:t> </a:t>
            </a:r>
            <a:r>
              <a:rPr lang="ar-SA" b="1" smtClean="0">
                <a:cs typeface="Times New Roman" pitchFamily="18" charset="0"/>
              </a:rPr>
              <a:t>.</a:t>
            </a:r>
            <a:r>
              <a:rPr lang="ar-SA" b="1" smtClean="0"/>
              <a:t> </a:t>
            </a:r>
            <a:r>
              <a:rPr lang="ar-SA" b="1" smtClean="0">
                <a:cs typeface="Times New Roman" pitchFamily="18" charset="0"/>
              </a:rPr>
              <a:t>فيوم: اسمَ زَمانٍ مُبْهَم لما يأتي، منزلة بمنزلة (إذا) وسيبويه لا يجيزه ،(يمنع إضافة اسم الزمان المستقبل المبهم إلى الجملة الاسمية ) ويرد على الناظم بأن</a:t>
            </a:r>
            <a:endParaRPr lang="en-US" b="1" smtClean="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674">
                                            <p:txEl>
                                              <p:pRg st="0" end="0"/>
                                            </p:txEl>
                                          </p:spTgt>
                                        </p:tgtEl>
                                        <p:attrNameLst>
                                          <p:attrName>style.visibility</p:attrName>
                                        </p:attrNameLst>
                                      </p:cBhvr>
                                      <p:to>
                                        <p:strVal val="visible"/>
                                      </p:to>
                                    </p:set>
                                    <p:animEffect transition="in" filter="fade">
                                      <p:cBhvr>
                                        <p:cTn id="7" dur="2000"/>
                                        <p:tgtEl>
                                          <p:spTgt spid="286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674">
                                            <p:txEl>
                                              <p:pRg st="1" end="1"/>
                                            </p:txEl>
                                          </p:spTgt>
                                        </p:tgtEl>
                                        <p:attrNameLst>
                                          <p:attrName>style.visibility</p:attrName>
                                        </p:attrNameLst>
                                      </p:cBhvr>
                                      <p:to>
                                        <p:strVal val="visible"/>
                                      </p:to>
                                    </p:set>
                                    <p:animEffect transition="in" filter="fade">
                                      <p:cBhvr>
                                        <p:cTn id="12" dur="2000"/>
                                        <p:tgtEl>
                                          <p:spTgt spid="2867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Content Placeholder 2"/>
          <p:cNvSpPr>
            <a:spLocks noGrp="1"/>
          </p:cNvSpPr>
          <p:nvPr>
            <p:ph idx="4294967295"/>
          </p:nvPr>
        </p:nvSpPr>
        <p:spPr>
          <a:xfrm>
            <a:off x="533400" y="533400"/>
            <a:ext cx="8077200" cy="5791200"/>
          </a:xfrm>
        </p:spPr>
        <p:txBody>
          <a:bodyPr/>
          <a:lstStyle/>
          <a:p>
            <a:pPr marL="0" indent="0">
              <a:spcBef>
                <a:spcPct val="0"/>
              </a:spcBef>
              <a:buFontTx/>
              <a:buNone/>
            </a:pPr>
            <a:r>
              <a:rPr lang="ar-SA" b="1" smtClean="0">
                <a:cs typeface="Times New Roman" pitchFamily="18" charset="0"/>
              </a:rPr>
              <a:t>الظرف للزمان الماضي المبهم لأن المقصود من الماضي هو ما كان متحقق الوقوع عبر عنه بالماضي أو المستقبل</a:t>
            </a:r>
            <a:r>
              <a:rPr lang="en-US" b="1" smtClean="0">
                <a:cs typeface="Times New Roman" pitchFamily="18" charset="0"/>
              </a:rPr>
              <a:t> </a:t>
            </a:r>
            <a:r>
              <a:rPr lang="ar-SA" b="1" smtClean="0">
                <a:cs typeface="Times New Roman" pitchFamily="18" charset="0"/>
              </a:rPr>
              <a:t>وعليه تكون الآيتين</a:t>
            </a:r>
            <a:r>
              <a:rPr lang="en-US" b="1" smtClean="0">
                <a:cs typeface="Times New Roman" pitchFamily="18" charset="0"/>
              </a:rPr>
              <a:t> </a:t>
            </a:r>
            <a:r>
              <a:rPr lang="ar-SA" b="1" smtClean="0">
                <a:cs typeface="Times New Roman" pitchFamily="18" charset="0"/>
              </a:rPr>
              <a:t>موافقة لـ (إذ ) . </a:t>
            </a:r>
            <a:endParaRPr lang="en-US" b="1" smtClean="0">
              <a:cs typeface="Arial" pitchFamily="34" charset="0"/>
            </a:endParaRPr>
          </a:p>
          <a:p>
            <a:pPr marL="0" indent="0">
              <a:spcBef>
                <a:spcPct val="0"/>
              </a:spcBef>
              <a:buFontTx/>
              <a:buNone/>
            </a:pPr>
            <a:r>
              <a:rPr lang="ar-SA" b="1" u="sng" smtClean="0">
                <a:cs typeface="Times New Roman" pitchFamily="18" charset="0"/>
              </a:rPr>
              <a:t>تاسعا – حكم ما يضاف إلى الجملة جوازا :</a:t>
            </a:r>
          </a:p>
          <a:p>
            <a:pPr marL="0" indent="0">
              <a:spcBef>
                <a:spcPct val="0"/>
              </a:spcBef>
              <a:buFontTx/>
              <a:buNone/>
            </a:pPr>
            <a:r>
              <a:rPr lang="ar-SA" b="1" smtClean="0">
                <a:cs typeface="Times New Roman" pitchFamily="18" charset="0"/>
              </a:rPr>
              <a:t>   يجوز في الزمان المحمول على (إذْ ،وإذا ) الإعراب على الأصل والبناء حملا عليهما ،إذا أضيف إلى جملة اسمية أو فعلية نحو : </a:t>
            </a:r>
            <a:r>
              <a:rPr lang="ar-SA" b="1" smtClean="0"/>
              <a:t>( هذا يومُ َ جاء زيدٌ ، ويومُ َ يقوم عمروٌ أو يومُ َ بكرٌ قائمٌ ) فيوم بالرفع خبرا للمبتدأ ، وبالنصب على البناء على الظرفية </a:t>
            </a:r>
            <a:r>
              <a:rPr lang="ar-SA" b="1" smtClean="0">
                <a:cs typeface="Times New Roman" pitchFamily="18" charset="0"/>
              </a:rPr>
              <a:t>ومنه قول الشاعر :</a:t>
            </a:r>
          </a:p>
          <a:p>
            <a:pPr marL="0" indent="0">
              <a:spcBef>
                <a:spcPct val="0"/>
              </a:spcBef>
              <a:buFontTx/>
              <a:buNone/>
            </a:pPr>
            <a:r>
              <a:rPr lang="ar-SA" b="1" smtClean="0">
                <a:cs typeface="Times New Roman" pitchFamily="18" charset="0"/>
              </a:rPr>
              <a:t>على حينَ ِعاتبتُ الشبابَ على الصِّبا</a:t>
            </a:r>
          </a:p>
          <a:p>
            <a:pPr marL="0" indent="0">
              <a:spcBef>
                <a:spcPct val="0"/>
              </a:spcBef>
              <a:buFontTx/>
              <a:buNone/>
            </a:pPr>
            <a:r>
              <a:rPr lang="ar-SA" b="1" smtClean="0">
                <a:cs typeface="Times New Roman" pitchFamily="18" charset="0"/>
              </a:rPr>
              <a:t>                            فقلتُ ألَمَّا أصْحُ والشيبُ وازعُ </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457200"/>
            <a:ext cx="7772400" cy="5943600"/>
          </a:xfrm>
        </p:spPr>
        <p:txBody>
          <a:bodyPr/>
          <a:lstStyle/>
          <a:p>
            <a:pPr marL="0" indent="0">
              <a:spcBef>
                <a:spcPct val="0"/>
              </a:spcBef>
              <a:buFontTx/>
              <a:buNone/>
            </a:pPr>
            <a:r>
              <a:rPr lang="ar-SA" b="1" smtClean="0">
                <a:cs typeface="Times New Roman" pitchFamily="18" charset="0"/>
              </a:rPr>
              <a:t>الشاهد:(على حينَ ِ) فإنه يروى بالوجهين (بالإعراب والبناء) بجر حين وفتحه ، والبناء فيما وقع بعد فعل مبني هو المختار وهو الأرجح عند النحاة</a:t>
            </a:r>
            <a:r>
              <a:rPr lang="ar-SA" b="1" smtClean="0"/>
              <a:t> البصريين والكوفيين للتناسب بينها .</a:t>
            </a:r>
          </a:p>
          <a:p>
            <a:pPr marL="0" indent="0">
              <a:spcBef>
                <a:spcPct val="0"/>
              </a:spcBef>
              <a:buFontTx/>
              <a:buNone/>
            </a:pPr>
            <a:r>
              <a:rPr lang="ar-SA" b="1" smtClean="0">
                <a:cs typeface="Times New Roman" pitchFamily="18" charset="0"/>
              </a:rPr>
              <a:t>وإن كان ما وليه فعلا معربا (المضارع) أو الجملة الاسمية </a:t>
            </a:r>
            <a:r>
              <a:rPr lang="ar-SA" b="1" smtClean="0"/>
              <a:t>هذا يومُ َ يقوم عمروٌ أو يومُ َ بكرٌ قائمٌ </a:t>
            </a:r>
            <a:r>
              <a:rPr lang="ar-SA" b="1" smtClean="0">
                <a:cs typeface="Times New Roman" pitchFamily="18" charset="0"/>
              </a:rPr>
              <a:t>، فالأرجح فيه الإعراب</a:t>
            </a:r>
            <a:r>
              <a:rPr lang="ar-SA" b="1" smtClean="0"/>
              <a:t> عند الكوفيين وتبعهم أبو علي الفارسي والمصنف ابن مالك ، أما مذهب البصريين فهو وجوب الإعراب، </a:t>
            </a:r>
            <a:r>
              <a:rPr lang="ar-SA" b="1" smtClean="0">
                <a:cs typeface="Times New Roman" pitchFamily="18" charset="0"/>
              </a:rPr>
              <a:t>واعترض عليهم بقراءة نافع في قوله تعالى :{ هذا يومَ ُ ينفع الصادقين صدقهم } بالفتح .</a:t>
            </a:r>
          </a:p>
          <a:p>
            <a:pPr marL="0" indent="0">
              <a:spcBef>
                <a:spcPct val="0"/>
              </a:spcBef>
              <a:buFontTx/>
              <a:buNone/>
            </a:pPr>
            <a:r>
              <a:rPr lang="ar-SA" b="1" smtClean="0">
                <a:cs typeface="Times New Roman" pitchFamily="18" charset="0"/>
              </a:rPr>
              <a:t>  </a:t>
            </a:r>
          </a:p>
          <a:p>
            <a:pPr marL="0" indent="0">
              <a:spcBef>
                <a:spcPct val="0"/>
              </a:spcBef>
              <a:buFontTx/>
              <a:buNone/>
            </a:pPr>
            <a:endParaRPr lang="ar-SA" b="1" smtClean="0"/>
          </a:p>
          <a:p>
            <a:pPr marL="0" indent="0">
              <a:spcBef>
                <a:spcPct val="0"/>
              </a:spcBef>
              <a:buFontTx/>
              <a:buNone/>
            </a:pPr>
            <a:endParaRPr lang="ar-SA" b="1" smtClean="0"/>
          </a:p>
          <a:p>
            <a:pPr marL="0" indent="0">
              <a:spcBef>
                <a:spcPct val="0"/>
              </a:spcBef>
              <a:buFontTx/>
              <a:buNone/>
            </a:pPr>
            <a:endParaRPr lang="ar-SA" b="1"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p:cNvSpPr>
            <a:spLocks noGrp="1"/>
          </p:cNvSpPr>
          <p:nvPr>
            <p:ph idx="1"/>
          </p:nvPr>
        </p:nvSpPr>
        <p:spPr>
          <a:xfrm>
            <a:off x="609600" y="533400"/>
            <a:ext cx="8077200" cy="5592763"/>
          </a:xfrm>
        </p:spPr>
        <p:txBody>
          <a:bodyPr/>
          <a:lstStyle/>
          <a:p>
            <a:pPr marL="0" indent="0">
              <a:spcBef>
                <a:spcPct val="0"/>
              </a:spcBef>
              <a:buFontTx/>
              <a:buNone/>
            </a:pPr>
            <a:r>
              <a:rPr lang="ar-SA" b="1" u="sng" smtClean="0">
                <a:cs typeface="Times New Roman" pitchFamily="18" charset="0"/>
              </a:rPr>
              <a:t>عاشرا - أسماء أخرى واجبة الإضافة إلى المفرد:</a:t>
            </a:r>
          </a:p>
          <a:p>
            <a:pPr marL="0" indent="0">
              <a:spcBef>
                <a:spcPct val="0"/>
              </a:spcBef>
              <a:buFontTx/>
              <a:buNone/>
            </a:pPr>
            <a:r>
              <a:rPr lang="ar-SA" b="1" smtClean="0">
                <a:cs typeface="Times New Roman" pitchFamily="18" charset="0"/>
              </a:rPr>
              <a:t>  </a:t>
            </a:r>
            <a:r>
              <a:rPr lang="ar-SA" b="1" u="sng" smtClean="0">
                <a:cs typeface="Times New Roman" pitchFamily="18" charset="0"/>
              </a:rPr>
              <a:t>أولا- كلا و كلتا </a:t>
            </a:r>
            <a:r>
              <a:rPr lang="ar-SA" b="1" smtClean="0">
                <a:cs typeface="Times New Roman" pitchFamily="18" charset="0"/>
              </a:rPr>
              <a:t>: وهما من الألفاظ اللازمة للإضافة لفظاً ومعنى ، ويشترط في المضاف إليه بعدهما شروط ثلاثة :</a:t>
            </a:r>
          </a:p>
          <a:p>
            <a:pPr marL="0" indent="0">
              <a:spcBef>
                <a:spcPct val="0"/>
              </a:spcBef>
              <a:buFontTx/>
              <a:buNone/>
            </a:pPr>
            <a:r>
              <a:rPr lang="ar-SA" b="1" smtClean="0">
                <a:cs typeface="Times New Roman" pitchFamily="18" charset="0"/>
              </a:rPr>
              <a:t>أ- أن يكون معرفة نحو : ( قرأت كلا الكتابين ) ولا يجوز :      ( قرأت كلا كتابين ) (جاء كلا رجلين ) خلافا للكوفيين .</a:t>
            </a:r>
          </a:p>
          <a:p>
            <a:pPr marL="0" indent="0">
              <a:spcBef>
                <a:spcPct val="0"/>
              </a:spcBef>
              <a:buFontTx/>
              <a:buNone/>
            </a:pPr>
            <a:r>
              <a:rPr lang="ar-SA" b="1" smtClean="0">
                <a:cs typeface="Times New Roman" pitchFamily="18" charset="0"/>
              </a:rPr>
              <a:t>ب -الدلالة على الاثنين إما نصا مثل كلا الرجلين ، وكلتا المرآتين ، كلاهما أو كلتاهما ، ومنه قوله تعالى :{ كلتا الجنتين } أو بالاشتراك ، ومنه قول الشاعر :</a:t>
            </a:r>
          </a:p>
          <a:p>
            <a:pPr marL="0" indent="0">
              <a:spcBef>
                <a:spcPct val="0"/>
              </a:spcBef>
              <a:buFontTx/>
              <a:buNone/>
            </a:pPr>
            <a:r>
              <a:rPr lang="ar-SA" b="1" smtClean="0">
                <a:cs typeface="Times New Roman" pitchFamily="18" charset="0"/>
              </a:rPr>
              <a:t> إن للخير وللشر مدىً         وكلا ذلك وجهٌ وقبلٌ</a:t>
            </a:r>
          </a:p>
          <a:p>
            <a:pPr marL="0" indent="0">
              <a:spcBef>
                <a:spcPct val="0"/>
              </a:spcBef>
              <a:buFontTx/>
              <a:buNone/>
            </a:pPr>
            <a:r>
              <a:rPr lang="ar-SA" b="1" smtClean="0">
                <a:cs typeface="Times New Roman" pitchFamily="18" charset="0"/>
              </a:rPr>
              <a:t>الشاهد ( وكلا ذلك ) حيث أضاف ( كلا ) إلى مفرد لفظاً وهو مثنى في المعنى لعودته على اثنين وهما ( الخير والشر ) .</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a:spLocks noGrp="1"/>
          </p:cNvSpPr>
          <p:nvPr>
            <p:ph idx="1"/>
          </p:nvPr>
        </p:nvSpPr>
        <p:spPr>
          <a:xfrm>
            <a:off x="381000" y="609600"/>
            <a:ext cx="8382000" cy="5791200"/>
          </a:xfrm>
        </p:spPr>
        <p:txBody>
          <a:bodyPr/>
          <a:lstStyle/>
          <a:p>
            <a:pPr marL="0" indent="0">
              <a:spcBef>
                <a:spcPct val="0"/>
              </a:spcBef>
              <a:buFontTx/>
              <a:buNone/>
            </a:pPr>
            <a:r>
              <a:rPr lang="ar-SA" b="1" smtClean="0">
                <a:cs typeface="Times New Roman" pitchFamily="18" charset="0"/>
              </a:rPr>
              <a:t>ومثلها قوله تعالى : { لا فارض ولا بكر عوان بين ذلك } أي وكلا ما ذكر .</a:t>
            </a:r>
          </a:p>
          <a:p>
            <a:pPr marL="0" indent="0">
              <a:spcBef>
                <a:spcPct val="0"/>
              </a:spcBef>
              <a:buFontTx/>
              <a:buNone/>
            </a:pPr>
            <a:r>
              <a:rPr lang="ar-SA" b="1" smtClean="0">
                <a:cs typeface="Times New Roman" pitchFamily="18" charset="0"/>
              </a:rPr>
              <a:t>جـ -أن يكون المضاف إليه  كلمة واحدة بلا تفريق فلا يجوز:(كلا زيد وعمروٍ ) (قرأت كلا الكتاب والخطاب )</a:t>
            </a:r>
          </a:p>
          <a:p>
            <a:pPr marL="0" indent="0">
              <a:spcBef>
                <a:spcPct val="0"/>
              </a:spcBef>
              <a:buFontTx/>
              <a:buNone/>
            </a:pPr>
            <a:r>
              <a:rPr lang="ar-SA" b="1" smtClean="0">
                <a:cs typeface="Times New Roman" pitchFamily="18" charset="0"/>
              </a:rPr>
              <a:t>وقد جاء شاذاً كقول الشاعر :</a:t>
            </a:r>
          </a:p>
          <a:p>
            <a:pPr marL="0" indent="0">
              <a:spcBef>
                <a:spcPct val="0"/>
              </a:spcBef>
              <a:buFontTx/>
              <a:buNone/>
            </a:pPr>
            <a:r>
              <a:rPr lang="ar-SA" b="1" smtClean="0">
                <a:cs typeface="Times New Roman" pitchFamily="18" charset="0"/>
              </a:rPr>
              <a:t>كلا أخي وخليلي واجِدِي عَضُداً</a:t>
            </a:r>
          </a:p>
          <a:p>
            <a:pPr marL="0" indent="0">
              <a:spcBef>
                <a:spcPct val="0"/>
              </a:spcBef>
              <a:buFontTx/>
              <a:buNone/>
            </a:pPr>
            <a:r>
              <a:rPr lang="ar-SA" b="1" smtClean="0">
                <a:cs typeface="Times New Roman" pitchFamily="18" charset="0"/>
              </a:rPr>
              <a:t>                                في النائبات وإلمام الملماتِ</a:t>
            </a:r>
          </a:p>
          <a:p>
            <a:pPr marL="0" indent="0">
              <a:spcBef>
                <a:spcPct val="0"/>
              </a:spcBef>
              <a:buFontTx/>
              <a:buNone/>
            </a:pPr>
            <a:r>
              <a:rPr lang="ar-SA" b="1" smtClean="0">
                <a:cs typeface="Times New Roman" pitchFamily="18" charset="0"/>
              </a:rPr>
              <a:t>الشاهد:(كلا أخي وخليلي ) حيث أضيفت كلا الى كلمتين مع التفريق بالعطف وهو من نوادر الضرورات .</a:t>
            </a:r>
          </a:p>
          <a:p>
            <a:pPr marL="0" indent="0">
              <a:spcBef>
                <a:spcPct val="0"/>
              </a:spcBef>
              <a:buFontTx/>
              <a:buNone/>
            </a:pPr>
            <a:r>
              <a:rPr lang="ar-SA" b="1" u="sng" smtClean="0">
                <a:cs typeface="Times New Roman" pitchFamily="18" charset="0"/>
              </a:rPr>
              <a:t>ثانيا- (أي )</a:t>
            </a:r>
            <a:r>
              <a:rPr lang="ar-SA" b="1" smtClean="0">
                <a:cs typeface="Times New Roman" pitchFamily="18" charset="0"/>
              </a:rPr>
              <a:t>: وتضاف إلى النكرة مطلقا نحو : (أي رجلٍ وأي رجلين وأي رجال) ومنه قوله تعالى:{فبأي حديثٍ بعده يؤمنون} </a:t>
            </a:r>
            <a:endParaRPr lang="en-US" b="1" smtClean="0">
              <a:cs typeface="Arial" pitchFamily="34"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idx="1"/>
          </p:nvPr>
        </p:nvSpPr>
        <p:spPr>
          <a:xfrm>
            <a:off x="381000" y="533400"/>
            <a:ext cx="8153400" cy="5592763"/>
          </a:xfrm>
        </p:spPr>
        <p:txBody>
          <a:bodyPr/>
          <a:lstStyle/>
          <a:p>
            <a:pPr marL="0" indent="0">
              <a:spcBef>
                <a:spcPct val="0"/>
              </a:spcBef>
              <a:buFontTx/>
              <a:buNone/>
            </a:pPr>
            <a:r>
              <a:rPr lang="ar-SA" b="1" smtClean="0">
                <a:cs typeface="Times New Roman" pitchFamily="18" charset="0"/>
              </a:rPr>
              <a:t> وتضاف إلى المعرفة إذا كانت مثناه نحو </a:t>
            </a:r>
            <a:r>
              <a:rPr lang="ar-SA" b="1" smtClean="0"/>
              <a:t>قوله تعالى </a:t>
            </a:r>
            <a:r>
              <a:rPr lang="ar-SA" b="1" smtClean="0">
                <a:cs typeface="Times New Roman" pitchFamily="18" charset="0"/>
              </a:rPr>
              <a:t>:{ فأي الفريقين أحق } أو مجموعة نحو </a:t>
            </a:r>
            <a:r>
              <a:rPr lang="ar-SA" b="1" smtClean="0"/>
              <a:t>قوله تعالى </a:t>
            </a:r>
            <a:r>
              <a:rPr lang="ar-SA" b="1" smtClean="0">
                <a:cs typeface="Times New Roman" pitchFamily="18" charset="0"/>
              </a:rPr>
              <a:t>: { أيكم أحسن عملاً } .</a:t>
            </a:r>
          </a:p>
          <a:p>
            <a:pPr marL="0" indent="0">
              <a:spcBef>
                <a:spcPct val="0"/>
              </a:spcBef>
              <a:buFontTx/>
              <a:buNone/>
            </a:pPr>
            <a:r>
              <a:rPr lang="ar-SA" b="1" smtClean="0">
                <a:cs typeface="Times New Roman" pitchFamily="18" charset="0"/>
              </a:rPr>
              <a:t>ولا تضاف إلى ( المفرد المعرفة ) إلا : </a:t>
            </a:r>
          </a:p>
          <a:p>
            <a:pPr marL="0" indent="0">
              <a:spcBef>
                <a:spcPct val="0"/>
              </a:spcBef>
              <a:buFontTx/>
              <a:buNone/>
            </a:pPr>
            <a:r>
              <a:rPr lang="ar-SA" b="1" smtClean="0">
                <a:cs typeface="Times New Roman" pitchFamily="18" charset="0"/>
              </a:rPr>
              <a:t>1- اذا تكررت أي: (عطف عليها مثلها بالواو) كقوله:</a:t>
            </a:r>
          </a:p>
          <a:p>
            <a:pPr marL="0" indent="0">
              <a:spcBef>
                <a:spcPct val="0"/>
              </a:spcBef>
              <a:buFontTx/>
              <a:buNone/>
            </a:pPr>
            <a:r>
              <a:rPr lang="ar-SA" b="1" smtClean="0">
                <a:cs typeface="Times New Roman" pitchFamily="18" charset="0"/>
              </a:rPr>
              <a:t>ألا تسألون الناس أيي وأيكم      غداة التقينا كان خيراً وأكرما</a:t>
            </a:r>
          </a:p>
          <a:p>
            <a:pPr marL="0" indent="0">
              <a:spcBef>
                <a:spcPct val="0"/>
              </a:spcBef>
              <a:buFontTx/>
              <a:buNone/>
            </a:pPr>
            <a:r>
              <a:rPr lang="ar-SA" b="1" smtClean="0">
                <a:cs typeface="Times New Roman" pitchFamily="18" charset="0"/>
              </a:rPr>
              <a:t>الشاهد : إضافة أي إلى المفرد معرفة لتكرارها بعطف مثلها عليها بالواو.</a:t>
            </a:r>
          </a:p>
          <a:p>
            <a:pPr marL="0" indent="0">
              <a:spcBef>
                <a:spcPct val="0"/>
              </a:spcBef>
              <a:buFontTx/>
              <a:buNone/>
            </a:pPr>
            <a:r>
              <a:rPr lang="ar-SA" b="1" smtClean="0">
                <a:cs typeface="Times New Roman" pitchFamily="18" charset="0"/>
              </a:rPr>
              <a:t> ولا يشترط إضافة الأولى منهما إلى ضمير المتكلم خلافا لبعضهم فيصح أن يقال أيك وأيُّ محمدٍ أفقه وأي عملي وأي محمدٍ أفضل .</a:t>
            </a:r>
            <a:endParaRPr lang="en-US" b="1" smtClean="0">
              <a:cs typeface="Arial" pitchFamily="34"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p:cNvSpPr>
            <a:spLocks noGrp="1"/>
          </p:cNvSpPr>
          <p:nvPr>
            <p:ph idx="1"/>
          </p:nvPr>
        </p:nvSpPr>
        <p:spPr>
          <a:xfrm>
            <a:off x="533400" y="609600"/>
            <a:ext cx="8229600" cy="5715000"/>
          </a:xfrm>
        </p:spPr>
        <p:txBody>
          <a:bodyPr/>
          <a:lstStyle/>
          <a:p>
            <a:pPr marL="0" indent="0">
              <a:spcBef>
                <a:spcPct val="0"/>
              </a:spcBef>
              <a:buFontTx/>
              <a:buNone/>
            </a:pPr>
            <a:r>
              <a:rPr lang="ar-SA" b="1" smtClean="0">
                <a:cs typeface="Times New Roman" pitchFamily="18" charset="0"/>
              </a:rPr>
              <a:t>2-</a:t>
            </a:r>
            <a:r>
              <a:rPr lang="ar-SA" b="1" smtClean="0"/>
              <a:t> وإذا قصدت بها الأجزاء نحو :( أي زيدٍ أحسنُ ) بمعنى أي</a:t>
            </a:r>
            <a:endParaRPr lang="en-US" b="1" smtClean="0">
              <a:cs typeface="Arial" pitchFamily="34" charset="0"/>
            </a:endParaRPr>
          </a:p>
          <a:p>
            <a:pPr marL="0" indent="0">
              <a:spcBef>
                <a:spcPct val="0"/>
              </a:spcBef>
              <a:buFontTx/>
              <a:buNone/>
            </a:pPr>
            <a:r>
              <a:rPr lang="ar-SA" b="1" smtClean="0">
                <a:cs typeface="Times New Roman" pitchFamily="18" charset="0"/>
              </a:rPr>
              <a:t>أجزاء زيد أحسن، فلذلك يجاب بالأجزاء فيقال عينه أو أنفه أو أذنه ... إذا قصد بها الاستفهام .</a:t>
            </a:r>
          </a:p>
          <a:p>
            <a:pPr marL="0" indent="0">
              <a:spcBef>
                <a:spcPct val="0"/>
              </a:spcBef>
              <a:buFontTx/>
              <a:buNone/>
            </a:pPr>
            <a:r>
              <a:rPr lang="ar-SA" b="1" smtClean="0">
                <a:cs typeface="Times New Roman" pitchFamily="18" charset="0"/>
              </a:rPr>
              <a:t>وأي تكون (استفهامية ، شرطية – صفة – وموصولة )</a:t>
            </a:r>
          </a:p>
          <a:p>
            <a:pPr marL="0" indent="0">
              <a:spcBef>
                <a:spcPct val="0"/>
              </a:spcBef>
              <a:buFontTx/>
              <a:buNone/>
            </a:pPr>
            <a:r>
              <a:rPr lang="ar-SA" b="1" smtClean="0">
                <a:cs typeface="Times New Roman" pitchFamily="18" charset="0"/>
              </a:rPr>
              <a:t>- الاستفهامية والشرطية تضاف إلى النكرة والمعرفة بشرط التعدد ويجوز قطعهما عن الإضافة كقوله تعالى </a:t>
            </a:r>
            <a:r>
              <a:rPr lang="ar-SA" b="1" smtClean="0">
                <a:cs typeface="Times New Roman" pitchFamily="18" charset="0"/>
                <a:sym typeface="Wingdings" pitchFamily="2" charset="2"/>
              </a:rPr>
              <a:t>:{ أياً ما تدعو فله الأسماء الحسنى} شرطاً {أيما الأجلين قضيت فلا عدوان علي } شرطاً { أيكم زادته هذه إيماناً } </a:t>
            </a:r>
            <a:r>
              <a:rPr lang="ar-SA" b="1" smtClean="0">
                <a:sym typeface="Wingdings" pitchFamily="2" charset="2"/>
              </a:rPr>
              <a:t>استفهامية </a:t>
            </a:r>
            <a:r>
              <a:rPr lang="ar-SA" b="1" smtClean="0">
                <a:cs typeface="Times New Roman" pitchFamily="18" charset="0"/>
                <a:sym typeface="Wingdings" pitchFamily="2" charset="2"/>
              </a:rPr>
              <a:t>{فبأي حديث</a:t>
            </a:r>
            <a:endParaRPr lang="en-US" b="1" smtClean="0">
              <a:cs typeface="Arial" pitchFamily="34" charset="0"/>
            </a:endParaRPr>
          </a:p>
          <a:p>
            <a:pPr marL="0" indent="0">
              <a:spcBef>
                <a:spcPct val="0"/>
              </a:spcBef>
              <a:buFontTx/>
              <a:buNone/>
            </a:pPr>
            <a:r>
              <a:rPr lang="ar-SA" b="1" smtClean="0">
                <a:cs typeface="Times New Roman" pitchFamily="18" charset="0"/>
                <a:sym typeface="Wingdings" pitchFamily="2" charset="2"/>
              </a:rPr>
              <a:t>بعده يؤمنون } { أيكم يأتيني بعرشها }والشرطية والاستفهامية تضافان إلى النكرة مطلقا سواء أكانت لمتعدد أو غير متعدد ويكونان بمعنى كل ويشترط في المعرفة أن تكون لمتعدد بمعنى</a:t>
            </a:r>
            <a:endParaRPr lang="en-US" b="1" smtClean="0">
              <a:cs typeface="Arial" pitchFamily="34"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38200" y="533400"/>
            <a:ext cx="7620000" cy="5592763"/>
          </a:xfrm>
        </p:spPr>
        <p:txBody>
          <a:bodyPr/>
          <a:lstStyle/>
          <a:p>
            <a:pPr marL="0" indent="0">
              <a:spcBef>
                <a:spcPct val="0"/>
              </a:spcBef>
              <a:buFontTx/>
              <a:buNone/>
            </a:pPr>
            <a:r>
              <a:rPr lang="ar-SA" b="1" smtClean="0">
                <a:cs typeface="Times New Roman" pitchFamily="18" charset="0"/>
                <a:sym typeface="Wingdings" pitchFamily="2" charset="2"/>
              </a:rPr>
              <a:t>(بعض) ويجوز قطعهما عن الإضافة لفظا {أياً ما تدعو }</a:t>
            </a:r>
          </a:p>
          <a:p>
            <a:pPr marL="0" indent="0">
              <a:spcBef>
                <a:spcPct val="0"/>
              </a:spcBef>
              <a:buFontTx/>
              <a:buNone/>
            </a:pPr>
            <a:r>
              <a:rPr lang="ar-SA" b="1" smtClean="0">
                <a:cs typeface="Times New Roman" pitchFamily="18" charset="0"/>
                <a:sym typeface="Wingdings" pitchFamily="2" charset="2"/>
              </a:rPr>
              <a:t>2 – الموصولة : لا تضاف أي الموصولة إلا إلى المعرفة نحو :{أيهم أشد } و(يعجبني أيهم قائم ) خلافا لابن عصفور على أن تدل على متعدد بالإضافة أو بالعطف على مثلها ، وقد تقطع عن الإضافة لفظا نحو : ( أكرم أيا هو أفضل ).</a:t>
            </a:r>
          </a:p>
          <a:p>
            <a:pPr marL="0" indent="0">
              <a:spcBef>
                <a:spcPct val="0"/>
              </a:spcBef>
              <a:buFontTx/>
              <a:buNone/>
            </a:pPr>
            <a:r>
              <a:rPr lang="ar-SA" b="1" smtClean="0">
                <a:cs typeface="Times New Roman" pitchFamily="18" charset="0"/>
                <a:sym typeface="Wingdings" pitchFamily="2" charset="2"/>
              </a:rPr>
              <a:t>3- الصفة (الوصفية والحالية) تختص بالإضافة إلى النكرة ومعنى الوصفية : بلوغ المنعوت الغاية مدحا أو ذما ، والحالية : لبيان هيئة صاحبها المعرفة والموصوف بها لا يجوز قطعه عن الإضافة لفظا ومعنى ، نحو : (مررت برجل أيِّ رجل مررت بزيد أيَّ فارس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Content Placeholder 3"/>
          <p:cNvSpPr>
            <a:spLocks noGrp="1"/>
          </p:cNvSpPr>
          <p:nvPr>
            <p:ph idx="4294967295"/>
          </p:nvPr>
        </p:nvSpPr>
        <p:spPr>
          <a:xfrm>
            <a:off x="457200" y="381000"/>
            <a:ext cx="8305800" cy="6096000"/>
          </a:xfrm>
        </p:spPr>
        <p:txBody>
          <a:bodyPr/>
          <a:lstStyle/>
          <a:p>
            <a:pPr marL="0" indent="0">
              <a:spcBef>
                <a:spcPct val="0"/>
              </a:spcBef>
              <a:buFontTx/>
              <a:buNone/>
            </a:pPr>
            <a:r>
              <a:rPr lang="ar-SA" b="1" u="sng" smtClean="0">
                <a:latin typeface="Times New Roman" pitchFamily="18" charset="0"/>
                <a:cs typeface="Times New Roman" pitchFamily="18" charset="0"/>
                <a:sym typeface="Wingdings" pitchFamily="2" charset="2"/>
              </a:rPr>
              <a:t>ثالثا -(لدن ): </a:t>
            </a:r>
          </a:p>
          <a:p>
            <a:pPr marL="0" indent="0">
              <a:spcBef>
                <a:spcPct val="0"/>
              </a:spcBef>
              <a:buFontTx/>
              <a:buNone/>
            </a:pPr>
            <a:r>
              <a:rPr lang="ar-SA" b="1" smtClean="0">
                <a:latin typeface="Times New Roman" pitchFamily="18" charset="0"/>
                <a:cs typeface="Times New Roman" pitchFamily="18" charset="0"/>
                <a:sym typeface="Wingdings" pitchFamily="2" charset="2"/>
              </a:rPr>
              <a:t>     بمعنى عند ، ظرف زمان وظرف مكان إلا أنها أقرب مكانا وأخص منها ،وتجر ما بعدها بالإضافة لفظا إن كان معربا ، ومحلا إن كان مبنيا أو جملة فالأول نحو:{</a:t>
            </a:r>
            <a:r>
              <a:rPr lang="ar-SA" b="1" smtClean="0">
                <a:latin typeface="Times New Roman" pitchFamily="18" charset="0"/>
                <a:cs typeface="Times New Roman" pitchFamily="18" charset="0"/>
              </a:rPr>
              <a:t>من لدن حكيم خبير} </a:t>
            </a:r>
          </a:p>
          <a:p>
            <a:pPr marL="0" indent="0">
              <a:spcBef>
                <a:spcPct val="0"/>
              </a:spcBef>
              <a:buFontTx/>
              <a:buNone/>
            </a:pPr>
            <a:r>
              <a:rPr lang="ar-SA" b="1" smtClean="0">
                <a:latin typeface="Times New Roman" pitchFamily="18" charset="0"/>
                <a:cs typeface="Times New Roman" pitchFamily="18" charset="0"/>
                <a:sym typeface="Wingdings" pitchFamily="2" charset="2"/>
              </a:rPr>
              <a:t>والثاني :</a:t>
            </a:r>
            <a:r>
              <a:rPr lang="ar-SA" b="1" smtClean="0">
                <a:latin typeface="Times New Roman" pitchFamily="18" charset="0"/>
                <a:cs typeface="Times New Roman" pitchFamily="18" charset="0"/>
              </a:rPr>
              <a:t>{وعلمناه من لدنا علما } وإذا اتصلت بلدن ياء المتكلم اتصلت به نون الوقاية ( لدنِّي )</a:t>
            </a:r>
            <a:endParaRPr lang="ar-SA" b="1" smtClean="0">
              <a:latin typeface="Times New Roman" pitchFamily="18" charset="0"/>
              <a:cs typeface="Times New Roman" pitchFamily="18" charset="0"/>
              <a:sym typeface="Wingdings" pitchFamily="2" charset="2"/>
            </a:endParaRPr>
          </a:p>
          <a:p>
            <a:pPr marL="0" indent="0">
              <a:spcBef>
                <a:spcPct val="0"/>
              </a:spcBef>
              <a:buFontTx/>
              <a:buNone/>
            </a:pPr>
            <a:r>
              <a:rPr lang="ar-SA" b="1" smtClean="0">
                <a:latin typeface="Times New Roman" pitchFamily="18" charset="0"/>
                <a:cs typeface="Times New Roman" pitchFamily="18" charset="0"/>
                <a:sym typeface="Wingdings" pitchFamily="2" charset="2"/>
              </a:rPr>
              <a:t>وتفارق لدن عند وتختص بأمور ستة :</a:t>
            </a:r>
            <a:endParaRPr lang="en-US" smtClean="0">
              <a:latin typeface="Times New Roman" pitchFamily="18" charset="0"/>
              <a:cs typeface="Times New Roman" pitchFamily="18" charset="0"/>
            </a:endParaRPr>
          </a:p>
          <a:p>
            <a:pPr marL="0" indent="0">
              <a:spcBef>
                <a:spcPct val="0"/>
              </a:spcBef>
              <a:buFontTx/>
              <a:buNone/>
            </a:pPr>
            <a:r>
              <a:rPr lang="ar-SA" smtClean="0">
                <a:latin typeface="Times New Roman" pitchFamily="18" charset="0"/>
                <a:cs typeface="Times New Roman" pitchFamily="18" charset="0"/>
              </a:rPr>
              <a:t>1</a:t>
            </a:r>
            <a:r>
              <a:rPr lang="ar-SA" b="1" smtClean="0">
                <a:latin typeface="Times New Roman" pitchFamily="18" charset="0"/>
                <a:cs typeface="Times New Roman" pitchFamily="18" charset="0"/>
              </a:rPr>
              <a:t>-ملازمة لمبدأ الغايات فمن ثم يتعاقبان نحو : (جئت من عنده، ومن لدنه ) ومنه قوله تعالى :{وآتيناه رحمة من عندنا وعلمناه من لدنا علما } بخلاف جلست من عنده فلا يقال : معناه جلست لدنه لعدم معنى الابتداء هنا وتقول</a:t>
            </a:r>
            <a:r>
              <a:rPr lang="ar-SA" b="1" smtClean="0">
                <a:latin typeface="Times New Roman" pitchFamily="18" charset="0"/>
                <a:cs typeface="Times New Roman" pitchFamily="18" charset="0"/>
                <a:sym typeface="Wingdings" pitchFamily="2" charset="2"/>
              </a:rPr>
              <a:t>: (</a:t>
            </a:r>
            <a:r>
              <a:rPr lang="ar-SA" b="1" smtClean="0">
                <a:latin typeface="Times New Roman" pitchFamily="18" charset="0"/>
                <a:cs typeface="Times New Roman" pitchFamily="18" charset="0"/>
              </a:rPr>
              <a:t>المال عندي )إذا كان المال حاضرا أو غائبا أما لدى فتقول (المال لديَّ) فقط إذا كان حاضرا</a:t>
            </a:r>
          </a:p>
          <a:p>
            <a:pPr marL="0" indent="0">
              <a:spcBef>
                <a:spcPct val="0"/>
              </a:spcBef>
              <a:buFontTx/>
              <a:buNone/>
            </a:pPr>
            <a:r>
              <a:rPr lang="ar-SA" b="1" smtClean="0">
                <a:latin typeface="Times New Roman" pitchFamily="18" charset="0"/>
                <a:cs typeface="Times New Roman" pitchFamily="18" charset="0"/>
              </a:rPr>
              <a:t> </a:t>
            </a:r>
            <a:endParaRPr lang="en-US" b="1" smtClean="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animEffect transition="in" filter="fade">
                                      <p:cBhvr>
                                        <p:cTn id="7" dur="2000"/>
                                        <p:tgtEl>
                                          <p:spTgt spid="368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6866">
                                            <p:txEl>
                                              <p:pRg st="1" end="1"/>
                                            </p:txEl>
                                          </p:spTgt>
                                        </p:tgtEl>
                                        <p:attrNameLst>
                                          <p:attrName>style.visibility</p:attrName>
                                        </p:attrNameLst>
                                      </p:cBhvr>
                                      <p:to>
                                        <p:strVal val="visible"/>
                                      </p:to>
                                    </p:set>
                                    <p:animEffect transition="in" filter="fade">
                                      <p:cBhvr>
                                        <p:cTn id="12" dur="2000"/>
                                        <p:tgtEl>
                                          <p:spTgt spid="3686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866">
                                            <p:txEl>
                                              <p:pRg st="2" end="2"/>
                                            </p:txEl>
                                          </p:spTgt>
                                        </p:tgtEl>
                                        <p:attrNameLst>
                                          <p:attrName>style.visibility</p:attrName>
                                        </p:attrNameLst>
                                      </p:cBhvr>
                                      <p:to>
                                        <p:strVal val="visible"/>
                                      </p:to>
                                    </p:set>
                                    <p:animEffect transition="in" filter="fade">
                                      <p:cBhvr>
                                        <p:cTn id="17" dur="2000"/>
                                        <p:tgtEl>
                                          <p:spTgt spid="3686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6866">
                                            <p:txEl>
                                              <p:pRg st="3" end="3"/>
                                            </p:txEl>
                                          </p:spTgt>
                                        </p:tgtEl>
                                        <p:attrNameLst>
                                          <p:attrName>style.visibility</p:attrName>
                                        </p:attrNameLst>
                                      </p:cBhvr>
                                      <p:to>
                                        <p:strVal val="visible"/>
                                      </p:to>
                                    </p:set>
                                    <p:animEffect transition="in" filter="fade">
                                      <p:cBhvr>
                                        <p:cTn id="22" dur="2000"/>
                                        <p:tgtEl>
                                          <p:spTgt spid="3686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6866">
                                            <p:txEl>
                                              <p:pRg st="4" end="4"/>
                                            </p:txEl>
                                          </p:spTgt>
                                        </p:tgtEl>
                                        <p:attrNameLst>
                                          <p:attrName>style.visibility</p:attrName>
                                        </p:attrNameLst>
                                      </p:cBhvr>
                                      <p:to>
                                        <p:strVal val="visible"/>
                                      </p:to>
                                    </p:set>
                                    <p:animEffect transition="in" filter="fade">
                                      <p:cBhvr>
                                        <p:cTn id="27" dur="2000"/>
                                        <p:tgtEl>
                                          <p:spTgt spid="3686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6866">
                                            <p:txEl>
                                              <p:pRg st="5" end="5"/>
                                            </p:txEl>
                                          </p:spTgt>
                                        </p:tgtEl>
                                        <p:attrNameLst>
                                          <p:attrName>style.visibility</p:attrName>
                                        </p:attrNameLst>
                                      </p:cBhvr>
                                      <p:to>
                                        <p:strVal val="visible"/>
                                      </p:to>
                                    </p:set>
                                    <p:animEffect transition="in" filter="fade">
                                      <p:cBhvr>
                                        <p:cTn id="32" dur="2000"/>
                                        <p:tgtEl>
                                          <p:spTgt spid="3686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381000"/>
            <a:ext cx="8229600" cy="5943600"/>
          </a:xfrm>
        </p:spPr>
        <p:txBody>
          <a:bodyPr/>
          <a:lstStyle/>
          <a:p>
            <a:pPr marL="0" indent="0">
              <a:spcBef>
                <a:spcPct val="0"/>
              </a:spcBef>
              <a:buFontTx/>
              <a:buNone/>
            </a:pPr>
            <a:r>
              <a:rPr lang="ar-SA" b="1" smtClean="0">
                <a:latin typeface="Times New Roman" pitchFamily="18" charset="0"/>
                <a:cs typeface="Times New Roman" pitchFamily="18" charset="0"/>
              </a:rPr>
              <a:t>2- استعمالها مجرورة بمن (من لدنه) .</a:t>
            </a:r>
          </a:p>
          <a:p>
            <a:pPr marL="0" indent="0">
              <a:spcBef>
                <a:spcPct val="0"/>
              </a:spcBef>
              <a:buFontTx/>
              <a:buNone/>
            </a:pPr>
            <a:r>
              <a:rPr lang="ar-SA" b="1" smtClean="0">
                <a:latin typeface="Times New Roman" pitchFamily="18" charset="0"/>
                <a:cs typeface="Times New Roman" pitchFamily="18" charset="0"/>
              </a:rPr>
              <a:t>3- أنها مبنية إلا في لغة قيس فهي معربة، تشبيها بعند وبلغتهم قرئ { لينذر بأسا شديدا من لَدُنِهِ} بكسر النون للإعراب وقد سكنت الدال (لَدْنِ ) للتخفيف مع الاشمام بالضم   ( لَدُنِ ) ، ونقل الفارسي أن كسرالنون للتخلص من التقاء الساكنين ،ويحتمل أن يكون منه قول الشاعر :</a:t>
            </a:r>
          </a:p>
          <a:p>
            <a:pPr marL="0" indent="0">
              <a:spcBef>
                <a:spcPct val="0"/>
              </a:spcBef>
              <a:buFontTx/>
              <a:buNone/>
            </a:pPr>
            <a:r>
              <a:rPr lang="ar-SA" b="1" smtClean="0">
                <a:latin typeface="Times New Roman" pitchFamily="18" charset="0"/>
                <a:cs typeface="Times New Roman" pitchFamily="18" charset="0"/>
              </a:rPr>
              <a:t>تنتهض الرعدة في ظهيري     </a:t>
            </a:r>
            <a:r>
              <a:rPr lang="ar-SA" b="1" u="sng" smtClean="0">
                <a:latin typeface="Times New Roman" pitchFamily="18" charset="0"/>
                <a:cs typeface="Times New Roman" pitchFamily="18" charset="0"/>
              </a:rPr>
              <a:t>من لَدُنِ </a:t>
            </a:r>
            <a:r>
              <a:rPr lang="ar-SA" b="1" smtClean="0">
                <a:latin typeface="Times New Roman" pitchFamily="18" charset="0"/>
                <a:cs typeface="Times New Roman" pitchFamily="18" charset="0"/>
              </a:rPr>
              <a:t>الظهر إلى العصير</a:t>
            </a:r>
          </a:p>
          <a:p>
            <a:pPr marL="0" indent="0">
              <a:spcBef>
                <a:spcPct val="0"/>
              </a:spcBef>
              <a:buFontTx/>
              <a:buNone/>
            </a:pPr>
            <a:r>
              <a:rPr lang="ar-SA" b="1" smtClean="0">
                <a:latin typeface="Times New Roman" pitchFamily="18" charset="0"/>
                <a:cs typeface="Times New Roman" pitchFamily="18" charset="0"/>
              </a:rPr>
              <a:t>الشاهد :  ( من لَدُنِ) أعربت لدن على لغة قيس فجرت بالكسرة ويحتمل أن تكون مبني على السكون وحركت بالكسرة لالتقاء الساكنين.</a:t>
            </a:r>
          </a:p>
          <a:p>
            <a:pPr marL="0" indent="0">
              <a:spcBef>
                <a:spcPct val="0"/>
              </a:spcBef>
              <a:buFontTx/>
              <a:buNone/>
            </a:pPr>
            <a:r>
              <a:rPr lang="ar-SA" b="1" smtClean="0">
                <a:latin typeface="Times New Roman" pitchFamily="18" charset="0"/>
                <a:cs typeface="Times New Roman" pitchFamily="18" charset="0"/>
              </a:rPr>
              <a:t>4- جواز إضافتها إلى الجمل كقوله :</a:t>
            </a:r>
          </a:p>
          <a:p>
            <a:pPr marL="0" indent="0">
              <a:spcBef>
                <a:spcPct val="0"/>
              </a:spcBef>
              <a:buFontTx/>
              <a:buNone/>
            </a:pPr>
            <a:r>
              <a:rPr lang="ar-SA" b="1" smtClean="0">
                <a:latin typeface="Times New Roman" pitchFamily="18" charset="0"/>
                <a:cs typeface="Times New Roman" pitchFamily="18" charset="0"/>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381000"/>
            <a:ext cx="7924800" cy="5867400"/>
          </a:xfrm>
        </p:spPr>
        <p:txBody>
          <a:bodyPr/>
          <a:lstStyle/>
          <a:p>
            <a:pPr marL="0" indent="0">
              <a:spcBef>
                <a:spcPct val="0"/>
              </a:spcBef>
              <a:buFontTx/>
              <a:buNone/>
            </a:pPr>
            <a:r>
              <a:rPr lang="ar-SA" b="1" smtClean="0">
                <a:latin typeface="Times New Roman" pitchFamily="18" charset="0"/>
                <a:cs typeface="Times New Roman" pitchFamily="18" charset="0"/>
              </a:rPr>
              <a:t>صريع غوان راقهن ورقنه </a:t>
            </a:r>
          </a:p>
          <a:p>
            <a:pPr marL="0" indent="0">
              <a:spcBef>
                <a:spcPct val="0"/>
              </a:spcBef>
              <a:buFontTx/>
              <a:buNone/>
            </a:pPr>
            <a:r>
              <a:rPr lang="ar-SA" b="1" smtClean="0">
                <a:latin typeface="Times New Roman" pitchFamily="18" charset="0"/>
                <a:cs typeface="Times New Roman" pitchFamily="18" charset="0"/>
              </a:rPr>
              <a:t>                            </a:t>
            </a:r>
            <a:r>
              <a:rPr lang="ar-SA" b="1" u="sng" smtClean="0">
                <a:latin typeface="Times New Roman" pitchFamily="18" charset="0"/>
                <a:cs typeface="Times New Roman" pitchFamily="18" charset="0"/>
              </a:rPr>
              <a:t>لدن شب </a:t>
            </a:r>
            <a:r>
              <a:rPr lang="ar-SA" b="1" smtClean="0">
                <a:latin typeface="Times New Roman" pitchFamily="18" charset="0"/>
                <a:cs typeface="Times New Roman" pitchFamily="18" charset="0"/>
              </a:rPr>
              <a:t>حتى شاب سود الذوائب </a:t>
            </a:r>
          </a:p>
          <a:p>
            <a:pPr marL="0" indent="0">
              <a:spcBef>
                <a:spcPct val="0"/>
              </a:spcBef>
              <a:buFontTx/>
              <a:buNone/>
            </a:pPr>
            <a:r>
              <a:rPr lang="ar-SA" b="1" smtClean="0">
                <a:latin typeface="Times New Roman" pitchFamily="18" charset="0"/>
                <a:cs typeface="Times New Roman" pitchFamily="18" charset="0"/>
              </a:rPr>
              <a:t>الشاهد :  ( لدن شب) إضافة لدن إلى الجملة الفعلية (شب) </a:t>
            </a:r>
          </a:p>
          <a:p>
            <a:pPr marL="0" indent="0">
              <a:spcBef>
                <a:spcPct val="0"/>
              </a:spcBef>
              <a:buFontTx/>
              <a:buNone/>
            </a:pPr>
            <a:r>
              <a:rPr lang="ar-SA" b="1" smtClean="0">
                <a:latin typeface="Times New Roman" pitchFamily="18" charset="0"/>
                <a:cs typeface="Times New Roman" pitchFamily="18" charset="0"/>
              </a:rPr>
              <a:t>ويجر ما ولي لدن بالإضافة إلا غدوة فيجوزفيها النصب .</a:t>
            </a:r>
          </a:p>
          <a:p>
            <a:pPr marL="0" indent="0">
              <a:spcBef>
                <a:spcPct val="0"/>
              </a:spcBef>
              <a:buFontTx/>
              <a:buNone/>
            </a:pPr>
            <a:r>
              <a:rPr lang="ar-SA" b="1" smtClean="0">
                <a:latin typeface="Times New Roman" pitchFamily="18" charset="0"/>
                <a:cs typeface="Times New Roman" pitchFamily="18" charset="0"/>
              </a:rPr>
              <a:t>5-جواز إفرادها قبل (غُدوة) أي قطعها عن الإضافة لفظا ومعنى، تقول:(لدن غدوة) ويجوز في غدوة الأوجه الإعرابية التالية :</a:t>
            </a:r>
          </a:p>
          <a:p>
            <a:pPr marL="0" indent="0">
              <a:spcBef>
                <a:spcPct val="0"/>
              </a:spcBef>
              <a:buFontTx/>
              <a:buAutoNum type="arabic1Minus"/>
            </a:pPr>
            <a:r>
              <a:rPr lang="ar-SA" b="1" smtClean="0">
                <a:latin typeface="Times New Roman" pitchFamily="18" charset="0"/>
                <a:cs typeface="Times New Roman" pitchFamily="18" charset="0"/>
              </a:rPr>
              <a:t>الجر بالإضافة (لدن غدوةٍ ) وهو القياس . </a:t>
            </a:r>
          </a:p>
          <a:p>
            <a:pPr marL="0" indent="0">
              <a:spcBef>
                <a:spcPct val="0"/>
              </a:spcBef>
              <a:buFontTx/>
              <a:buAutoNum type="arabic1Minus"/>
            </a:pPr>
            <a:r>
              <a:rPr lang="ar-SA" b="1" smtClean="0">
                <a:latin typeface="Times New Roman" pitchFamily="18" charset="0"/>
                <a:cs typeface="Times New Roman" pitchFamily="18" charset="0"/>
              </a:rPr>
              <a:t>النصب على التمييز أو على التشبيه بالمفعول به (لدن غدوةً ) والتقدير : (لدن غدا غدوة ) </a:t>
            </a:r>
          </a:p>
          <a:p>
            <a:pPr marL="0" indent="0">
              <a:spcBef>
                <a:spcPct val="0"/>
              </a:spcBef>
              <a:buFontTx/>
              <a:buAutoNum type="arabic1Minus"/>
            </a:pPr>
            <a:r>
              <a:rPr lang="ar-SA" b="1" smtClean="0">
                <a:latin typeface="Times New Roman" pitchFamily="18" charset="0"/>
                <a:cs typeface="Times New Roman" pitchFamily="18" charset="0"/>
              </a:rPr>
              <a:t> النصب على إضمار كان واسمها فتكون خبرا لكان الناقصة :(لدن كان الوقتُ غدوةً ) </a:t>
            </a:r>
            <a:endParaRPr lang="en-US" b="1" smtClean="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457200"/>
            <a:ext cx="8001000" cy="5943600"/>
          </a:xfrm>
        </p:spPr>
        <p:txBody>
          <a:bodyPr/>
          <a:lstStyle/>
          <a:p>
            <a:pPr marL="0" indent="0">
              <a:spcBef>
                <a:spcPct val="0"/>
              </a:spcBef>
              <a:buFontTx/>
              <a:buNone/>
            </a:pPr>
            <a:r>
              <a:rPr lang="ar-SA" b="1" smtClean="0">
                <a:latin typeface="Times New Roman" pitchFamily="18" charset="0"/>
                <a:cs typeface="Times New Roman" pitchFamily="18" charset="0"/>
              </a:rPr>
              <a:t>ث - وحكى الكوفيون الرفع في غدوة على أنها فاعلا بعد كان التامة المحذوفة والتقدير :(لدن كانت غدوةٌ )</a:t>
            </a:r>
          </a:p>
          <a:p>
            <a:pPr marL="0" indent="0">
              <a:spcBef>
                <a:spcPct val="0"/>
              </a:spcBef>
              <a:buFontTx/>
              <a:buNone/>
            </a:pPr>
            <a:r>
              <a:rPr lang="ar-SA" b="1" smtClean="0">
                <a:latin typeface="Times New Roman" pitchFamily="18" charset="0"/>
                <a:cs typeface="Times New Roman" pitchFamily="18" charset="0"/>
              </a:rPr>
              <a:t>6- أنها لا تقع إلا فضلة تقول السفر من عند مكة ولا تقول من لدن مكة لأنها ليست فضلة لأنها ظرف غير متصرف</a:t>
            </a:r>
            <a:endParaRPr lang="en-US" smtClean="0">
              <a:latin typeface="Times New Roman" pitchFamily="18" charset="0"/>
              <a:cs typeface="Times New Roman" pitchFamily="18" charset="0"/>
            </a:endParaRPr>
          </a:p>
          <a:p>
            <a:pPr marL="0" indent="0">
              <a:spcBef>
                <a:spcPct val="0"/>
              </a:spcBef>
              <a:buFontTx/>
              <a:buNone/>
            </a:pPr>
            <a:r>
              <a:rPr lang="ar-SA" b="1" smtClean="0">
                <a:latin typeface="Times New Roman" pitchFamily="18" charset="0"/>
                <a:cs typeface="Times New Roman" pitchFamily="18" charset="0"/>
              </a:rPr>
              <a:t>مبني وقد يتصرف فينصب غدوة لا غير.</a:t>
            </a:r>
          </a:p>
          <a:p>
            <a:pPr marL="0" indent="0">
              <a:spcBef>
                <a:spcPct val="0"/>
              </a:spcBef>
              <a:buFontTx/>
              <a:buNone/>
            </a:pPr>
            <a:r>
              <a:rPr lang="ar-SA" b="1" u="sng" smtClean="0">
                <a:latin typeface="Times New Roman" pitchFamily="18" charset="0"/>
                <a:cs typeface="Times New Roman" pitchFamily="18" charset="0"/>
              </a:rPr>
              <a:t>رابعا – مع :</a:t>
            </a:r>
          </a:p>
          <a:p>
            <a:pPr marL="0" indent="0">
              <a:spcBef>
                <a:spcPct val="0"/>
              </a:spcBef>
              <a:buFontTx/>
              <a:buNone/>
            </a:pPr>
            <a:r>
              <a:rPr lang="ar-SA" b="1" smtClean="0">
                <a:latin typeface="Times New Roman" pitchFamily="18" charset="0"/>
                <a:cs typeface="Times New Roman" pitchFamily="18" charset="0"/>
              </a:rPr>
              <a:t>     وهو اسم لمكان الاجتماع أوزمانه معرب (منصوب على الظرفية ) إلا في لغة ربيعة وغَنْم فتبنى على السكون ، نحو قول جرير : </a:t>
            </a:r>
          </a:p>
          <a:p>
            <a:pPr marL="0" indent="0">
              <a:spcBef>
                <a:spcPct val="0"/>
              </a:spcBef>
              <a:buFontTx/>
              <a:buNone/>
            </a:pPr>
            <a:r>
              <a:rPr lang="ar-SA" b="1" smtClean="0">
                <a:latin typeface="Times New Roman" pitchFamily="18" charset="0"/>
                <a:cs typeface="Times New Roman" pitchFamily="18" charset="0"/>
              </a:rPr>
              <a:t>فريشي منكم وهواي مَعْكُم         وإن كانت زيارتُكم لِماما </a:t>
            </a:r>
          </a:p>
          <a:p>
            <a:pPr marL="0" indent="0">
              <a:spcBef>
                <a:spcPct val="0"/>
              </a:spcBef>
              <a:buFontTx/>
              <a:buNone/>
            </a:pPr>
            <a:r>
              <a:rPr lang="ar-SA" b="1" smtClean="0">
                <a:latin typeface="Times New Roman" pitchFamily="18" charset="0"/>
                <a:cs typeface="Times New Roman" pitchFamily="18" charset="0"/>
              </a:rPr>
              <a:t>الشاهد :( معكم) سكنت العين على لغة ربيعة والمشهور</a:t>
            </a:r>
            <a:endParaRPr lang="en-US" smtClean="0">
              <a:latin typeface="Times New Roman" pitchFamily="18" charset="0"/>
              <a:cs typeface="Times New Roman" pitchFamily="18" charset="0"/>
            </a:endParaRPr>
          </a:p>
          <a:p>
            <a:pPr marL="0" indent="0">
              <a:spcBef>
                <a:spcPct val="0"/>
              </a:spcBef>
              <a:buFontTx/>
              <a:buNone/>
            </a:pPr>
            <a:r>
              <a:rPr lang="ar-SA" b="1" smtClean="0">
                <a:latin typeface="Times New Roman" pitchFamily="18" charset="0"/>
                <a:cs typeface="Times New Roman" pitchFamily="18" charset="0"/>
              </a:rPr>
              <a:t>فتحها وعند سيبويه تسكينها ضرورة ،ويمكن كسرها وفتحها</a:t>
            </a:r>
            <a:endParaRPr lang="ar-SA" smtClean="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457200"/>
            <a:ext cx="8153400" cy="6019800"/>
          </a:xfrm>
        </p:spPr>
        <p:txBody>
          <a:bodyPr/>
          <a:lstStyle/>
          <a:p>
            <a:pPr marL="0" indent="0">
              <a:spcBef>
                <a:spcPct val="0"/>
              </a:spcBef>
              <a:buFontTx/>
              <a:buNone/>
            </a:pPr>
            <a:r>
              <a:rPr lang="ar-SA" b="1" smtClean="0">
                <a:latin typeface="Times New Roman" pitchFamily="18" charset="0"/>
                <a:cs typeface="Times New Roman" pitchFamily="18" charset="0"/>
              </a:rPr>
              <a:t>لالتقاء الساكنين ، ويمكن افرادها وتكون بمعنى جميعا فتنصب على الحال نحو : (جاؤوا معا) أي : جميعا .</a:t>
            </a:r>
          </a:p>
          <a:p>
            <a:pPr marL="0" indent="0">
              <a:spcBef>
                <a:spcPct val="0"/>
              </a:spcBef>
              <a:buFontTx/>
              <a:buNone/>
            </a:pPr>
            <a:r>
              <a:rPr lang="ar-SA" b="1" u="sng" smtClean="0">
                <a:cs typeface="Times New Roman" pitchFamily="18" charset="0"/>
              </a:rPr>
              <a:t>خامسا – (غير ):</a:t>
            </a:r>
          </a:p>
          <a:p>
            <a:pPr marL="0" indent="0">
              <a:spcBef>
                <a:spcPct val="0"/>
              </a:spcBef>
              <a:buFontTx/>
              <a:buNone/>
            </a:pPr>
            <a:r>
              <a:rPr lang="ar-SA" b="1" smtClean="0">
                <a:cs typeface="Times New Roman" pitchFamily="18" charset="0"/>
              </a:rPr>
              <a:t>وهو اسم دال على مخالفة ما قبله لحقيقة ما بعده ،إذا وقع بعد:</a:t>
            </a:r>
          </a:p>
          <a:p>
            <a:pPr marL="0" indent="0">
              <a:spcBef>
                <a:spcPct val="0"/>
              </a:spcBef>
              <a:buFontTx/>
              <a:buNone/>
            </a:pPr>
            <a:r>
              <a:rPr lang="ar-SA" b="1" smtClean="0">
                <a:cs typeface="Times New Roman" pitchFamily="18" charset="0"/>
              </a:rPr>
              <a:t>1- (ليس) وعلم المضاف إليه جاز ذكره وجاز حذفه لفظا نحو : (قبضت عشرة ليس غيرَ ، أو لا غيرَ ) أي ليس المقبوض ، غيرها وغير خبر ليس . </a:t>
            </a:r>
          </a:p>
          <a:p>
            <a:pPr marL="0" indent="0">
              <a:spcBef>
                <a:spcPct val="0"/>
              </a:spcBef>
              <a:buFontTx/>
              <a:buNone/>
            </a:pPr>
            <a:r>
              <a:rPr lang="ar-SA" b="1" smtClean="0">
                <a:cs typeface="Times New Roman" pitchFamily="18" charset="0"/>
              </a:rPr>
              <a:t>و(قبضت عشرة ليس غيرُ، أولا غيرُ) وغير اسم ليس والخبر محذوف والتقدير : ليس غيرُ مقبوضا ، ويحذف التنوين لنية الإضافة معنى ، ثم اختلف في هذه الضمة :</a:t>
            </a:r>
          </a:p>
          <a:p>
            <a:pPr marL="0" indent="0">
              <a:spcBef>
                <a:spcPct val="0"/>
              </a:spcBef>
              <a:buFontTx/>
              <a:buNone/>
            </a:pPr>
            <a:r>
              <a:rPr lang="ar-SA" b="1" smtClean="0">
                <a:cs typeface="Times New Roman" pitchFamily="18" charset="0"/>
              </a:rPr>
              <a:t>- فقال المبرد هي ضمة بناء مثل قبل وبعد في الإبهام .</a:t>
            </a:r>
            <a:endParaRPr lang="en-US" smtClean="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14400" y="533400"/>
            <a:ext cx="7848600" cy="5715000"/>
          </a:xfrm>
        </p:spPr>
        <p:txBody>
          <a:bodyPr/>
          <a:lstStyle/>
          <a:p>
            <a:pPr marL="0" indent="0">
              <a:spcBef>
                <a:spcPct val="0"/>
              </a:spcBef>
              <a:buFontTx/>
              <a:buNone/>
            </a:pPr>
            <a:r>
              <a:rPr lang="ar-SA" b="1" smtClean="0">
                <a:cs typeface="Times New Roman" pitchFamily="18" charset="0"/>
              </a:rPr>
              <a:t>- وقال الأخفش هي ضمة إعراب لأنها اسم مثل كل وبعض لا ظرف وتكون اسم ليس لا خبرها </a:t>
            </a:r>
          </a:p>
          <a:p>
            <a:pPr marL="0" indent="0">
              <a:spcBef>
                <a:spcPct val="0"/>
              </a:spcBef>
              <a:buFontTx/>
              <a:buNone/>
            </a:pPr>
            <a:r>
              <a:rPr lang="ar-SA" b="1" smtClean="0">
                <a:cs typeface="Times New Roman" pitchFamily="18" charset="0"/>
              </a:rPr>
              <a:t>- وجوزهما ابن خروف  </a:t>
            </a:r>
          </a:p>
          <a:p>
            <a:pPr marL="0" indent="0">
              <a:spcBef>
                <a:spcPct val="0"/>
              </a:spcBef>
              <a:buFontTx/>
              <a:buNone/>
            </a:pPr>
            <a:r>
              <a:rPr lang="ar-SA" b="1" smtClean="0">
                <a:cs typeface="Times New Roman" pitchFamily="18" charset="0"/>
              </a:rPr>
              <a:t>ويجوز الفتح فيها مع التنوين وبدونه ، مع التنوين لقطعها عن الإضافة لفظا ومعنى أما بدونه فلنية لفظ المضاف إليه فهي خبر والحركة حركة إعراب باتفاق .ومثلها حسب بمعنى كاف ، وتستعمل مفردة وتقطع عن الإضافة وتبنى على الضم تقول : (رأيت رجلا فحسبُ ) </a:t>
            </a:r>
          </a:p>
          <a:p>
            <a:pPr marL="0" indent="0">
              <a:spcBef>
                <a:spcPct val="0"/>
              </a:spcBef>
              <a:buFontTx/>
              <a:buNone/>
            </a:pPr>
            <a:r>
              <a:rPr lang="ar-SA" b="1" u="sng" smtClean="0">
                <a:cs typeface="Times New Roman" pitchFamily="18" charset="0"/>
              </a:rPr>
              <a:t>سادسا –(قبل وبعد ):</a:t>
            </a:r>
          </a:p>
          <a:p>
            <a:pPr marL="0" indent="0">
              <a:spcBef>
                <a:spcPct val="0"/>
              </a:spcBef>
              <a:buFontTx/>
              <a:buNone/>
            </a:pPr>
            <a:r>
              <a:rPr lang="ar-SA" b="1" smtClean="0">
                <a:cs typeface="Times New Roman" pitchFamily="18" charset="0"/>
              </a:rPr>
              <a:t>وغير،وحسب ،وأول ،ودون ، وأسماء الجهات الست : </a:t>
            </a:r>
          </a:p>
          <a:p>
            <a:pPr marL="0" indent="0">
              <a:spcBef>
                <a:spcPct val="0"/>
              </a:spcBef>
              <a:buFontTx/>
              <a:buNone/>
            </a:pPr>
            <a:r>
              <a:rPr lang="ar-SA" b="1" smtClean="0">
                <a:cs typeface="Times New Roman" pitchFamily="18" charset="0"/>
              </a:rPr>
              <a:t>ويجب إعرابها في ثلاث صور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533400"/>
            <a:ext cx="8001000" cy="5715000"/>
          </a:xfrm>
        </p:spPr>
        <p:txBody>
          <a:bodyPr/>
          <a:lstStyle/>
          <a:p>
            <a:pPr marL="0" indent="0">
              <a:spcBef>
                <a:spcPct val="0"/>
              </a:spcBef>
              <a:buFontTx/>
              <a:buNone/>
            </a:pPr>
            <a:r>
              <a:rPr lang="ar-SA" b="1" smtClean="0">
                <a:latin typeface="Times New Roman" pitchFamily="18" charset="0"/>
                <a:cs typeface="Times New Roman" pitchFamily="18" charset="0"/>
              </a:rPr>
              <a:t>1- أن يصرح بالمضاف إليه:(جئتك بعد الظهر وقبل العصر) (ومن قبله ومن بعده ) وتكون مجرورة بمن . </a:t>
            </a:r>
          </a:p>
          <a:p>
            <a:pPr marL="0" indent="0">
              <a:spcBef>
                <a:spcPct val="0"/>
              </a:spcBef>
              <a:buFontTx/>
              <a:buNone/>
            </a:pPr>
            <a:r>
              <a:rPr lang="ar-SA" b="1" smtClean="0">
                <a:latin typeface="Times New Roman" pitchFamily="18" charset="0"/>
                <a:cs typeface="Times New Roman" pitchFamily="18" charset="0"/>
              </a:rPr>
              <a:t>2- أن يحذف المضاف إليه وينوى ثبوته لفظا ويبقى الإعراب كما لو ذكر ويترك التنوين ، قرئ : {لله الأمر من قبلِ ومن بعدِ } بالجر وبدون التنوين ، أي من قبل الغلب ومن بعده . ومنه قول الشاعر :</a:t>
            </a:r>
          </a:p>
          <a:p>
            <a:pPr marL="0" indent="0">
              <a:spcBef>
                <a:spcPct val="0"/>
              </a:spcBef>
              <a:buFontTx/>
              <a:buNone/>
            </a:pPr>
            <a:r>
              <a:rPr lang="ar-SA" b="1" u="sng" smtClean="0">
                <a:latin typeface="Times New Roman" pitchFamily="18" charset="0"/>
                <a:cs typeface="Times New Roman" pitchFamily="18" charset="0"/>
              </a:rPr>
              <a:t>ومن قبل </a:t>
            </a:r>
            <a:r>
              <a:rPr lang="ar-SA" b="1" smtClean="0">
                <a:latin typeface="Times New Roman" pitchFamily="18" charset="0"/>
                <a:cs typeface="Times New Roman" pitchFamily="18" charset="0"/>
              </a:rPr>
              <a:t>نادى كل مولى قرابة</a:t>
            </a:r>
          </a:p>
          <a:p>
            <a:pPr marL="0" indent="0">
              <a:spcBef>
                <a:spcPct val="0"/>
              </a:spcBef>
              <a:buFontTx/>
              <a:buNone/>
            </a:pPr>
            <a:r>
              <a:rPr lang="ar-SA" b="1" smtClean="0">
                <a:latin typeface="Times New Roman" pitchFamily="18" charset="0"/>
                <a:cs typeface="Times New Roman" pitchFamily="18" charset="0"/>
              </a:rPr>
              <a:t>                                 فما عطفت مولى عليه العواطف</a:t>
            </a:r>
          </a:p>
          <a:p>
            <a:pPr marL="0" indent="0">
              <a:spcBef>
                <a:spcPct val="0"/>
              </a:spcBef>
              <a:buFontTx/>
              <a:buNone/>
            </a:pPr>
            <a:r>
              <a:rPr lang="ar-SA" b="1" smtClean="0">
                <a:latin typeface="Times New Roman" pitchFamily="18" charset="0"/>
                <a:cs typeface="Times New Roman" pitchFamily="18" charset="0"/>
              </a:rPr>
              <a:t>الشاهد : ( ومن قبل ) أعرب قبل من غير تنوين لأنه حذف المضاف إليه ونوى لفظه .</a:t>
            </a:r>
          </a:p>
          <a:p>
            <a:pPr marL="0" indent="0">
              <a:spcBef>
                <a:spcPct val="0"/>
              </a:spcBef>
              <a:buFontTx/>
              <a:buNone/>
            </a:pPr>
            <a:r>
              <a:rPr lang="ar-SA" b="1" smtClean="0">
                <a:latin typeface="Times New Roman" pitchFamily="18" charset="0"/>
                <a:cs typeface="Times New Roman" pitchFamily="18" charset="0"/>
              </a:rPr>
              <a:t>3- أن يحذف ولا ينوى شيء فيبقى الإعراب ولكن يرجع</a:t>
            </a:r>
            <a:endParaRPr lang="en-US" b="1" smtClean="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609600"/>
            <a:ext cx="7848600" cy="5516563"/>
          </a:xfrm>
        </p:spPr>
        <p:txBody>
          <a:bodyPr/>
          <a:lstStyle/>
          <a:p>
            <a:pPr marL="0" indent="0">
              <a:spcBef>
                <a:spcPct val="0"/>
              </a:spcBef>
              <a:buFontTx/>
              <a:buNone/>
            </a:pPr>
            <a:r>
              <a:rPr lang="ar-SA" b="1" smtClean="0">
                <a:latin typeface="Times New Roman" pitchFamily="18" charset="0"/>
                <a:cs typeface="Times New Roman" pitchFamily="18" charset="0"/>
              </a:rPr>
              <a:t>التنوين ، لزوال ما يعارضه في اللفظ قرئ : {لله الأمر من قبلٍ ومن بعدٍ } بالجر والتنوين ، والتقدير : ( من قبل ومن بعد )  ، بالجر والتنوين ومنه قول الشاعر :</a:t>
            </a:r>
          </a:p>
          <a:p>
            <a:pPr marL="0" indent="0">
              <a:spcBef>
                <a:spcPct val="0"/>
              </a:spcBef>
              <a:buFontTx/>
              <a:buNone/>
            </a:pPr>
            <a:r>
              <a:rPr lang="ar-SA" b="1" smtClean="0">
                <a:latin typeface="Times New Roman" pitchFamily="18" charset="0"/>
                <a:cs typeface="Times New Roman" pitchFamily="18" charset="0"/>
              </a:rPr>
              <a:t>فساغ لي الشراب وكنت </a:t>
            </a:r>
            <a:r>
              <a:rPr lang="ar-SA" b="1" u="sng" smtClean="0">
                <a:latin typeface="Times New Roman" pitchFamily="18" charset="0"/>
                <a:cs typeface="Times New Roman" pitchFamily="18" charset="0"/>
              </a:rPr>
              <a:t>قبلا </a:t>
            </a:r>
            <a:r>
              <a:rPr lang="ar-SA" b="1" smtClean="0">
                <a:latin typeface="Times New Roman" pitchFamily="18" charset="0"/>
                <a:cs typeface="Times New Roman" pitchFamily="18" charset="0"/>
              </a:rPr>
              <a:t>       أكاد أغص بالماء الحميم </a:t>
            </a:r>
          </a:p>
          <a:p>
            <a:pPr marL="0" indent="0">
              <a:spcBef>
                <a:spcPct val="0"/>
              </a:spcBef>
              <a:buFontTx/>
              <a:buNone/>
            </a:pPr>
            <a:r>
              <a:rPr lang="ar-SA" b="1" smtClean="0">
                <a:latin typeface="Times New Roman" pitchFamily="18" charset="0"/>
                <a:cs typeface="Times New Roman" pitchFamily="18" charset="0"/>
              </a:rPr>
              <a:t>الشاهد تنوين قبلا لقطعه عن الإضافة لفظا ومعنى وهو منصوب على الظرفية والمراد مطلق القبلية .</a:t>
            </a:r>
          </a:p>
          <a:p>
            <a:pPr marL="0" indent="0">
              <a:spcBef>
                <a:spcPct val="0"/>
              </a:spcBef>
              <a:buFontTx/>
              <a:buNone/>
            </a:pPr>
            <a:r>
              <a:rPr lang="ar-SA" b="1" smtClean="0">
                <a:latin typeface="Times New Roman" pitchFamily="18" charset="0"/>
                <a:cs typeface="Times New Roman" pitchFamily="18" charset="0"/>
              </a:rPr>
              <a:t>وتبنى في صورة واحدة وهي :</a:t>
            </a:r>
          </a:p>
          <a:p>
            <a:pPr marL="0" indent="0">
              <a:spcBef>
                <a:spcPct val="0"/>
              </a:spcBef>
              <a:buFontTx/>
              <a:buNone/>
            </a:pPr>
            <a:r>
              <a:rPr lang="ar-SA" b="1" smtClean="0">
                <a:latin typeface="Times New Roman" pitchFamily="18" charset="0"/>
                <a:cs typeface="Times New Roman" pitchFamily="18" charset="0"/>
              </a:rPr>
              <a:t>- إذا حذف ما تضاف إليه ونوي معناه دون لفظه فإنها تبنى</a:t>
            </a:r>
            <a:endParaRPr lang="en-US" b="1" smtClean="0">
              <a:latin typeface="Times New Roman" pitchFamily="18" charset="0"/>
              <a:cs typeface="Times New Roman" pitchFamily="18" charset="0"/>
            </a:endParaRPr>
          </a:p>
          <a:p>
            <a:pPr marL="0" indent="0">
              <a:spcBef>
                <a:spcPct val="0"/>
              </a:spcBef>
              <a:buFontTx/>
              <a:buNone/>
            </a:pPr>
            <a:r>
              <a:rPr lang="ar-SA" b="1" smtClean="0">
                <a:latin typeface="Times New Roman" pitchFamily="18" charset="0"/>
                <a:cs typeface="Times New Roman" pitchFamily="18" charset="0"/>
              </a:rPr>
              <a:t>حينئذ على الضم نحو : { لله الأمر من قبل ومن بعد } .ومنه </a:t>
            </a:r>
          </a:p>
          <a:p>
            <a:pPr marL="0" indent="0">
              <a:spcBef>
                <a:spcPct val="0"/>
              </a:spcBef>
              <a:buFontTx/>
              <a:buNone/>
            </a:pPr>
            <a:r>
              <a:rPr lang="ar-SA" b="1" smtClean="0">
                <a:latin typeface="Times New Roman" pitchFamily="18" charset="0"/>
                <a:cs typeface="Times New Roman" pitchFamily="18" charset="0"/>
              </a:rPr>
              <a:t>*أقب </a:t>
            </a:r>
            <a:r>
              <a:rPr lang="ar-SA" b="1" u="sng" smtClean="0">
                <a:latin typeface="Times New Roman" pitchFamily="18" charset="0"/>
                <a:cs typeface="Times New Roman" pitchFamily="18" charset="0"/>
              </a:rPr>
              <a:t>من تحتُ </a:t>
            </a:r>
            <a:r>
              <a:rPr lang="ar-SA" b="1" smtClean="0">
                <a:latin typeface="Times New Roman" pitchFamily="18" charset="0"/>
                <a:cs typeface="Times New Roman" pitchFamily="18" charset="0"/>
              </a:rPr>
              <a:t>عريض من عل ِ*</a:t>
            </a:r>
          </a:p>
          <a:p>
            <a:pPr marL="0" indent="0">
              <a:spcBef>
                <a:spcPct val="0"/>
              </a:spcBef>
              <a:buFontTx/>
              <a:buNone/>
            </a:pPr>
            <a:r>
              <a:rPr lang="ar-SA" b="1" smtClean="0">
                <a:latin typeface="Times New Roman" pitchFamily="18" charset="0"/>
                <a:cs typeface="Times New Roman" pitchFamily="18" charset="0"/>
              </a:rPr>
              <a:t>الشاهد : من تحتُ </a:t>
            </a:r>
            <a:r>
              <a:rPr lang="ar-SA" b="1" u="sng" smtClean="0">
                <a:latin typeface="Times New Roman" pitchFamily="18" charset="0"/>
                <a:cs typeface="Times New Roman" pitchFamily="18" charset="0"/>
              </a:rPr>
              <a:t>ِ</a:t>
            </a:r>
            <a:r>
              <a:rPr lang="ar-SA" b="1" smtClean="0">
                <a:latin typeface="Times New Roman" pitchFamily="18" charset="0"/>
                <a:cs typeface="Times New Roman" pitchFamily="18" charset="0"/>
              </a:rPr>
              <a:t> حيث بني الظرف على الضم وقد حذف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Content Placeholder 2"/>
          <p:cNvSpPr>
            <a:spLocks noGrp="1"/>
          </p:cNvSpPr>
          <p:nvPr>
            <p:ph idx="4294967295"/>
          </p:nvPr>
        </p:nvSpPr>
        <p:spPr>
          <a:xfrm>
            <a:off x="533400" y="381000"/>
            <a:ext cx="8001000" cy="5943600"/>
          </a:xfrm>
        </p:spPr>
        <p:txBody>
          <a:bodyPr/>
          <a:lstStyle/>
          <a:p>
            <a:pPr marL="0" indent="0">
              <a:spcBef>
                <a:spcPct val="0"/>
              </a:spcBef>
              <a:buFontTx/>
              <a:buNone/>
            </a:pPr>
            <a:r>
              <a:rPr lang="ar-SA" b="1" smtClean="0">
                <a:cs typeface="Times New Roman" pitchFamily="18" charset="0"/>
              </a:rPr>
              <a:t>لفظ المضاف إليه ونوي معناه .</a:t>
            </a:r>
          </a:p>
          <a:p>
            <a:pPr marL="0" indent="0">
              <a:spcBef>
                <a:spcPct val="0"/>
              </a:spcBef>
              <a:buFontTx/>
              <a:buNone/>
            </a:pPr>
            <a:r>
              <a:rPr lang="ar-SA" b="1" smtClean="0">
                <a:cs typeface="Times New Roman" pitchFamily="18" charset="0"/>
              </a:rPr>
              <a:t>و(أوَّلُ )  و(دون)  : وأسماء الجهات الست وهي على التفصيل المذكور في قبل وبعد ، حكى أبو علي الفارسي :     ( ابدأ بذا من أولِ َ ُ) بالبناء على الضم لنية المضاف إليه معنى ، والفتح على الإعراب لعدم نية المضاف إليه لفظا ومعنى وإعرابها إعراب مالا ينصرف  للصفة ووزن الفعل ، والكسر على نية المضاف إليه لفظا .</a:t>
            </a:r>
          </a:p>
          <a:p>
            <a:pPr marL="0" indent="0">
              <a:spcBef>
                <a:spcPct val="0"/>
              </a:spcBef>
              <a:buFontTx/>
              <a:buNone/>
            </a:pPr>
            <a:r>
              <a:rPr lang="ar-SA" b="1" smtClean="0">
                <a:cs typeface="Times New Roman" pitchFamily="18" charset="0"/>
              </a:rPr>
              <a:t>وأما عل فإنها توافق فوق في معناها وفي بنائها على الضم ولكنها لا تستعمل إلا مجرورة بمن نحو : </a:t>
            </a:r>
          </a:p>
          <a:p>
            <a:pPr marL="0" indent="0">
              <a:spcBef>
                <a:spcPct val="0"/>
              </a:spcBef>
              <a:buFontTx/>
              <a:buNone/>
            </a:pPr>
            <a:r>
              <a:rPr lang="ar-SA" b="1" smtClean="0">
                <a:cs typeface="Times New Roman" pitchFamily="18" charset="0"/>
              </a:rPr>
              <a:t>* كجلمود ضخر حطه السيل </a:t>
            </a:r>
            <a:r>
              <a:rPr lang="ar-SA" b="1" u="sng" smtClean="0">
                <a:cs typeface="Times New Roman" pitchFamily="18" charset="0"/>
              </a:rPr>
              <a:t>من علِ*</a:t>
            </a:r>
          </a:p>
          <a:p>
            <a:pPr marL="0" indent="0">
              <a:spcBef>
                <a:spcPct val="0"/>
              </a:spcBef>
              <a:buFontTx/>
              <a:buNone/>
            </a:pPr>
            <a:r>
              <a:rPr lang="ar-SA" b="1" smtClean="0">
                <a:cs typeface="Times New Roman" pitchFamily="18" charset="0"/>
              </a:rPr>
              <a:t>الشاهد : من علِ حيث بنيت على الضم وقد حذف لفظ المضاف إليه ونوي معناه .</a:t>
            </a:r>
            <a:endParaRPr lang="en-US" smtClean="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fade">
                                      <p:cBhvr>
                                        <p:cTn id="7" dur="2000"/>
                                        <p:tgtEl>
                                          <p:spTgt spid="450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5059">
                                            <p:txEl>
                                              <p:pRg st="1" end="1"/>
                                            </p:txEl>
                                          </p:spTgt>
                                        </p:tgtEl>
                                        <p:attrNameLst>
                                          <p:attrName>style.visibility</p:attrName>
                                        </p:attrNameLst>
                                      </p:cBhvr>
                                      <p:to>
                                        <p:strVal val="visible"/>
                                      </p:to>
                                    </p:set>
                                    <p:animEffect transition="in" filter="fade">
                                      <p:cBhvr>
                                        <p:cTn id="12" dur="2000"/>
                                        <p:tgtEl>
                                          <p:spTgt spid="450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5059">
                                            <p:txEl>
                                              <p:pRg st="2" end="2"/>
                                            </p:txEl>
                                          </p:spTgt>
                                        </p:tgtEl>
                                        <p:attrNameLst>
                                          <p:attrName>style.visibility</p:attrName>
                                        </p:attrNameLst>
                                      </p:cBhvr>
                                      <p:to>
                                        <p:strVal val="visible"/>
                                      </p:to>
                                    </p:set>
                                    <p:animEffect transition="in" filter="fade">
                                      <p:cBhvr>
                                        <p:cTn id="17" dur="2000"/>
                                        <p:tgtEl>
                                          <p:spTgt spid="450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5059">
                                            <p:txEl>
                                              <p:pRg st="3" end="3"/>
                                            </p:txEl>
                                          </p:spTgt>
                                        </p:tgtEl>
                                        <p:attrNameLst>
                                          <p:attrName>style.visibility</p:attrName>
                                        </p:attrNameLst>
                                      </p:cBhvr>
                                      <p:to>
                                        <p:strVal val="visible"/>
                                      </p:to>
                                    </p:set>
                                    <p:animEffect transition="in" filter="fade">
                                      <p:cBhvr>
                                        <p:cTn id="22" dur="2000"/>
                                        <p:tgtEl>
                                          <p:spTgt spid="450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5059">
                                            <p:txEl>
                                              <p:pRg st="4" end="4"/>
                                            </p:txEl>
                                          </p:spTgt>
                                        </p:tgtEl>
                                        <p:attrNameLst>
                                          <p:attrName>style.visibility</p:attrName>
                                        </p:attrNameLst>
                                      </p:cBhvr>
                                      <p:to>
                                        <p:strVal val="visible"/>
                                      </p:to>
                                    </p:set>
                                    <p:animEffect transition="in" filter="fade">
                                      <p:cBhvr>
                                        <p:cTn id="27" dur="2000"/>
                                        <p:tgtEl>
                                          <p:spTgt spid="450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533400"/>
            <a:ext cx="8229600" cy="5791200"/>
          </a:xfrm>
        </p:spPr>
        <p:txBody>
          <a:bodyPr/>
          <a:lstStyle/>
          <a:p>
            <a:pPr marL="0" indent="0" defTabSz="0">
              <a:spcBef>
                <a:spcPct val="0"/>
              </a:spcBef>
              <a:buFontTx/>
              <a:buNone/>
            </a:pPr>
            <a:r>
              <a:rPr lang="ar-SA" b="1" u="sng" smtClean="0">
                <a:latin typeface="Times New Roman" pitchFamily="18" charset="0"/>
                <a:cs typeface="Times New Roman" pitchFamily="18" charset="0"/>
              </a:rPr>
              <a:t>الحادي عشر - حذف المضاف، وحذف المضاف إليه :</a:t>
            </a:r>
          </a:p>
          <a:p>
            <a:pPr marL="0" indent="0" defTabSz="0">
              <a:spcBef>
                <a:spcPct val="0"/>
              </a:spcBef>
              <a:buFontTx/>
              <a:buNone/>
            </a:pPr>
            <a:r>
              <a:rPr lang="ar-SA" b="1" u="sng" smtClean="0">
                <a:latin typeface="Times New Roman" pitchFamily="18" charset="0"/>
                <a:cs typeface="Times New Roman" pitchFamily="18" charset="0"/>
              </a:rPr>
              <a:t>أولا -</a:t>
            </a:r>
            <a:r>
              <a:rPr lang="ar-SA" b="1" smtClean="0">
                <a:latin typeface="Times New Roman" pitchFamily="18" charset="0"/>
                <a:cs typeface="Times New Roman" pitchFamily="18" charset="0"/>
              </a:rPr>
              <a:t> حذف المضاف ، وإقامة المضاف إليه مقامه:</a:t>
            </a:r>
          </a:p>
          <a:p>
            <a:pPr marL="0" indent="0" defTabSz="0">
              <a:spcBef>
                <a:spcPct val="0"/>
              </a:spcBef>
              <a:buFontTx/>
              <a:buNone/>
            </a:pPr>
            <a:r>
              <a:rPr lang="ar-SA" b="1" smtClean="0">
                <a:latin typeface="Times New Roman" pitchFamily="18" charset="0"/>
                <a:cs typeface="Times New Roman" pitchFamily="18" charset="0"/>
              </a:rPr>
              <a:t>    اللغة العربية قائمة على الإيجاز، وقد قال البلاغيون:         ( البلاغة الإيجاز) وحذف المضاف كثير جدًّا في اللغة، وهو من باب التوسع والاختصار، وفي القرآن مثل هذا الموضع نيِّفًا على ألف موضع ؛على حذف المضاف لا غير، وحذف المضاف في القرآن والشعر وفصيح الكلام سعة . </a:t>
            </a:r>
            <a:endParaRPr lang="en-US" b="1" smtClean="0">
              <a:latin typeface="Times New Roman" pitchFamily="18" charset="0"/>
              <a:cs typeface="Times New Roman" pitchFamily="18" charset="0"/>
            </a:endParaRPr>
          </a:p>
          <a:p>
            <a:pPr marL="0" indent="0" defTabSz="0">
              <a:spcBef>
                <a:spcPct val="0"/>
              </a:spcBef>
              <a:buFontTx/>
              <a:buNone/>
            </a:pPr>
            <a:r>
              <a:rPr lang="ar-SA" b="1" smtClean="0">
                <a:latin typeface="Times New Roman" pitchFamily="18" charset="0"/>
                <a:cs typeface="Times New Roman" pitchFamily="18" charset="0"/>
              </a:rPr>
              <a:t>    وقد ذهب جمهور النُّحاة إلى جواز حذف المضاف وإقامة المضاف إليه مقامه في الإعراب، إذا أمن اللبس،وقامت القرينة التي تدل عليه ، ومنهم سيبويه والمبرِّد والفرّاء والزّجّاج وأبوعلي الفارسي وابن جنِّي وابن يعيش وابن الحاجب والرَّضي وابن مالك وأبو حيّان والسُّيوطي والأدلة على ذلك </a:t>
            </a:r>
            <a:endParaRPr lang="en-US" smtClean="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457200"/>
            <a:ext cx="7848600" cy="5867400"/>
          </a:xfrm>
        </p:spPr>
        <p:txBody>
          <a:bodyPr/>
          <a:lstStyle/>
          <a:p>
            <a:pPr marL="0">
              <a:spcBef>
                <a:spcPct val="0"/>
              </a:spcBef>
              <a:buFontTx/>
              <a:buNone/>
            </a:pPr>
            <a:r>
              <a:rPr lang="ar-SA" b="1" smtClean="0">
                <a:latin typeface="Times New Roman" pitchFamily="18" charset="0"/>
                <a:cs typeface="Times New Roman" pitchFamily="18" charset="0"/>
              </a:rPr>
              <a:t>كثيرة منها قوله تعالى:{وأشربوا</a:t>
            </a:r>
            <a:r>
              <a:rPr lang="ar-SA" smtClean="0">
                <a:latin typeface="Times New Roman" pitchFamily="18" charset="0"/>
                <a:cs typeface="Times New Roman" pitchFamily="18" charset="0"/>
              </a:rPr>
              <a:t> </a:t>
            </a:r>
            <a:r>
              <a:rPr lang="ar-SA" b="1" smtClean="0">
                <a:latin typeface="Times New Roman" pitchFamily="18" charset="0"/>
                <a:cs typeface="Times New Roman" pitchFamily="18" charset="0"/>
              </a:rPr>
              <a:t>في قلوبهم العجل بكفرهم} أي حب العجل و قوله تعالى:{وأَسْأَلِ</a:t>
            </a:r>
            <a:r>
              <a:rPr lang="ar-SA" smtClean="0">
                <a:latin typeface="Times New Roman" pitchFamily="18" charset="0"/>
                <a:cs typeface="Times New Roman" pitchFamily="18" charset="0"/>
              </a:rPr>
              <a:t> </a:t>
            </a:r>
            <a:r>
              <a:rPr lang="ar-SA" b="1" smtClean="0">
                <a:cs typeface="Times New Roman" pitchFamily="18" charset="0"/>
              </a:rPr>
              <a:t>القَرْيَةَ } أي اسأل أهل القرية و</a:t>
            </a:r>
            <a:r>
              <a:rPr lang="ar-SA" b="1" smtClean="0">
                <a:latin typeface="Times New Roman" pitchFamily="18" charset="0"/>
                <a:cs typeface="Times New Roman" pitchFamily="18" charset="0"/>
              </a:rPr>
              <a:t> قوله تعالى: </a:t>
            </a:r>
            <a:r>
              <a:rPr lang="ar-SA" b="1" smtClean="0">
                <a:cs typeface="Times New Roman" pitchFamily="18" charset="0"/>
              </a:rPr>
              <a:t>{ وجاء ربك } أي جاء أمر ربك .</a:t>
            </a:r>
            <a:endParaRPr lang="en-US" b="1" smtClean="0">
              <a:cs typeface="Arial" pitchFamily="34" charset="0"/>
            </a:endParaRPr>
          </a:p>
          <a:p>
            <a:pPr marL="0">
              <a:spcBef>
                <a:spcPct val="0"/>
              </a:spcBef>
              <a:buFontTx/>
              <a:buNone/>
            </a:pPr>
            <a:r>
              <a:rPr lang="ar-SA" b="1" smtClean="0">
                <a:cs typeface="Times New Roman" pitchFamily="18" charset="0"/>
              </a:rPr>
              <a:t>  ومن كلام العرب احتجوا بقولهم :( بنو فلان يطؤهم الطريق ) أي يطؤهم أهل الطريق وقولهم : ( الليلة الهلال) والتقدير : ( الليلةُ ليلةُ الهلال ) في حال رفع كلمة ( الليلة ) وفي حال النصب يكون التقدير : (الليلةَ حدوثُ الهلال ، أو طلوعُه) ومع كثرة الشّواهد على حذف المضاف إلا أنّ أبا الحسن الأخفش لا يقيسه ، بل يقصره على السّماع</a:t>
            </a:r>
            <a:r>
              <a:rPr lang="ar-SA" b="1" smtClean="0"/>
              <a:t> فإذا لم </a:t>
            </a:r>
            <a:endParaRPr lang="en-US" b="1" smtClean="0">
              <a:cs typeface="Arial" pitchFamily="34" charset="0"/>
            </a:endParaRPr>
          </a:p>
          <a:p>
            <a:pPr marL="0">
              <a:spcBef>
                <a:spcPct val="0"/>
              </a:spcBef>
              <a:buFontTx/>
              <a:buNone/>
            </a:pPr>
            <a:r>
              <a:rPr lang="ar-SA" b="1" smtClean="0">
                <a:cs typeface="Times New Roman" pitchFamily="18" charset="0"/>
              </a:rPr>
              <a:t>يؤمن اللبس ، كقولك : (رأيتُ هندًا ، وأنت تريد غلام هند ) فإن الحذف لا يجوزلأنَّ الرؤية قد تقع على هند، كما</a:t>
            </a:r>
            <a:r>
              <a:rPr lang="ar-SA" b="1" smtClean="0"/>
              <a:t> تقع </a:t>
            </a:r>
            <a:endParaRPr lang="en-US" b="1" smtClean="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533400"/>
            <a:ext cx="8077200" cy="5867400"/>
          </a:xfrm>
        </p:spPr>
        <p:txBody>
          <a:bodyPr/>
          <a:lstStyle/>
          <a:p>
            <a:pPr marL="0" indent="0">
              <a:spcBef>
                <a:spcPts val="0"/>
              </a:spcBef>
              <a:buFontTx/>
              <a:buNone/>
              <a:defRPr/>
            </a:pPr>
            <a:r>
              <a:rPr lang="ar-SA" b="1" dirty="0" smtClean="0"/>
              <a:t>على غلامها، فيحصل الإلباس، </a:t>
            </a:r>
            <a:r>
              <a:rPr lang="ar-SA" b="1" dirty="0" smtClean="0">
                <a:cs typeface="+mj-cs"/>
              </a:rPr>
              <a:t>وقد يبقى المضاف إليه على جره بعد حذف المضاف ، بشرط أن يكون مماثلا لما عليه قد عطف كقول الشاعر : </a:t>
            </a:r>
          </a:p>
          <a:p>
            <a:pPr marL="0" indent="0">
              <a:spcBef>
                <a:spcPts val="0"/>
              </a:spcBef>
              <a:buFontTx/>
              <a:buNone/>
              <a:defRPr/>
            </a:pPr>
            <a:r>
              <a:rPr lang="ar-SA" b="1" dirty="0" smtClean="0">
                <a:cs typeface="+mj-cs"/>
              </a:rPr>
              <a:t>    أكلُّ امرئٍ تحسبين امرأً             </a:t>
            </a:r>
            <a:r>
              <a:rPr lang="ar-SA" b="1" u="sng" dirty="0" smtClean="0">
                <a:cs typeface="+mj-cs"/>
              </a:rPr>
              <a:t>ونارٍ</a:t>
            </a:r>
            <a:r>
              <a:rPr lang="ar-SA" b="1" dirty="0" smtClean="0">
                <a:cs typeface="+mj-cs"/>
              </a:rPr>
              <a:t> توقدُ بالليلِ نارا</a:t>
            </a:r>
          </a:p>
          <a:p>
            <a:pPr marL="0" indent="0">
              <a:spcBef>
                <a:spcPts val="0"/>
              </a:spcBef>
              <a:buFontTx/>
              <a:buNone/>
              <a:defRPr/>
            </a:pPr>
            <a:r>
              <a:rPr lang="ar-SA" b="1" dirty="0" smtClean="0">
                <a:cs typeface="+mj-cs"/>
              </a:rPr>
              <a:t>الشاهد : (ونارٍ ) حيث حذف المضاف وهو (كل ) وبقي المضاف إليه على جره كما كان قبل الحذف ؛ لأنه معطوف على مماثل له وهو(أكل امرئ ) .</a:t>
            </a:r>
            <a:endParaRPr lang="en-US" b="1" dirty="0" smtClean="0">
              <a:cs typeface="+mj-cs"/>
            </a:endParaRPr>
          </a:p>
          <a:p>
            <a:pPr marL="0" indent="0">
              <a:spcBef>
                <a:spcPts val="0"/>
              </a:spcBef>
              <a:buFontTx/>
              <a:buNone/>
              <a:defRPr/>
            </a:pPr>
            <a:r>
              <a:rPr lang="ar-SA" b="1" dirty="0" smtClean="0">
                <a:cs typeface="+mj-cs"/>
              </a:rPr>
              <a:t>وقد يحذف المضاف ويبقى المضاف إليه على جره</a:t>
            </a:r>
            <a:r>
              <a:rPr lang="ar-SA" b="1" dirty="0" smtClean="0"/>
              <a:t> والمحذوف</a:t>
            </a:r>
            <a:r>
              <a:rPr lang="ar-SA" b="1" dirty="0" smtClean="0">
                <a:cs typeface="+mj-cs"/>
              </a:rPr>
              <a:t>   ليس مماثلا له في اللفظ بل مقابلا له كقوله تعالى : {تريدون عرضَ الدنيا واللهُ يريدُ الآخرةِ } فيمن قرأ بجر الآخرة ؛ والتقدير : (والله يريد باقي الآخرة) ومنهم من يقدره بلفظ مماثل أي : (والله يريد عرض الآخرة ) .</a:t>
            </a:r>
            <a:endParaRPr lang="en-US" b="1" dirty="0">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381000"/>
            <a:ext cx="8077200" cy="6019800"/>
          </a:xfrm>
        </p:spPr>
        <p:txBody>
          <a:bodyPr/>
          <a:lstStyle/>
          <a:p>
            <a:pPr marL="0" indent="0">
              <a:spcBef>
                <a:spcPct val="0"/>
              </a:spcBef>
              <a:buFontTx/>
              <a:buNone/>
            </a:pPr>
            <a:r>
              <a:rPr lang="ar-SA" b="1" u="sng" smtClean="0">
                <a:cs typeface="Times New Roman" pitchFamily="18" charset="0"/>
              </a:rPr>
              <a:t>ثانيا-</a:t>
            </a:r>
            <a:r>
              <a:rPr lang="ar-SA" b="1" u="sng" smtClean="0">
                <a:latin typeface="Times New Roman" pitchFamily="18" charset="0"/>
                <a:cs typeface="Times New Roman" pitchFamily="18" charset="0"/>
              </a:rPr>
              <a:t> </a:t>
            </a:r>
            <a:r>
              <a:rPr lang="ar-SA" b="1" smtClean="0">
                <a:latin typeface="Times New Roman" pitchFamily="18" charset="0"/>
                <a:cs typeface="Times New Roman" pitchFamily="18" charset="0"/>
              </a:rPr>
              <a:t>حذف المضاف إليه :</a:t>
            </a:r>
          </a:p>
          <a:p>
            <a:pPr marL="0" indent="0">
              <a:spcBef>
                <a:spcPct val="0"/>
              </a:spcBef>
              <a:buFontTx/>
              <a:buNone/>
            </a:pPr>
            <a:r>
              <a:rPr lang="ar-SA" b="1" smtClean="0">
                <a:latin typeface="Times New Roman" pitchFamily="18" charset="0"/>
                <a:cs typeface="Times New Roman" pitchFamily="18" charset="0"/>
              </a:rPr>
              <a:t>إن كان المحذوف هو المضاف إليه فحذفه على مايلي :</a:t>
            </a:r>
          </a:p>
          <a:p>
            <a:pPr marL="0" indent="0">
              <a:spcBef>
                <a:spcPct val="0"/>
              </a:spcBef>
              <a:buFontTx/>
              <a:buChar char="-"/>
            </a:pPr>
            <a:r>
              <a:rPr lang="ar-SA" b="1" smtClean="0">
                <a:latin typeface="Times New Roman" pitchFamily="18" charset="0"/>
                <a:cs typeface="Times New Roman" pitchFamily="18" charset="0"/>
              </a:rPr>
              <a:t>يحذف المضاف إليه ويبقى المضاف كحاله لو كان مضافا فيحذف منه التنوين وأكثر ما يكون ذلك إذا عطف عليه مثله أي (مثل المحذوف) كقولهم : (قطع الله يد ورجل من قالها )  والتقدير : ( قطع الله يد من قالها</a:t>
            </a:r>
            <a:r>
              <a:rPr lang="ar-SA" b="1" smtClean="0">
                <a:cs typeface="Times New Roman" pitchFamily="18" charset="0"/>
              </a:rPr>
              <a:t> </a:t>
            </a:r>
            <a:r>
              <a:rPr lang="ar-SA" b="1" smtClean="0">
                <a:latin typeface="Times New Roman" pitchFamily="18" charset="0"/>
                <a:cs typeface="Times New Roman" pitchFamily="18" charset="0"/>
              </a:rPr>
              <a:t>ورجل من قالها</a:t>
            </a:r>
            <a:r>
              <a:rPr lang="ar-SA" b="1" smtClean="0">
                <a:cs typeface="Times New Roman" pitchFamily="18" charset="0"/>
              </a:rPr>
              <a:t> ) وجاز الحذف للدلالة عليه ، ومنه قول الشاعر: </a:t>
            </a:r>
          </a:p>
          <a:p>
            <a:pPr marL="0" indent="0">
              <a:spcBef>
                <a:spcPct val="0"/>
              </a:spcBef>
              <a:buFontTx/>
              <a:buNone/>
            </a:pPr>
            <a:r>
              <a:rPr lang="ar-SA" b="1" smtClean="0">
                <a:cs typeface="Times New Roman" pitchFamily="18" charset="0"/>
              </a:rPr>
              <a:t> سقى الأرَضِينَ الغيثُ </a:t>
            </a:r>
            <a:r>
              <a:rPr lang="ar-SA" b="1" u="sng" smtClean="0">
                <a:cs typeface="Times New Roman" pitchFamily="18" charset="0"/>
              </a:rPr>
              <a:t>سهلَ وحَزْنَهَا </a:t>
            </a:r>
          </a:p>
          <a:p>
            <a:pPr marL="0" indent="0">
              <a:spcBef>
                <a:spcPct val="0"/>
              </a:spcBef>
              <a:buFontTx/>
              <a:buNone/>
            </a:pPr>
            <a:r>
              <a:rPr lang="ar-SA" b="1" smtClean="0">
                <a:cs typeface="Times New Roman" pitchFamily="18" charset="0"/>
              </a:rPr>
              <a:t>                              فنيطتْ عُرَى الآمالِ بالزرعِ والضرعِ </a:t>
            </a:r>
          </a:p>
          <a:p>
            <a:pPr marL="0" indent="0">
              <a:spcBef>
                <a:spcPct val="0"/>
              </a:spcBef>
              <a:buFontTx/>
              <a:buNone/>
            </a:pPr>
            <a:r>
              <a:rPr lang="ar-SA" b="1" smtClean="0">
                <a:cs typeface="Times New Roman" pitchFamily="18" charset="0"/>
              </a:rPr>
              <a:t>الشاهد : (سهل وحزنها) </a:t>
            </a:r>
            <a:r>
              <a:rPr lang="ar-SA" b="1" smtClean="0">
                <a:latin typeface="Times New Roman" pitchFamily="18" charset="0"/>
                <a:cs typeface="Times New Roman" pitchFamily="18" charset="0"/>
              </a:rPr>
              <a:t>حذف المضاف إليه وأبقي المضاف (</a:t>
            </a:r>
            <a:r>
              <a:rPr lang="ar-SA" b="1" smtClean="0">
                <a:cs typeface="Times New Roman" pitchFamily="18" charset="0"/>
              </a:rPr>
              <a:t>سهل ) </a:t>
            </a:r>
            <a:r>
              <a:rPr lang="ar-SA" b="1" smtClean="0">
                <a:latin typeface="Times New Roman" pitchFamily="18" charset="0"/>
                <a:cs typeface="Times New Roman" pitchFamily="18" charset="0"/>
              </a:rPr>
              <a:t>كحاله لو كان قبل الحذف من غير تنوين لتحقق الشرطين :العطف ، وكون المعطوف مضافا إلى مثل المحذوف</a:t>
            </a:r>
            <a:endParaRPr lang="en-US" b="1" smtClean="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457200"/>
            <a:ext cx="8305800" cy="5943600"/>
          </a:xfrm>
        </p:spPr>
        <p:txBody>
          <a:bodyPr/>
          <a:lstStyle/>
          <a:p>
            <a:pPr marL="0" indent="0">
              <a:spcBef>
                <a:spcPts val="0"/>
              </a:spcBef>
              <a:buFontTx/>
              <a:buNone/>
              <a:defRPr/>
            </a:pPr>
            <a:r>
              <a:rPr lang="ar-SA" b="1" dirty="0" smtClean="0">
                <a:latin typeface="Times New Roman" pitchFamily="18" charset="0"/>
                <a:cs typeface="+mj-cs"/>
              </a:rPr>
              <a:t>- وقد يفعل ذلك وإن لم يعطف إلى مثل المحذوف من الأول كقول الشاعر : </a:t>
            </a:r>
          </a:p>
          <a:p>
            <a:pPr marL="0" indent="0">
              <a:spcBef>
                <a:spcPts val="0"/>
              </a:spcBef>
              <a:buFontTx/>
              <a:buNone/>
              <a:defRPr/>
            </a:pPr>
            <a:r>
              <a:rPr lang="ar-SA" b="1" dirty="0" smtClean="0">
                <a:latin typeface="Times New Roman" pitchFamily="18" charset="0"/>
                <a:cs typeface="+mj-cs"/>
              </a:rPr>
              <a:t>  </a:t>
            </a:r>
            <a:r>
              <a:rPr lang="ar-SA" b="1" u="sng" dirty="0" smtClean="0">
                <a:latin typeface="Times New Roman" pitchFamily="18" charset="0"/>
                <a:cs typeface="+mj-cs"/>
              </a:rPr>
              <a:t>ومن قبلِ </a:t>
            </a:r>
            <a:r>
              <a:rPr lang="ar-SA" b="1" dirty="0" smtClean="0">
                <a:latin typeface="Times New Roman" pitchFamily="18" charset="0"/>
                <a:cs typeface="+mj-cs"/>
              </a:rPr>
              <a:t>نادى كلُّ مولى قرابةً   </a:t>
            </a:r>
          </a:p>
          <a:p>
            <a:pPr marL="0" indent="0">
              <a:spcBef>
                <a:spcPts val="0"/>
              </a:spcBef>
              <a:buFontTx/>
              <a:buNone/>
              <a:defRPr/>
            </a:pPr>
            <a:r>
              <a:rPr lang="ar-SA" b="1" dirty="0" smtClean="0">
                <a:latin typeface="Times New Roman" pitchFamily="18" charset="0"/>
                <a:cs typeface="+mj-cs"/>
              </a:rPr>
              <a:t>                              فما عَطَفَتْ مولىً عليه العواطفُ </a:t>
            </a:r>
          </a:p>
          <a:p>
            <a:pPr marL="0" indent="0">
              <a:spcBef>
                <a:spcPts val="0"/>
              </a:spcBef>
              <a:buFontTx/>
              <a:buNone/>
              <a:defRPr/>
            </a:pPr>
            <a:r>
              <a:rPr lang="ar-SA" b="1" dirty="0" smtClean="0">
                <a:cs typeface="+mj-cs"/>
              </a:rPr>
              <a:t>الشاهد :(</a:t>
            </a:r>
            <a:r>
              <a:rPr lang="ar-SA" b="1" dirty="0" smtClean="0">
                <a:latin typeface="Times New Roman" pitchFamily="18" charset="0"/>
                <a:cs typeface="+mj-cs"/>
              </a:rPr>
              <a:t>ومن قبل) حذف المضاف إليه وأبقي المضاف كحاله لو كان قبل الحذف من غير تنوين مع كون الشرطين العطف ، وكون المعطوف مضافا إلى مثل المحذوف غير متحققين فيه .</a:t>
            </a:r>
          </a:p>
          <a:p>
            <a:pPr marL="0" indent="0">
              <a:spcBef>
                <a:spcPts val="0"/>
              </a:spcBef>
              <a:buFontTx/>
              <a:buNone/>
              <a:defRPr/>
            </a:pPr>
            <a:r>
              <a:rPr lang="ar-SA" b="1" dirty="0" smtClean="0">
                <a:latin typeface="Times New Roman" pitchFamily="18" charset="0"/>
                <a:cs typeface="+mj-cs"/>
              </a:rPr>
              <a:t>ومثله قراءة ابن محيصن قرأ بالضم بدون التنوين، وقرأ يعقوب بالفتح </a:t>
            </a:r>
            <a:r>
              <a:rPr lang="ar-SA" b="1" dirty="0" smtClean="0">
                <a:latin typeface="Times New Roman" pitchFamily="18" charset="0"/>
              </a:rPr>
              <a:t>بدون التنوين،</a:t>
            </a:r>
            <a:r>
              <a:rPr lang="ar-SA" b="1" dirty="0" smtClean="0">
                <a:latin typeface="Times New Roman" pitchFamily="18" charset="0"/>
                <a:cs typeface="+mj-cs"/>
              </a:rPr>
              <a:t> { فلا خوفَ ُعليهم } والتقدير: فلا خوفَ ُ شيء عليهم .</a:t>
            </a:r>
          </a:p>
          <a:p>
            <a:pPr marL="0" indent="0">
              <a:spcBef>
                <a:spcPts val="0"/>
              </a:spcBef>
              <a:buFontTx/>
              <a:buNone/>
              <a:defRPr/>
            </a:pPr>
            <a:r>
              <a:rPr lang="ar-SA" b="1" dirty="0" smtClean="0">
                <a:latin typeface="Times New Roman" pitchFamily="18" charset="0"/>
                <a:cs typeface="+mj-cs"/>
              </a:rPr>
              <a:t>   وقد اختلف النحاة في المضاف المحذوف ، وخلافهم على ما يلي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457200"/>
            <a:ext cx="8305800" cy="5715000"/>
          </a:xfrm>
        </p:spPr>
        <p:txBody>
          <a:bodyPr/>
          <a:lstStyle/>
          <a:p>
            <a:pPr marL="0" indent="0">
              <a:spcBef>
                <a:spcPct val="0"/>
              </a:spcBef>
              <a:buFontTx/>
              <a:buNone/>
            </a:pPr>
            <a:r>
              <a:rPr lang="ar-SA" b="1" smtClean="0">
                <a:latin typeface="Times New Roman" pitchFamily="18" charset="0"/>
              </a:rPr>
              <a:t>1</a:t>
            </a:r>
            <a:r>
              <a:rPr lang="ar-SA" b="1" smtClean="0">
                <a:latin typeface="Times New Roman" pitchFamily="18" charset="0"/>
                <a:cs typeface="Times New Roman" pitchFamily="18" charset="0"/>
              </a:rPr>
              <a:t>- ذهب المبرد إلى أن الحذف يكون من الأول وأن الاسم الثاني هو المضاف إلى المذكور (قطع الله يد ورجل من قالها).</a:t>
            </a:r>
          </a:p>
          <a:p>
            <a:pPr marL="0" indent="0">
              <a:spcBef>
                <a:spcPct val="0"/>
              </a:spcBef>
              <a:buFontTx/>
              <a:buNone/>
            </a:pPr>
            <a:r>
              <a:rPr lang="ar-SA" b="1" smtClean="0">
                <a:latin typeface="Times New Roman" pitchFamily="18" charset="0"/>
                <a:cs typeface="Times New Roman" pitchFamily="18" charset="0"/>
              </a:rPr>
              <a:t>2- ذهب سيبويه إلى أن الحذف من الثاني لا من الأول ثم أقحم المعطوف بين المضاف والمضاف إليه ، فيكون الأصل (قطع الله يد من قالها ورجل). </a:t>
            </a:r>
          </a:p>
          <a:p>
            <a:pPr marL="0" indent="0">
              <a:spcBef>
                <a:spcPct val="0"/>
              </a:spcBef>
              <a:buFontTx/>
              <a:buNone/>
            </a:pPr>
            <a:r>
              <a:rPr lang="ar-SA" b="1" smtClean="0">
                <a:latin typeface="Times New Roman" pitchFamily="18" charset="0"/>
                <a:cs typeface="Times New Roman" pitchFamily="18" charset="0"/>
              </a:rPr>
              <a:t>3- وعند الفراء أن الاسمين المضافين مضافان إلى من قالها ولا حذف في الكلام لا من الأول ولا من الثاني . </a:t>
            </a:r>
          </a:p>
          <a:p>
            <a:pPr marL="0" indent="0">
              <a:spcBef>
                <a:spcPct val="0"/>
              </a:spcBef>
              <a:buFontTx/>
              <a:buNone/>
            </a:pPr>
            <a:r>
              <a:rPr lang="ar-SA" b="1" u="sng" smtClean="0">
                <a:latin typeface="Times New Roman" pitchFamily="18" charset="0"/>
                <a:cs typeface="Times New Roman" pitchFamily="18" charset="0"/>
              </a:rPr>
              <a:t>الثاني عشر - الفصل بين المضاف والمضاف إليه :</a:t>
            </a:r>
          </a:p>
          <a:p>
            <a:pPr marL="0" indent="0">
              <a:spcBef>
                <a:spcPct val="0"/>
              </a:spcBef>
              <a:buFontTx/>
              <a:buNone/>
            </a:pPr>
            <a:r>
              <a:rPr lang="ar-SA" b="1" smtClean="0">
                <a:latin typeface="Times New Roman" pitchFamily="18" charset="0"/>
                <a:cs typeface="Times New Roman" pitchFamily="18" charset="0"/>
              </a:rPr>
              <a:t>  زعم كثير من النحويين أنه لا يفصل بين المضاف والمضاف إليه إلا في الشعر ، ذلك لأن المضاف إليه بمنزلة الجزء من المضاف فكما لا يفصل بين أجزاء الاسم </a:t>
            </a:r>
            <a:r>
              <a:rPr lang="ar-SA" b="1" smtClean="0">
                <a:latin typeface="Times New Roman" pitchFamily="18" charset="0"/>
              </a:rPr>
              <a:t>فأنه لا يفصل بينه</a:t>
            </a:r>
            <a:endParaRPr lang="en-US" smtClean="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2"/>
          <p:cNvSpPr txBox="1">
            <a:spLocks/>
          </p:cNvSpPr>
          <p:nvPr/>
        </p:nvSpPr>
        <p:spPr bwMode="auto">
          <a:xfrm>
            <a:off x="533400" y="457200"/>
            <a:ext cx="8077200" cy="5943600"/>
          </a:xfrm>
          <a:prstGeom prst="rect">
            <a:avLst/>
          </a:prstGeom>
          <a:noFill/>
          <a:ln w="9525">
            <a:noFill/>
            <a:miter lim="800000"/>
            <a:headEnd/>
            <a:tailEnd/>
          </a:ln>
        </p:spPr>
        <p:txBody>
          <a:bodyPr/>
          <a:lstStyle/>
          <a:p>
            <a:pPr eaLnBrk="0" hangingPunct="0"/>
            <a:r>
              <a:rPr lang="ar-SA" sz="3200" b="1">
                <a:latin typeface="Times New Roman" pitchFamily="18" charset="0"/>
                <a:cs typeface="Times New Roman" pitchFamily="18" charset="0"/>
              </a:rPr>
              <a:t>وبين ما نزل منزلة الجزء منه وهذا رأي البصريين ، وقد أجاز الكوفيون الفصل ، وهو الذي اختاره المصنف في مسائل  ثلاثة منها جائزة في السعة وهي :</a:t>
            </a:r>
          </a:p>
          <a:p>
            <a:pPr eaLnBrk="0" hangingPunct="0"/>
            <a:r>
              <a:rPr lang="ar-SA" sz="3200" b="1">
                <a:latin typeface="Times New Roman" pitchFamily="18" charset="0"/>
                <a:cs typeface="Times New Roman" pitchFamily="18" charset="0"/>
              </a:rPr>
              <a:t>أولا: أن يكون المضاف مصدرا والمضاف إليه فاعله والفاصل إما مفعوله وإما ظرفه كقراءة ابن عامر (وكذلك زين لكثير من المشركين قتلُ أولادَهم شركائهم ) برفع قتل على أنه نائب فاعل ، وجر شركائهم  من إضافة المصدر لفاعله ونصب أولادهم على أنه مفعوله وقد فصل به بين المتضايفين ، وقيل الفصل في هذا حسن ، ومثال ما فصل فيه بين المضاف والمضاف إليه بظرف نصبه المضاف الذي هو مصدر ما حكي عن بعض من يوثق بعربيته (ترك نفسك في هواها سعي لها في رداها ).</a:t>
            </a:r>
            <a:endParaRPr lang="en-US" sz="3200">
              <a:latin typeface="Calibri" pitchFamily="34" charset="0"/>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ontent Placeholder 2"/>
          <p:cNvSpPr txBox="1">
            <a:spLocks/>
          </p:cNvSpPr>
          <p:nvPr/>
        </p:nvSpPr>
        <p:spPr bwMode="auto">
          <a:xfrm>
            <a:off x="533400" y="762000"/>
            <a:ext cx="8001000" cy="5410200"/>
          </a:xfrm>
          <a:prstGeom prst="rect">
            <a:avLst/>
          </a:prstGeom>
          <a:noFill/>
          <a:ln w="9525">
            <a:noFill/>
            <a:miter lim="800000"/>
            <a:headEnd/>
            <a:tailEnd/>
          </a:ln>
        </p:spPr>
        <p:txBody>
          <a:bodyPr/>
          <a:lstStyle/>
          <a:p>
            <a:pPr eaLnBrk="0" hangingPunct="0"/>
            <a:r>
              <a:rPr lang="ar-SA" sz="3200" b="1">
                <a:latin typeface="Times New Roman" pitchFamily="18" charset="0"/>
                <a:cs typeface="Times New Roman" pitchFamily="18" charset="0"/>
              </a:rPr>
              <a:t>ثانيا - أن يكون المضاف وصفا والمضاف إليه إما مفعوله الأول والفاصل مفعوله الثاني كقراءة بعض السلف : { ولا تحسبن اللهَ ُمخلفَ وعدَهُ رسلِهِ }</a:t>
            </a:r>
          </a:p>
          <a:p>
            <a:pPr eaLnBrk="0" hangingPunct="0"/>
            <a:r>
              <a:rPr lang="ar-SA" sz="3200" b="1">
                <a:latin typeface="Times New Roman" pitchFamily="18" charset="0"/>
                <a:cs typeface="Times New Roman" pitchFamily="18" charset="0"/>
              </a:rPr>
              <a:t>أو الفصل  بالظرف قوله صلى الله عليه وسلم : ( هل أنتم تاركو لي صاحبي ) </a:t>
            </a:r>
          </a:p>
          <a:p>
            <a:pPr eaLnBrk="0" hangingPunct="0"/>
            <a:r>
              <a:rPr lang="ar-SA" sz="3200" b="1">
                <a:latin typeface="Times New Roman" pitchFamily="18" charset="0"/>
                <a:cs typeface="Times New Roman" pitchFamily="18" charset="0"/>
              </a:rPr>
              <a:t>ثالثا - أن يكون الفصل بالقسم حكى الكسائي  (هذا غلام والله زيد ) ومنه قوله :</a:t>
            </a:r>
          </a:p>
          <a:p>
            <a:pPr eaLnBrk="0" hangingPunct="0"/>
            <a:r>
              <a:rPr lang="ar-SA" sz="3200" b="1">
                <a:latin typeface="Times New Roman" pitchFamily="18" charset="0"/>
                <a:cs typeface="Times New Roman" pitchFamily="18" charset="0"/>
              </a:rPr>
              <a:t>ولئن حلفت على يديك لأحلفن  </a:t>
            </a:r>
          </a:p>
          <a:p>
            <a:pPr eaLnBrk="0" hangingPunct="0"/>
            <a:r>
              <a:rPr lang="ar-SA" sz="3200" b="1">
                <a:latin typeface="Times New Roman" pitchFamily="18" charset="0"/>
                <a:cs typeface="Times New Roman" pitchFamily="18" charset="0"/>
              </a:rPr>
              <a:t>                                بيمين أصدق من يمينك مقسم</a:t>
            </a:r>
          </a:p>
          <a:p>
            <a:pPr eaLnBrk="0" hangingPunct="0"/>
            <a:r>
              <a:rPr lang="ar-SA" sz="3200" b="1">
                <a:latin typeface="Times New Roman" pitchFamily="18" charset="0"/>
                <a:cs typeface="Times New Roman" pitchFamily="18" charset="0"/>
              </a:rPr>
              <a:t>الأصل ( يمين مقسم أصدق من يمينك ) </a:t>
            </a:r>
          </a:p>
          <a:p>
            <a:pPr eaLnBrk="0" hangingPunct="0"/>
            <a:endParaRPr lang="ar-SA" sz="3200" b="1">
              <a:latin typeface="Times New Roman" pitchFamily="18" charset="0"/>
              <a:cs typeface="Times New Roman" pitchFamily="18" charset="0"/>
            </a:endParaRP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2"/>
          <p:cNvSpPr txBox="1">
            <a:spLocks/>
          </p:cNvSpPr>
          <p:nvPr/>
        </p:nvSpPr>
        <p:spPr bwMode="auto">
          <a:xfrm>
            <a:off x="533400" y="457200"/>
            <a:ext cx="8077200" cy="6019800"/>
          </a:xfrm>
          <a:prstGeom prst="rect">
            <a:avLst/>
          </a:prstGeom>
          <a:noFill/>
          <a:ln w="9525">
            <a:noFill/>
            <a:miter lim="800000"/>
            <a:headEnd/>
            <a:tailEnd/>
          </a:ln>
        </p:spPr>
        <p:txBody>
          <a:bodyPr/>
          <a:lstStyle/>
          <a:p>
            <a:pPr eaLnBrk="0" hangingPunct="0"/>
            <a:r>
              <a:rPr lang="ar-SA" sz="3200" b="1">
                <a:latin typeface="Times New Roman" pitchFamily="18" charset="0"/>
                <a:cs typeface="Times New Roman" pitchFamily="18" charset="0"/>
              </a:rPr>
              <a:t>وأربعة مختصة بالشعر وهي :</a:t>
            </a:r>
          </a:p>
          <a:p>
            <a:pPr eaLnBrk="0" hangingPunct="0"/>
            <a:r>
              <a:rPr lang="ar-SA" sz="3200" b="1">
                <a:latin typeface="Times New Roman" pitchFamily="18" charset="0"/>
                <a:cs typeface="Times New Roman" pitchFamily="18" charset="0"/>
              </a:rPr>
              <a:t>1- الفصل بالأجنبي ونعني به معمول غير المضاف نحوقوله </a:t>
            </a:r>
          </a:p>
          <a:p>
            <a:pPr eaLnBrk="0" hangingPunct="0"/>
            <a:r>
              <a:rPr lang="ar-SA" sz="3200" b="1">
                <a:latin typeface="Times New Roman" pitchFamily="18" charset="0"/>
                <a:cs typeface="Times New Roman" pitchFamily="18" charset="0"/>
              </a:rPr>
              <a:t>كما خط الكتاب بكف يوما    يهوديٍّ يقاربُ أو يزيلُ</a:t>
            </a:r>
          </a:p>
          <a:p>
            <a:pPr eaLnBrk="0" hangingPunct="0"/>
            <a:r>
              <a:rPr lang="ar-SA" sz="3200" b="1">
                <a:latin typeface="Times New Roman" pitchFamily="18" charset="0"/>
                <a:cs typeface="Times New Roman" pitchFamily="18" charset="0"/>
              </a:rPr>
              <a:t>الشاهد : ( بكف يوما يهوديٍّ) ففصل بـ(يوما) بين (كف) و (يهودي) وهو أجنبي من (كف) لأنه معمول لـ (خط)</a:t>
            </a:r>
          </a:p>
          <a:p>
            <a:pPr eaLnBrk="0" hangingPunct="0"/>
            <a:r>
              <a:rPr lang="ar-SA" sz="3200" b="1">
                <a:latin typeface="Times New Roman" pitchFamily="18" charset="0"/>
                <a:cs typeface="Times New Roman" pitchFamily="18" charset="0"/>
              </a:rPr>
              <a:t>2- الفصل بنعت المضاف  كقوله :</a:t>
            </a:r>
          </a:p>
          <a:p>
            <a:pPr eaLnBrk="0" hangingPunct="0"/>
            <a:r>
              <a:rPr lang="ar-SA" sz="3200" b="1">
                <a:latin typeface="Times New Roman" pitchFamily="18" charset="0"/>
                <a:cs typeface="Times New Roman" pitchFamily="18" charset="0"/>
              </a:rPr>
              <a:t>نجوت وقد بل المرادي سيفه  </a:t>
            </a:r>
          </a:p>
          <a:p>
            <a:pPr eaLnBrk="0" hangingPunct="0"/>
            <a:r>
              <a:rPr lang="ar-SA" sz="3200" b="1">
                <a:latin typeface="Times New Roman" pitchFamily="18" charset="0"/>
                <a:cs typeface="Times New Roman" pitchFamily="18" charset="0"/>
              </a:rPr>
              <a:t>                                 من ابن ابي شيخ الأباطح طالب</a:t>
            </a:r>
          </a:p>
          <a:p>
            <a:pPr eaLnBrk="0" hangingPunct="0"/>
            <a:r>
              <a:rPr lang="ar-SA" sz="3200" b="1">
                <a:latin typeface="Times New Roman" pitchFamily="18" charset="0"/>
                <a:cs typeface="Times New Roman" pitchFamily="18" charset="0"/>
              </a:rPr>
              <a:t>الشاهد : أن الأصل ( من ابن أبي طالب شيخ الأباطح )</a:t>
            </a:r>
          </a:p>
          <a:p>
            <a:pPr eaLnBrk="0" hangingPunct="0"/>
            <a:r>
              <a:rPr lang="ar-SA" sz="3200" b="1">
                <a:latin typeface="Times New Roman" pitchFamily="18" charset="0"/>
                <a:cs typeface="Times New Roman" pitchFamily="18" charset="0"/>
              </a:rPr>
              <a:t>3- الفصل بفاعل المضاف كقوله :</a:t>
            </a:r>
          </a:p>
          <a:p>
            <a:pPr eaLnBrk="0" hangingPunct="0"/>
            <a:r>
              <a:rPr lang="ar-SA" sz="3200" b="1">
                <a:latin typeface="Times New Roman" pitchFamily="18" charset="0"/>
                <a:cs typeface="Times New Roman" pitchFamily="18" charset="0"/>
              </a:rPr>
              <a:t>4- الفصل بالنداء :</a:t>
            </a:r>
          </a:p>
          <a:p>
            <a:pPr eaLnBrk="0" hangingPunct="0"/>
            <a:r>
              <a:rPr lang="ar-SA" sz="3200" b="1">
                <a:latin typeface="Times New Roman" pitchFamily="18" charset="0"/>
                <a:cs typeface="Times New Roman" pitchFamily="18" charset="0"/>
              </a:rPr>
              <a:t>وفاق كعب بجير منقذ لك من     تعجيل تهلكة والخلد في سقر</a:t>
            </a:r>
            <a:endParaRPr lang="en-US" sz="3200">
              <a:latin typeface="Calibri" pitchFamily="34" charset="0"/>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609600"/>
            <a:ext cx="8077200" cy="5516563"/>
          </a:xfrm>
        </p:spPr>
        <p:txBody>
          <a:bodyPr/>
          <a:lstStyle/>
          <a:p>
            <a:pPr>
              <a:spcBef>
                <a:spcPts val="0"/>
              </a:spcBef>
              <a:buFontTx/>
              <a:buNone/>
              <a:defRPr/>
            </a:pPr>
            <a:r>
              <a:rPr lang="ar-SA" b="1" dirty="0" smtClean="0">
                <a:latin typeface="Times New Roman" pitchFamily="18" charset="0"/>
                <a:cs typeface="+mj-cs"/>
              </a:rPr>
              <a:t>الشاهد قوله ( وفاق كعب بجير )</a:t>
            </a:r>
          </a:p>
          <a:p>
            <a:pPr>
              <a:spcBef>
                <a:spcPts val="0"/>
              </a:spcBef>
              <a:buFontTx/>
              <a:buNone/>
              <a:defRPr/>
            </a:pPr>
            <a:r>
              <a:rPr lang="ar-SA" b="1" dirty="0" smtClean="0">
                <a:latin typeface="Times New Roman" pitchFamily="18" charset="0"/>
                <a:cs typeface="+mj-cs"/>
              </a:rPr>
              <a:t>فصل بينهما بالمنادى( كعب ) والأصل ( وفاق بجير يا كعب )</a:t>
            </a:r>
          </a:p>
          <a:p>
            <a:pPr marL="0" indent="0">
              <a:spcBef>
                <a:spcPts val="0"/>
              </a:spcBef>
              <a:buFontTx/>
              <a:buNone/>
              <a:defRPr/>
            </a:pPr>
            <a:r>
              <a:rPr lang="ar-SA" b="1" dirty="0" smtClean="0">
                <a:latin typeface="Times New Roman" pitchFamily="18" charset="0"/>
                <a:cs typeface="+mj-cs"/>
              </a:rPr>
              <a:t>وقوله :</a:t>
            </a:r>
          </a:p>
          <a:p>
            <a:pPr marL="0" indent="0">
              <a:spcBef>
                <a:spcPts val="0"/>
              </a:spcBef>
              <a:buFontTx/>
              <a:buNone/>
              <a:defRPr/>
            </a:pPr>
            <a:r>
              <a:rPr lang="ar-SA" b="1" dirty="0" smtClean="0">
                <a:latin typeface="Times New Roman" pitchFamily="18" charset="0"/>
                <a:cs typeface="+mj-cs"/>
              </a:rPr>
              <a:t>      كأن برذون ابا عصام              زيد حمار دق باللجام</a:t>
            </a:r>
          </a:p>
          <a:p>
            <a:pPr marL="0" indent="0">
              <a:spcBef>
                <a:spcPts val="0"/>
              </a:spcBef>
              <a:buFontTx/>
              <a:buNone/>
              <a:defRPr/>
            </a:pPr>
            <a:r>
              <a:rPr lang="ar-SA" b="1" dirty="0" smtClean="0">
                <a:latin typeface="Times New Roman" pitchFamily="18" charset="0"/>
                <a:cs typeface="+mj-cs"/>
              </a:rPr>
              <a:t>الشاهد : كأن برذون أبا عصام زيد )</a:t>
            </a:r>
          </a:p>
          <a:p>
            <a:pPr marL="0" indent="0">
              <a:spcBef>
                <a:spcPts val="0"/>
              </a:spcBef>
              <a:buFontTx/>
              <a:buNone/>
              <a:defRPr/>
            </a:pPr>
            <a:r>
              <a:rPr lang="ar-SA" b="1" dirty="0" smtClean="0">
                <a:latin typeface="Times New Roman" pitchFamily="18" charset="0"/>
                <a:cs typeface="+mj-cs"/>
              </a:rPr>
              <a:t>فصل بينهما بالمنادى ( أبا عصام ) والأصل ( كأن برذون زيد يا أبا عصام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6947</TotalTime>
  <Words>5635</Words>
  <Application>Microsoft Office PowerPoint</Application>
  <PresentationFormat>عرض على الشاشة (3:4)‏</PresentationFormat>
  <Paragraphs>298</Paragraphs>
  <Slides>53</Slides>
  <Notes>4</Notes>
  <HiddenSlides>0</HiddenSlides>
  <MMClips>0</MMClips>
  <ScaleCrop>false</ScaleCrop>
  <HeadingPairs>
    <vt:vector size="6" baseType="variant">
      <vt:variant>
        <vt:lpstr>الخطوط المستخدمة</vt:lpstr>
      </vt:variant>
      <vt:variant>
        <vt:i4>4</vt:i4>
      </vt:variant>
      <vt:variant>
        <vt:lpstr>سمة</vt:lpstr>
      </vt:variant>
      <vt:variant>
        <vt:i4>1</vt:i4>
      </vt:variant>
      <vt:variant>
        <vt:lpstr>عناوين الشرائح</vt:lpstr>
      </vt:variant>
      <vt:variant>
        <vt:i4>53</vt:i4>
      </vt:variant>
    </vt:vector>
  </HeadingPairs>
  <TitlesOfParts>
    <vt:vector size="58" baseType="lpstr">
      <vt:lpstr>Arial</vt:lpstr>
      <vt:lpstr>Calibri</vt:lpstr>
      <vt:lpstr>Times New Roman</vt:lpstr>
      <vt:lpstr>Wingdings</vt:lpstr>
      <vt:lpstr>تصميم افتراضي</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  </vt:lpstr>
      <vt:lpstr>  </vt:lpstr>
      <vt:lpstr>الشريحة 15</vt:lpstr>
      <vt:lpstr> </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الشريحة 46</vt:lpstr>
      <vt:lpstr>الشريحة 47</vt:lpstr>
      <vt:lpstr>الشريحة 48</vt:lpstr>
      <vt:lpstr>الشريحة 49</vt:lpstr>
      <vt:lpstr>الشريحة 50</vt:lpstr>
      <vt:lpstr>الشريحة 51</vt:lpstr>
      <vt:lpstr>الشريحة 52</vt:lpstr>
      <vt:lpstr>الشريحة 53</vt:lpstr>
    </vt:vector>
  </TitlesOfParts>
  <Company>My 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باب التعجب</dc:title>
  <dc:creator>Nawal</dc:creator>
  <cp:lastModifiedBy>زينب</cp:lastModifiedBy>
  <cp:revision>607</cp:revision>
  <dcterms:created xsi:type="dcterms:W3CDTF">2010-02-26T14:34:11Z</dcterms:created>
  <dcterms:modified xsi:type="dcterms:W3CDTF">2010-12-04T11:22:20Z</dcterms:modified>
</cp:coreProperties>
</file>