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13"/>
  </p:notesMasterIdLst>
  <p:sldIdLst>
    <p:sldId id="267" r:id="rId2"/>
    <p:sldId id="256" r:id="rId3"/>
    <p:sldId id="260" r:id="rId4"/>
    <p:sldId id="257" r:id="rId5"/>
    <p:sldId id="258" r:id="rId6"/>
    <p:sldId id="259" r:id="rId7"/>
    <p:sldId id="261" r:id="rId8"/>
    <p:sldId id="262" r:id="rId9"/>
    <p:sldId id="263" r:id="rId10"/>
    <p:sldId id="264" r:id="rId11"/>
    <p:sldId id="265"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25F29E7-4BC6-48B8-B3F4-11A566EC92F3}" type="datetimeFigureOut">
              <a:rPr lang="ar-SA" smtClean="0"/>
              <a:pPr/>
              <a:t>22/12/32</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DD59DB5-F806-42E9-9E22-BB9BF0C0CC26}"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DD59DB5-F806-42E9-9E22-BB9BF0C0CC26}" type="slidenum">
              <a:rPr lang="ar-SA" smtClean="0"/>
              <a:pPr/>
              <a:t>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8FAE87F6-875A-4480-B7EE-9A5460B07956}" type="datetimeFigureOut">
              <a:rPr lang="ar-SA" smtClean="0"/>
              <a:pPr/>
              <a:t>22/12/32</a:t>
            </a:fld>
            <a:endParaRPr lang="ar-SA"/>
          </a:p>
        </p:txBody>
      </p:sp>
      <p:sp>
        <p:nvSpPr>
          <p:cNvPr id="17" name="Footer Placeholder 16"/>
          <p:cNvSpPr>
            <a:spLocks noGrp="1"/>
          </p:cNvSpPr>
          <p:nvPr>
            <p:ph type="ftr" sz="quarter" idx="11"/>
          </p:nvPr>
        </p:nvSpPr>
        <p:spPr>
          <a:xfrm>
            <a:off x="5410200" y="4205288"/>
            <a:ext cx="1295400" cy="457200"/>
          </a:xfrm>
        </p:spPr>
        <p:txBody>
          <a:bodyPr/>
          <a:lstStyle/>
          <a:p>
            <a:endParaRPr lang="ar-SA"/>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032290A-6E49-4290-9F14-5DB7A76D4BC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AE87F6-875A-4480-B7EE-9A5460B07956}" type="datetimeFigureOut">
              <a:rPr lang="ar-SA" smtClean="0"/>
              <a:pPr/>
              <a:t>22/12/32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AE87F6-875A-4480-B7EE-9A5460B07956}" type="datetimeFigureOut">
              <a:rPr lang="ar-SA" smtClean="0"/>
              <a:pPr/>
              <a:t>22/12/32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AE87F6-875A-4480-B7EE-9A5460B07956}" type="datetimeFigureOut">
              <a:rPr lang="ar-SA" smtClean="0"/>
              <a:pPr/>
              <a:t>22/12/32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8FAE87F6-875A-4480-B7EE-9A5460B07956}" type="datetimeFigureOut">
              <a:rPr lang="ar-SA" smtClean="0"/>
              <a:pPr/>
              <a:t>22/12/32</a:t>
            </a:fld>
            <a:endParaRPr lang="ar-SA"/>
          </a:p>
        </p:txBody>
      </p:sp>
      <p:sp>
        <p:nvSpPr>
          <p:cNvPr id="27" name="Slide Number Placeholder 26"/>
          <p:cNvSpPr>
            <a:spLocks noGrp="1"/>
          </p:cNvSpPr>
          <p:nvPr>
            <p:ph type="sldNum" sz="quarter" idx="11"/>
          </p:nvPr>
        </p:nvSpPr>
        <p:spPr/>
        <p:txBody>
          <a:bodyPr rtlCol="0"/>
          <a:lstStyle/>
          <a:p>
            <a:fld id="{C032290A-6E49-4290-9F14-5DB7A76D4BC3}" type="slidenum">
              <a:rPr lang="ar-SA" smtClean="0"/>
              <a:pPr/>
              <a:t>‹#›</a:t>
            </a:fld>
            <a:endParaRPr lang="ar-SA"/>
          </a:p>
        </p:txBody>
      </p:sp>
      <p:sp>
        <p:nvSpPr>
          <p:cNvPr id="28" name="Footer Placeholder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8FAE87F6-875A-4480-B7EE-9A5460B07956}" type="datetimeFigureOut">
              <a:rPr lang="ar-SA" smtClean="0"/>
              <a:pPr/>
              <a:t>22/12/32</a:t>
            </a:fld>
            <a:endParaRPr lang="ar-SA"/>
          </a:p>
        </p:txBody>
      </p:sp>
      <p:sp>
        <p:nvSpPr>
          <p:cNvPr id="4" name="Footer Placeholder 3"/>
          <p:cNvSpPr>
            <a:spLocks noGrp="1"/>
          </p:cNvSpPr>
          <p:nvPr>
            <p:ph type="ftr" sz="quarter" idx="11"/>
          </p:nvPr>
        </p:nvSpPr>
        <p:spPr>
          <a:xfrm>
            <a:off x="5257800" y="612648"/>
            <a:ext cx="1325880" cy="457200"/>
          </a:xfrm>
        </p:spPr>
        <p:txBody>
          <a:bodyPr/>
          <a:lstStyle/>
          <a:p>
            <a:endParaRPr lang="ar-SA"/>
          </a:p>
        </p:txBody>
      </p:sp>
      <p:sp>
        <p:nvSpPr>
          <p:cNvPr id="5" name="Slide Number Placeholder 4"/>
          <p:cNvSpPr>
            <a:spLocks noGrp="1"/>
          </p:cNvSpPr>
          <p:nvPr>
            <p:ph type="sldNum" sz="quarter" idx="12"/>
          </p:nvPr>
        </p:nvSpPr>
        <p:spPr>
          <a:xfrm>
            <a:off x="8174736" y="2272"/>
            <a:ext cx="762000" cy="365760"/>
          </a:xfrm>
        </p:spPr>
        <p:txBody>
          <a:bodyPr/>
          <a:lstStyle/>
          <a:p>
            <a:fld id="{C032290A-6E49-4290-9F14-5DB7A76D4BC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E87F6-875A-4480-B7EE-9A5460B07956}" type="datetimeFigureOut">
              <a:rPr lang="ar-SA" smtClean="0"/>
              <a:pPr/>
              <a:t>22/12/32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AE87F6-875A-4480-B7EE-9A5460B07956}" type="datetimeFigureOut">
              <a:rPr lang="ar-SA" smtClean="0"/>
              <a:pPr/>
              <a:t>22/12/32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AE87F6-875A-4480-B7EE-9A5460B07956}" type="datetimeFigureOut">
              <a:rPr lang="ar-SA" smtClean="0"/>
              <a:pPr/>
              <a:t>22/12/32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AE87F6-875A-4480-B7EE-9A5460B07956}" type="datetimeFigureOut">
              <a:rPr lang="ar-SA" smtClean="0"/>
              <a:pPr/>
              <a:t>22/12/32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AE87F6-875A-4480-B7EE-9A5460B07956}" type="datetimeFigureOut">
              <a:rPr lang="ar-SA" smtClean="0"/>
              <a:pPr/>
              <a:t>22/12/32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32290A-6E49-4290-9F14-5DB7A76D4BC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FAE87F6-875A-4480-B7EE-9A5460B07956}" type="datetimeFigureOut">
              <a:rPr lang="ar-SA" smtClean="0"/>
              <a:pPr/>
              <a:t>22/12/32</a:t>
            </a:fld>
            <a:endParaRPr lang="ar-SA"/>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032290A-6E49-4290-9F14-5DB7A76D4BC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answers.com/topic/the-meaning-of-meaning-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newworldencyclopedia.org/entry/I._A._Richards#cite_note-0" TargetMode="External"/><Relationship Id="rId2" Type="http://schemas.openxmlformats.org/officeDocument/2006/relationships/hyperlink" Target="http://www.newworldencyclopedia.org/entry/T.S._Eliot" TargetMode="External"/><Relationship Id="rId1" Type="http://schemas.openxmlformats.org/officeDocument/2006/relationships/slideLayout" Target="../slideLayouts/slideLayout2.xml"/><Relationship Id="rId4" Type="http://schemas.openxmlformats.org/officeDocument/2006/relationships/hyperlink" Target="http://www.newworldencyclopedia.org/entry/Matthew_Arnold"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24578" name="Picture 2" descr="C:\Users\user\Pictures\background\13201180901  متحرك.gif"/>
          <p:cNvPicPr>
            <a:picLocks noChangeAspect="1" noChangeArrowheads="1"/>
          </p:cNvPicPr>
          <p:nvPr/>
        </p:nvPicPr>
        <p:blipFill>
          <a:blip r:embed="rId2" cstate="print"/>
          <a:srcRect/>
          <a:stretch>
            <a:fillRect/>
          </a:stretch>
        </p:blipFill>
        <p:spPr bwMode="auto">
          <a:xfrm>
            <a:off x="0" y="0"/>
            <a:ext cx="9144000" cy="6525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1691680" y="1052736"/>
            <a:ext cx="4896544" cy="1107996"/>
          </a:xfrm>
          <a:prstGeom prst="rect">
            <a:avLst/>
          </a:prstGeom>
          <a:noFill/>
        </p:spPr>
        <p:txBody>
          <a:bodyPr wrap="square" rtlCol="1">
            <a:spAutoFit/>
          </a:bodyPr>
          <a:lstStyle/>
          <a:p>
            <a:pPr algn="l"/>
            <a:r>
              <a:rPr lang="en-US" sz="6600" dirty="0" smtClean="0">
                <a:solidFill>
                  <a:schemeClr val="accent4">
                    <a:lumMod val="60000"/>
                    <a:lumOff val="40000"/>
                  </a:schemeClr>
                </a:solidFill>
                <a:effectLst>
                  <a:outerShdw blurRad="38100" dist="38100" dir="2700000" algn="tl">
                    <a:srgbClr val="000000">
                      <a:alpha val="43137"/>
                    </a:srgbClr>
                  </a:outerShdw>
                  <a:reflection blurRad="6350" stA="60000" endA="900" endPos="58000" dir="5400000" sy="-100000" algn="bl" rotWithShape="0"/>
                </a:effectLst>
                <a:latin typeface="Blackadder ITC" pitchFamily="82" charset="0"/>
              </a:rPr>
              <a:t>Good Morning</a:t>
            </a:r>
            <a:r>
              <a:rPr lang="en-US" dirty="0" smtClean="0"/>
              <a:t> </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132856"/>
            <a:ext cx="8458200" cy="1470025"/>
          </a:xfrm>
        </p:spPr>
        <p:txBody>
          <a:bodyPr>
            <a:normAutofit/>
          </a:bodyPr>
          <a:lstStyle/>
          <a:p>
            <a:r>
              <a:rPr lang="en-US" sz="6600" dirty="0" smtClean="0">
                <a:effectLst>
                  <a:outerShdw blurRad="38100" dist="38100" dir="2700000" algn="tl">
                    <a:srgbClr val="000000">
                      <a:alpha val="43137"/>
                    </a:srgbClr>
                  </a:outerShdw>
                  <a:reflection blurRad="6350" stA="55000" endA="300" endPos="45500" dir="5400000" sy="-100000" algn="bl" rotWithShape="0"/>
                </a:effectLst>
                <a:latin typeface="Bernard MT Condensed" pitchFamily="18" charset="0"/>
              </a:rPr>
              <a:t>I. A. Richards </a:t>
            </a:r>
            <a:r>
              <a:rPr lang="en-US" sz="6600" dirty="0" smtClean="0">
                <a:effectLst>
                  <a:outerShdw blurRad="38100" dist="38100" dir="2700000" algn="tl">
                    <a:srgbClr val="000000">
                      <a:alpha val="43137"/>
                    </a:srgbClr>
                  </a:outerShdw>
                </a:effectLst>
                <a:latin typeface="Bernard MT Condensed" pitchFamily="18" charset="0"/>
              </a:rPr>
              <a:t> </a:t>
            </a:r>
            <a:endParaRPr lang="ar-SA" sz="6600" dirty="0">
              <a:effectLst>
                <a:outerShdw blurRad="38100" dist="38100" dir="2700000" algn="tl">
                  <a:srgbClr val="000000">
                    <a:alpha val="43137"/>
                  </a:srgbClr>
                </a:outerShdw>
              </a:effectLst>
              <a:latin typeface="Bernard MT Condensed" pitchFamily="18" charset="0"/>
            </a:endParaRPr>
          </a:p>
        </p:txBody>
      </p:sp>
      <p:sp>
        <p:nvSpPr>
          <p:cNvPr id="3" name="Subtitle 2"/>
          <p:cNvSpPr>
            <a:spLocks noGrp="1"/>
          </p:cNvSpPr>
          <p:nvPr>
            <p:ph type="subTitle" idx="1"/>
          </p:nvPr>
        </p:nvSpPr>
        <p:spPr>
          <a:xfrm>
            <a:off x="755576" y="3861048"/>
            <a:ext cx="4953000" cy="1752600"/>
          </a:xfrm>
        </p:spPr>
        <p:txBody>
          <a:bodyPr>
            <a:normAutofit/>
          </a:bodyPr>
          <a:lstStyle/>
          <a:p>
            <a:r>
              <a:rPr lang="en-US" sz="2800" dirty="0" smtClean="0">
                <a:solidFill>
                  <a:schemeClr val="accent2"/>
                </a:solidFill>
                <a:effectLst>
                  <a:outerShdw blurRad="50800" dist="38100" dir="18900000" algn="bl" rotWithShape="0">
                    <a:prstClr val="black">
                      <a:alpha val="40000"/>
                    </a:prstClr>
                  </a:outerShdw>
                  <a:reflection blurRad="6350" stA="55000" endA="300" endPos="45500" dir="5400000" sy="-100000" algn="bl" rotWithShape="0"/>
                </a:effectLst>
              </a:rPr>
              <a:t>A modern critic (1893 -1979) </a:t>
            </a:r>
            <a:endParaRPr lang="ar-SA" sz="2800" dirty="0">
              <a:solidFill>
                <a:schemeClr val="accent2"/>
              </a:solidFill>
              <a:effectLst>
                <a:outerShdw blurRad="50800" dist="38100" dir="18900000" algn="bl" rotWithShape="0">
                  <a:prstClr val="black">
                    <a:alpha val="40000"/>
                  </a:prstClr>
                </a:outerShdw>
                <a:reflection blurRad="6350" stA="55000" endA="300" endPos="45500" dir="5400000" sy="-100000" algn="bl" rotWithShape="0"/>
              </a:effectLst>
            </a:endParaRPr>
          </a:p>
        </p:txBody>
      </p:sp>
      <p:pic>
        <p:nvPicPr>
          <p:cNvPr id="1026" name="Picture 2" descr="C:\Users\user\Pictures\I_A__Richards_small.jpg"/>
          <p:cNvPicPr>
            <a:picLocks noChangeAspect="1" noChangeArrowheads="1"/>
          </p:cNvPicPr>
          <p:nvPr/>
        </p:nvPicPr>
        <p:blipFill>
          <a:blip r:embed="rId3" cstate="print"/>
          <a:srcRect/>
          <a:stretch>
            <a:fillRect/>
          </a:stretch>
        </p:blipFill>
        <p:spPr bwMode="auto">
          <a:xfrm>
            <a:off x="6156176" y="404664"/>
            <a:ext cx="2466975" cy="3048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4904"/>
            <a:ext cx="8291264" cy="2718048"/>
          </a:xfrm>
        </p:spPr>
        <p:txBody>
          <a:bodyPr>
            <a:normAutofit/>
          </a:bodyPr>
          <a:lstStyle/>
          <a:p>
            <a:r>
              <a:rPr lang="en-US" sz="5400" dirty="0" smtClean="0">
                <a:effectLst>
                  <a:outerShdw blurRad="38100" dist="38100" dir="2700000" algn="tl">
                    <a:srgbClr val="000000">
                      <a:alpha val="43137"/>
                    </a:srgbClr>
                  </a:outerShdw>
                  <a:reflection blurRad="6350" stA="55000" endA="300" endPos="45500" dir="5400000" sy="-100000" algn="bl" rotWithShape="0"/>
                </a:effectLst>
                <a:latin typeface="Aharoni" pitchFamily="2" charset="-79"/>
                <a:cs typeface="Aharoni" pitchFamily="2" charset="-79"/>
              </a:rPr>
              <a:t>* His Life in General : </a:t>
            </a:r>
            <a:endParaRPr lang="ar-SA" sz="5400" dirty="0">
              <a:effectLst>
                <a:outerShdw blurRad="38100" dist="38100" dir="2700000" algn="tl">
                  <a:srgbClr val="000000">
                    <a:alpha val="43137"/>
                  </a:srgbClr>
                </a:outerShdw>
                <a:reflection blurRad="6350" stA="55000" endA="300" endPos="45500" dir="5400000" sy="-100000" algn="bl" rotWithShape="0"/>
              </a:effectLst>
              <a:latin typeface="Aharoni" pitchFamily="2" charset="-79"/>
            </a:endParaRPr>
          </a:p>
        </p:txBody>
      </p:sp>
      <p:cxnSp>
        <p:nvCxnSpPr>
          <p:cNvPr id="4" name="Straight Connector 3"/>
          <p:cNvCxnSpPr/>
          <p:nvPr/>
        </p:nvCxnSpPr>
        <p:spPr>
          <a:xfrm>
            <a:off x="1187624" y="5229200"/>
            <a:ext cx="576064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0" name="Picture 2" descr="C:\Users\user\AppData\Local\Temp\Rar$DI00.568\ia-richards-1-sized.jpg"/>
          <p:cNvPicPr>
            <a:picLocks noChangeAspect="1" noChangeArrowheads="1"/>
          </p:cNvPicPr>
          <p:nvPr/>
        </p:nvPicPr>
        <p:blipFill>
          <a:blip r:embed="rId2" cstate="print"/>
          <a:srcRect/>
          <a:stretch>
            <a:fillRect/>
          </a:stretch>
        </p:blipFill>
        <p:spPr bwMode="auto">
          <a:xfrm>
            <a:off x="6654800" y="620688"/>
            <a:ext cx="2489200" cy="33909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268760"/>
            <a:ext cx="8229600" cy="1066800"/>
          </a:xfrm>
        </p:spPr>
        <p:txBody>
          <a:bodyPr>
            <a:noAutofit/>
          </a:bodyPr>
          <a:lstStyle/>
          <a:p>
            <a:r>
              <a:rPr lang="en-US" sz="3200" b="1" dirty="0" err="1" smtClean="0">
                <a:effectLst>
                  <a:reflection blurRad="6350" stA="55000" endA="300" endPos="45500" dir="5400000" sy="-100000" algn="bl" rotWithShape="0"/>
                </a:effectLst>
                <a:latin typeface="Bodoni MT Condensed" pitchFamily="18" charset="0"/>
              </a:rPr>
              <a:t>Ivor</a:t>
            </a:r>
            <a:r>
              <a:rPr lang="en-US" sz="3200" b="1" dirty="0" smtClean="0">
                <a:effectLst>
                  <a:reflection blurRad="6350" stA="55000" endA="300" endPos="45500" dir="5400000" sy="-100000" algn="bl" rotWithShape="0"/>
                </a:effectLst>
                <a:latin typeface="Bodoni MT Condensed" pitchFamily="18" charset="0"/>
              </a:rPr>
              <a:t> Armstrong Richards </a:t>
            </a:r>
            <a:r>
              <a:rPr lang="en-US" sz="2800" dirty="0" smtClean="0">
                <a:latin typeface="Bodoni MT Condensed" pitchFamily="18" charset="0"/>
              </a:rPr>
              <a:t>(26 February 1893 in </a:t>
            </a:r>
            <a:r>
              <a:rPr lang="en-US" sz="2800" dirty="0" err="1" smtClean="0">
                <a:latin typeface="Bodoni MT Condensed" pitchFamily="18" charset="0"/>
              </a:rPr>
              <a:t>Sandbach</a:t>
            </a:r>
            <a:r>
              <a:rPr lang="en-US" sz="2800" dirty="0" smtClean="0">
                <a:latin typeface="Bodoni MT Condensed" pitchFamily="18" charset="0"/>
              </a:rPr>
              <a:t>, Cheshire – 7 September 1979 in Cambridge). </a:t>
            </a:r>
            <a:endParaRPr lang="ar-SA" sz="2800" dirty="0">
              <a:latin typeface="Bodoni MT Condensed" pitchFamily="18" charset="0"/>
            </a:endParaRPr>
          </a:p>
        </p:txBody>
      </p:sp>
      <p:sp>
        <p:nvSpPr>
          <p:cNvPr id="3" name="Content Placeholder 2"/>
          <p:cNvSpPr>
            <a:spLocks noGrp="1"/>
          </p:cNvSpPr>
          <p:nvPr>
            <p:ph idx="1"/>
          </p:nvPr>
        </p:nvSpPr>
        <p:spPr>
          <a:xfrm>
            <a:off x="467544" y="2492896"/>
            <a:ext cx="8003232" cy="3865616"/>
          </a:xfrm>
        </p:spPr>
        <p:txBody>
          <a:bodyPr/>
          <a:lstStyle/>
          <a:p>
            <a:pPr algn="l" rtl="0"/>
            <a:r>
              <a:rPr lang="en-US" sz="4000" dirty="0" smtClean="0">
                <a:effectLst>
                  <a:outerShdw blurRad="38100" dist="38100" dir="2700000" algn="tl">
                    <a:srgbClr val="000000">
                      <a:alpha val="43137"/>
                    </a:srgbClr>
                  </a:outerShdw>
                </a:effectLst>
                <a:latin typeface="Arabic Typesetting" pitchFamily="66" charset="-78"/>
                <a:cs typeface="Arabic Typesetting" pitchFamily="66" charset="-78"/>
              </a:rPr>
              <a:t>influential English literary critic and rhetorician.</a:t>
            </a:r>
          </a:p>
          <a:p>
            <a:pPr algn="l" rtl="0"/>
            <a:r>
              <a:rPr lang="en-US" sz="4000" dirty="0" smtClean="0">
                <a:effectLst>
                  <a:outerShdw blurRad="38100" dist="38100" dir="2700000" algn="tl">
                    <a:srgbClr val="000000">
                      <a:alpha val="43137"/>
                    </a:srgbClr>
                  </a:outerShdw>
                </a:effectLst>
                <a:latin typeface="Arabic Typesetting" pitchFamily="66" charset="-78"/>
                <a:cs typeface="Arabic Typesetting" pitchFamily="66" charset="-78"/>
              </a:rPr>
              <a:t>His education.</a:t>
            </a:r>
          </a:p>
          <a:p>
            <a:pPr algn="l" rtl="0"/>
            <a:r>
              <a:rPr lang="en-US" sz="4000" dirty="0" smtClean="0">
                <a:effectLst>
                  <a:outerShdw blurRad="38100" dist="38100" dir="2700000" algn="tl">
                    <a:srgbClr val="000000">
                      <a:alpha val="43137"/>
                    </a:srgbClr>
                  </a:outerShdw>
                </a:effectLst>
                <a:latin typeface="Arabic Typesetting" pitchFamily="66" charset="-78"/>
                <a:cs typeface="Arabic Typesetting" pitchFamily="66" charset="-78"/>
              </a:rPr>
              <a:t>His books.</a:t>
            </a:r>
          </a:p>
          <a:p>
            <a:pPr algn="l" rtl="0"/>
            <a:r>
              <a:rPr lang="en-US" sz="4000" dirty="0" smtClean="0">
                <a:effectLst>
                  <a:outerShdw blurRad="38100" dist="38100" dir="2700000" algn="tl">
                    <a:srgbClr val="000000">
                      <a:alpha val="43137"/>
                    </a:srgbClr>
                  </a:outerShdw>
                </a:effectLst>
                <a:latin typeface="Arabic Typesetting" pitchFamily="66" charset="-78"/>
                <a:cs typeface="Arabic Typesetting" pitchFamily="66" charset="-78"/>
              </a:rPr>
              <a:t>The concept of 'practical criticism' .</a:t>
            </a:r>
          </a:p>
          <a:p>
            <a:pPr algn="l" rtl="0"/>
            <a:r>
              <a:rPr lang="en-US" sz="4000" dirty="0" smtClean="0">
                <a:effectLst>
                  <a:outerShdw blurRad="38100" dist="38100" dir="2700000" algn="tl">
                    <a:srgbClr val="000000">
                      <a:alpha val="43137"/>
                    </a:srgbClr>
                  </a:outerShdw>
                </a:effectLst>
                <a:latin typeface="Arabic Typesetting" pitchFamily="66" charset="-78"/>
                <a:cs typeface="Arabic Typesetting" pitchFamily="66" charset="-78"/>
              </a:rPr>
              <a:t>His career.</a:t>
            </a:r>
          </a:p>
          <a:p>
            <a:pPr algn="l" rtl="0">
              <a:buNone/>
            </a:pPr>
            <a:endParaRPr lang="ar-SA" dirty="0"/>
          </a:p>
        </p:txBody>
      </p:sp>
      <p:sp>
        <p:nvSpPr>
          <p:cNvPr id="4" name="TextBox 3"/>
          <p:cNvSpPr txBox="1"/>
          <p:nvPr/>
        </p:nvSpPr>
        <p:spPr>
          <a:xfrm>
            <a:off x="6660232" y="6396335"/>
            <a:ext cx="2267744" cy="461665"/>
          </a:xfrm>
          <a:prstGeom prst="rect">
            <a:avLst/>
          </a:prstGeom>
          <a:noFill/>
        </p:spPr>
        <p:txBody>
          <a:bodyPr wrap="square" rtlCol="1">
            <a:spAutoFit/>
          </a:bodyPr>
          <a:lstStyle/>
          <a:p>
            <a:r>
              <a:rPr lang="en-US" sz="2400" b="1" dirty="0" smtClean="0">
                <a:latin typeface="Bradley Hand ITC" pitchFamily="66" charset="0"/>
              </a:rPr>
              <a:t>*</a:t>
            </a:r>
            <a:r>
              <a:rPr lang="en-US" sz="2400" b="1" dirty="0" err="1" smtClean="0">
                <a:latin typeface="Bradley Hand ITC" pitchFamily="66" charset="0"/>
              </a:rPr>
              <a:t>Maha</a:t>
            </a:r>
            <a:r>
              <a:rPr lang="en-US" sz="2400" b="1" dirty="0" smtClean="0">
                <a:latin typeface="Bradley Hand ITC" pitchFamily="66" charset="0"/>
              </a:rPr>
              <a:t> </a:t>
            </a:r>
            <a:r>
              <a:rPr lang="en-US" sz="2400" b="1" dirty="0" err="1" smtClean="0">
                <a:latin typeface="Bradley Hand ITC" pitchFamily="66" charset="0"/>
              </a:rPr>
              <a:t>Naser</a:t>
            </a:r>
            <a:endParaRPr lang="ar-SA" sz="2400" b="1" dirty="0">
              <a:latin typeface="Bradley Hand ITC" pitchFamily="66" charset="0"/>
            </a:endParaRPr>
          </a:p>
        </p:txBody>
      </p:sp>
      <p:pic>
        <p:nvPicPr>
          <p:cNvPr id="3074" name="Picture 2" descr="C:\Users\user\AppData\Local\Temp\Rar$DI01.081\practical-criticism-study-literary-judgment-i-a-richards-paperback-cover-art.jpg"/>
          <p:cNvPicPr>
            <a:picLocks noChangeAspect="1" noChangeArrowheads="1"/>
          </p:cNvPicPr>
          <p:nvPr/>
        </p:nvPicPr>
        <p:blipFill>
          <a:blip r:embed="rId2" cstate="print"/>
          <a:srcRect/>
          <a:stretch>
            <a:fillRect/>
          </a:stretch>
        </p:blipFill>
        <p:spPr bwMode="auto">
          <a:xfrm>
            <a:off x="6876256" y="3212976"/>
            <a:ext cx="2072456" cy="31086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988840"/>
            <a:ext cx="8229600" cy="1066800"/>
          </a:xfrm>
        </p:spPr>
        <p:txBody>
          <a:bodyPr/>
          <a:lstStyle/>
          <a:p>
            <a:r>
              <a:rPr lang="ar-SA" dirty="0" smtClean="0"/>
              <a:t>   </a:t>
            </a:r>
            <a:r>
              <a:rPr lang="ar-SA" sz="6000" dirty="0" smtClean="0">
                <a:effectLst>
                  <a:outerShdw blurRad="38100" dist="38100" dir="2700000" algn="tl">
                    <a:srgbClr val="000000">
                      <a:alpha val="43137"/>
                    </a:srgbClr>
                  </a:outerShdw>
                  <a:reflection blurRad="6350" stA="55000" endA="300" endPos="45500" dir="5400000" sy="-100000" algn="bl" rotWithShape="0"/>
                </a:effectLst>
                <a:latin typeface="Aharoni" pitchFamily="2" charset="-79"/>
              </a:rPr>
              <a:t>: </a:t>
            </a:r>
            <a:r>
              <a:rPr lang="en-US" sz="6000" dirty="0" smtClean="0">
                <a:effectLst>
                  <a:outerShdw blurRad="38100" dist="38100" dir="2700000" algn="tl">
                    <a:srgbClr val="000000">
                      <a:alpha val="43137"/>
                    </a:srgbClr>
                  </a:outerShdw>
                  <a:reflection blurRad="6350" stA="55000" endA="300" endPos="45500" dir="5400000" sy="-100000" algn="bl" rotWithShape="0"/>
                </a:effectLst>
                <a:latin typeface="Aharoni" pitchFamily="2" charset="-79"/>
              </a:rPr>
              <a:t>* </a:t>
            </a:r>
            <a:r>
              <a:rPr lang="en-US" sz="6000" dirty="0" smtClean="0">
                <a:effectLst>
                  <a:outerShdw blurRad="38100" dist="38100" dir="2700000" algn="tl">
                    <a:srgbClr val="000000">
                      <a:alpha val="43137"/>
                    </a:srgbClr>
                  </a:outerShdw>
                  <a:reflection blurRad="6350" stA="55000" endA="300" endPos="45500" dir="5400000" sy="-100000" algn="bl" rotWithShape="0"/>
                </a:effectLst>
                <a:latin typeface="Aharoni" pitchFamily="2" charset="-79"/>
                <a:cs typeface="Aharoni" pitchFamily="2" charset="-79"/>
              </a:rPr>
              <a:t>His Contributions</a:t>
            </a:r>
            <a:endParaRPr lang="ar-SA" sz="6000" dirty="0">
              <a:effectLst>
                <a:outerShdw blurRad="38100" dist="38100" dir="2700000" algn="tl">
                  <a:srgbClr val="000000">
                    <a:alpha val="43137"/>
                  </a:srgbClr>
                </a:outerShdw>
                <a:reflection blurRad="6350" stA="55000" endA="300" endPos="45500" dir="5400000" sy="-100000" algn="bl" rotWithShape="0"/>
              </a:effectLst>
              <a:latin typeface="Aharoni" pitchFamily="2" charset="-79"/>
            </a:endParaRPr>
          </a:p>
        </p:txBody>
      </p:sp>
      <p:cxnSp>
        <p:nvCxnSpPr>
          <p:cNvPr id="5" name="Straight Connector 4"/>
          <p:cNvCxnSpPr/>
          <p:nvPr/>
        </p:nvCxnSpPr>
        <p:spPr>
          <a:xfrm>
            <a:off x="2195736" y="3501008"/>
            <a:ext cx="576064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363272" cy="5733256"/>
          </a:xfrm>
        </p:spPr>
        <p:txBody>
          <a:bodyPr>
            <a:normAutofit fontScale="47500" lnSpcReduction="20000"/>
          </a:bodyPr>
          <a:lstStyle/>
          <a:p>
            <a:pPr algn="l">
              <a:buNone/>
            </a:pPr>
            <a:r>
              <a:rPr lang="en-US" sz="4200" b="1" dirty="0" smtClean="0">
                <a:effectLst>
                  <a:outerShdw blurRad="38100" dist="38100" dir="2700000" algn="tl">
                    <a:srgbClr val="000000">
                      <a:alpha val="43137"/>
                    </a:srgbClr>
                  </a:outerShdw>
                </a:effectLst>
                <a:latin typeface="Book Antiqua" pitchFamily="18" charset="0"/>
              </a:rPr>
              <a:t>Richards' life and influence can be divided into periods</a:t>
            </a:r>
            <a:r>
              <a:rPr lang="en-US" sz="3300" dirty="0" smtClean="0">
                <a:latin typeface="Book Antiqua" pitchFamily="18" charset="0"/>
              </a:rPr>
              <a:t>, which correspond roughly to his intellectual interests.   </a:t>
            </a:r>
          </a:p>
          <a:p>
            <a:pPr algn="l">
              <a:buNone/>
            </a:pPr>
            <a:r>
              <a:rPr lang="ar-SA" sz="3300" dirty="0" smtClean="0">
                <a:latin typeface="Book Antiqua" pitchFamily="18" charset="0"/>
              </a:rPr>
              <a:t/>
            </a:r>
            <a:br>
              <a:rPr lang="ar-SA" sz="3300" dirty="0" smtClean="0">
                <a:latin typeface="Book Antiqua" pitchFamily="18" charset="0"/>
              </a:rPr>
            </a:br>
            <a:r>
              <a:rPr lang="en-US" sz="3300" dirty="0" smtClean="0">
                <a:latin typeface="Book Antiqua" pitchFamily="18" charset="0"/>
              </a:rPr>
              <a:t> </a:t>
            </a:r>
          </a:p>
          <a:p>
            <a:pPr algn="l">
              <a:buNone/>
            </a:pPr>
            <a:r>
              <a:rPr lang="en-US" sz="3800" b="1" dirty="0" smtClean="0">
                <a:effectLst>
                  <a:outerShdw blurRad="38100" dist="38100" dir="2700000" algn="tl">
                    <a:srgbClr val="000000">
                      <a:alpha val="43137"/>
                    </a:srgbClr>
                  </a:outerShdw>
                </a:effectLst>
                <a:latin typeface="Book Antiqua" pitchFamily="18" charset="0"/>
              </a:rPr>
              <a:t>1 _ Collaboration with Ogden</a:t>
            </a:r>
          </a:p>
          <a:p>
            <a:pPr algn="l">
              <a:buNone/>
            </a:pPr>
            <a:r>
              <a:rPr lang="en-US" sz="3300" dirty="0" smtClean="0">
                <a:latin typeface="Book Antiqua" pitchFamily="18" charset="0"/>
              </a:rPr>
              <a:t> </a:t>
            </a:r>
          </a:p>
          <a:p>
            <a:pPr algn="l">
              <a:buNone/>
            </a:pPr>
            <a:r>
              <a:rPr lang="en-US" sz="3300" dirty="0" smtClean="0">
                <a:latin typeface="Book Antiqua" pitchFamily="18" charset="0"/>
              </a:rPr>
              <a:t>Richards' collaborator with Ogden on three of the most important projects of Richards' life.</a:t>
            </a:r>
          </a:p>
          <a:p>
            <a:pPr algn="l">
              <a:buNone/>
            </a:pPr>
            <a:r>
              <a:rPr lang="en-US" sz="3300" dirty="0" smtClean="0">
                <a:latin typeface="Book Antiqua" pitchFamily="18" charset="0"/>
              </a:rPr>
              <a:t/>
            </a:r>
            <a:br>
              <a:rPr lang="en-US" sz="3300" dirty="0" smtClean="0">
                <a:latin typeface="Book Antiqua" pitchFamily="18" charset="0"/>
              </a:rPr>
            </a:br>
            <a:r>
              <a:rPr lang="en-US" sz="3300" dirty="0" smtClean="0">
                <a:latin typeface="Book Antiqua" pitchFamily="18" charset="0"/>
              </a:rPr>
              <a:t>1 </a:t>
            </a:r>
            <a:r>
              <a:rPr lang="en-US" sz="3300" i="1" dirty="0" smtClean="0">
                <a:solidFill>
                  <a:srgbClr val="333399"/>
                </a:solidFill>
                <a:latin typeface="Book Antiqua" pitchFamily="18" charset="0"/>
              </a:rPr>
              <a:t>Foundations of Aesthetics</a:t>
            </a:r>
            <a:r>
              <a:rPr lang="en-US" sz="3300" i="1" dirty="0" smtClean="0">
                <a:latin typeface="Book Antiqua" pitchFamily="18" charset="0"/>
              </a:rPr>
              <a:t> ;  </a:t>
            </a:r>
            <a:r>
              <a:rPr lang="en-US" sz="3300" dirty="0" smtClean="0">
                <a:latin typeface="Book Antiqua" pitchFamily="18" charset="0"/>
              </a:rPr>
              <a:t> Richards maps out the principles of aesthetic reception which lay at the root of Richards' literary theory (the principle of "harmony," or balance of competing psychological impulses).</a:t>
            </a:r>
          </a:p>
          <a:p>
            <a:pPr algn="l">
              <a:buNone/>
            </a:pPr>
            <a:r>
              <a:rPr lang="en-US" sz="3300" dirty="0" smtClean="0">
                <a:latin typeface="Book Antiqua" pitchFamily="18" charset="0"/>
              </a:rPr>
              <a:t> </a:t>
            </a:r>
            <a:br>
              <a:rPr lang="en-US" sz="3300" dirty="0" smtClean="0">
                <a:latin typeface="Book Antiqua" pitchFamily="18" charset="0"/>
              </a:rPr>
            </a:br>
            <a:r>
              <a:rPr lang="en-US" sz="3300" dirty="0" smtClean="0">
                <a:latin typeface="Book Antiqua" pitchFamily="18" charset="0"/>
              </a:rPr>
              <a:t>2 </a:t>
            </a:r>
            <a:r>
              <a:rPr lang="en-US" sz="3300" i="1" u="sng" dirty="0" smtClean="0">
                <a:solidFill>
                  <a:srgbClr val="333399"/>
                </a:solidFill>
                <a:latin typeface="Book Antiqua" pitchFamily="18" charset="0"/>
                <a:hlinkClick r:id="rId2"/>
              </a:rPr>
              <a:t>The Meaning of Meaning</a:t>
            </a:r>
            <a:r>
              <a:rPr lang="en-US" sz="3300" i="1" dirty="0" smtClean="0">
                <a:latin typeface="Book Antiqua" pitchFamily="18" charset="0"/>
              </a:rPr>
              <a:t>: A Study of the Influence of Language upon Thought and of the Science of Symbolism</a:t>
            </a:r>
            <a:r>
              <a:rPr lang="en-US" sz="3300" dirty="0" smtClean="0">
                <a:latin typeface="Book Antiqua" pitchFamily="18" charset="0"/>
              </a:rPr>
              <a:t>, Richards and </a:t>
            </a:r>
            <a:r>
              <a:rPr lang="en-US" sz="3300" dirty="0" err="1" smtClean="0">
                <a:latin typeface="Book Antiqua" pitchFamily="18" charset="0"/>
              </a:rPr>
              <a:t>Odgen</a:t>
            </a:r>
            <a:r>
              <a:rPr lang="en-US" sz="3300" dirty="0" smtClean="0">
                <a:latin typeface="Book Antiqua" pitchFamily="18" charset="0"/>
              </a:rPr>
              <a:t> work out the triadic theory of semiotics which, in its dependence on psychological theories, prefigures the importance of psychology in Richards independently authored literary criticism.</a:t>
            </a:r>
            <a:br>
              <a:rPr lang="en-US" sz="3300" dirty="0" smtClean="0">
                <a:latin typeface="Book Antiqua" pitchFamily="18" charset="0"/>
              </a:rPr>
            </a:br>
            <a:r>
              <a:rPr lang="en-US" sz="3300" dirty="0" smtClean="0">
                <a:latin typeface="Book Antiqua" pitchFamily="18" charset="0"/>
              </a:rPr>
              <a:t> </a:t>
            </a:r>
          </a:p>
          <a:p>
            <a:pPr algn="l">
              <a:buNone/>
            </a:pPr>
            <a:r>
              <a:rPr lang="en-US" sz="3300" dirty="0" smtClean="0">
                <a:solidFill>
                  <a:srgbClr val="333399"/>
                </a:solidFill>
                <a:latin typeface="Book Antiqua" pitchFamily="18" charset="0"/>
              </a:rPr>
              <a:t/>
            </a:r>
            <a:br>
              <a:rPr lang="en-US" sz="3300" dirty="0" smtClean="0">
                <a:solidFill>
                  <a:srgbClr val="333399"/>
                </a:solidFill>
                <a:latin typeface="Book Antiqua" pitchFamily="18" charset="0"/>
              </a:rPr>
            </a:br>
            <a:r>
              <a:rPr lang="en-US" sz="3300" dirty="0" smtClean="0">
                <a:solidFill>
                  <a:srgbClr val="333399"/>
                </a:solidFill>
                <a:latin typeface="Book Antiqua" pitchFamily="18" charset="0"/>
              </a:rPr>
              <a:t>3  </a:t>
            </a:r>
            <a:r>
              <a:rPr lang="en-US" sz="3300" i="1" dirty="0" smtClean="0">
                <a:solidFill>
                  <a:srgbClr val="333399"/>
                </a:solidFill>
                <a:latin typeface="Book Antiqua" pitchFamily="18" charset="0"/>
              </a:rPr>
              <a:t>The General Basic English Dictionary</a:t>
            </a:r>
            <a:r>
              <a:rPr lang="en-US" sz="3300" dirty="0" smtClean="0">
                <a:solidFill>
                  <a:srgbClr val="333399"/>
                </a:solidFill>
                <a:latin typeface="Book Antiqua" pitchFamily="18" charset="0"/>
              </a:rPr>
              <a:t> and </a:t>
            </a:r>
            <a:r>
              <a:rPr lang="en-US" sz="3300" i="1" dirty="0" smtClean="0">
                <a:solidFill>
                  <a:srgbClr val="333399"/>
                </a:solidFill>
                <a:latin typeface="Book Antiqua" pitchFamily="18" charset="0"/>
              </a:rPr>
              <a:t>Times of India Guide to Basic English</a:t>
            </a:r>
            <a:r>
              <a:rPr lang="en-US" sz="3300" dirty="0" smtClean="0">
                <a:solidFill>
                  <a:srgbClr val="333399"/>
                </a:solidFill>
                <a:latin typeface="Book Antiqua" pitchFamily="18" charset="0"/>
              </a:rPr>
              <a:t>, </a:t>
            </a:r>
            <a:r>
              <a:rPr lang="en-US" sz="3300" dirty="0" smtClean="0">
                <a:latin typeface="Book Antiqua" pitchFamily="18" charset="0"/>
              </a:rPr>
              <a:t>Richards and Ogden developed their most internationally influential project—the Basic English program for the development of an international language based with an 850-</a:t>
            </a:r>
          </a:p>
          <a:p>
            <a:pPr algn="l">
              <a:buNone/>
            </a:pPr>
            <a:r>
              <a:rPr lang="en-US" sz="3300" dirty="0" smtClean="0">
                <a:latin typeface="Book Antiqua" pitchFamily="18" charset="0"/>
              </a:rPr>
              <a:t>word vocabulary.</a:t>
            </a:r>
          </a:p>
          <a:p>
            <a:pPr algn="l"/>
            <a:endParaRPr lang="ar-SA" dirty="0"/>
          </a:p>
        </p:txBody>
      </p:sp>
      <p:sp>
        <p:nvSpPr>
          <p:cNvPr id="4" name="TextBox 3"/>
          <p:cNvSpPr txBox="1"/>
          <p:nvPr/>
        </p:nvSpPr>
        <p:spPr>
          <a:xfrm>
            <a:off x="6660232" y="6396335"/>
            <a:ext cx="2267744" cy="461665"/>
          </a:xfrm>
          <a:prstGeom prst="rect">
            <a:avLst/>
          </a:prstGeom>
          <a:noFill/>
        </p:spPr>
        <p:txBody>
          <a:bodyPr wrap="square" rtlCol="1">
            <a:spAutoFit/>
          </a:bodyPr>
          <a:lstStyle/>
          <a:p>
            <a:r>
              <a:rPr lang="en-US" sz="2400" b="1" dirty="0" err="1" smtClean="0">
                <a:latin typeface="Bradley Hand ITC" pitchFamily="66" charset="0"/>
              </a:rPr>
              <a:t>Areej</a:t>
            </a:r>
            <a:r>
              <a:rPr lang="en-US" sz="2400" b="1" dirty="0" smtClean="0">
                <a:latin typeface="Bradley Hand ITC" pitchFamily="66" charset="0"/>
              </a:rPr>
              <a:t>   </a:t>
            </a:r>
            <a:r>
              <a:rPr lang="en-US" sz="2400" b="1" dirty="0" err="1" smtClean="0">
                <a:latin typeface="Bradley Hand ITC" pitchFamily="66" charset="0"/>
              </a:rPr>
              <a:t>AlShehri</a:t>
            </a:r>
            <a:endParaRPr lang="ar-SA" sz="2400" b="1" dirty="0">
              <a:latin typeface="Bradley Hand ITC"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333399"/>
                </a:solidFill>
                <a:effectLst>
                  <a:outerShdw blurRad="38100" dist="38100" dir="2700000" algn="tl">
                    <a:srgbClr val="000000">
                      <a:alpha val="43137"/>
                    </a:srgbClr>
                  </a:outerShdw>
                  <a:reflection blurRad="6350" stA="55000" endA="300" endPos="45500" dir="5400000" sy="-100000" algn="bl" rotWithShape="0"/>
                </a:effectLst>
              </a:rPr>
              <a:t>Aesthetics and literary criticism</a:t>
            </a:r>
            <a:br>
              <a:rPr lang="en-US" dirty="0" smtClean="0">
                <a:solidFill>
                  <a:srgbClr val="333399"/>
                </a:solidFill>
                <a:effectLst>
                  <a:outerShdw blurRad="38100" dist="38100" dir="2700000" algn="tl">
                    <a:srgbClr val="000000">
                      <a:alpha val="43137"/>
                    </a:srgbClr>
                  </a:outerShdw>
                  <a:reflection blurRad="6350" stA="55000" endA="300" endPos="45500" dir="5400000" sy="-100000" algn="bl" rotWithShape="0"/>
                </a:effectLst>
              </a:rPr>
            </a:br>
            <a:endParaRPr lang="ar-SA" dirty="0">
              <a:solidFill>
                <a:srgbClr val="333399"/>
              </a:solidFill>
              <a:effectLst>
                <a:outerShdw blurRad="38100" dist="38100" dir="2700000" algn="tl">
                  <a:srgbClr val="000000">
                    <a:alpha val="43137"/>
                  </a:srgbClr>
                </a:outerShdw>
                <a:reflection blurRad="6350" stA="55000" endA="300" endPos="45500" dir="5400000" sy="-100000" algn="bl" rotWithShape="0"/>
              </a:effectLst>
            </a:endParaRPr>
          </a:p>
        </p:txBody>
      </p:sp>
      <p:sp>
        <p:nvSpPr>
          <p:cNvPr id="3" name="Content Placeholder 2"/>
          <p:cNvSpPr>
            <a:spLocks noGrp="1"/>
          </p:cNvSpPr>
          <p:nvPr>
            <p:ph idx="1"/>
          </p:nvPr>
        </p:nvSpPr>
        <p:spPr/>
        <p:txBody>
          <a:bodyPr>
            <a:normAutofit/>
          </a:bodyPr>
          <a:lstStyle/>
          <a:p>
            <a:pPr algn="l"/>
            <a:r>
              <a:rPr lang="en-US" dirty="0" smtClean="0">
                <a:latin typeface="Arabic Typesetting" pitchFamily="66" charset="-78"/>
                <a:cs typeface="Arabic Typesetting" pitchFamily="66" charset="-78"/>
              </a:rPr>
              <a:t>Richards' impact on the field of literary criticism was immense. Adams calls it as influential as that of </a:t>
            </a:r>
            <a:r>
              <a:rPr lang="en-US" dirty="0" smtClean="0">
                <a:latin typeface="Arabic Typesetting" pitchFamily="66" charset="-78"/>
                <a:cs typeface="Arabic Typesetting" pitchFamily="66" charset="-78"/>
                <a:hlinkClick r:id="rId2" tooltip="T.S. Eliot"/>
              </a:rPr>
              <a:t>T.S. Eliot</a:t>
            </a:r>
            <a:r>
              <a:rPr lang="en-US" dirty="0" smtClean="0">
                <a:latin typeface="Arabic Typesetting" pitchFamily="66" charset="-78"/>
                <a:cs typeface="Arabic Typesetting" pitchFamily="66" charset="-78"/>
              </a:rPr>
              <a:t>.</a:t>
            </a:r>
            <a:r>
              <a:rPr lang="en-US" baseline="30000" dirty="0" smtClean="0">
                <a:latin typeface="Arabic Typesetting" pitchFamily="66" charset="-78"/>
                <a:cs typeface="Arabic Typesetting" pitchFamily="66" charset="-78"/>
                <a:hlinkClick r:id="rId3"/>
              </a:rPr>
              <a:t>[1]</a:t>
            </a:r>
            <a:r>
              <a:rPr lang="en-US" dirty="0" smtClean="0">
                <a:latin typeface="Arabic Typesetting" pitchFamily="66" charset="-78"/>
                <a:cs typeface="Arabic Typesetting" pitchFamily="66" charset="-78"/>
              </a:rPr>
              <a:t> Like </a:t>
            </a:r>
            <a:r>
              <a:rPr lang="en-US" dirty="0" smtClean="0">
                <a:latin typeface="Arabic Typesetting" pitchFamily="66" charset="-78"/>
                <a:cs typeface="Arabic Typesetting" pitchFamily="66" charset="-78"/>
                <a:hlinkClick r:id="rId4" tooltip="Matthew Arnold"/>
              </a:rPr>
              <a:t>Matthew Arnold</a:t>
            </a:r>
            <a:r>
              <a:rPr lang="en-US" dirty="0" smtClean="0">
                <a:latin typeface="Arabic Typesetting" pitchFamily="66" charset="-78"/>
                <a:cs typeface="Arabic Typesetting" pitchFamily="66" charset="-78"/>
              </a:rPr>
              <a:t>, he was interested in the experience of reading poetry and the impact of poetry on the reader. In particular, he believed that "balancing and organizing conflicting impulses is characteristic of the experience of poetry and that this experience has particular importance in an age during which canons of moral and social authority are crumbling."</a:t>
            </a:r>
            <a:r>
              <a:rPr lang="en-US" dirty="0" smtClean="0"/>
              <a:t> </a:t>
            </a:r>
          </a:p>
          <a:p>
            <a:endParaRPr lang="ar-SA" dirty="0"/>
          </a:p>
        </p:txBody>
      </p:sp>
      <p:sp>
        <p:nvSpPr>
          <p:cNvPr id="5" name="TextBox 4"/>
          <p:cNvSpPr txBox="1"/>
          <p:nvPr/>
        </p:nvSpPr>
        <p:spPr>
          <a:xfrm>
            <a:off x="6660232" y="6396335"/>
            <a:ext cx="2267744" cy="461665"/>
          </a:xfrm>
          <a:prstGeom prst="rect">
            <a:avLst/>
          </a:prstGeom>
          <a:noFill/>
        </p:spPr>
        <p:txBody>
          <a:bodyPr wrap="square" rtlCol="1">
            <a:spAutoFit/>
          </a:bodyPr>
          <a:lstStyle/>
          <a:p>
            <a:r>
              <a:rPr lang="en-US" sz="2400" b="1" dirty="0" err="1" smtClean="0">
                <a:latin typeface="Bradley Hand ITC" pitchFamily="66" charset="0"/>
              </a:rPr>
              <a:t>Areej</a:t>
            </a:r>
            <a:r>
              <a:rPr lang="en-US" sz="2400" b="1" dirty="0" smtClean="0">
                <a:latin typeface="Bradley Hand ITC" pitchFamily="66" charset="0"/>
              </a:rPr>
              <a:t>   </a:t>
            </a:r>
            <a:r>
              <a:rPr lang="en-US" sz="2400" b="1" dirty="0" err="1" smtClean="0">
                <a:latin typeface="Bradley Hand ITC" pitchFamily="66" charset="0"/>
              </a:rPr>
              <a:t>AlShehri</a:t>
            </a:r>
            <a:endParaRPr lang="ar-SA" sz="2400" b="1" dirty="0">
              <a:latin typeface="Bradley Hand ITC"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6120680" cy="720080"/>
          </a:xfrm>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haroni" pitchFamily="2" charset="-79"/>
                <a:cs typeface="Aharoni" pitchFamily="2" charset="-79"/>
              </a:rPr>
              <a:t>His Works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haroni" pitchFamily="2" charset="-79"/>
            </a:endParaRPr>
          </a:p>
        </p:txBody>
      </p:sp>
      <p:sp>
        <p:nvSpPr>
          <p:cNvPr id="3" name="Content Placeholder 2"/>
          <p:cNvSpPr>
            <a:spLocks noGrp="1"/>
          </p:cNvSpPr>
          <p:nvPr>
            <p:ph idx="1"/>
          </p:nvPr>
        </p:nvSpPr>
        <p:spPr>
          <a:xfrm>
            <a:off x="457200" y="1484784"/>
            <a:ext cx="8219256" cy="5373216"/>
          </a:xfrm>
        </p:spPr>
        <p:txBody>
          <a:bodyPr>
            <a:normAutofit fontScale="62500" lnSpcReduction="20000"/>
          </a:bodyPr>
          <a:lstStyle/>
          <a:p>
            <a:pPr algn="l">
              <a:buNone/>
            </a:pPr>
            <a:r>
              <a:rPr lang="en-US" i="1" dirty="0" smtClean="0"/>
              <a:t>*The Foundations of Aesthetics</a:t>
            </a:r>
            <a:r>
              <a:rPr lang="en-US" dirty="0" smtClean="0"/>
              <a:t> </a:t>
            </a:r>
          </a:p>
          <a:p>
            <a:pPr algn="l">
              <a:buNone/>
            </a:pPr>
            <a:r>
              <a:rPr lang="en-US" i="1" dirty="0" smtClean="0"/>
              <a:t>*Principles of Literary Criticism</a:t>
            </a:r>
            <a:endParaRPr lang="en-US" dirty="0" smtClean="0"/>
          </a:p>
          <a:p>
            <a:pPr algn="l">
              <a:buNone/>
            </a:pPr>
            <a:r>
              <a:rPr lang="en-US" i="1" dirty="0" smtClean="0"/>
              <a:t>*Science and Poetry</a:t>
            </a:r>
            <a:r>
              <a:rPr lang="en-US" dirty="0" smtClean="0"/>
              <a:t> </a:t>
            </a:r>
          </a:p>
          <a:p>
            <a:pPr algn="l">
              <a:buNone/>
            </a:pPr>
            <a:r>
              <a:rPr lang="en-US" i="1" dirty="0" smtClean="0"/>
              <a:t>*Practical Criticism</a:t>
            </a:r>
            <a:endParaRPr lang="en-US" dirty="0" smtClean="0"/>
          </a:p>
          <a:p>
            <a:pPr algn="l">
              <a:buNone/>
            </a:pPr>
            <a:r>
              <a:rPr lang="en-US" i="1" dirty="0" smtClean="0"/>
              <a:t>*Coleridge on Imagination</a:t>
            </a:r>
            <a:endParaRPr lang="en-US" dirty="0" smtClean="0"/>
          </a:p>
          <a:p>
            <a:pPr algn="l">
              <a:buNone/>
            </a:pPr>
            <a:r>
              <a:rPr lang="en-US" i="1" dirty="0" smtClean="0"/>
              <a:t>*Speculative Instruments</a:t>
            </a:r>
            <a:endParaRPr lang="en-US" dirty="0" smtClean="0"/>
          </a:p>
          <a:p>
            <a:pPr algn="l">
              <a:buNone/>
            </a:pPr>
            <a:r>
              <a:rPr lang="en-US" dirty="0" smtClean="0"/>
              <a:t>*'So Much Nearer</a:t>
            </a:r>
          </a:p>
          <a:p>
            <a:pPr algn="l">
              <a:buNone/>
            </a:pPr>
            <a:endParaRPr lang="en-US" dirty="0" smtClean="0"/>
          </a:p>
          <a:p>
            <a:pPr algn="l">
              <a:buNone/>
            </a:pPr>
            <a:r>
              <a:rPr lang="en-US" sz="3300" dirty="0" smtClean="0">
                <a:effectLst>
                  <a:outerShdw blurRad="38100" dist="38100" dir="2700000" algn="tl">
                    <a:srgbClr val="000000">
                      <a:alpha val="43137"/>
                    </a:srgbClr>
                  </a:outerShdw>
                </a:effectLst>
              </a:rPr>
              <a:t>Rhetoric, semiotics and prose interpretation</a:t>
            </a:r>
            <a:r>
              <a:rPr lang="en-US" dirty="0" smtClean="0"/>
              <a:t> </a:t>
            </a:r>
          </a:p>
          <a:p>
            <a:pPr algn="l">
              <a:buNone/>
            </a:pPr>
            <a:r>
              <a:rPr lang="en-US" i="1" dirty="0" smtClean="0"/>
              <a:t>*The Meaning of Meaning</a:t>
            </a:r>
            <a:endParaRPr lang="en-US" dirty="0" smtClean="0"/>
          </a:p>
          <a:p>
            <a:pPr algn="l">
              <a:buNone/>
            </a:pPr>
            <a:r>
              <a:rPr lang="en-US" i="1" dirty="0" smtClean="0"/>
              <a:t>*Mencius on the Mind</a:t>
            </a:r>
            <a:endParaRPr lang="en-US" dirty="0" smtClean="0"/>
          </a:p>
          <a:p>
            <a:pPr algn="l">
              <a:buNone/>
            </a:pPr>
            <a:r>
              <a:rPr lang="en-US" i="1" dirty="0" smtClean="0"/>
              <a:t>*Basic Rules of Reason </a:t>
            </a:r>
            <a:endParaRPr lang="en-US" dirty="0" smtClean="0"/>
          </a:p>
          <a:p>
            <a:pPr algn="l">
              <a:buNone/>
            </a:pPr>
            <a:r>
              <a:rPr lang="en-US" i="1" dirty="0" smtClean="0"/>
              <a:t>*The Philosophy of Rhetoric</a:t>
            </a:r>
            <a:endParaRPr lang="en-US" dirty="0" smtClean="0"/>
          </a:p>
          <a:p>
            <a:pPr algn="l">
              <a:buNone/>
            </a:pPr>
            <a:r>
              <a:rPr lang="en-US" i="1" dirty="0" smtClean="0"/>
              <a:t>*Interpretation in Teaching</a:t>
            </a:r>
            <a:endParaRPr lang="en-US" dirty="0" smtClean="0"/>
          </a:p>
          <a:p>
            <a:pPr algn="l">
              <a:buNone/>
            </a:pPr>
            <a:r>
              <a:rPr lang="en-US" i="1" dirty="0" smtClean="0"/>
              <a:t>*Basic in Teaching</a:t>
            </a:r>
            <a:endParaRPr lang="en-US" dirty="0" smtClean="0"/>
          </a:p>
          <a:p>
            <a:pPr algn="l">
              <a:buNone/>
            </a:pPr>
            <a:r>
              <a:rPr lang="en-US" i="1" dirty="0" smtClean="0"/>
              <a:t>*How To Read a Page</a:t>
            </a:r>
            <a:endParaRPr lang="en-US" dirty="0" smtClean="0"/>
          </a:p>
          <a:p>
            <a:pPr algn="l">
              <a:buNone/>
            </a:pPr>
            <a:r>
              <a:rPr lang="en-US" i="1" dirty="0" smtClean="0"/>
              <a:t>*The Wrath of Achilles</a:t>
            </a:r>
            <a:endParaRPr lang="en-US" dirty="0" smtClean="0"/>
          </a:p>
          <a:p>
            <a:pPr algn="l">
              <a:buNone/>
            </a:pPr>
            <a:r>
              <a:rPr lang="en-US" dirty="0" smtClean="0"/>
              <a:t>*'So Much Nearer</a:t>
            </a:r>
          </a:p>
          <a:p>
            <a:pPr algn="l">
              <a:buNone/>
            </a:pPr>
            <a:r>
              <a:rPr lang="en-US" i="1" dirty="0" smtClean="0"/>
              <a:t>*Complementarities</a:t>
            </a:r>
            <a:endParaRPr lang="en-US" dirty="0" smtClean="0"/>
          </a:p>
          <a:p>
            <a:pPr algn="l"/>
            <a:r>
              <a:rPr lang="en-US" i="1" dirty="0" smtClean="0"/>
              <a:t>*Times of India Guide to Basic English</a:t>
            </a:r>
            <a:endParaRPr lang="en-US" dirty="0" smtClean="0"/>
          </a:p>
          <a:p>
            <a:pPr algn="l"/>
            <a:endParaRPr lang="ar-SA" dirty="0"/>
          </a:p>
        </p:txBody>
      </p:sp>
      <p:pic>
        <p:nvPicPr>
          <p:cNvPr id="5126" name="Picture 6" descr="http://modernsurvivalonline.com/wp-content/uploads/2010/04/books.jpg"/>
          <p:cNvPicPr>
            <a:picLocks noChangeAspect="1" noChangeArrowheads="1"/>
          </p:cNvPicPr>
          <p:nvPr/>
        </p:nvPicPr>
        <p:blipFill>
          <a:blip r:embed="rId2" cstate="print"/>
          <a:srcRect/>
          <a:stretch>
            <a:fillRect/>
          </a:stretch>
        </p:blipFill>
        <p:spPr bwMode="auto">
          <a:xfrm>
            <a:off x="5868144" y="2924944"/>
            <a:ext cx="3275856" cy="2933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6660232" y="6396335"/>
            <a:ext cx="2267744" cy="461665"/>
          </a:xfrm>
          <a:prstGeom prst="rect">
            <a:avLst/>
          </a:prstGeom>
          <a:noFill/>
        </p:spPr>
        <p:txBody>
          <a:bodyPr wrap="square" rtlCol="1">
            <a:spAutoFit/>
          </a:bodyPr>
          <a:lstStyle/>
          <a:p>
            <a:r>
              <a:rPr lang="en-US" sz="2400" b="1" dirty="0" err="1" smtClean="0">
                <a:latin typeface="Bradley Hand ITC" pitchFamily="66" charset="0"/>
              </a:rPr>
              <a:t>Areej</a:t>
            </a:r>
            <a:r>
              <a:rPr lang="en-US" sz="2400" b="1" dirty="0" smtClean="0">
                <a:latin typeface="Bradley Hand ITC" pitchFamily="66" charset="0"/>
              </a:rPr>
              <a:t>   </a:t>
            </a:r>
            <a:r>
              <a:rPr lang="en-US" sz="2400" b="1" dirty="0" err="1" smtClean="0">
                <a:latin typeface="Bradley Hand ITC" pitchFamily="66" charset="0"/>
              </a:rPr>
              <a:t>AlShehri</a:t>
            </a:r>
            <a:endParaRPr lang="ar-SA" sz="2400" b="1" dirty="0">
              <a:latin typeface="Bradley Hand ITC"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6192688" cy="792088"/>
          </a:xfrm>
        </p:spPr>
        <p:txBody>
          <a:bodyPr>
            <a:normAutofit/>
          </a:bodyPr>
          <a:lstStyle/>
          <a:p>
            <a:r>
              <a:rPr lang="en-US" sz="4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reflection blurRad="6350" stA="50000" endA="300" endPos="50000" dist="29997" dir="5400000" sy="-100000" algn="bl" rotWithShape="0"/>
                </a:effectLst>
                <a:latin typeface="Aharoni" pitchFamily="2" charset="-79"/>
                <a:cs typeface="Aharoni" pitchFamily="2" charset="-79"/>
              </a:rPr>
              <a:t>His Theories :</a:t>
            </a:r>
            <a:endParaRPr lang="ar-SA"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reflection blurRad="6350" stA="50000" endA="300" endPos="50000" dist="29997" dir="5400000" sy="-100000" algn="bl" rotWithShape="0"/>
              </a:effectLst>
              <a:latin typeface="Aharoni" pitchFamily="2" charset="-79"/>
            </a:endParaRPr>
          </a:p>
        </p:txBody>
      </p:sp>
      <p:pic>
        <p:nvPicPr>
          <p:cNvPr id="4098" name="Picture 2" descr="http://images.indiaplaza.in/books/9788/1269/9788126913411.jpg"/>
          <p:cNvPicPr>
            <a:picLocks noChangeAspect="1" noChangeArrowheads="1"/>
          </p:cNvPicPr>
          <p:nvPr/>
        </p:nvPicPr>
        <p:blipFill>
          <a:blip r:embed="rId2" cstate="print"/>
          <a:srcRect/>
          <a:stretch>
            <a:fillRect/>
          </a:stretch>
        </p:blipFill>
        <p:spPr bwMode="auto">
          <a:xfrm>
            <a:off x="2627784" y="1484784"/>
            <a:ext cx="2952328" cy="3816424"/>
          </a:xfrm>
          <a:prstGeom prst="rect">
            <a:avLst/>
          </a:prstGeom>
          <a:ln>
            <a:noFill/>
          </a:ln>
          <a:effectLst>
            <a:outerShdw blurRad="50800" dist="38100" dir="16200000" rotWithShape="0">
              <a:prstClr val="black">
                <a:alpha val="40000"/>
              </a:prstClr>
            </a:outerShdw>
            <a:reflection blurRad="6350" stA="52000" endA="300" endPos="35000" dir="5400000" sy="-100000" algn="bl" rotWithShape="0"/>
          </a:effectLst>
        </p:spPr>
      </p:pic>
      <p:pic>
        <p:nvPicPr>
          <p:cNvPr id="2050" name="Picture 2" descr="http://www.cksinfo.com/clipart/office/supplies/notesandmemos/note.png"/>
          <p:cNvPicPr>
            <a:picLocks noChangeAspect="1" noChangeArrowheads="1"/>
          </p:cNvPicPr>
          <p:nvPr/>
        </p:nvPicPr>
        <p:blipFill>
          <a:blip r:embed="rId3" cstate="print"/>
          <a:srcRect/>
          <a:stretch>
            <a:fillRect/>
          </a:stretch>
        </p:blipFill>
        <p:spPr bwMode="auto">
          <a:xfrm>
            <a:off x="395536" y="3645024"/>
            <a:ext cx="2853160" cy="285315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556792"/>
            <a:ext cx="8229600" cy="4325112"/>
          </a:xfrm>
        </p:spPr>
        <p:txBody>
          <a:bodyPr/>
          <a:lstStyle/>
          <a:p>
            <a:pPr algn="l" rtl="0">
              <a:buNone/>
            </a:pPr>
            <a:endParaRPr lang="en-US" dirty="0" smtClean="0"/>
          </a:p>
          <a:p>
            <a:pPr algn="l" rtl="0"/>
            <a:r>
              <a:rPr lang="en-US" sz="3200" dirty="0" smtClean="0">
                <a:ln>
                  <a:solidFill>
                    <a:schemeClr val="accent1">
                      <a:lumMod val="50000"/>
                    </a:schemeClr>
                  </a:solidFill>
                </a:ln>
                <a:effectLst>
                  <a:outerShdw blurRad="60007" dist="310007" dir="7680000" sy="30000" kx="1300200" algn="ctr" rotWithShape="0">
                    <a:prstClr val="black">
                      <a:alpha val="32000"/>
                    </a:prstClr>
                  </a:outerShdw>
                </a:effectLst>
              </a:rPr>
              <a:t>Theory of Literature </a:t>
            </a:r>
          </a:p>
          <a:p>
            <a:pPr algn="l" rtl="0"/>
            <a:endParaRPr lang="en-US" sz="3200" dirty="0" smtClean="0">
              <a:ln>
                <a:solidFill>
                  <a:schemeClr val="accent1">
                    <a:lumMod val="50000"/>
                  </a:schemeClr>
                </a:solidFill>
              </a:ln>
              <a:effectLst>
                <a:outerShdw blurRad="60007" dist="310007" dir="7680000" sy="30000" kx="1300200" algn="ctr" rotWithShape="0">
                  <a:prstClr val="black">
                    <a:alpha val="32000"/>
                  </a:prstClr>
                </a:outerShdw>
              </a:effectLst>
            </a:endParaRPr>
          </a:p>
          <a:p>
            <a:pPr algn="l" rtl="0"/>
            <a:r>
              <a:rPr lang="en-US" sz="3200" dirty="0" smtClean="0">
                <a:ln>
                  <a:solidFill>
                    <a:schemeClr val="accent1">
                      <a:lumMod val="50000"/>
                    </a:schemeClr>
                  </a:solidFill>
                </a:ln>
                <a:effectLst>
                  <a:outerShdw blurRad="60007" dist="310007" dir="7680000" sy="30000" kx="1300200" algn="ctr" rotWithShape="0">
                    <a:prstClr val="black">
                      <a:alpha val="32000"/>
                    </a:prstClr>
                  </a:outerShdw>
                </a:effectLst>
              </a:rPr>
              <a:t>Theory of “ The meaning of the meaning “</a:t>
            </a:r>
          </a:p>
          <a:p>
            <a:pPr algn="l" rtl="0"/>
            <a:endParaRPr lang="en-US" sz="3200" dirty="0" smtClean="0">
              <a:ln>
                <a:solidFill>
                  <a:schemeClr val="accent1">
                    <a:lumMod val="50000"/>
                  </a:schemeClr>
                </a:solidFill>
              </a:ln>
              <a:effectLst>
                <a:outerShdw blurRad="60007" dist="310007" dir="7680000" sy="30000" kx="1300200" algn="ctr" rotWithShape="0">
                  <a:prstClr val="black">
                    <a:alpha val="32000"/>
                  </a:prstClr>
                </a:outerShdw>
              </a:effectLst>
            </a:endParaRPr>
          </a:p>
          <a:p>
            <a:pPr algn="l" rtl="0"/>
            <a:r>
              <a:rPr lang="en-US" sz="3200" dirty="0" smtClean="0">
                <a:ln>
                  <a:solidFill>
                    <a:schemeClr val="accent1">
                      <a:lumMod val="50000"/>
                    </a:schemeClr>
                  </a:solidFill>
                </a:ln>
                <a:effectLst>
                  <a:outerShdw blurRad="60007" dist="310007" dir="7680000" sy="30000" kx="1300200" algn="ctr" rotWithShape="0">
                    <a:prstClr val="black">
                      <a:alpha val="32000"/>
                    </a:prstClr>
                  </a:outerShdw>
                </a:effectLst>
              </a:rPr>
              <a:t>Theory of Metaphor</a:t>
            </a:r>
          </a:p>
          <a:p>
            <a:pPr algn="l" rtl="0"/>
            <a:endParaRPr lang="en-US" sz="3200" dirty="0" smtClean="0">
              <a:ln>
                <a:solidFill>
                  <a:schemeClr val="accent1">
                    <a:lumMod val="50000"/>
                  </a:schemeClr>
                </a:solidFill>
              </a:ln>
              <a:effectLst>
                <a:outerShdw blurRad="60007" dist="310007" dir="7680000" sy="30000" kx="1300200" algn="ctr" rotWithShape="0">
                  <a:prstClr val="black">
                    <a:alpha val="32000"/>
                  </a:prstClr>
                </a:outerShdw>
              </a:effectLst>
            </a:endParaRPr>
          </a:p>
          <a:p>
            <a:pPr algn="l" rtl="0"/>
            <a:r>
              <a:rPr lang="en-US" sz="3200" dirty="0" smtClean="0">
                <a:ln>
                  <a:solidFill>
                    <a:schemeClr val="accent1">
                      <a:lumMod val="50000"/>
                    </a:schemeClr>
                  </a:solidFill>
                </a:ln>
                <a:effectLst>
                  <a:outerShdw blurRad="60007" dist="310007" dir="7680000" sy="30000" kx="1300200" algn="ctr" rotWithShape="0">
                    <a:prstClr val="black">
                      <a:alpha val="32000"/>
                    </a:prstClr>
                  </a:outerShdw>
                </a:effectLst>
              </a:rPr>
              <a:t>Theory of Value</a:t>
            </a:r>
            <a:r>
              <a:rPr lang="en-US" dirty="0" smtClean="0"/>
              <a:t> </a:t>
            </a:r>
          </a:p>
        </p:txBody>
      </p:sp>
      <p:sp>
        <p:nvSpPr>
          <p:cNvPr id="4" name="TextBox 3"/>
          <p:cNvSpPr txBox="1"/>
          <p:nvPr/>
        </p:nvSpPr>
        <p:spPr>
          <a:xfrm>
            <a:off x="0" y="764704"/>
            <a:ext cx="5760640" cy="584775"/>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2700000" algn="tl" rotWithShape="0">
                    <a:prstClr val="black">
                      <a:alpha val="40000"/>
                    </a:prstClr>
                  </a:outerShdw>
                  <a:reflection blurRad="6350" stA="50000" endA="300" endPos="50000" dist="29997" dir="5400000" sy="-100000" algn="bl" rotWithShape="0"/>
                </a:effectLst>
                <a:latin typeface="Aharoni" pitchFamily="2" charset="-79"/>
                <a:cs typeface="Aharoni" pitchFamily="2" charset="-79"/>
              </a:rPr>
              <a:t>The Main Theories are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TextBox 4"/>
          <p:cNvSpPr txBox="1"/>
          <p:nvPr/>
        </p:nvSpPr>
        <p:spPr>
          <a:xfrm>
            <a:off x="6084168" y="6396335"/>
            <a:ext cx="2771800" cy="461665"/>
          </a:xfrm>
          <a:prstGeom prst="rect">
            <a:avLst/>
          </a:prstGeom>
          <a:noFill/>
        </p:spPr>
        <p:txBody>
          <a:bodyPr wrap="square" rtlCol="1">
            <a:spAutoFit/>
          </a:bodyPr>
          <a:lstStyle/>
          <a:p>
            <a:r>
              <a:rPr lang="en-US" sz="2400" b="1" dirty="0" err="1" smtClean="0">
                <a:latin typeface="Bradley Hand ITC" pitchFamily="66" charset="0"/>
              </a:rPr>
              <a:t>Salha</a:t>
            </a:r>
            <a:r>
              <a:rPr lang="en-US" sz="2400" b="1" dirty="0" smtClean="0">
                <a:latin typeface="Bradley Hand ITC" pitchFamily="66" charset="0"/>
              </a:rPr>
              <a:t> S. </a:t>
            </a:r>
            <a:r>
              <a:rPr lang="en-US" sz="2400" b="1" dirty="0" err="1" smtClean="0">
                <a:latin typeface="Bradley Hand ITC" pitchFamily="66" charset="0"/>
              </a:rPr>
              <a:t>AlGhamdi</a:t>
            </a:r>
            <a:endParaRPr lang="ar-SA" sz="2400" b="1" dirty="0">
              <a:latin typeface="Bradley Hand ITC"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24578" name="Picture 2" descr="C:\Users\user\Pictures\background\13201180901  متحرك.gif"/>
          <p:cNvPicPr>
            <a:picLocks noChangeAspect="1" noChangeArrowheads="1"/>
          </p:cNvPicPr>
          <p:nvPr/>
        </p:nvPicPr>
        <p:blipFill>
          <a:blip r:embed="rId2" cstate="print"/>
          <a:srcRect/>
          <a:stretch>
            <a:fillRect/>
          </a:stretch>
        </p:blipFill>
        <p:spPr bwMode="auto">
          <a:xfrm>
            <a:off x="0" y="0"/>
            <a:ext cx="9144000" cy="6525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1475656" y="2420888"/>
            <a:ext cx="7416824" cy="1200329"/>
          </a:xfrm>
          <a:prstGeom prst="rect">
            <a:avLst/>
          </a:prstGeom>
          <a:noFill/>
        </p:spPr>
        <p:txBody>
          <a:bodyPr wrap="square" rtlCol="1">
            <a:spAutoFit/>
          </a:bodyPr>
          <a:lstStyle/>
          <a:p>
            <a:pPr algn="l"/>
            <a:r>
              <a:rPr lang="en-US" sz="7200" dirty="0" smtClean="0">
                <a:solidFill>
                  <a:schemeClr val="accent4">
                    <a:lumMod val="60000"/>
                    <a:lumOff val="40000"/>
                  </a:schemeClr>
                </a:solidFill>
                <a:effectLst>
                  <a:outerShdw blurRad="38100" dist="38100" dir="2700000" algn="tl">
                    <a:srgbClr val="000000">
                      <a:alpha val="43137"/>
                    </a:srgbClr>
                  </a:outerShdw>
                  <a:reflection blurRad="6350" stA="60000" endA="900" endPos="58000" dir="5400000" sy="-100000" algn="bl" rotWithShape="0"/>
                </a:effectLst>
                <a:latin typeface="Blackadder ITC" pitchFamily="82" charset="0"/>
              </a:rPr>
              <a:t>Thank yon for listening </a:t>
            </a:r>
            <a:endParaRPr lang="ar-SA"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232</TotalTime>
  <Words>259</Words>
  <Application>Microsoft Office PowerPoint</Application>
  <PresentationFormat>On-screen Show (4:3)</PresentationFormat>
  <Paragraphs>60</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Urban</vt:lpstr>
      <vt:lpstr>Slide 1</vt:lpstr>
      <vt:lpstr>I. A. Richards  </vt:lpstr>
      <vt:lpstr>* His Life in General : </vt:lpstr>
      <vt:lpstr>Ivor Armstrong Richards (26 February 1893 in Sandbach, Cheshire – 7 September 1979 in Cambridge). </vt:lpstr>
      <vt:lpstr>   : * His Contributions</vt:lpstr>
      <vt:lpstr>Slide 6</vt:lpstr>
      <vt:lpstr>Aesthetics and literary criticism </vt:lpstr>
      <vt:lpstr>His Works :</vt:lpstr>
      <vt:lpstr>His Theories :</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25</cp:revision>
  <dcterms:created xsi:type="dcterms:W3CDTF">2011-11-17T17:26:04Z</dcterms:created>
  <dcterms:modified xsi:type="dcterms:W3CDTF">2011-11-18T13:18:23Z</dcterms:modified>
</cp:coreProperties>
</file>