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77" r:id="rId3"/>
    <p:sldId id="257" r:id="rId4"/>
    <p:sldId id="258" r:id="rId5"/>
    <p:sldId id="259" r:id="rId6"/>
    <p:sldId id="261" r:id="rId7"/>
    <p:sldId id="278" r:id="rId8"/>
    <p:sldId id="273" r:id="rId9"/>
    <p:sldId id="274" r:id="rId10"/>
    <p:sldId id="275" r:id="rId11"/>
    <p:sldId id="279" r:id="rId12"/>
    <p:sldId id="262" r:id="rId13"/>
    <p:sldId id="263" r:id="rId14"/>
    <p:sldId id="264" r:id="rId15"/>
    <p:sldId id="265" r:id="rId16"/>
    <p:sldId id="268" r:id="rId17"/>
    <p:sldId id="28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1BC3398-27B0-4015-9355-E241C76ACA0A}" type="datetimeFigureOut">
              <a:rPr lang="en-US" smtClean="0"/>
              <a:pPr/>
              <a:t>12/5/2011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2651692-98EC-4F2F-B911-B8BCA0AA94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BC3398-27B0-4015-9355-E241C76ACA0A}"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1BC3398-27B0-4015-9355-E241C76ACA0A}"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51692-98EC-4F2F-B911-B8BCA0AA94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1BC3398-27B0-4015-9355-E241C76ACA0A}"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1BC3398-27B0-4015-9355-E241C76ACA0A}" type="datetimeFigureOut">
              <a:rPr lang="en-US" smtClean="0"/>
              <a:pPr/>
              <a:t>12/5/2011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1BC3398-27B0-4015-9355-E241C76ACA0A}" type="datetimeFigureOut">
              <a:rPr lang="en-US" smtClean="0"/>
              <a:pPr/>
              <a:t>12/5/2011</a:t>
            </a:fld>
            <a:endParaRPr lang="en-US"/>
          </a:p>
        </p:txBody>
      </p:sp>
      <p:sp>
        <p:nvSpPr>
          <p:cNvPr id="8" name="Slide Number Placeholder 7"/>
          <p:cNvSpPr>
            <a:spLocks noGrp="1"/>
          </p:cNvSpPr>
          <p:nvPr>
            <p:ph type="sldNum" sz="quarter" idx="11"/>
          </p:nvPr>
        </p:nvSpPr>
        <p:spPr/>
        <p:txBody>
          <a:bodyPr/>
          <a:lstStyle/>
          <a:p>
            <a:fld id="{52651692-98EC-4F2F-B911-B8BCA0AA9479}"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3398-27B0-4015-9355-E241C76ACA0A}" type="datetimeFigureOut">
              <a:rPr lang="en-US" smtClean="0"/>
              <a:pPr/>
              <a:t>12/5/2011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1BC3398-27B0-4015-9355-E241C76ACA0A}"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52651692-98EC-4F2F-B911-B8BCA0AA94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21BC3398-27B0-4015-9355-E241C76ACA0A}"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BC3398-27B0-4015-9355-E241C76ACA0A}"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BC3398-27B0-4015-9355-E241C76ACA0A}"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51692-98EC-4F2F-B911-B8BCA0AA94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21BC3398-27B0-4015-9355-E241C76ACA0A}" type="datetimeFigureOut">
              <a:rPr lang="en-US" smtClean="0"/>
              <a:pPr/>
              <a:t>12/5/2011</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52651692-98EC-4F2F-B911-B8BCA0AA947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cite_note-Jancovich-3"/><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gn="ctr"/>
            <a:r>
              <a:rPr lang="en-US" sz="6600" b="1" dirty="0" smtClean="0"/>
              <a:t>Opposition to the New Critics </a:t>
            </a:r>
            <a:endParaRPr lang="en-US" sz="6600" b="1" dirty="0"/>
          </a:p>
        </p:txBody>
      </p:sp>
      <p:sp>
        <p:nvSpPr>
          <p:cNvPr id="5" name="Subtitle 2"/>
          <p:cNvSpPr txBox="1">
            <a:spLocks/>
          </p:cNvSpPr>
          <p:nvPr/>
        </p:nvSpPr>
        <p:spPr>
          <a:xfrm>
            <a:off x="2663952" y="4724400"/>
            <a:ext cx="6480048" cy="1752600"/>
          </a:xfrm>
          <a:prstGeom prst="rect">
            <a:avLst/>
          </a:prstGeom>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3200" i="1" dirty="0" smtClean="0"/>
              <a:t>Lama K. </a:t>
            </a:r>
            <a:r>
              <a:rPr lang="en-US" sz="3200" i="1" dirty="0" err="1" smtClean="0"/>
              <a:t>AlNaimi</a:t>
            </a:r>
            <a:endParaRPr lang="en-US" sz="3200" i="1" dirty="0" smtClean="0"/>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3200" i="1" u="none" strike="noStrike" kern="1200" cap="none" spc="0" normalizeH="0" baseline="0" noProof="0" dirty="0" err="1" smtClean="0">
                <a:ln>
                  <a:noFill/>
                </a:ln>
                <a:solidFill>
                  <a:schemeClr val="tx1"/>
                </a:solidFill>
                <a:effectLst/>
                <a:uLnTx/>
                <a:uFillTx/>
                <a:latin typeface="+mn-lt"/>
                <a:ea typeface="+mn-ea"/>
                <a:cs typeface="+mn-cs"/>
              </a:rPr>
              <a:t>Abrar</a:t>
            </a:r>
            <a:r>
              <a:rPr kumimoji="0" lang="en-US" sz="3200" i="1" u="none" strike="noStrike" kern="1200" cap="none" spc="0" normalizeH="0" noProof="0" dirty="0" smtClean="0">
                <a:ln>
                  <a:noFill/>
                </a:ln>
                <a:solidFill>
                  <a:schemeClr val="tx1"/>
                </a:solidFill>
                <a:effectLst/>
                <a:uLnTx/>
                <a:uFillTx/>
                <a:latin typeface="+mn-lt"/>
                <a:ea typeface="+mn-ea"/>
                <a:cs typeface="+mn-cs"/>
              </a:rPr>
              <a:t> A Al-</a:t>
            </a:r>
            <a:r>
              <a:rPr kumimoji="0" lang="en-US" sz="3200" i="1" u="none" strike="noStrike" kern="1200" cap="none" spc="0" normalizeH="0" noProof="0" dirty="0" err="1" smtClean="0">
                <a:ln>
                  <a:noFill/>
                </a:ln>
                <a:solidFill>
                  <a:schemeClr val="tx1"/>
                </a:solidFill>
                <a:effectLst/>
                <a:uLnTx/>
                <a:uFillTx/>
                <a:latin typeface="+mn-lt"/>
                <a:ea typeface="+mn-ea"/>
                <a:cs typeface="+mn-cs"/>
              </a:rPr>
              <a:t>johi</a:t>
            </a:r>
            <a:endParaRPr kumimoji="0" lang="en-US" sz="3200" i="1" u="none" strike="noStrike" kern="1200" cap="none" spc="0" normalizeH="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3200" i="1" dirty="0" err="1" smtClean="0"/>
              <a:t>Eman</a:t>
            </a:r>
            <a:r>
              <a:rPr lang="en-US" sz="3200" i="1" dirty="0" smtClean="0"/>
              <a:t> Al-</a:t>
            </a:r>
            <a:r>
              <a:rPr lang="en-US" sz="3200" i="1" dirty="0" err="1" smtClean="0"/>
              <a:t>saleh</a:t>
            </a:r>
            <a:endParaRPr kumimoji="0" lang="en-US" sz="3200" i="1" u="none" strike="noStrike" kern="1200" cap="none" spc="0" normalizeH="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n-US" sz="400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gn="ctr"/>
            <a:r>
              <a:rPr lang="en-US" sz="6600" b="1" dirty="0" smtClean="0"/>
              <a:t>First:</a:t>
            </a:r>
          </a:p>
          <a:p>
            <a:pPr algn="ctr"/>
            <a:r>
              <a:rPr lang="en-US" sz="6600" b="1" dirty="0" err="1" smtClean="0"/>
              <a:t>Ren’e</a:t>
            </a:r>
            <a:r>
              <a:rPr lang="en-US" sz="6600" b="1" dirty="0" smtClean="0"/>
              <a:t> </a:t>
            </a:r>
            <a:r>
              <a:rPr lang="en-US" sz="6600" b="1" dirty="0" err="1" smtClean="0"/>
              <a:t>Wellek</a:t>
            </a:r>
            <a:endParaRPr lang="en-US" sz="6600" b="1" dirty="0"/>
          </a:p>
        </p:txBody>
      </p:sp>
      <p:sp>
        <p:nvSpPr>
          <p:cNvPr id="5" name="Subtitle 2"/>
          <p:cNvSpPr txBox="1">
            <a:spLocks/>
          </p:cNvSpPr>
          <p:nvPr/>
        </p:nvSpPr>
        <p:spPr>
          <a:xfrm>
            <a:off x="2663952" y="4724400"/>
            <a:ext cx="6480048" cy="1752600"/>
          </a:xfrm>
          <a:prstGeom prst="rect">
            <a:avLst/>
          </a:prstGeom>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3200" i="1" u="none" strike="noStrike" kern="1200" cap="none" spc="0" normalizeH="0" baseline="0" noProof="0" dirty="0" err="1" smtClean="0">
                <a:ln>
                  <a:noFill/>
                </a:ln>
                <a:solidFill>
                  <a:schemeClr val="tx1"/>
                </a:solidFill>
                <a:effectLst/>
                <a:uLnTx/>
                <a:uFillTx/>
                <a:latin typeface="+mn-lt"/>
                <a:ea typeface="+mn-ea"/>
                <a:cs typeface="+mn-cs"/>
              </a:rPr>
              <a:t>Abrar</a:t>
            </a:r>
            <a:r>
              <a:rPr kumimoji="0" lang="en-US" sz="3200" i="1" u="none" strike="noStrike" kern="1200" cap="none" spc="0" normalizeH="0" noProof="0" dirty="0" smtClean="0">
                <a:ln>
                  <a:noFill/>
                </a:ln>
                <a:solidFill>
                  <a:schemeClr val="tx1"/>
                </a:solidFill>
                <a:effectLst/>
                <a:uLnTx/>
                <a:uFillTx/>
                <a:latin typeface="+mn-lt"/>
                <a:ea typeface="+mn-ea"/>
                <a:cs typeface="+mn-cs"/>
              </a:rPr>
              <a:t> </a:t>
            </a:r>
            <a:r>
              <a:rPr kumimoji="0" lang="en-US" sz="3200" i="1" u="none" strike="noStrike" kern="1200" cap="none" spc="0" normalizeH="0" noProof="0" dirty="0" smtClean="0">
                <a:ln>
                  <a:noFill/>
                </a:ln>
                <a:solidFill>
                  <a:schemeClr val="tx1"/>
                </a:solidFill>
                <a:effectLst/>
                <a:uLnTx/>
                <a:uFillTx/>
                <a:latin typeface="+mn-lt"/>
                <a:ea typeface="+mn-ea"/>
                <a:cs typeface="+mn-cs"/>
              </a:rPr>
              <a:t>A Al-</a:t>
            </a:r>
            <a:r>
              <a:rPr kumimoji="0" lang="en-US" sz="3200" i="1" u="none" strike="noStrike" kern="1200" cap="none" spc="0" normalizeH="0" noProof="0" dirty="0" err="1" smtClean="0">
                <a:ln>
                  <a:noFill/>
                </a:ln>
                <a:solidFill>
                  <a:schemeClr val="tx1"/>
                </a:solidFill>
                <a:effectLst/>
                <a:uLnTx/>
                <a:uFillTx/>
                <a:latin typeface="+mn-lt"/>
                <a:ea typeface="+mn-ea"/>
                <a:cs typeface="+mn-cs"/>
              </a:rPr>
              <a:t>johi</a:t>
            </a:r>
            <a:endParaRPr kumimoji="0" lang="en-US" sz="3200" i="1" u="none" strike="noStrike" kern="1200" cap="none" spc="0" normalizeH="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n-US" sz="400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828800"/>
            <a:ext cx="5334000" cy="4525963"/>
          </a:xfrm>
        </p:spPr>
        <p:txBody>
          <a:bodyPr>
            <a:normAutofit lnSpcReduction="10000"/>
          </a:bodyPr>
          <a:lstStyle/>
          <a:p>
            <a:r>
              <a:rPr lang="en-US" sz="3200" dirty="0" smtClean="0"/>
              <a:t>I</a:t>
            </a:r>
            <a:r>
              <a:rPr lang="en-US" sz="3200" dirty="0" smtClean="0"/>
              <a:t>n </a:t>
            </a:r>
            <a:r>
              <a:rPr lang="en-US" sz="3200" dirty="0" smtClean="0"/>
              <a:t>his essay “The New Criticism: Pro and Contra”  said: “Today the new criticism is considered not only </a:t>
            </a:r>
            <a:r>
              <a:rPr lang="en-US" sz="3200" b="1" dirty="0" smtClean="0"/>
              <a:t>superseded</a:t>
            </a:r>
            <a:r>
              <a:rPr lang="en-US" sz="3200" dirty="0" smtClean="0"/>
              <a:t>, </a:t>
            </a:r>
            <a:r>
              <a:rPr lang="en-US" sz="3200" b="1" dirty="0" smtClean="0"/>
              <a:t>obsolete</a:t>
            </a:r>
            <a:r>
              <a:rPr lang="en-US" sz="3200" dirty="0" smtClean="0"/>
              <a:t>, and </a:t>
            </a:r>
            <a:r>
              <a:rPr lang="en-US" sz="3200" b="1" dirty="0" smtClean="0"/>
              <a:t>dead</a:t>
            </a:r>
            <a:r>
              <a:rPr lang="en-US" sz="3200" dirty="0" smtClean="0"/>
              <a:t> but somehow </a:t>
            </a:r>
            <a:r>
              <a:rPr lang="en-US" sz="3200" b="1" dirty="0" smtClean="0"/>
              <a:t>mistaken</a:t>
            </a:r>
            <a:r>
              <a:rPr lang="en-US" sz="3200" dirty="0" smtClean="0"/>
              <a:t> and </a:t>
            </a:r>
            <a:r>
              <a:rPr lang="en-US" sz="3200" b="1" dirty="0" smtClean="0"/>
              <a:t>wrong</a:t>
            </a:r>
            <a:r>
              <a:rPr lang="en-US" sz="3200" dirty="0" smtClean="0"/>
              <a:t>. </a:t>
            </a:r>
            <a:r>
              <a:rPr lang="en-US" sz="3200" u="sng" dirty="0" smtClean="0"/>
              <a:t>Four </a:t>
            </a:r>
            <a:r>
              <a:rPr lang="en-US" sz="3200" dirty="0" smtClean="0"/>
              <a:t>accusations are made most frequently”:</a:t>
            </a:r>
            <a:endParaRPr lang="en-US" sz="3200" dirty="0"/>
          </a:p>
        </p:txBody>
      </p:sp>
      <p:sp>
        <p:nvSpPr>
          <p:cNvPr id="4" name="Rectangle 3"/>
          <p:cNvSpPr/>
          <p:nvPr/>
        </p:nvSpPr>
        <p:spPr>
          <a:xfrm>
            <a:off x="299229" y="600670"/>
            <a:ext cx="3891771" cy="923330"/>
          </a:xfrm>
          <a:prstGeom prst="rect">
            <a:avLst/>
          </a:prstGeom>
        </p:spPr>
        <p:txBody>
          <a:bodyPr wrap="none">
            <a:spAutoFit/>
          </a:bodyPr>
          <a:lstStyle/>
          <a:p>
            <a:r>
              <a:rPr lang="en-US" sz="5400" b="1" u="sng" dirty="0" err="1" smtClean="0"/>
              <a:t>Ren’e</a:t>
            </a:r>
            <a:r>
              <a:rPr lang="en-US" sz="5400" b="1" u="sng" dirty="0" smtClean="0"/>
              <a:t> </a:t>
            </a:r>
            <a:r>
              <a:rPr lang="en-US" sz="5400" b="1" u="sng" dirty="0" err="1" smtClean="0"/>
              <a:t>Wellek</a:t>
            </a:r>
            <a:endParaRPr lang="en-US" sz="5400" b="1" u="sng" dirty="0"/>
          </a:p>
        </p:txBody>
      </p:sp>
      <p:pic>
        <p:nvPicPr>
          <p:cNvPr id="5" name="Picture 4" descr="Wellek1.gif"/>
          <p:cNvPicPr>
            <a:picLocks noChangeAspect="1"/>
          </p:cNvPicPr>
          <p:nvPr/>
        </p:nvPicPr>
        <p:blipFill>
          <a:blip r:embed="rId2" cstate="print"/>
          <a:stretch>
            <a:fillRect/>
          </a:stretch>
        </p:blipFill>
        <p:spPr>
          <a:xfrm>
            <a:off x="5867400" y="1447800"/>
            <a:ext cx="2945606" cy="426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305800" cy="5943600"/>
          </a:xfrm>
        </p:spPr>
        <p:txBody>
          <a:bodyPr/>
          <a:lstStyle/>
          <a:p>
            <a:r>
              <a:rPr lang="en-US" b="1" u="sng" dirty="0" smtClean="0"/>
              <a:t>First:</a:t>
            </a:r>
            <a:endParaRPr lang="en-US" dirty="0" smtClean="0"/>
          </a:p>
          <a:p>
            <a:pPr>
              <a:buNone/>
            </a:pPr>
            <a:endParaRPr lang="en-US" dirty="0" smtClean="0"/>
          </a:p>
          <a:p>
            <a:pPr>
              <a:buNone/>
            </a:pPr>
            <a:r>
              <a:rPr lang="en-US" dirty="0" smtClean="0"/>
              <a:t>The new criticism is an </a:t>
            </a:r>
            <a:r>
              <a:rPr lang="en-US" u="sng" dirty="0" smtClean="0"/>
              <a:t>“esoteric aestheticism</a:t>
            </a:r>
            <a:r>
              <a:rPr lang="en-US" dirty="0" smtClean="0"/>
              <a:t>”, a revival of “Art for Art’s Sake”, uninterested in the human meaning, the social function, and effect of literature.</a:t>
            </a:r>
          </a:p>
          <a:p>
            <a:pPr>
              <a:buNone/>
            </a:pPr>
            <a:endParaRPr lang="en-US" dirty="0" smtClean="0"/>
          </a:p>
          <a:p>
            <a:pPr>
              <a:buNone/>
            </a:pPr>
            <a:r>
              <a:rPr lang="en-US" dirty="0" smtClean="0"/>
              <a:t>The new critics are called </a:t>
            </a:r>
            <a:r>
              <a:rPr lang="en-US" b="1" u="sng" dirty="0" smtClean="0"/>
              <a:t>FORMALISTS</a:t>
            </a:r>
            <a:r>
              <a:rPr lang="en-US" dirty="0" smtClean="0"/>
              <a:t>, an opprobrious term used by the Marxists against a group of Russian scholars in the twenties.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019800"/>
          </a:xfrm>
        </p:spPr>
        <p:txBody>
          <a:bodyPr>
            <a:normAutofit/>
          </a:bodyPr>
          <a:lstStyle/>
          <a:p>
            <a:r>
              <a:rPr lang="en-US" b="1" u="sng" dirty="0" smtClean="0"/>
              <a:t>Second:</a:t>
            </a:r>
          </a:p>
          <a:p>
            <a:pPr>
              <a:buNone/>
            </a:pPr>
            <a:endParaRPr lang="en-US" dirty="0" smtClean="0"/>
          </a:p>
          <a:p>
            <a:pPr>
              <a:buNone/>
            </a:pPr>
            <a:r>
              <a:rPr lang="en-US" dirty="0" smtClean="0"/>
              <a:t>The new criticism is </a:t>
            </a:r>
            <a:r>
              <a:rPr lang="en-US" u="sng" dirty="0" smtClean="0"/>
              <a:t>Unhistorical</a:t>
            </a:r>
            <a:r>
              <a:rPr lang="en-US" dirty="0" smtClean="0"/>
              <a:t>. It isolates the work of art from its past and its context.</a:t>
            </a:r>
          </a:p>
          <a:p>
            <a:pPr>
              <a:buNone/>
            </a:pPr>
            <a:endParaRPr lang="en-US" dirty="0" smtClean="0"/>
          </a:p>
          <a:p>
            <a:pPr>
              <a:buNone/>
            </a:pPr>
            <a:endParaRPr lang="en-US" dirty="0"/>
          </a:p>
          <a:p>
            <a:r>
              <a:rPr lang="en-US" b="1" u="sng" dirty="0" smtClean="0"/>
              <a:t>Third:</a:t>
            </a:r>
          </a:p>
          <a:p>
            <a:pPr>
              <a:buNone/>
            </a:pPr>
            <a:r>
              <a:rPr lang="en-US" dirty="0" smtClean="0"/>
              <a:t>The new criticism is supposed to aim at </a:t>
            </a:r>
            <a:r>
              <a:rPr lang="en-US" u="sng" dirty="0" smtClean="0"/>
              <a:t>making criticism scientific</a:t>
            </a:r>
            <a:r>
              <a:rPr lang="en-US" dirty="0" smtClean="0"/>
              <a:t>, or at least “ bringing literary study to a condition rivaling that of science”.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839200" cy="6477000"/>
          </a:xfrm>
        </p:spPr>
        <p:txBody>
          <a:bodyPr>
            <a:normAutofit/>
          </a:bodyPr>
          <a:lstStyle/>
          <a:p>
            <a:r>
              <a:rPr lang="en-US" b="1" u="sng" dirty="0" smtClean="0"/>
              <a:t>Finally:</a:t>
            </a:r>
          </a:p>
          <a:p>
            <a:pPr>
              <a:buNone/>
            </a:pPr>
            <a:r>
              <a:rPr lang="en-US" dirty="0" smtClean="0"/>
              <a:t>The new criticism is being dismissed as a mere pedagogical device, a version of the French </a:t>
            </a:r>
            <a:r>
              <a:rPr lang="en-US" i="1" dirty="0" smtClean="0"/>
              <a:t>explication de </a:t>
            </a:r>
            <a:r>
              <a:rPr lang="en-US" i="1" dirty="0" err="1" smtClean="0"/>
              <a:t>texte</a:t>
            </a:r>
            <a:r>
              <a:rPr lang="en-US" i="1" dirty="0" smtClean="0"/>
              <a:t>, </a:t>
            </a:r>
            <a:r>
              <a:rPr lang="en-US" dirty="0" smtClean="0"/>
              <a:t>useful at most for American college students who must learn to read  and to read poetry in particular.</a:t>
            </a:r>
          </a:p>
          <a:p>
            <a:pPr>
              <a:buNone/>
            </a:pPr>
            <a:endParaRPr lang="en-US" dirty="0" smtClean="0"/>
          </a:p>
          <a:p>
            <a:pPr>
              <a:buNone/>
            </a:pPr>
            <a:r>
              <a:rPr lang="en-US" b="1" dirty="0" err="1" smtClean="0"/>
              <a:t>Ren’e</a:t>
            </a:r>
            <a:r>
              <a:rPr lang="en-US" b="1" dirty="0" smtClean="0"/>
              <a:t> </a:t>
            </a:r>
            <a:r>
              <a:rPr lang="en-US" b="1" dirty="0" err="1" smtClean="0"/>
              <a:t>Wellek</a:t>
            </a:r>
            <a:r>
              <a:rPr lang="en-US" b="1" dirty="0" smtClean="0"/>
              <a:t> </a:t>
            </a:r>
            <a:r>
              <a:rPr lang="en-US" dirty="0" smtClean="0"/>
              <a:t>also says: </a:t>
            </a:r>
            <a:r>
              <a:rPr lang="en-US" i="1" dirty="0" smtClean="0"/>
              <a:t>“ I think that much of what new criticism taught is valid and will be valid as long as people think about</a:t>
            </a:r>
            <a:r>
              <a:rPr lang="en-US" b="1" i="1" dirty="0" smtClean="0"/>
              <a:t> the nature and function of literature and poetry</a:t>
            </a:r>
            <a:r>
              <a:rPr lang="en-US" dirty="0" smtClean="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819400"/>
            <a:ext cx="6480048" cy="1752600"/>
          </a:xfrm>
        </p:spPr>
        <p:txBody>
          <a:bodyPr>
            <a:noAutofit/>
          </a:bodyPr>
          <a:lstStyle/>
          <a:p>
            <a:pPr algn="ctr"/>
            <a:r>
              <a:rPr lang="en-US" sz="4800" b="1" dirty="0" smtClean="0"/>
              <a:t>Second:</a:t>
            </a:r>
          </a:p>
          <a:p>
            <a:pPr marL="1143000" indent="-1143000" algn="ctr">
              <a:buAutoNum type="alphaLcPeriod"/>
            </a:pPr>
            <a:r>
              <a:rPr lang="en-US" sz="4800" b="1" dirty="0" smtClean="0"/>
              <a:t>Terence </a:t>
            </a:r>
            <a:r>
              <a:rPr lang="en-US" sz="4800" b="1" dirty="0" err="1" smtClean="0"/>
              <a:t>Hawkes</a:t>
            </a:r>
            <a:r>
              <a:rPr lang="en-US" sz="4800" b="1" dirty="0" smtClean="0"/>
              <a:t> </a:t>
            </a:r>
            <a:endParaRPr lang="en-US" sz="4800" b="1" dirty="0" smtClean="0"/>
          </a:p>
          <a:p>
            <a:pPr marL="1143000" indent="-1143000" algn="ctr">
              <a:buAutoNum type="alphaLcPeriod"/>
            </a:pPr>
            <a:r>
              <a:rPr lang="en-US" sz="4800" b="1" dirty="0" err="1" smtClean="0"/>
              <a:t>Cleanth</a:t>
            </a:r>
            <a:r>
              <a:rPr lang="en-US" sz="4800" b="1" dirty="0" smtClean="0"/>
              <a:t> Brooks</a:t>
            </a:r>
            <a:endParaRPr lang="en-US" sz="4800" b="1" dirty="0"/>
          </a:p>
        </p:txBody>
      </p:sp>
      <p:sp>
        <p:nvSpPr>
          <p:cNvPr id="5" name="Subtitle 2"/>
          <p:cNvSpPr txBox="1">
            <a:spLocks/>
          </p:cNvSpPr>
          <p:nvPr/>
        </p:nvSpPr>
        <p:spPr>
          <a:xfrm>
            <a:off x="2663952" y="4724400"/>
            <a:ext cx="6480048" cy="1752600"/>
          </a:xfrm>
          <a:prstGeom prst="rect">
            <a:avLst/>
          </a:prstGeom>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3200" i="1" dirty="0" err="1" smtClean="0"/>
              <a:t>Eman</a:t>
            </a:r>
            <a:r>
              <a:rPr lang="en-US" sz="3200" i="1" dirty="0" smtClean="0"/>
              <a:t> Al-</a:t>
            </a:r>
            <a:r>
              <a:rPr lang="en-US" sz="3200" i="1" dirty="0" err="1" smtClean="0"/>
              <a:t>saleh</a:t>
            </a:r>
            <a:endParaRPr kumimoji="0" lang="en-US" sz="3200" i="1" u="none" strike="noStrike" kern="1200" cap="none" spc="0" normalizeH="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n-US" sz="400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Terence </a:t>
            </a:r>
            <a:r>
              <a:rPr lang="en-US" b="1" dirty="0" err="1" smtClean="0"/>
              <a:t>Hawkes</a:t>
            </a:r>
            <a:r>
              <a:rPr lang="en-US" b="1" dirty="0" smtClean="0"/>
              <a:t> and </a:t>
            </a:r>
            <a:r>
              <a:rPr lang="en-US" b="1" dirty="0" err="1" smtClean="0"/>
              <a:t>Cleanth</a:t>
            </a:r>
            <a:r>
              <a:rPr lang="en-US" b="1" dirty="0" smtClean="0"/>
              <a:t> Brooks ..</a:t>
            </a:r>
            <a:endParaRPr lang="ar-SA" b="1" dirty="0"/>
          </a:p>
        </p:txBody>
      </p:sp>
      <p:sp>
        <p:nvSpPr>
          <p:cNvPr id="3" name="عنصر نائب للمحتوى 2"/>
          <p:cNvSpPr>
            <a:spLocks noGrp="1"/>
          </p:cNvSpPr>
          <p:nvPr>
            <p:ph idx="1"/>
          </p:nvPr>
        </p:nvSpPr>
        <p:spPr>
          <a:xfrm>
            <a:off x="457200" y="1752600"/>
            <a:ext cx="7467600" cy="4525963"/>
          </a:xfrm>
        </p:spPr>
        <p:txBody>
          <a:bodyPr>
            <a:normAutofit fontScale="92500" lnSpcReduction="20000"/>
          </a:bodyPr>
          <a:lstStyle/>
          <a:p>
            <a:r>
              <a:rPr lang="en-US" b="1" dirty="0" smtClean="0"/>
              <a:t>One of the most common grievances against the New Criticism, iterated in numerous ways, is an objection to the idea of the text as autonomous; detractors react against a perceived anti-historicism, accusing the New Critics of divorcing literature from its place in history. New Criticism is frequently seen as “uninterested in the human meaning, the social function and effect of literature.</a:t>
            </a:r>
            <a:br>
              <a:rPr lang="en-US" b="1" dirty="0" smtClean="0"/>
            </a:b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28600"/>
            <a:ext cx="5410200" cy="5181600"/>
          </a:xfrm>
        </p:spPr>
        <p:txBody>
          <a:bodyPr>
            <a:noAutofit/>
          </a:bodyPr>
          <a:lstStyle/>
          <a:p>
            <a:pPr algn="ctr"/>
            <a:r>
              <a:rPr lang="en-US" sz="2000" b="1" dirty="0" smtClean="0"/>
              <a:t>Indicative of the reader-response school of theory</a:t>
            </a:r>
            <a:r>
              <a:rPr lang="en-US" sz="2000" b="1" i="1" dirty="0" smtClean="0"/>
              <a:t>, </a:t>
            </a:r>
            <a:r>
              <a:rPr lang="en-US" sz="2000" b="1" dirty="0" smtClean="0"/>
              <a:t>Terence </a:t>
            </a:r>
            <a:r>
              <a:rPr lang="en-US" sz="2000" b="1" dirty="0" err="1" smtClean="0"/>
              <a:t>Hawkes</a:t>
            </a:r>
            <a:r>
              <a:rPr lang="en-US" sz="2000" b="1" dirty="0" smtClean="0"/>
              <a:t> writes that the fundamental close reading technique is based on the assumption that “the subject and the object of study—the reader and the text—are stable and independent forms, rather than products of the unconscious process of signification," an assumption which he identifies as the "ideology of liberal humanism,” which is attributed to the New Critics who are “accused of attempting to disguise the interests at work in their critical processes.”</a:t>
            </a:r>
            <a:r>
              <a:rPr lang="en-US" sz="2000" b="1" baseline="30000" dirty="0" smtClean="0">
                <a:hlinkClick r:id="rId2" action="ppaction://hlinkfile"/>
              </a:rPr>
              <a:t>[</a:t>
            </a:r>
            <a:r>
              <a:rPr lang="en-US" sz="2000" b="1" dirty="0" smtClean="0"/>
              <a:t>For </a:t>
            </a:r>
            <a:r>
              <a:rPr lang="en-US" sz="2000" b="1" dirty="0" err="1" smtClean="0"/>
              <a:t>Hawkes</a:t>
            </a:r>
            <a:r>
              <a:rPr lang="en-US" sz="2000" b="1" dirty="0" smtClean="0"/>
              <a:t>, ideally, a critic ought to be considered to “[create] the finished work by his reading of it, and [not to] remain simply an inert consumer of a ‘ready-made’ product.</a:t>
            </a:r>
            <a:br>
              <a:rPr lang="en-US" sz="2000" b="1" dirty="0" smtClean="0"/>
            </a:br>
            <a:r>
              <a:rPr lang="en-US" sz="2000" b="1" dirty="0" smtClean="0"/>
              <a:t/>
            </a:r>
            <a:br>
              <a:rPr lang="en-US" sz="2000" b="1" dirty="0" smtClean="0"/>
            </a:br>
            <a:endParaRPr lang="ar-SA" sz="2000" b="1" dirty="0"/>
          </a:p>
        </p:txBody>
      </p:sp>
      <p:pic>
        <p:nvPicPr>
          <p:cNvPr id="4" name="Picture 3" descr="Hawkes,%20Thomas%20Gibbons.jpg"/>
          <p:cNvPicPr>
            <a:picLocks noChangeAspect="1"/>
          </p:cNvPicPr>
          <p:nvPr/>
        </p:nvPicPr>
        <p:blipFill>
          <a:blip r:embed="rId3" cstate="print"/>
          <a:stretch>
            <a:fillRect/>
          </a:stretch>
        </p:blipFill>
        <p:spPr>
          <a:xfrm>
            <a:off x="5638800" y="1143000"/>
            <a:ext cx="3209870" cy="4038600"/>
          </a:xfrm>
          <a:prstGeom prst="ellipse">
            <a:avLst/>
          </a:prstGeom>
          <a:ln>
            <a:solidFill>
              <a:schemeClr val="tx1"/>
            </a:solid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304800"/>
            <a:ext cx="5410200" cy="4525963"/>
          </a:xfrm>
        </p:spPr>
        <p:txBody>
          <a:bodyPr>
            <a:noAutofit/>
          </a:bodyPr>
          <a:lstStyle/>
          <a:p>
            <a:pPr algn="ctr"/>
            <a:r>
              <a:rPr lang="en-US" sz="1800" b="1" dirty="0" smtClean="0"/>
              <a:t>In response to critics like </a:t>
            </a:r>
            <a:r>
              <a:rPr lang="en-US" sz="1800" b="1" dirty="0" err="1" smtClean="0"/>
              <a:t>Hawkes</a:t>
            </a:r>
            <a:r>
              <a:rPr lang="en-US" sz="1800" b="1" dirty="0" smtClean="0"/>
              <a:t>, </a:t>
            </a:r>
            <a:r>
              <a:rPr lang="en-US" sz="2000" b="1" dirty="0" err="1" smtClean="0"/>
              <a:t>Cleanth</a:t>
            </a:r>
            <a:r>
              <a:rPr lang="en-US" sz="2000" b="1" dirty="0" smtClean="0"/>
              <a:t> Brooks</a:t>
            </a:r>
            <a:r>
              <a:rPr lang="en-US" sz="1800" b="1" dirty="0" smtClean="0"/>
              <a:t>, in his essay "The New Criticism" (1979), tried to argue that the New Criticism was not diametrically opposed to the general principles of  reader-response theory and that the two could complement one another. For instance, he stated, "If some of the New Critics have preferred to stress the writing rather than the writer, so have they given less stress to the reader--to the reader's response to the work. Yet no one in his right mind could forget the reader. He is essential for 'realizing' any poem or novel. . .Reader response is certainly worth studying." However, Brooks tempers his praise for the reader-response theory by noting its limitations, pointing out that, "to put meaning and valuation of a literary work at the mercy of any and every individual [reader] would reduce the study of literature to reader </a:t>
            </a:r>
            <a:r>
              <a:rPr lang="en-US" sz="1800" b="1" dirty="0" err="1" smtClean="0"/>
              <a:t>pscyhology</a:t>
            </a:r>
            <a:r>
              <a:rPr lang="en-US" sz="1800" b="1" dirty="0" smtClean="0"/>
              <a:t> and to the history of taste."</a:t>
            </a:r>
            <a:br>
              <a:rPr lang="en-US" sz="1800" b="1" dirty="0" smtClean="0"/>
            </a:br>
            <a:r>
              <a:rPr lang="en-US" sz="1800" b="1" dirty="0" smtClean="0"/>
              <a:t/>
            </a:r>
            <a:br>
              <a:rPr lang="en-US" sz="1800" b="1" dirty="0" smtClean="0"/>
            </a:br>
            <a:endParaRPr lang="ar-SA" sz="1800" b="1" dirty="0"/>
          </a:p>
        </p:txBody>
      </p:sp>
      <p:pic>
        <p:nvPicPr>
          <p:cNvPr id="4" name="Picture 3" descr="cleanth-brooks2-1295.jpg"/>
          <p:cNvPicPr>
            <a:picLocks noChangeAspect="1"/>
          </p:cNvPicPr>
          <p:nvPr/>
        </p:nvPicPr>
        <p:blipFill>
          <a:blip r:embed="rId2" cstate="print"/>
          <a:stretch>
            <a:fillRect/>
          </a:stretch>
        </p:blipFill>
        <p:spPr>
          <a:xfrm>
            <a:off x="5943600" y="609600"/>
            <a:ext cx="2438400" cy="2438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content40925346919ec1186232ba7ceacde87d.jpg"/>
          <p:cNvPicPr>
            <a:picLocks noChangeAspect="1"/>
          </p:cNvPicPr>
          <p:nvPr/>
        </p:nvPicPr>
        <p:blipFill>
          <a:blip r:embed="rId3" cstate="print"/>
          <a:stretch>
            <a:fillRect/>
          </a:stretch>
        </p:blipFill>
        <p:spPr>
          <a:xfrm>
            <a:off x="6172200" y="3429000"/>
            <a:ext cx="2381250" cy="28575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gn="ctr"/>
            <a:r>
              <a:rPr lang="en-US" sz="4800" b="1" dirty="0" smtClean="0"/>
              <a:t>Third:</a:t>
            </a:r>
          </a:p>
          <a:p>
            <a:pPr algn="ctr"/>
            <a:r>
              <a:rPr lang="en-US" sz="4800" b="1" dirty="0" smtClean="0"/>
              <a:t>The Chicago School</a:t>
            </a:r>
            <a:endParaRPr lang="en-US" sz="4800" b="1" dirty="0"/>
          </a:p>
        </p:txBody>
      </p:sp>
      <p:sp>
        <p:nvSpPr>
          <p:cNvPr id="5" name="Subtitle 2"/>
          <p:cNvSpPr txBox="1">
            <a:spLocks/>
          </p:cNvSpPr>
          <p:nvPr/>
        </p:nvSpPr>
        <p:spPr>
          <a:xfrm>
            <a:off x="2663952" y="4724400"/>
            <a:ext cx="6480048" cy="1752600"/>
          </a:xfrm>
          <a:prstGeom prst="rect">
            <a:avLst/>
          </a:prstGeom>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3200" i="1" dirty="0" smtClean="0"/>
              <a:t>Lama K. </a:t>
            </a:r>
            <a:r>
              <a:rPr lang="en-US" sz="3200" i="1" dirty="0" err="1" smtClean="0"/>
              <a:t>AlNaimi</a:t>
            </a:r>
            <a:endParaRPr lang="en-US" sz="3200" i="1" dirty="0" smtClean="0"/>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en-US" sz="400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Chicago School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b="1" dirty="0" smtClean="0"/>
              <a:t>Chicago School</a:t>
            </a:r>
            <a:r>
              <a:rPr lang="en-US" dirty="0" smtClean="0"/>
              <a:t> of literary criticism was a form of criticism of English literature begun at the University of Chicago in the 1930s, and lasted until the 1950s. </a:t>
            </a:r>
          </a:p>
          <a:p>
            <a:r>
              <a:rPr lang="en-US" dirty="0" smtClean="0"/>
              <a:t>It was also called Neo-</a:t>
            </a:r>
            <a:r>
              <a:rPr lang="en-US" dirty="0" err="1" smtClean="0"/>
              <a:t>Aristotilianism</a:t>
            </a:r>
            <a:r>
              <a:rPr lang="en-US" dirty="0" smtClean="0"/>
              <a:t>, due to its strong emphasis on Aristotle’s concepts of plot, character and genre.</a:t>
            </a:r>
          </a:p>
          <a:p>
            <a:r>
              <a:rPr lang="en-US" dirty="0" smtClean="0"/>
              <a:t> It was partly a reaction to New Criticism, a  highly popular form of literary criticism, which the Chicago critics accused of being too subjective and placing too much importance on irony and figurative language.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They aimed for total objectivity, and a strong classical basis of evidence for criticism.</a:t>
            </a:r>
          </a:p>
          <a:p>
            <a:r>
              <a:rPr lang="en-US" dirty="0" smtClean="0"/>
              <a:t> The New Critics regarded the language and poetic diction as most important, but the Chicago School considered such things merely the building material of poetry. </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smtClean="0"/>
              <a:t>Limitations of the New Critics According to the Chicago School</a:t>
            </a:r>
            <a:endParaRPr lang="en-US" u="sng" dirty="0"/>
          </a:p>
        </p:txBody>
      </p:sp>
      <p:sp>
        <p:nvSpPr>
          <p:cNvPr id="3" name="Content Placeholder 2"/>
          <p:cNvSpPr>
            <a:spLocks noGrp="1"/>
          </p:cNvSpPr>
          <p:nvPr>
            <p:ph idx="1"/>
          </p:nvPr>
        </p:nvSpPr>
        <p:spPr>
          <a:xfrm>
            <a:off x="457200" y="1600200"/>
            <a:ext cx="8229600" cy="4648200"/>
          </a:xfrm>
        </p:spPr>
        <p:txBody>
          <a:bodyPr>
            <a:normAutofit fontScale="92500"/>
          </a:bodyPr>
          <a:lstStyle/>
          <a:p>
            <a:pPr>
              <a:buNone/>
            </a:pPr>
            <a:endParaRPr lang="en-US" dirty="0" smtClean="0"/>
          </a:p>
          <a:p>
            <a:pPr>
              <a:buNone/>
            </a:pPr>
            <a:r>
              <a:rPr lang="en-US" dirty="0" smtClean="0"/>
              <a:t>The limitations and short comings of the New Critics as brought out by the censure of die Chicago group may be summed up as follows:</a:t>
            </a:r>
          </a:p>
          <a:p>
            <a:r>
              <a:rPr lang="en-US" dirty="0" smtClean="0"/>
              <a:t>1.   The New Critics are not too much pre-occupied with textual analysis. Their excessive pre-occupation with words, images, paradox, irony, etc., makes them forget that the poem is an organic whole. In their pre-occupation with the parts they ignore the beauty of the whole.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smtClean="0"/>
              <a:t>Limitations of the New Critics According to the Chicago School</a:t>
            </a:r>
            <a:endParaRPr lang="en-US" dirty="0"/>
          </a:p>
        </p:txBody>
      </p:sp>
      <p:sp>
        <p:nvSpPr>
          <p:cNvPr id="3" name="Content Placeholder 2"/>
          <p:cNvSpPr>
            <a:spLocks noGrp="1"/>
          </p:cNvSpPr>
          <p:nvPr>
            <p:ph idx="1"/>
          </p:nvPr>
        </p:nvSpPr>
        <p:spPr/>
        <p:txBody>
          <a:bodyPr>
            <a:normAutofit fontScale="92500"/>
          </a:bodyPr>
          <a:lstStyle/>
          <a:p>
            <a:r>
              <a:rPr lang="en-US" dirty="0" smtClean="0"/>
              <a:t>2.Their approach is dogmatic and narrow. According to them, it is through Textual study and analyses alone that truth can be arrived at. However, there are a number of other approaches : the historical, the sociological, the psychological, etc., and each has its own value and significance. All possible ways should be tried to arrive at the full truth</a:t>
            </a:r>
            <a:br>
              <a:rPr lang="en-US" dirty="0" smtClean="0"/>
            </a:br>
            <a:r>
              <a:rPr lang="en-US" dirty="0" smtClean="0"/>
              <a:t>about a poem.</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smtClean="0"/>
              <a:t>Limitations of the New Critics According to the Chicago School</a:t>
            </a:r>
            <a:endParaRPr lang="en-US" dirty="0"/>
          </a:p>
        </p:txBody>
      </p:sp>
      <p:sp>
        <p:nvSpPr>
          <p:cNvPr id="3" name="Content Placeholder 2"/>
          <p:cNvSpPr>
            <a:spLocks noGrp="1"/>
          </p:cNvSpPr>
          <p:nvPr>
            <p:ph idx="1"/>
          </p:nvPr>
        </p:nvSpPr>
        <p:spPr>
          <a:xfrm>
            <a:off x="457200" y="1600200"/>
            <a:ext cx="8229600" cy="4525963"/>
          </a:xfrm>
        </p:spPr>
        <p:txBody>
          <a:bodyPr>
            <a:normAutofit fontScale="55000" lnSpcReduction="20000"/>
          </a:bodyPr>
          <a:lstStyle/>
          <a:p>
            <a:pPr>
              <a:lnSpc>
                <a:spcPct val="120000"/>
              </a:lnSpc>
            </a:pPr>
            <a:r>
              <a:rPr lang="en-US" dirty="0" smtClean="0"/>
              <a:t>3.</a:t>
            </a:r>
            <a:r>
              <a:rPr lang="en-US" dirty="0" smtClean="0"/>
              <a:t>  </a:t>
            </a:r>
            <a:r>
              <a:rPr lang="en-US" sz="4400" dirty="0" smtClean="0"/>
              <a:t>The New Critics are wrong in ignoring the study of the history of literary criticism. A historical study shows that various critical tools have been used effectively in different ages and countries, and their use may be worthwhile in the present also. Thus, for example, the Aristotelian literary philosophy and poetics may still </a:t>
            </a:r>
            <a:r>
              <a:rPr lang="en-US" sz="4400" dirty="0" smtClean="0"/>
              <a:t>be </a:t>
            </a:r>
            <a:r>
              <a:rPr lang="en-US" sz="4400" dirty="0" smtClean="0"/>
              <a:t>of use in evaluation and interpretation. A historical study is the only way of understanding the comparative merits of the rival schools of criticism. The critic must, therefore, master the critical traditions and from among the rival critical techniques choose the one best suited to his purposes.</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dirty="0" smtClean="0"/>
              <a:t>Thank you for listening</a:t>
            </a:r>
            <a:endParaRPr lang="en-US" dirty="0"/>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356</TotalTime>
  <Words>917</Words>
  <Application>Microsoft Office PowerPoint</Application>
  <PresentationFormat>On-screen Show (4:3)</PresentationFormat>
  <Paragraphs>54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Technic</vt:lpstr>
      <vt:lpstr>Slide 1</vt:lpstr>
      <vt:lpstr>Slide 2</vt:lpstr>
      <vt:lpstr>Slide 3</vt:lpstr>
      <vt:lpstr>Slide 4</vt:lpstr>
      <vt:lpstr>Slide 5</vt:lpstr>
      <vt:lpstr>Slide 6</vt:lpstr>
      <vt:lpstr>Slide 7</vt:lpstr>
      <vt:lpstr>Terence Hawkes and Cleanth Brooks ..</vt:lpstr>
      <vt:lpstr>Slide 9</vt:lpstr>
      <vt:lpstr>Slide 10</vt:lpstr>
      <vt:lpstr>Slide 11</vt:lpstr>
      <vt:lpstr>Chicago School</vt:lpstr>
      <vt:lpstr>Slide 13</vt:lpstr>
      <vt:lpstr>Limitations of the New Critics According to the Chicago School</vt:lpstr>
      <vt:lpstr>Limitations of the New Critics According to the Chicago School</vt:lpstr>
      <vt:lpstr>Limitations of the New Critics According to the Chicago School</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SONY</cp:lastModifiedBy>
  <cp:revision>31</cp:revision>
  <dcterms:created xsi:type="dcterms:W3CDTF">2011-11-25T19:14:25Z</dcterms:created>
  <dcterms:modified xsi:type="dcterms:W3CDTF">2011-12-05T19:23:26Z</dcterms:modified>
</cp:coreProperties>
</file>