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66" r:id="rId5"/>
    <p:sldId id="258" r:id="rId6"/>
    <p:sldId id="259" r:id="rId7"/>
    <p:sldId id="260" r:id="rId8"/>
    <p:sldId id="261" r:id="rId9"/>
    <p:sldId id="262" r:id="rId10"/>
    <p:sldId id="263" r:id="rId11"/>
    <p:sldId id="264"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363" y="-91"/>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C89C8E8-E907-4410-B2C3-BD5F142461E4}" type="datetimeFigureOut">
              <a:rPr lang="en-US"/>
              <a:pPr>
                <a:defRPr/>
              </a:pPr>
              <a:t>11/19/2011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1EC32B-0EC6-4155-AEA7-B94BF451C007}" type="slidenum">
              <a:rPr lang="en-US"/>
              <a:pPr>
                <a:defRPr/>
              </a:pPr>
              <a:t>‹#›</a:t>
            </a:fld>
            <a:endParaRPr lang="en-US"/>
          </a:p>
        </p:txBody>
      </p:sp>
    </p:spTree>
    <p:extLst>
      <p:ext uri="{BB962C8B-B14F-4D97-AF65-F5344CB8AC3E}">
        <p14:creationId xmlns:p14="http://schemas.microsoft.com/office/powerpoint/2010/main" xmlns="" val="597060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A5D6A12-9FDF-4B9B-AD1F-0A43F05571C6}" type="datetimeFigureOut">
              <a:rPr lang="en-US"/>
              <a:pPr>
                <a:defRPr/>
              </a:pPr>
              <a:t>11/19/2011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8FF92B-6DBA-4F6E-BF5D-A3A30490B125}" type="slidenum">
              <a:rPr lang="en-US"/>
              <a:pPr>
                <a:defRPr/>
              </a:pPr>
              <a:t>‹#›</a:t>
            </a:fld>
            <a:endParaRPr lang="en-US"/>
          </a:p>
        </p:txBody>
      </p:sp>
    </p:spTree>
    <p:extLst>
      <p:ext uri="{BB962C8B-B14F-4D97-AF65-F5344CB8AC3E}">
        <p14:creationId xmlns:p14="http://schemas.microsoft.com/office/powerpoint/2010/main" xmlns="" val="276915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C2B07E6-B980-438B-9912-58ADB675AB37}" type="datetimeFigureOut">
              <a:rPr lang="en-US"/>
              <a:pPr>
                <a:defRPr/>
              </a:pPr>
              <a:t>11/19/2011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447B3F-78E9-4F3F-8AA6-7F3C480C5093}" type="slidenum">
              <a:rPr lang="en-US"/>
              <a:pPr>
                <a:defRPr/>
              </a:pPr>
              <a:t>‹#›</a:t>
            </a:fld>
            <a:endParaRPr lang="en-US"/>
          </a:p>
        </p:txBody>
      </p:sp>
    </p:spTree>
    <p:extLst>
      <p:ext uri="{BB962C8B-B14F-4D97-AF65-F5344CB8AC3E}">
        <p14:creationId xmlns:p14="http://schemas.microsoft.com/office/powerpoint/2010/main" xmlns="" val="1172276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F7394F8-A7A7-4D00-BDF9-2B59F4D209A7}" type="datetimeFigureOut">
              <a:rPr lang="en-US"/>
              <a:pPr>
                <a:defRPr/>
              </a:pPr>
              <a:t>11/19/2011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BE2AFB9-802D-4545-BB73-1AFC1FCFFF9B}" type="slidenum">
              <a:rPr lang="en-US"/>
              <a:pPr>
                <a:defRPr/>
              </a:pPr>
              <a:t>‹#›</a:t>
            </a:fld>
            <a:endParaRPr lang="en-US"/>
          </a:p>
        </p:txBody>
      </p:sp>
    </p:spTree>
    <p:extLst>
      <p:ext uri="{BB962C8B-B14F-4D97-AF65-F5344CB8AC3E}">
        <p14:creationId xmlns:p14="http://schemas.microsoft.com/office/powerpoint/2010/main" xmlns="" val="2429598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2AA0372-2B9C-4BD1-B2AF-F69C5C33D139}" type="datetimeFigureOut">
              <a:rPr lang="en-US"/>
              <a:pPr>
                <a:defRPr/>
              </a:pPr>
              <a:t>11/19/2011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B900934-6CF2-4B5A-9D1E-7D6EEA5A7F80}" type="slidenum">
              <a:rPr lang="en-US"/>
              <a:pPr>
                <a:defRPr/>
              </a:pPr>
              <a:t>‹#›</a:t>
            </a:fld>
            <a:endParaRPr lang="en-US"/>
          </a:p>
        </p:txBody>
      </p:sp>
    </p:spTree>
    <p:extLst>
      <p:ext uri="{BB962C8B-B14F-4D97-AF65-F5344CB8AC3E}">
        <p14:creationId xmlns:p14="http://schemas.microsoft.com/office/powerpoint/2010/main" xmlns="" val="2052776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5607CE0-D665-4A1C-9588-0FAE98C462A5}" type="datetimeFigureOut">
              <a:rPr lang="en-US"/>
              <a:pPr>
                <a:defRPr/>
              </a:pPr>
              <a:t>11/19/2011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F988703-2B96-44ED-8BD5-89FBD15A3180}" type="slidenum">
              <a:rPr lang="en-US"/>
              <a:pPr>
                <a:defRPr/>
              </a:pPr>
              <a:t>‹#›</a:t>
            </a:fld>
            <a:endParaRPr lang="en-US"/>
          </a:p>
        </p:txBody>
      </p:sp>
    </p:spTree>
    <p:extLst>
      <p:ext uri="{BB962C8B-B14F-4D97-AF65-F5344CB8AC3E}">
        <p14:creationId xmlns:p14="http://schemas.microsoft.com/office/powerpoint/2010/main" xmlns="" val="126086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908DD5F-690F-4AA1-980C-EC7EDF89875E}" type="datetimeFigureOut">
              <a:rPr lang="en-US"/>
              <a:pPr>
                <a:defRPr/>
              </a:pPr>
              <a:t>11/19/2011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F926E64-19CB-48DB-9CD3-3DBE0CAC6260}" type="slidenum">
              <a:rPr lang="en-US"/>
              <a:pPr>
                <a:defRPr/>
              </a:pPr>
              <a:t>‹#›</a:t>
            </a:fld>
            <a:endParaRPr lang="en-US"/>
          </a:p>
        </p:txBody>
      </p:sp>
    </p:spTree>
    <p:extLst>
      <p:ext uri="{BB962C8B-B14F-4D97-AF65-F5344CB8AC3E}">
        <p14:creationId xmlns:p14="http://schemas.microsoft.com/office/powerpoint/2010/main" xmlns="" val="1985685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A51012-39A8-408C-A725-AB5341F4D192}" type="datetimeFigureOut">
              <a:rPr lang="en-US"/>
              <a:pPr>
                <a:defRPr/>
              </a:pPr>
              <a:t>11/19/2011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F2A741-45C9-4132-871F-D7D6E5196EE7}" type="slidenum">
              <a:rPr lang="en-US"/>
              <a:pPr>
                <a:defRPr/>
              </a:pPr>
              <a:t>‹#›</a:t>
            </a:fld>
            <a:endParaRPr lang="en-US"/>
          </a:p>
        </p:txBody>
      </p:sp>
    </p:spTree>
    <p:extLst>
      <p:ext uri="{BB962C8B-B14F-4D97-AF65-F5344CB8AC3E}">
        <p14:creationId xmlns:p14="http://schemas.microsoft.com/office/powerpoint/2010/main" xmlns="" val="2920967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4674642-1733-467A-8DFB-F77978A8B0F8}" type="datetimeFigureOut">
              <a:rPr lang="en-US"/>
              <a:pPr>
                <a:defRPr/>
              </a:pPr>
              <a:t>11/19/2011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C8CE386-7AA9-4AD9-8F60-2FBAFB837748}" type="slidenum">
              <a:rPr lang="en-US"/>
              <a:pPr>
                <a:defRPr/>
              </a:pPr>
              <a:t>‹#›</a:t>
            </a:fld>
            <a:endParaRPr lang="en-US"/>
          </a:p>
        </p:txBody>
      </p:sp>
    </p:spTree>
    <p:extLst>
      <p:ext uri="{BB962C8B-B14F-4D97-AF65-F5344CB8AC3E}">
        <p14:creationId xmlns:p14="http://schemas.microsoft.com/office/powerpoint/2010/main" xmlns="" val="277990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27847-7404-42A7-8425-88490EBDBD49}" type="datetimeFigureOut">
              <a:rPr lang="en-US"/>
              <a:pPr>
                <a:defRPr/>
              </a:pPr>
              <a:t>11/19/2011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1B3B47-C956-4834-8B7F-0B55EE669DB8}" type="slidenum">
              <a:rPr lang="en-US"/>
              <a:pPr>
                <a:defRPr/>
              </a:pPr>
              <a:t>‹#›</a:t>
            </a:fld>
            <a:endParaRPr lang="en-US"/>
          </a:p>
        </p:txBody>
      </p:sp>
    </p:spTree>
    <p:extLst>
      <p:ext uri="{BB962C8B-B14F-4D97-AF65-F5344CB8AC3E}">
        <p14:creationId xmlns:p14="http://schemas.microsoft.com/office/powerpoint/2010/main" xmlns="" val="3204379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942A42-85C3-44FA-9DCB-555B448A9EA3}" type="datetimeFigureOut">
              <a:rPr lang="en-US"/>
              <a:pPr>
                <a:defRPr/>
              </a:pPr>
              <a:t>11/19/2011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D56C2A-97BD-4E14-9B4D-4D58DC0B042C}" type="slidenum">
              <a:rPr lang="en-US"/>
              <a:pPr>
                <a:defRPr/>
              </a:pPr>
              <a:t>‹#›</a:t>
            </a:fld>
            <a:endParaRPr lang="en-US"/>
          </a:p>
        </p:txBody>
      </p:sp>
    </p:spTree>
    <p:extLst>
      <p:ext uri="{BB962C8B-B14F-4D97-AF65-F5344CB8AC3E}">
        <p14:creationId xmlns:p14="http://schemas.microsoft.com/office/powerpoint/2010/main" xmlns="" val="2214753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F954FBF-DD49-49E1-808F-6A992A7B6F7A}" type="datetimeFigureOut">
              <a:rPr lang="en-US"/>
              <a:pPr>
                <a:defRPr/>
              </a:pPr>
              <a:t>11/19/2011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1B25F4D-1647-4817-80DE-2759DA2349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381000"/>
            <a:ext cx="7772400" cy="1143000"/>
          </a:xfrm>
        </p:spPr>
        <p:txBody>
          <a:bodyPr/>
          <a:lstStyle/>
          <a:p>
            <a:r>
              <a:rPr lang="ar-SA" smtClean="0">
                <a:solidFill>
                  <a:srgbClr val="FF0000"/>
                </a:solidFill>
              </a:rPr>
              <a:t>الاتصال</a:t>
            </a:r>
            <a:r>
              <a:rPr lang="ar-SA" smtClean="0"/>
              <a:t> </a:t>
            </a:r>
            <a:endParaRPr lang="en-US" smtClean="0"/>
          </a:p>
        </p:txBody>
      </p:sp>
      <p:sp>
        <p:nvSpPr>
          <p:cNvPr id="3" name="Subtitle 2"/>
          <p:cNvSpPr>
            <a:spLocks noGrp="1"/>
          </p:cNvSpPr>
          <p:nvPr>
            <p:ph type="subTitle" idx="1"/>
          </p:nvPr>
        </p:nvSpPr>
        <p:spPr>
          <a:xfrm>
            <a:off x="1371600" y="1524000"/>
            <a:ext cx="6400800" cy="4114800"/>
          </a:xfrm>
        </p:spPr>
        <p:txBody>
          <a:bodyPr rtlCol="0">
            <a:noAutofit/>
          </a:bodyPr>
          <a:lstStyle/>
          <a:p>
            <a:pPr rtl="1" fontAlgn="auto">
              <a:spcAft>
                <a:spcPts val="0"/>
              </a:spcAft>
              <a:buFont typeface="Arial" pitchFamily="34" charset="0"/>
              <a:buNone/>
              <a:defRPr/>
            </a:pPr>
            <a:r>
              <a:rPr lang="ar-SA" sz="4000" dirty="0" smtClean="0">
                <a:solidFill>
                  <a:schemeClr val="tx1"/>
                </a:solidFill>
              </a:rPr>
              <a:t>عملية الاتصال:</a:t>
            </a:r>
            <a:endParaRPr lang="en-US" sz="4000" dirty="0" smtClean="0">
              <a:solidFill>
                <a:schemeClr val="tx1"/>
              </a:solidFill>
            </a:endParaRPr>
          </a:p>
          <a:p>
            <a:pPr fontAlgn="auto">
              <a:spcAft>
                <a:spcPts val="0"/>
              </a:spcAft>
              <a:buFont typeface="Arial" pitchFamily="34" charset="0"/>
              <a:buNone/>
              <a:defRPr/>
            </a:pPr>
            <a:r>
              <a:rPr lang="ar-SA" sz="4000" dirty="0" smtClean="0">
                <a:solidFill>
                  <a:schemeClr val="tx1"/>
                </a:solidFill>
              </a:rPr>
              <a:t>   للاتصال تعاريف متعددة نظرا لاستخدامه في العلوم السلوكية المختلفة وكذلك في العلوم الادارية  .ويعتقد العديد من الكتاب أن الاتصال هو عملية اجتماعية تبادلية تتضمن تبادل الفهم (الادراك) بين طرفي الاتصال والتأثير في السلوك لتحقيق أهداف المنظمة</a:t>
            </a:r>
            <a:r>
              <a:rPr lang="ar-SA" sz="4000" dirty="0" smtClean="0"/>
              <a:t>".</a:t>
            </a:r>
            <a:endParaRPr lang="en-US" sz="40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52400"/>
            <a:ext cx="8839200" cy="624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5322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ar-SA" smtClean="0">
                <a:solidFill>
                  <a:srgbClr val="FF0000"/>
                </a:solidFill>
              </a:rPr>
              <a:t>خطوات عملية الاتصال</a:t>
            </a:r>
            <a:endParaRPr lang="en-US" smtClean="0">
              <a:solidFill>
                <a:srgbClr val="FF0000"/>
              </a:solidFill>
            </a:endParaRPr>
          </a:p>
        </p:txBody>
      </p:sp>
      <p:sp>
        <p:nvSpPr>
          <p:cNvPr id="3" name="Content Placeholder 2"/>
          <p:cNvSpPr>
            <a:spLocks noGrp="1"/>
          </p:cNvSpPr>
          <p:nvPr>
            <p:ph idx="1"/>
          </p:nvPr>
        </p:nvSpPr>
        <p:spPr>
          <a:xfrm>
            <a:off x="457200" y="1066800"/>
            <a:ext cx="8229600" cy="5486400"/>
          </a:xfrm>
        </p:spPr>
        <p:txBody>
          <a:bodyPr rtlCol="0">
            <a:normAutofit fontScale="70000" lnSpcReduction="20000"/>
          </a:bodyPr>
          <a:lstStyle/>
          <a:p>
            <a:pPr marL="0" indent="0" algn="r" rtl="1" fontAlgn="auto">
              <a:spcAft>
                <a:spcPts val="0"/>
              </a:spcAft>
              <a:buFont typeface="Arial" pitchFamily="34" charset="0"/>
              <a:buNone/>
              <a:defRPr/>
            </a:pPr>
            <a:endParaRPr lang="en-US" dirty="0" smtClean="0"/>
          </a:p>
          <a:p>
            <a:pPr algn="r" rtl="1" fontAlgn="auto">
              <a:spcAft>
                <a:spcPts val="0"/>
              </a:spcAft>
              <a:buFont typeface="Arial" pitchFamily="34" charset="0"/>
              <a:buChar char="•"/>
              <a:defRPr/>
            </a:pPr>
            <a:r>
              <a:rPr lang="ar-SA" b="1" dirty="0" smtClean="0"/>
              <a:t>تبدا عملية الاتصال حينما يكون هنالك شخص مرسل .يرغب الاتصال بطرف اخر.</a:t>
            </a:r>
            <a:endParaRPr lang="en-US" b="1" dirty="0" smtClean="0"/>
          </a:p>
          <a:p>
            <a:pPr algn="r" rtl="1" fontAlgn="auto">
              <a:spcAft>
                <a:spcPts val="0"/>
              </a:spcAft>
              <a:buFont typeface="Arial" pitchFamily="34" charset="0"/>
              <a:buChar char="•"/>
              <a:defRPr/>
            </a:pPr>
            <a:r>
              <a:rPr lang="ar-SA" b="1" dirty="0" smtClean="0"/>
              <a:t>يقوم المرسل بتطوير فكره ذهنية بشأن موضوع معين .</a:t>
            </a:r>
            <a:endParaRPr lang="en-US" b="1" dirty="0" smtClean="0"/>
          </a:p>
          <a:p>
            <a:pPr algn="r" rtl="1" fontAlgn="auto">
              <a:spcAft>
                <a:spcPts val="0"/>
              </a:spcAft>
              <a:buFont typeface="Arial" pitchFamily="34" charset="0"/>
              <a:buChar char="•"/>
              <a:defRPr/>
            </a:pPr>
            <a:r>
              <a:rPr lang="ar-SA" b="1" dirty="0" smtClean="0"/>
              <a:t>يقوم المرسل ببلورة الفكرة الذهنية وترميزها, أي ترجمتها الي رموز /لغة يستطيع المستقبل فهمها.</a:t>
            </a:r>
            <a:endParaRPr lang="en-US" b="1" dirty="0" smtClean="0"/>
          </a:p>
          <a:p>
            <a:pPr algn="r" rtl="1" fontAlgn="auto">
              <a:spcAft>
                <a:spcPts val="0"/>
              </a:spcAft>
              <a:buFont typeface="Arial" pitchFamily="34" charset="0"/>
              <a:buChar char="•"/>
              <a:defRPr/>
            </a:pPr>
            <a:r>
              <a:rPr lang="ar-SA" b="1" dirty="0" smtClean="0"/>
              <a:t>ينتج عن عملية الترميز"الرسالة "التي يود المرسل نقلها الي المستقبل.</a:t>
            </a:r>
            <a:endParaRPr lang="en-US" b="1" dirty="0" smtClean="0"/>
          </a:p>
          <a:p>
            <a:pPr algn="r" rtl="1" fontAlgn="auto">
              <a:spcAft>
                <a:spcPts val="0"/>
              </a:spcAft>
              <a:buFont typeface="Arial" pitchFamily="34" charset="0"/>
              <a:buChar char="•"/>
              <a:defRPr/>
            </a:pPr>
            <a:r>
              <a:rPr lang="ar-SA" b="1" dirty="0" smtClean="0"/>
              <a:t>بعد اتمام الرسالة, يقوم المرسل باختيار وسيلة أو وساطة (</a:t>
            </a:r>
            <a:r>
              <a:rPr lang="en-US" b="1" dirty="0" smtClean="0"/>
              <a:t>Channel medium)</a:t>
            </a:r>
            <a:r>
              <a:rPr lang="ar-SA" b="1" dirty="0" smtClean="0"/>
              <a:t>)لنقل الرسالة وتوصيلها للمستقبل, ومن بين الوسائل :الاتصال المباشر وجها لوجه ,أو الهاتف أو المذكرات والرسائل وغيرها.</a:t>
            </a:r>
            <a:endParaRPr lang="en-US" b="1" dirty="0" smtClean="0"/>
          </a:p>
          <a:p>
            <a:pPr algn="r" rtl="1" fontAlgn="auto">
              <a:spcAft>
                <a:spcPts val="0"/>
              </a:spcAft>
              <a:buFont typeface="Arial" pitchFamily="34" charset="0"/>
              <a:buChar char="•"/>
              <a:defRPr/>
            </a:pPr>
            <a:r>
              <a:rPr lang="ar-SA" b="1" dirty="0" smtClean="0"/>
              <a:t>يستقبل الطر ف الآخر /المستقبل (</a:t>
            </a:r>
            <a:r>
              <a:rPr lang="en-US" b="1" dirty="0" smtClean="0"/>
              <a:t>Receiver</a:t>
            </a:r>
            <a:r>
              <a:rPr lang="ar-SA" b="1" dirty="0" smtClean="0"/>
              <a:t>)الرسالة.</a:t>
            </a:r>
            <a:endParaRPr lang="en-US" b="1" dirty="0" smtClean="0"/>
          </a:p>
          <a:p>
            <a:pPr algn="r" rtl="1" fontAlgn="auto">
              <a:spcAft>
                <a:spcPts val="0"/>
              </a:spcAft>
              <a:buFont typeface="Arial" pitchFamily="34" charset="0"/>
              <a:buChar char="•"/>
              <a:defRPr/>
            </a:pPr>
            <a:r>
              <a:rPr lang="ar-SA" b="1" dirty="0" smtClean="0"/>
              <a:t>يقوم المستقبل بتفسير الرسالة .</a:t>
            </a:r>
            <a:endParaRPr lang="en-US" b="1" dirty="0" smtClean="0"/>
          </a:p>
          <a:p>
            <a:pPr algn="r" rtl="1" fontAlgn="auto">
              <a:spcAft>
                <a:spcPts val="0"/>
              </a:spcAft>
              <a:buFont typeface="Arial" pitchFamily="34" charset="0"/>
              <a:buChar char="•"/>
              <a:defRPr/>
            </a:pPr>
            <a:r>
              <a:rPr lang="ar-SA" b="1" dirty="0" smtClean="0"/>
              <a:t>يتوصل المستقبل الي استنتاج معني الرسالة وأهدافها.</a:t>
            </a:r>
            <a:endParaRPr lang="en-US" b="1" dirty="0" smtClean="0"/>
          </a:p>
          <a:p>
            <a:pPr algn="r" rtl="1" fontAlgn="auto">
              <a:spcAft>
                <a:spcPts val="0"/>
              </a:spcAft>
              <a:buFont typeface="Arial" pitchFamily="34" charset="0"/>
              <a:buChar char="•"/>
              <a:defRPr/>
            </a:pPr>
            <a:r>
              <a:rPr lang="ar-SA" b="1" dirty="0" smtClean="0"/>
              <a:t>قبول الرسالة أو رفضها من قبل المستقبل.</a:t>
            </a:r>
            <a:endParaRPr lang="en-US" b="1" dirty="0" smtClean="0"/>
          </a:p>
          <a:p>
            <a:pPr algn="r" rtl="1" fontAlgn="auto">
              <a:spcAft>
                <a:spcPts val="0"/>
              </a:spcAft>
              <a:buFont typeface="Arial" pitchFamily="34" charset="0"/>
              <a:buChar char="•"/>
              <a:defRPr/>
            </a:pPr>
            <a:r>
              <a:rPr lang="ar-SA" b="1" dirty="0" smtClean="0"/>
              <a:t>التغذية الراجعة (</a:t>
            </a:r>
            <a:r>
              <a:rPr lang="en-US" b="1" dirty="0" smtClean="0"/>
              <a:t>Feedback</a:t>
            </a:r>
            <a:r>
              <a:rPr lang="ar-SA" b="1" dirty="0" smtClean="0"/>
              <a:t>) يبلغ المستقبل المرسل بتسلمه الرسالة وكيفية استجابته لها..</a:t>
            </a:r>
            <a:endParaRPr lang="en-US" b="1"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 y="381000"/>
            <a:ext cx="8915400" cy="593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611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ar-SA" dirty="0" smtClean="0">
                <a:solidFill>
                  <a:srgbClr val="FF0000"/>
                </a:solidFill>
              </a:rPr>
              <a:t>أهمية الاتصال في المنظمات</a:t>
            </a:r>
            <a:r>
              <a:rPr lang="en-US" dirty="0" smtClean="0"/>
              <a:t/>
            </a:r>
            <a:br>
              <a:rPr lang="en-US" dirty="0" smtClean="0"/>
            </a:br>
            <a:endParaRPr lang="en-US" dirty="0" smtClean="0"/>
          </a:p>
        </p:txBody>
      </p:sp>
      <p:sp>
        <p:nvSpPr>
          <p:cNvPr id="3" name="Content Placeholder 2"/>
          <p:cNvSpPr>
            <a:spLocks noGrp="1"/>
          </p:cNvSpPr>
          <p:nvPr>
            <p:ph idx="1"/>
          </p:nvPr>
        </p:nvSpPr>
        <p:spPr>
          <a:xfrm>
            <a:off x="457200" y="990600"/>
            <a:ext cx="8229600" cy="5135563"/>
          </a:xfrm>
        </p:spPr>
        <p:txBody>
          <a:bodyPr rtlCol="0">
            <a:normAutofit fontScale="85000" lnSpcReduction="10000"/>
          </a:bodyPr>
          <a:lstStyle/>
          <a:p>
            <a:pPr algn="r" rtl="1" fontAlgn="auto">
              <a:spcAft>
                <a:spcPts val="0"/>
              </a:spcAft>
              <a:buFont typeface="Arial" pitchFamily="34" charset="0"/>
              <a:buChar char="•"/>
              <a:defRPr/>
            </a:pPr>
            <a:r>
              <a:rPr lang="ar-SA" dirty="0" smtClean="0"/>
              <a:t>سبق أن أوضحنا أن هي منظمة عبارة عن كيان /نسق اجتماعي مفتوح يضم أفرادا وجماعات تعمل معا لتحقيق آمال ورغبات و]أهداف مشتركة, وتمثل الاتصال –تبادل المعلومات والآراء والافكار والمشاعر والمقترحات والخطط والسياسات وغيرها بين أجزاء المنظمة –فالاتصال الفعال هو مفتاح نجاح المنظمة ,وعليه يتوقف بقاؤها, فبدون الاتصال الفعال لا يستطيع المدير الاضطلاع بمهام التخطيط والتنظيم والتوجيه والرقابة واصدار التوجيهات والتعليمات اللازمة, وبدون الاتصال يصبح التنسيق بين أـعمال الوحدات الأفراد مستحيلا. ومن ثم يؤدي الي انهيار المنظمة.</a:t>
            </a:r>
            <a:endParaRPr lang="en-US" dirty="0" smtClean="0"/>
          </a:p>
          <a:p>
            <a:pPr algn="r" rtl="1" fontAlgn="auto">
              <a:spcAft>
                <a:spcPts val="0"/>
              </a:spcAft>
              <a:buFont typeface="Arial" pitchFamily="34" charset="0"/>
              <a:buChar char="•"/>
              <a:defRPr/>
            </a:pPr>
            <a:r>
              <a:rPr lang="ar-SA" dirty="0" smtClean="0"/>
              <a:t>يتضح مما سبق  أن الاتصالات هي مفتاح فعالية الادارة.وعامل حيوي وأساسي في التأثير علي سلوك الأفراد الذين هم عماد نجاح المنظمات. والاتصالات هي الشريان الذي يمد أجزاء المنظمة بدم الحياة (المعلومات والأفكار والآراء وغيرها)</a:t>
            </a:r>
            <a:endParaRPr lang="en-US"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rtlCol="0">
            <a:normAutofit fontScale="90000"/>
          </a:bodyPr>
          <a:lstStyle/>
          <a:p>
            <a:pPr rtl="1" fontAlgn="auto">
              <a:spcAft>
                <a:spcPts val="0"/>
              </a:spcAft>
              <a:defRPr/>
            </a:pPr>
            <a:r>
              <a:rPr lang="ar-SA" sz="2700" dirty="0" smtClean="0"/>
              <a:t/>
            </a:r>
            <a:br>
              <a:rPr lang="ar-SA" sz="2700" dirty="0" smtClean="0"/>
            </a:br>
            <a:r>
              <a:rPr lang="ar-SA" sz="2700" dirty="0" smtClean="0">
                <a:solidFill>
                  <a:srgbClr val="FF0000"/>
                </a:solidFill>
              </a:rPr>
              <a:t/>
            </a:r>
            <a:br>
              <a:rPr lang="ar-SA" sz="2700" dirty="0" smtClean="0">
                <a:solidFill>
                  <a:srgbClr val="FF0000"/>
                </a:solidFill>
              </a:rPr>
            </a:br>
            <a:r>
              <a:rPr lang="ar-SA" sz="2700" dirty="0" smtClean="0">
                <a:solidFill>
                  <a:srgbClr val="FF0000"/>
                </a:solidFill>
              </a:rPr>
              <a:t>أغراض الاتصالات:</a:t>
            </a:r>
            <a:r>
              <a:rPr lang="en-US" sz="2700" dirty="0" smtClean="0">
                <a:solidFill>
                  <a:srgbClr val="FF0000"/>
                </a:solidFill>
              </a:rPr>
              <a:t/>
            </a:r>
            <a:br>
              <a:rPr lang="en-US" sz="2700" dirty="0" smtClean="0">
                <a:solidFill>
                  <a:srgbClr val="FF0000"/>
                </a:solidFill>
              </a:rPr>
            </a:br>
            <a:r>
              <a:rPr lang="en-US" sz="2700" dirty="0" smtClean="0">
                <a:solidFill>
                  <a:srgbClr val="FF0000"/>
                </a:solidFill>
              </a:rPr>
              <a:t>         </a:t>
            </a:r>
            <a:r>
              <a:rPr lang="ar-SA" sz="2700" dirty="0" smtClean="0">
                <a:solidFill>
                  <a:srgbClr val="FF0000"/>
                </a:solidFill>
              </a:rPr>
              <a:t>تحقق الاتصالات   التي تجري في مختلف الاتجاهات في جميع المنظمات أغراض عديدة ,وفيما يلي هذه الأغراض</a:t>
            </a:r>
            <a:r>
              <a:rPr lang="ar-SA" dirty="0" smtClean="0">
                <a:solidFill>
                  <a:srgbClr val="FF0000"/>
                </a:solidFill>
              </a:rPr>
              <a:t>:</a:t>
            </a:r>
            <a:r>
              <a:rPr lang="en-US" dirty="0" smtClean="0"/>
              <a:t/>
            </a:r>
            <a:br>
              <a:rPr lang="en-US" dirty="0" smtClean="0"/>
            </a:br>
            <a:endParaRPr lang="en-US" dirty="0" smtClean="0"/>
          </a:p>
        </p:txBody>
      </p:sp>
      <p:graphicFrame>
        <p:nvGraphicFramePr>
          <p:cNvPr id="4" name="Content Placeholder 3"/>
          <p:cNvGraphicFramePr>
            <a:graphicFrameLocks noGrp="1"/>
          </p:cNvGraphicFramePr>
          <p:nvPr>
            <p:ph idx="1"/>
          </p:nvPr>
        </p:nvGraphicFramePr>
        <p:xfrm>
          <a:off x="457200" y="2133600"/>
          <a:ext cx="8229600" cy="4473574"/>
        </p:xfrm>
        <a:graphic>
          <a:graphicData uri="http://schemas.openxmlformats.org/drawingml/2006/table">
            <a:tbl>
              <a:tblPr rtl="1" firstRow="1" firstCol="1" bandRow="1">
                <a:tableStyleId>{5C22544A-7EE6-4342-B048-85BDC9FD1C3A}</a:tableStyleId>
              </a:tblPr>
              <a:tblGrid>
                <a:gridCol w="4114800"/>
                <a:gridCol w="4114800"/>
              </a:tblGrid>
              <a:tr h="484088">
                <a:tc>
                  <a:txBody>
                    <a:bodyPr/>
                    <a:lstStyle/>
                    <a:p>
                      <a:pPr marL="0" marR="0" algn="just" rtl="1">
                        <a:lnSpc>
                          <a:spcPct val="115000"/>
                        </a:lnSpc>
                        <a:spcBef>
                          <a:spcPts val="0"/>
                        </a:spcBef>
                        <a:spcAft>
                          <a:spcPts val="0"/>
                        </a:spcAft>
                        <a:tabLst>
                          <a:tab pos="1993900" algn="l"/>
                        </a:tabLst>
                      </a:pPr>
                      <a:r>
                        <a:rPr lang="ar-SA" sz="2000">
                          <a:effectLst/>
                        </a:rPr>
                        <a:t>مسار اتجاه الاتصالات</a:t>
                      </a:r>
                      <a:endParaRPr lang="en-US" sz="2000">
                        <a:effectLst/>
                        <a:latin typeface="Calibri"/>
                        <a:ea typeface="Calibri"/>
                        <a:cs typeface="Arial"/>
                      </a:endParaRPr>
                    </a:p>
                  </a:txBody>
                  <a:tcPr marL="68580" marR="68580" marT="0" marB="0"/>
                </a:tc>
                <a:tc>
                  <a:txBody>
                    <a:bodyPr/>
                    <a:lstStyle/>
                    <a:p>
                      <a:pPr marL="0" marR="0" algn="just" rtl="1">
                        <a:lnSpc>
                          <a:spcPct val="115000"/>
                        </a:lnSpc>
                        <a:spcBef>
                          <a:spcPts val="0"/>
                        </a:spcBef>
                        <a:spcAft>
                          <a:spcPts val="0"/>
                        </a:spcAft>
                        <a:tabLst>
                          <a:tab pos="1993900" algn="l"/>
                        </a:tabLst>
                      </a:pPr>
                      <a:r>
                        <a:rPr lang="ar-SA" sz="2000">
                          <a:effectLst/>
                        </a:rPr>
                        <a:t>الغرض</a:t>
                      </a:r>
                      <a:endParaRPr lang="en-US" sz="2000">
                        <a:effectLst/>
                        <a:latin typeface="Calibri"/>
                        <a:ea typeface="Calibri"/>
                        <a:cs typeface="Arial"/>
                      </a:endParaRPr>
                    </a:p>
                  </a:txBody>
                  <a:tcPr marL="68580" marR="68580" marT="0" marB="0"/>
                </a:tc>
              </a:tr>
              <a:tr h="3505398">
                <a:tc>
                  <a:txBody>
                    <a:bodyPr/>
                    <a:lstStyle/>
                    <a:p>
                      <a:pPr marL="0" marR="0" algn="just" rtl="1">
                        <a:lnSpc>
                          <a:spcPct val="115000"/>
                        </a:lnSpc>
                        <a:spcBef>
                          <a:spcPts val="0"/>
                        </a:spcBef>
                        <a:spcAft>
                          <a:spcPts val="0"/>
                        </a:spcAft>
                        <a:tabLst>
                          <a:tab pos="1993900" algn="l"/>
                        </a:tabLst>
                      </a:pPr>
                      <a:r>
                        <a:rPr lang="ar-SA" sz="2000">
                          <a:effectLst/>
                        </a:rPr>
                        <a:t>نازلة (من الرئيس للمرؤوسين)</a:t>
                      </a:r>
                      <a:endParaRPr lang="en-US" sz="2000">
                        <a:effectLst/>
                        <a:latin typeface="Calibri"/>
                        <a:ea typeface="Calibri"/>
                        <a:cs typeface="Arial"/>
                      </a:endParaRPr>
                    </a:p>
                  </a:txBody>
                  <a:tcPr marL="68580" marR="68580" marT="0" marB="0"/>
                </a:tc>
                <a:tc>
                  <a:txBody>
                    <a:bodyPr/>
                    <a:lstStyle/>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توضيح رسالة المنظمة واهدافها وسياستها....الخ</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اطلاع المرؤوسين علي المنظمة ,تاريخها ,تطورها ومستقبلها.</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توصيل معلومات عن العمليات اليومية </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تفسير الاسباب التي تدعو الادارة لاتخاذ قراراتها المختلفة.</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اعطاء الارشادات والتوجيهات والتدريب والتحفيز والتقييم وحل المشكلات المتعلقة بالعمل.</a:t>
                      </a:r>
                      <a:endParaRPr lang="en-US" sz="2000" dirty="0">
                        <a:effectLst/>
                        <a:latin typeface="Calibri"/>
                        <a:ea typeface="Calibri"/>
                        <a:cs typeface="Arial"/>
                      </a:endParaRPr>
                    </a:p>
                  </a:txBody>
                  <a:tcPr marL="68580" marR="68580" marT="0" marB="0"/>
                </a:tc>
              </a:tr>
              <a:tr h="484088">
                <a:tc>
                  <a:txBody>
                    <a:bodyPr/>
                    <a:lstStyle/>
                    <a:p>
                      <a:pPr marL="0" marR="0" algn="just" rtl="1">
                        <a:lnSpc>
                          <a:spcPct val="115000"/>
                        </a:lnSpc>
                        <a:spcBef>
                          <a:spcPts val="0"/>
                        </a:spcBef>
                        <a:spcAft>
                          <a:spcPts val="0"/>
                        </a:spcAft>
                        <a:tabLst>
                          <a:tab pos="1993900" algn="l"/>
                        </a:tabLst>
                      </a:pPr>
                      <a:r>
                        <a:rPr lang="ar-SA" sz="1100">
                          <a:effectLst/>
                        </a:rPr>
                        <a:t> </a:t>
                      </a:r>
                      <a:endParaRPr lang="en-US" sz="1100">
                        <a:effectLst/>
                        <a:latin typeface="Calibri"/>
                        <a:ea typeface="Calibri"/>
                        <a:cs typeface="Arial"/>
                      </a:endParaRPr>
                    </a:p>
                  </a:txBody>
                  <a:tcPr marL="68580" marR="68580" marT="0" marB="0"/>
                </a:tc>
                <a:tc>
                  <a:txBody>
                    <a:bodyPr/>
                    <a:lstStyle/>
                    <a:p>
                      <a:pPr marL="0" marR="0" algn="just" rtl="1">
                        <a:lnSpc>
                          <a:spcPct val="115000"/>
                        </a:lnSpc>
                        <a:spcBef>
                          <a:spcPts val="0"/>
                        </a:spcBef>
                        <a:spcAft>
                          <a:spcPts val="0"/>
                        </a:spcAft>
                        <a:tabLst>
                          <a:tab pos="1993900" algn="l"/>
                        </a:tabLst>
                      </a:pPr>
                      <a:r>
                        <a:rPr lang="ar-SA" sz="1100" dirty="0">
                          <a:effectLst/>
                        </a:rPr>
                        <a:t> </a:t>
                      </a:r>
                      <a:endParaRPr lang="en-US" sz="1100" dirty="0">
                        <a:effectLst/>
                        <a:latin typeface="Calibri"/>
                        <a:ea typeface="Calibri"/>
                        <a:cs typeface="Arial"/>
                      </a:endParaRPr>
                    </a:p>
                  </a:txBody>
                  <a:tcPr marL="68580" marR="68580" marT="0" marB="0"/>
                </a:tc>
              </a:tr>
            </a:tbl>
          </a:graphicData>
        </a:graphic>
      </p:graphicFrame>
      <p:sp>
        <p:nvSpPr>
          <p:cNvPr id="5137" name="Rectangle 1"/>
          <p:cNvSpPr>
            <a:spLocks noChangeArrowheads="1"/>
          </p:cNvSpPr>
          <p:nvPr/>
        </p:nvSpPr>
        <p:spPr bwMode="auto">
          <a:xfrm>
            <a:off x="457200" y="30924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rtl="1">
              <a:tabLst>
                <a:tab pos="1993900" algn="l"/>
              </a:tabLst>
            </a:pPr>
            <a:r>
              <a:rPr lang="ar-SA" sz="1100">
                <a:ea typeface="Calibri" pitchFamily="34" charset="0"/>
              </a:rPr>
              <a:t>	جدول (1)</a:t>
            </a:r>
            <a:endParaRPr lang="en-US" sz="900">
              <a:latin typeface="Arial" charset="0"/>
              <a:ea typeface="Calibri" pitchFamily="34" charset="0"/>
            </a:endParaRPr>
          </a:p>
          <a:p>
            <a:pPr eaLnBrk="0" hangingPunct="0">
              <a:tabLst>
                <a:tab pos="1993900" algn="l"/>
              </a:tabLst>
            </a:pPr>
            <a:endParaRPr lang="en-US">
              <a:latin typeface="Arial" charset="0"/>
              <a:ea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ar-SA" smtClean="0"/>
              <a:t>جدول 2</a:t>
            </a:r>
            <a:endParaRPr lang="en-US" smtClean="0"/>
          </a:p>
        </p:txBody>
      </p:sp>
      <p:pic>
        <p:nvPicPr>
          <p:cNvPr id="6147"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76200" y="1143000"/>
            <a:ext cx="8915400" cy="63246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ar-SA" dirty="0" smtClean="0">
                <a:solidFill>
                  <a:srgbClr val="FF0000"/>
                </a:solidFill>
              </a:rPr>
              <a:t>أنواع الاتصالات في المنظمات :</a:t>
            </a:r>
            <a:r>
              <a:rPr lang="en-US" dirty="0" smtClean="0"/>
              <a:t/>
            </a:r>
            <a:br>
              <a:rPr lang="en-US" dirty="0" smtClean="0"/>
            </a:br>
            <a:endParaRPr lang="en-US" dirty="0" smtClean="0"/>
          </a:p>
        </p:txBody>
      </p:sp>
      <p:sp>
        <p:nvSpPr>
          <p:cNvPr id="3" name="Content Placeholder 2"/>
          <p:cNvSpPr>
            <a:spLocks noGrp="1"/>
          </p:cNvSpPr>
          <p:nvPr>
            <p:ph idx="1"/>
          </p:nvPr>
        </p:nvSpPr>
        <p:spPr>
          <a:xfrm>
            <a:off x="228600" y="838200"/>
            <a:ext cx="8458200" cy="6019800"/>
          </a:xfrm>
        </p:spPr>
        <p:txBody>
          <a:bodyPr rtlCol="0">
            <a:normAutofit fontScale="77500" lnSpcReduction="20000"/>
          </a:bodyPr>
          <a:lstStyle/>
          <a:p>
            <a:pPr algn="r" rtl="1" fontAlgn="auto">
              <a:spcAft>
                <a:spcPts val="0"/>
              </a:spcAft>
              <a:buFont typeface="Arial" pitchFamily="34" charset="0"/>
              <a:buChar char="•"/>
              <a:defRPr/>
            </a:pPr>
            <a:r>
              <a:rPr lang="ar-SA" dirty="0" smtClean="0">
                <a:solidFill>
                  <a:srgbClr val="FF0000"/>
                </a:solidFill>
              </a:rPr>
              <a:t>1.اتصالا ت عملياتية مقابل اتصالات شخصية:</a:t>
            </a:r>
            <a:endParaRPr lang="en-US" dirty="0" smtClean="0">
              <a:solidFill>
                <a:srgbClr val="FF0000"/>
              </a:solidFill>
            </a:endParaRPr>
          </a:p>
          <a:p>
            <a:pPr algn="r" rtl="1" fontAlgn="auto">
              <a:spcAft>
                <a:spcPts val="0"/>
              </a:spcAft>
              <a:buNone/>
              <a:defRPr/>
            </a:pPr>
            <a:r>
              <a:rPr lang="ar-SA" dirty="0" smtClean="0">
                <a:solidFill>
                  <a:schemeClr val="accent3">
                    <a:lumMod val="75000"/>
                  </a:schemeClr>
                </a:solidFill>
              </a:rPr>
              <a:t>اتصالات عملياتية </a:t>
            </a:r>
            <a:r>
              <a:rPr lang="ar-SA" dirty="0" smtClean="0"/>
              <a:t>(موجهة </a:t>
            </a:r>
            <a:r>
              <a:rPr lang="ar-SA" dirty="0" smtClean="0"/>
              <a:t>للعمل)وتتم من اجل انجاز العمل وهذه الاتصالات قد تكون داخلية أوخارجية .</a:t>
            </a:r>
          </a:p>
          <a:p>
            <a:pPr algn="r" rtl="1" fontAlgn="auto">
              <a:spcAft>
                <a:spcPts val="0"/>
              </a:spcAft>
              <a:buNone/>
              <a:defRPr/>
            </a:pPr>
            <a:r>
              <a:rPr lang="ar-SA" dirty="0" smtClean="0">
                <a:solidFill>
                  <a:schemeClr val="accent3">
                    <a:lumMod val="50000"/>
                  </a:schemeClr>
                </a:solidFill>
              </a:rPr>
              <a:t>اتصالات </a:t>
            </a:r>
            <a:r>
              <a:rPr lang="ar-SA" dirty="0" smtClean="0">
                <a:solidFill>
                  <a:schemeClr val="accent3">
                    <a:lumMod val="50000"/>
                  </a:schemeClr>
                </a:solidFill>
              </a:rPr>
              <a:t>شخصية:تشمل تبادل المعلومات والمشاعر والاراء بين الافراد التي لاتخدم اغراض العمل ومع ذلك تؤثر على اتجاهات العاملين نحو رؤسائهم وزملائهم ونحو المنظمة وغيرها </a:t>
            </a:r>
            <a:endParaRPr lang="en-US" dirty="0" smtClean="0">
              <a:solidFill>
                <a:schemeClr val="accent3">
                  <a:lumMod val="50000"/>
                </a:schemeClr>
              </a:solidFill>
            </a:endParaRPr>
          </a:p>
          <a:p>
            <a:pPr algn="r" rtl="1" fontAlgn="auto">
              <a:spcAft>
                <a:spcPts val="0"/>
              </a:spcAft>
              <a:buFont typeface="Arial" pitchFamily="34" charset="0"/>
              <a:buChar char="•"/>
              <a:defRPr/>
            </a:pPr>
            <a:r>
              <a:rPr lang="ar-SA" dirty="0" smtClean="0"/>
              <a:t>2</a:t>
            </a:r>
            <a:r>
              <a:rPr lang="ar-SA" dirty="0" smtClean="0">
                <a:solidFill>
                  <a:srgbClr val="FF0000"/>
                </a:solidFill>
              </a:rPr>
              <a:t>.الا تصالات الرسمية وغير الرسمية :</a:t>
            </a:r>
            <a:endParaRPr lang="en-US" dirty="0" smtClean="0">
              <a:solidFill>
                <a:srgbClr val="FF0000"/>
              </a:solidFill>
            </a:endParaRPr>
          </a:p>
          <a:p>
            <a:pPr algn="r" rtl="1" fontAlgn="auto">
              <a:spcAft>
                <a:spcPts val="0"/>
              </a:spcAft>
              <a:buFont typeface="Arial" pitchFamily="34" charset="0"/>
              <a:buChar char="•"/>
              <a:defRPr/>
            </a:pPr>
            <a:r>
              <a:rPr lang="ar-SA" dirty="0" smtClean="0"/>
              <a:t>الاتصالات الرسمية تشمل الاتصالات الرسمية الني تتدفق من خلالها معظم الاتصالات العملياتية وفقا لسياسات المنظمة</a:t>
            </a:r>
            <a:endParaRPr lang="en-US" dirty="0" smtClean="0"/>
          </a:p>
          <a:p>
            <a:pPr algn="r" rtl="1" fontAlgn="auto">
              <a:spcAft>
                <a:spcPts val="0"/>
              </a:spcAft>
              <a:buFont typeface="Arial" pitchFamily="34" charset="0"/>
              <a:buChar char="•"/>
              <a:defRPr/>
            </a:pPr>
            <a:r>
              <a:rPr lang="ar-SA" dirty="0" smtClean="0"/>
              <a:t>اما الاتصالات غير الرسمية التي تسير جنبا الي جنب مع الشبكة الرسمية .</a:t>
            </a:r>
            <a:endParaRPr lang="en-US" dirty="0" smtClean="0"/>
          </a:p>
          <a:p>
            <a:pPr algn="r" rtl="1" fontAlgn="auto">
              <a:spcAft>
                <a:spcPts val="0"/>
              </a:spcAft>
              <a:buFont typeface="Arial" pitchFamily="34" charset="0"/>
              <a:buChar char="•"/>
              <a:defRPr/>
            </a:pPr>
            <a:r>
              <a:rPr lang="ar-SA" dirty="0" smtClean="0">
                <a:solidFill>
                  <a:srgbClr val="FF0000"/>
                </a:solidFill>
              </a:rPr>
              <a:t>3.اتجاهات الاتصال</a:t>
            </a:r>
            <a:r>
              <a:rPr lang="ar-SA" dirty="0" smtClean="0">
                <a:solidFill>
                  <a:srgbClr val="FF0000"/>
                </a:solidFill>
              </a:rPr>
              <a:t>:</a:t>
            </a:r>
          </a:p>
          <a:p>
            <a:pPr algn="r" rtl="1" fontAlgn="auto">
              <a:spcAft>
                <a:spcPts val="0"/>
              </a:spcAft>
              <a:buFont typeface="Arial" pitchFamily="34" charset="0"/>
              <a:buChar char="•"/>
              <a:defRPr/>
            </a:pPr>
            <a:r>
              <a:rPr lang="ar-SA" dirty="0" smtClean="0">
                <a:solidFill>
                  <a:srgbClr val="FF0000"/>
                </a:solidFill>
              </a:rPr>
              <a:t> </a:t>
            </a:r>
            <a:r>
              <a:rPr lang="ar-SA" dirty="0" smtClean="0"/>
              <a:t>تسير قنوات الرسمية داخل المنظمة في ثلاث مسارات </a:t>
            </a:r>
            <a:r>
              <a:rPr lang="ar-SA" dirty="0" smtClean="0"/>
              <a:t>وهي:</a:t>
            </a:r>
          </a:p>
          <a:p>
            <a:pPr algn="r" rtl="1" fontAlgn="auto">
              <a:spcAft>
                <a:spcPts val="0"/>
              </a:spcAft>
              <a:buFont typeface="Arial" pitchFamily="34" charset="0"/>
              <a:buChar char="•"/>
              <a:defRPr/>
            </a:pPr>
            <a:r>
              <a:rPr lang="ar-SA" dirty="0" smtClean="0"/>
              <a:t> </a:t>
            </a:r>
            <a:r>
              <a:rPr lang="ar-SA" dirty="0" smtClean="0"/>
              <a:t>المسار النازل </a:t>
            </a:r>
            <a:r>
              <a:rPr lang="ar-SA" dirty="0" smtClean="0"/>
              <a:t>.</a:t>
            </a:r>
          </a:p>
          <a:p>
            <a:pPr algn="r" rtl="1" fontAlgn="auto">
              <a:spcAft>
                <a:spcPts val="0"/>
              </a:spcAft>
              <a:buFont typeface="Arial" pitchFamily="34" charset="0"/>
              <a:buChar char="•"/>
              <a:defRPr/>
            </a:pPr>
            <a:r>
              <a:rPr lang="ar-SA" dirty="0" smtClean="0"/>
              <a:t>والاتجاه </a:t>
            </a:r>
            <a:r>
              <a:rPr lang="ar-SA" dirty="0" smtClean="0"/>
              <a:t>الصاعد </a:t>
            </a:r>
            <a:r>
              <a:rPr lang="ar-SA" dirty="0" smtClean="0"/>
              <a:t>                                 4.الاتصال الكتابي </a:t>
            </a:r>
          </a:p>
          <a:p>
            <a:pPr algn="r" rtl="1" fontAlgn="auto">
              <a:spcAft>
                <a:spcPts val="0"/>
              </a:spcAft>
              <a:buFont typeface="Arial" pitchFamily="34" charset="0"/>
              <a:buChar char="•"/>
              <a:defRPr/>
            </a:pPr>
            <a:r>
              <a:rPr lang="ar-SA" dirty="0" smtClean="0"/>
              <a:t>والاتصال </a:t>
            </a:r>
            <a:r>
              <a:rPr lang="ar-SA" dirty="0" smtClean="0"/>
              <a:t>الشفوي</a:t>
            </a:r>
            <a:r>
              <a:rPr lang="ar-SA" dirty="0" smtClean="0"/>
              <a:t>.</a:t>
            </a:r>
            <a:r>
              <a:rPr lang="ar-SA" dirty="0" smtClean="0"/>
              <a:t>                                  الاتصال الشفوي .</a:t>
            </a:r>
            <a:endParaRPr lang="en-US" dirty="0" smtClean="0"/>
          </a:p>
          <a:p>
            <a:pPr algn="r" rtl="1" fontAlgn="auto">
              <a:spcAft>
                <a:spcPts val="0"/>
              </a:spcAft>
              <a:buFont typeface="Arial" pitchFamily="34" charset="0"/>
              <a:buChar char="•"/>
              <a:defRPr/>
            </a:pPr>
            <a:r>
              <a:rPr lang="ar-SA" dirty="0" smtClean="0"/>
              <a:t>واتجاه الأفقي .</a:t>
            </a:r>
            <a:endParaRPr lang="en-US"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ar-SA" dirty="0" smtClean="0">
                <a:solidFill>
                  <a:srgbClr val="FF0000"/>
                </a:solidFill>
              </a:rPr>
              <a:t>معوقات الاتصال :</a:t>
            </a:r>
            <a:r>
              <a:rPr lang="en-US" dirty="0" smtClean="0">
                <a:solidFill>
                  <a:srgbClr val="FF0000"/>
                </a:solidFill>
              </a:rPr>
              <a:t/>
            </a:r>
            <a:br>
              <a:rPr lang="en-US" dirty="0" smtClean="0">
                <a:solidFill>
                  <a:srgbClr val="FF0000"/>
                </a:solidFill>
              </a:rPr>
            </a:br>
            <a:endParaRPr lang="en-US" dirty="0" smtClean="0">
              <a:solidFill>
                <a:srgbClr val="FF0000"/>
              </a:solidFill>
            </a:endParaRPr>
          </a:p>
        </p:txBody>
      </p:sp>
      <p:sp>
        <p:nvSpPr>
          <p:cNvPr id="8195" name="Content Placeholder 2"/>
          <p:cNvSpPr>
            <a:spLocks noGrp="1"/>
          </p:cNvSpPr>
          <p:nvPr>
            <p:ph idx="1"/>
          </p:nvPr>
        </p:nvSpPr>
        <p:spPr/>
        <p:txBody>
          <a:bodyPr/>
          <a:lstStyle/>
          <a:p>
            <a:pPr algn="r" rtl="1"/>
            <a:r>
              <a:rPr lang="ar-SA" smtClean="0"/>
              <a:t>1.غزارة وكثافة المعلومات.</a:t>
            </a:r>
            <a:endParaRPr lang="en-US" smtClean="0"/>
          </a:p>
          <a:p>
            <a:pPr algn="r" rtl="1"/>
            <a:r>
              <a:rPr lang="ar-SA" smtClean="0"/>
              <a:t>2.معوقات شخصية </a:t>
            </a:r>
            <a:endParaRPr lang="en-US" smtClean="0"/>
          </a:p>
          <a:p>
            <a:pPr algn="r" rtl="1"/>
            <a:r>
              <a:rPr lang="ar-SA" smtClean="0"/>
              <a:t>3.مشكلات تتعلق باللغة.</a:t>
            </a:r>
            <a:endParaRPr lang="en-US" smtClean="0"/>
          </a:p>
          <a:p>
            <a:pPr algn="r" rtl="1"/>
            <a:r>
              <a:rPr lang="ar-SA" smtClean="0"/>
              <a:t>4.عدم اختيار وسيلة الاتصال المناسبة من قبل المرسل.</a:t>
            </a:r>
            <a:endParaRPr lang="en-US" smtClean="0"/>
          </a:p>
          <a:p>
            <a:pPr algn="r" rtl="1"/>
            <a:r>
              <a:rPr lang="ar-SA" smtClean="0"/>
              <a:t>5.معوقات تقنية.</a:t>
            </a:r>
            <a:endParaRPr lang="en-US" smtClean="0"/>
          </a:p>
          <a:p>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ar-SA" smtClean="0">
                <a:solidFill>
                  <a:srgbClr val="FF0000"/>
                </a:solidFill>
              </a:rPr>
              <a:t>تحسن فعالية الاتصال</a:t>
            </a:r>
            <a:endParaRPr lang="en-US" smtClean="0">
              <a:solidFill>
                <a:srgbClr val="FF0000"/>
              </a:solidFill>
            </a:endParaRPr>
          </a:p>
        </p:txBody>
      </p:sp>
      <p:sp>
        <p:nvSpPr>
          <p:cNvPr id="3" name="Content Placeholder 2"/>
          <p:cNvSpPr>
            <a:spLocks noGrp="1"/>
          </p:cNvSpPr>
          <p:nvPr>
            <p:ph idx="1"/>
          </p:nvPr>
        </p:nvSpPr>
        <p:spPr>
          <a:xfrm>
            <a:off x="0" y="1143000"/>
            <a:ext cx="8686800" cy="4983163"/>
          </a:xfrm>
        </p:spPr>
        <p:txBody>
          <a:bodyPr rtlCol="0">
            <a:normAutofit fontScale="92500" lnSpcReduction="20000"/>
          </a:bodyPr>
          <a:lstStyle/>
          <a:p>
            <a:pPr algn="r" rtl="1" fontAlgn="auto">
              <a:spcAft>
                <a:spcPts val="0"/>
              </a:spcAft>
              <a:buFont typeface="Arial" pitchFamily="34" charset="0"/>
              <a:buChar char="•"/>
              <a:defRPr/>
            </a:pPr>
            <a:endParaRPr lang="ar-SA" dirty="0" smtClean="0"/>
          </a:p>
          <a:p>
            <a:pPr marL="0" indent="0" algn="r" rtl="1" fontAlgn="auto">
              <a:spcAft>
                <a:spcPts val="0"/>
              </a:spcAft>
              <a:buFont typeface="Arial" pitchFamily="34" charset="0"/>
              <a:buNone/>
              <a:defRPr/>
            </a:pPr>
            <a:r>
              <a:rPr lang="ar-SA" dirty="0" smtClean="0"/>
              <a:t>فيما يلي أهم الاقتراحات لتحسين فعالية الاتصالات في المنظمة :</a:t>
            </a:r>
            <a:endParaRPr lang="en-US" dirty="0" smtClean="0"/>
          </a:p>
          <a:p>
            <a:pPr algn="r" rtl="1" fontAlgn="auto">
              <a:spcAft>
                <a:spcPts val="0"/>
              </a:spcAft>
              <a:buFont typeface="Arial" pitchFamily="34" charset="0"/>
              <a:buChar char="•"/>
              <a:defRPr/>
            </a:pPr>
            <a:r>
              <a:rPr lang="ar-SA" dirty="0" smtClean="0"/>
              <a:t>الوضوح</a:t>
            </a:r>
          </a:p>
          <a:p>
            <a:pPr algn="r" rtl="1" fontAlgn="auto">
              <a:spcAft>
                <a:spcPts val="0"/>
              </a:spcAft>
              <a:buFont typeface="Arial" pitchFamily="34" charset="0"/>
              <a:buChar char="•"/>
              <a:defRPr/>
            </a:pPr>
            <a:r>
              <a:rPr lang="ar-SA" dirty="0" smtClean="0"/>
              <a:t>-الشمول</a:t>
            </a:r>
          </a:p>
          <a:p>
            <a:pPr algn="r" rtl="1" fontAlgn="auto">
              <a:spcAft>
                <a:spcPts val="0"/>
              </a:spcAft>
              <a:buFont typeface="Arial" pitchFamily="34" charset="0"/>
              <a:buChar char="•"/>
              <a:defRPr/>
            </a:pPr>
            <a:r>
              <a:rPr lang="ar-SA" dirty="0" smtClean="0"/>
              <a:t>-الايجاز</a:t>
            </a:r>
          </a:p>
          <a:p>
            <a:pPr algn="r" rtl="1" fontAlgn="auto">
              <a:spcAft>
                <a:spcPts val="0"/>
              </a:spcAft>
              <a:buFont typeface="Arial" pitchFamily="34" charset="0"/>
              <a:buChar char="•"/>
              <a:defRPr/>
            </a:pPr>
            <a:r>
              <a:rPr lang="ar-SA" dirty="0" smtClean="0"/>
              <a:t>-الترابط</a:t>
            </a:r>
          </a:p>
          <a:p>
            <a:pPr algn="r" rtl="1" fontAlgn="auto">
              <a:spcAft>
                <a:spcPts val="0"/>
              </a:spcAft>
              <a:buFont typeface="Arial" pitchFamily="34" charset="0"/>
              <a:buChar char="•"/>
              <a:defRPr/>
            </a:pPr>
            <a:r>
              <a:rPr lang="ar-SA" dirty="0" smtClean="0"/>
              <a:t>-</a:t>
            </a:r>
            <a:r>
              <a:rPr lang="ar-SA" dirty="0" smtClean="0"/>
              <a:t>اختيار وسيلة الاتصال </a:t>
            </a:r>
            <a:r>
              <a:rPr lang="ar-SA" dirty="0" smtClean="0"/>
              <a:t>المناسبة</a:t>
            </a:r>
          </a:p>
          <a:p>
            <a:pPr algn="r" rtl="1" fontAlgn="auto">
              <a:spcAft>
                <a:spcPts val="0"/>
              </a:spcAft>
              <a:buFont typeface="Arial" pitchFamily="34" charset="0"/>
              <a:buChar char="•"/>
              <a:defRPr/>
            </a:pPr>
            <a:r>
              <a:rPr lang="ar-SA" dirty="0" smtClean="0"/>
              <a:t>-</a:t>
            </a:r>
            <a:r>
              <a:rPr lang="ar-SA" dirty="0" smtClean="0"/>
              <a:t>الاصغاء الجيد من قبل </a:t>
            </a:r>
            <a:r>
              <a:rPr lang="ar-SA" dirty="0" smtClean="0"/>
              <a:t>المستقبل</a:t>
            </a:r>
          </a:p>
          <a:p>
            <a:pPr algn="r" rtl="1" fontAlgn="auto">
              <a:spcAft>
                <a:spcPts val="0"/>
              </a:spcAft>
              <a:buFont typeface="Arial" pitchFamily="34" charset="0"/>
              <a:buChar char="•"/>
              <a:defRPr/>
            </a:pPr>
            <a:r>
              <a:rPr lang="ar-SA" dirty="0" smtClean="0"/>
              <a:t>-</a:t>
            </a:r>
            <a:r>
              <a:rPr lang="ar-SA" dirty="0" smtClean="0"/>
              <a:t>تنظيم تدفق المعلومات </a:t>
            </a:r>
            <a:r>
              <a:rPr lang="ar-SA" dirty="0" smtClean="0"/>
              <a:t>وارسالهابالقدر </a:t>
            </a:r>
            <a:r>
              <a:rPr lang="ar-SA" dirty="0" smtClean="0"/>
              <a:t>المناسب وتجنب العبء الزائد من المعلومات </a:t>
            </a:r>
            <a:r>
              <a:rPr lang="ar-SA" dirty="0" smtClean="0"/>
              <a:t>.</a:t>
            </a:r>
          </a:p>
          <a:p>
            <a:pPr algn="r" rtl="1" fontAlgn="auto">
              <a:spcAft>
                <a:spcPts val="0"/>
              </a:spcAft>
              <a:buFont typeface="Arial" pitchFamily="34" charset="0"/>
              <a:buChar char="•"/>
              <a:defRPr/>
            </a:pPr>
            <a:r>
              <a:rPr lang="ar-SA" dirty="0" smtClean="0"/>
              <a:t>تدريب </a:t>
            </a:r>
            <a:r>
              <a:rPr lang="ar-SA" dirty="0" smtClean="0"/>
              <a:t>العاملين لزيادة قدراتهم ومهاراتهم في الاتصال.</a:t>
            </a:r>
            <a:endParaRPr lang="en-US"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smtClean="0"/>
          </a:p>
        </p:txBody>
      </p:sp>
      <p:sp>
        <p:nvSpPr>
          <p:cNvPr id="10243" name="Content Placeholder 2"/>
          <p:cNvSpPr>
            <a:spLocks noGrp="1"/>
          </p:cNvSpPr>
          <p:nvPr>
            <p:ph idx="1"/>
          </p:nvPr>
        </p:nvSpPr>
        <p:spPr/>
        <p:txBody>
          <a:bodyPr/>
          <a:lstStyle/>
          <a:p>
            <a:endParaRPr lang="en-US" smtClean="0"/>
          </a:p>
        </p:txBody>
      </p:sp>
    </p:spTree>
  </p:cSld>
  <p:clrMapOvr>
    <a:masterClrMapping/>
  </p:clrMapOvr>
</p:sld>
</file>

<file path=ppt/theme/theme1.xml><?xml version="1.0" encoding="utf-8"?>
<a:theme xmlns:a="http://schemas.openxmlformats.org/drawingml/2006/main" name="الرقاب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الرقابة</Template>
  <TotalTime>24</TotalTime>
  <Words>554</Words>
  <Application>Microsoft Office PowerPoint</Application>
  <PresentationFormat>On-screen Show (4:3)</PresentationFormat>
  <Paragraphs>61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الرقابة</vt:lpstr>
      <vt:lpstr>الاتصال </vt:lpstr>
      <vt:lpstr>Slide 2</vt:lpstr>
      <vt:lpstr>خطوات عملية الاتصال</vt:lpstr>
      <vt:lpstr>Slide 4</vt:lpstr>
      <vt:lpstr>أهمية الاتصال في المنظمات </vt:lpstr>
      <vt:lpstr>  أغراض الاتصالات:          تحقق الاتصالات   التي تجري في مختلف الاتجاهات في جميع المنظمات أغراض عديدة ,وفيما يلي هذه الأغراض: </vt:lpstr>
      <vt:lpstr>جدول 2</vt:lpstr>
      <vt:lpstr>أنواع الاتصالات في المنظمات : </vt:lpstr>
      <vt:lpstr>معوقات الاتصال : </vt:lpstr>
      <vt:lpstr>تحسن فعالية الاتصال</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الاتصال </dc:title>
  <dc:creator>user</dc:creator>
  <cp:lastModifiedBy>Fatomah-Tosh</cp:lastModifiedBy>
  <cp:revision>6</cp:revision>
  <dcterms:created xsi:type="dcterms:W3CDTF">2011-04-16T18:22:12Z</dcterms:created>
  <dcterms:modified xsi:type="dcterms:W3CDTF">2011-11-19T05:57:08Z</dcterms:modified>
</cp:coreProperties>
</file>