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sldIdLst>
    <p:sldId id="256" r:id="rId2"/>
    <p:sldId id="257" r:id="rId3"/>
    <p:sldId id="271" r:id="rId4"/>
    <p:sldId id="270" r:id="rId5"/>
    <p:sldId id="269" r:id="rId6"/>
    <p:sldId id="261" r:id="rId7"/>
    <p:sldId id="263" r:id="rId8"/>
    <p:sldId id="264" r:id="rId9"/>
    <p:sldId id="266" r:id="rId10"/>
    <p:sldId id="262" r:id="rId11"/>
    <p:sldId id="265" r:id="rId12"/>
    <p:sldId id="272" r:id="rId13"/>
    <p:sldId id="273" r:id="rId14"/>
    <p:sldId id="268" r:id="rId15"/>
    <p:sldId id="274" r:id="rId16"/>
    <p:sldId id="276" r:id="rId17"/>
    <p:sldId id="275"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63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58514A7-8CE7-4C9E-9F93-28E411435EB7}" type="datetimeFigureOut">
              <a:rPr lang="ar-SA" smtClean="0"/>
              <a:pPr/>
              <a:t>02/02/33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399F527-C36D-4F18-BDBF-AE3C2C899B3E}"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4</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5</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6</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7</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8</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9</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10</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11</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x-none" dirty="0"/>
          </a:p>
        </p:txBody>
      </p:sp>
      <p:sp>
        <p:nvSpPr>
          <p:cNvPr id="4" name="عنصر نائب لرقم الشريحة 3"/>
          <p:cNvSpPr>
            <a:spLocks noGrp="1"/>
          </p:cNvSpPr>
          <p:nvPr>
            <p:ph type="sldNum" sz="quarter" idx="10"/>
          </p:nvPr>
        </p:nvSpPr>
        <p:spPr/>
        <p:txBody>
          <a:bodyPr/>
          <a:lstStyle/>
          <a:p>
            <a:fld id="{9399F527-C36D-4F18-BDBF-AE3C2C899B3E}" type="slidenum">
              <a:rPr lang="x-none" smtClean="0"/>
              <a:pPr/>
              <a:t>12</a:t>
            </a:fld>
            <a:endParaRPr lang="x-non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x-none" dirty="0"/>
          </a:p>
        </p:txBody>
      </p:sp>
      <p:sp>
        <p:nvSpPr>
          <p:cNvPr id="4" name="عنصر نائب لرقم الشريحة 3"/>
          <p:cNvSpPr>
            <a:spLocks noGrp="1"/>
          </p:cNvSpPr>
          <p:nvPr>
            <p:ph type="sldNum" sz="quarter" idx="10"/>
          </p:nvPr>
        </p:nvSpPr>
        <p:spPr/>
        <p:txBody>
          <a:bodyPr/>
          <a:lstStyle/>
          <a:p>
            <a:fld id="{9399F527-C36D-4F18-BDBF-AE3C2C899B3E}" type="slidenum">
              <a:rPr lang="x-none" smtClean="0"/>
              <a:pPr/>
              <a:t>13</a:t>
            </a:fld>
            <a:endParaRPr lang="x-non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14</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15</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x-none" dirty="0"/>
          </a:p>
        </p:txBody>
      </p:sp>
      <p:sp>
        <p:nvSpPr>
          <p:cNvPr id="4" name="عنصر نائب لرقم الشريحة 3"/>
          <p:cNvSpPr>
            <a:spLocks noGrp="1"/>
          </p:cNvSpPr>
          <p:nvPr>
            <p:ph type="sldNum" sz="quarter" idx="10"/>
          </p:nvPr>
        </p:nvSpPr>
        <p:spPr/>
        <p:txBody>
          <a:bodyPr/>
          <a:lstStyle/>
          <a:p>
            <a:fld id="{9399F527-C36D-4F18-BDBF-AE3C2C899B3E}" type="slidenum">
              <a:rPr lang="x-none" smtClean="0"/>
              <a:pPr/>
              <a:t>16</a:t>
            </a:fld>
            <a:endParaRPr lang="x-non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99F527-C36D-4F18-BDBF-AE3C2C899B3E}" type="slidenum">
              <a:rPr lang="ar-SA" smtClean="0"/>
              <a:pPr/>
              <a:t>17</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D4E47AE9-4B1B-4C2F-A63A-13E3DE24617D}" type="datetimeFigureOut">
              <a:rPr lang="ar-SA" smtClean="0"/>
              <a:pPr/>
              <a:t>02/02/33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4E47AE9-4B1B-4C2F-A63A-13E3DE24617D}" type="datetimeFigureOut">
              <a:rPr lang="ar-SA" smtClean="0"/>
              <a:pPr/>
              <a:t>02/02/33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4E47AE9-4B1B-4C2F-A63A-13E3DE24617D}" type="datetimeFigureOut">
              <a:rPr lang="ar-SA" smtClean="0"/>
              <a:pPr/>
              <a:t>02/02/33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D4E47AE9-4B1B-4C2F-A63A-13E3DE24617D}" type="datetimeFigureOut">
              <a:rPr lang="ar-SA" smtClean="0"/>
              <a:pPr/>
              <a:t>02/02/33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D4E47AE9-4B1B-4C2F-A63A-13E3DE24617D}" type="datetimeFigureOut">
              <a:rPr lang="ar-SA" smtClean="0"/>
              <a:pPr/>
              <a:t>02/02/33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4E47AE9-4B1B-4C2F-A63A-13E3DE24617D}" type="datetimeFigureOut">
              <a:rPr lang="ar-SA" smtClean="0"/>
              <a:pPr/>
              <a:t>02/02/33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4E47AE9-4B1B-4C2F-A63A-13E3DE24617D}" type="datetimeFigureOut">
              <a:rPr lang="ar-SA" smtClean="0"/>
              <a:pPr/>
              <a:t>02/02/33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4E47AE9-4B1B-4C2F-A63A-13E3DE24617D}" type="datetimeFigureOut">
              <a:rPr lang="ar-SA" smtClean="0"/>
              <a:pPr/>
              <a:t>02/02/33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4E47AE9-4B1B-4C2F-A63A-13E3DE24617D}" type="datetimeFigureOut">
              <a:rPr lang="ar-SA" smtClean="0"/>
              <a:pPr/>
              <a:t>02/02/33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4E47AE9-4B1B-4C2F-A63A-13E3DE24617D}" type="datetimeFigureOut">
              <a:rPr lang="ar-SA" smtClean="0"/>
              <a:pPr/>
              <a:t>02/02/33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4E47AE9-4B1B-4C2F-A63A-13E3DE24617D}" type="datetimeFigureOut">
              <a:rPr lang="ar-SA" smtClean="0"/>
              <a:pPr/>
              <a:t>02/02/33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F296D4-00C7-4B8B-A6CE-82CC2F2F5B80}"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4E47AE9-4B1B-4C2F-A63A-13E3DE24617D}" type="datetimeFigureOut">
              <a:rPr lang="ar-SA" smtClean="0"/>
              <a:pPr/>
              <a:t>02/02/33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EF296D4-00C7-4B8B-A6CE-82CC2F2F5B80}"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4.jpeg"/><Relationship Id="rId7" Type="http://schemas.openxmlformats.org/officeDocument/2006/relationships/hyperlink" Target="http://images.google.com/imgres?imgurl=http://www.thomastonoperahouse.org/uploads/11/images/shows%2006/1309_Waiting-For-Godot-Web.jpg&amp;imgrefurl=http://www.thomastonoperahouse.org/&amp;h=450&amp;w=375&amp;sz=13&amp;tbnid=SGU7JcFK35lukM:&amp;tbnh=124&amp;tbnw=103&amp;hl=zh-TW&amp;start=31&amp;prev=/images?q=waiting+for+godot&amp;start=20&amp;svnum=10&amp;hl=zh-TW&amp;lr=&amp;sa=N"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8.jpe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qq.jpg"/>
          <p:cNvPicPr>
            <a:picLocks noChangeAspect="1"/>
          </p:cNvPicPr>
          <p:nvPr/>
        </p:nvPicPr>
        <p:blipFill>
          <a:blip r:embed="rId2"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jpg"/>
          <p:cNvPicPr>
            <a:picLocks noChangeAspect="1"/>
          </p:cNvPicPr>
          <p:nvPr/>
        </p:nvPicPr>
        <p:blipFill>
          <a:blip r:embed="rId2"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The_Theatre_of_the_Absurd_-_features.jpg"/>
          <p:cNvPicPr>
            <a:picLocks noChangeAspect="1"/>
          </p:cNvPicPr>
          <p:nvPr/>
        </p:nvPicPr>
        <p:blipFill>
          <a:blip r:embed="rId2" cstate="print">
            <a:duotone>
              <a:prstClr val="black"/>
              <a:schemeClr val="accent3">
                <a:tint val="45000"/>
                <a:satMod val="400000"/>
              </a:schemeClr>
            </a:duotone>
          </a:blip>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121" name="Rectangle 1"/>
          <p:cNvSpPr>
            <a:spLocks noChangeArrowheads="1"/>
          </p:cNvSpPr>
          <p:nvPr/>
        </p:nvSpPr>
        <p:spPr bwMode="auto">
          <a:xfrm>
            <a:off x="4412938" y="4516670"/>
            <a:ext cx="184731"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2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p:txBody>
      </p:sp>
      <p:sp>
        <p:nvSpPr>
          <p:cNvPr id="9" name="مستطيل 8"/>
          <p:cNvSpPr/>
          <p:nvPr/>
        </p:nvSpPr>
        <p:spPr>
          <a:xfrm>
            <a:off x="395536" y="1988840"/>
            <a:ext cx="6552728" cy="1477328"/>
          </a:xfrm>
          <a:prstGeom prst="rect">
            <a:avLst/>
          </a:prstGeom>
        </p:spPr>
        <p:txBody>
          <a:bodyPr wrap="square">
            <a:spAutoFit/>
          </a:bodyPr>
          <a:lstStyle/>
          <a:p>
            <a:pPr algn="ctr">
              <a:lnSpc>
                <a:spcPct val="90000"/>
              </a:lnSpc>
            </a:pPr>
            <a:r>
              <a:rPr lang="en-US" altLang="zh-TW" sz="2000" dirty="0" smtClean="0"/>
              <a:t>One of the most </a:t>
            </a:r>
            <a:r>
              <a:rPr lang="en-US" altLang="zh-TW" sz="2000" dirty="0" smtClean="0">
                <a:solidFill>
                  <a:schemeClr val="hlink"/>
                </a:solidFill>
              </a:rPr>
              <a:t>important aspects</a:t>
            </a:r>
            <a:r>
              <a:rPr lang="en-US" altLang="zh-TW" sz="2000" dirty="0" smtClean="0"/>
              <a:t> of absurd drama was its distrust of language as a means of communication. Language had become a vehicle of conventionalized,, meaningless exchanges. Words failed to express the essence of human experience, not being able to penetrate beyond its surface. </a:t>
            </a:r>
          </a:p>
        </p:txBody>
      </p:sp>
      <p:sp>
        <p:nvSpPr>
          <p:cNvPr id="10" name="مستطيل 9"/>
          <p:cNvSpPr/>
          <p:nvPr/>
        </p:nvSpPr>
        <p:spPr>
          <a:xfrm>
            <a:off x="179512" y="3501008"/>
            <a:ext cx="8352928" cy="1323439"/>
          </a:xfrm>
          <a:prstGeom prst="rect">
            <a:avLst/>
          </a:prstGeom>
        </p:spPr>
        <p:txBody>
          <a:bodyPr wrap="square">
            <a:spAutoFit/>
          </a:bodyPr>
          <a:lstStyle/>
          <a:p>
            <a:pPr algn="ctr"/>
            <a:r>
              <a:rPr lang="en-US" altLang="zh-TW" sz="2000" dirty="0" smtClean="0"/>
              <a:t>Objects are much more important than language in absurd theatre: what happens transcends what is being said about it. It is the hidden, implied meaning of words that assume primary importance in absurd theatre, over an above what is being actually said. </a:t>
            </a:r>
          </a:p>
        </p:txBody>
      </p:sp>
      <p:sp>
        <p:nvSpPr>
          <p:cNvPr id="11" name="مستطيل 10"/>
          <p:cNvSpPr/>
          <p:nvPr/>
        </p:nvSpPr>
        <p:spPr>
          <a:xfrm>
            <a:off x="323528" y="4797152"/>
            <a:ext cx="7632848" cy="1631216"/>
          </a:xfrm>
          <a:prstGeom prst="rect">
            <a:avLst/>
          </a:prstGeom>
        </p:spPr>
        <p:txBody>
          <a:bodyPr wrap="square">
            <a:spAutoFit/>
          </a:bodyPr>
          <a:lstStyle/>
          <a:p>
            <a:pPr algn="ctr"/>
            <a:r>
              <a:rPr lang="en-US" altLang="zh-TW" sz="2000" dirty="0" smtClean="0"/>
              <a:t>No dramatic conflict in the absurd plays! Dramatic conflicts, clashes of personalities and powers belong to a world where a rigid, accepted hierarchy of values forms a permanent establishment. Such conflicts, however, lose their meaning in a situation where the establishment and outward reality have become meaningless. </a:t>
            </a:r>
          </a:p>
        </p:txBody>
      </p:sp>
      <p:pic>
        <p:nvPicPr>
          <p:cNvPr id="12" name="صورة 11" descr="theatre-of-the-absurd_waiting-godot-692x449.jpg"/>
          <p:cNvPicPr>
            <a:picLocks noChangeAspect="1"/>
          </p:cNvPicPr>
          <p:nvPr/>
        </p:nvPicPr>
        <p:blipFill>
          <a:blip r:embed="rId4" cstate="print">
            <a:duotone>
              <a:prstClr val="black"/>
              <a:srgbClr val="D9C3A5">
                <a:tint val="50000"/>
                <a:satMod val="180000"/>
              </a:srgbClr>
            </a:duotone>
          </a:blip>
          <a:stretch>
            <a:fillRect/>
          </a:stretch>
        </p:blipFill>
        <p:spPr>
          <a:xfrm>
            <a:off x="539552" y="260648"/>
            <a:ext cx="7920880" cy="1733699"/>
          </a:xfrm>
          <a:prstGeom prst="rect">
            <a:avLst/>
          </a:prstGeom>
          <a:ln>
            <a:noFill/>
          </a:ln>
          <a:effectLst>
            <a:softEdge rad="112500"/>
          </a:effectLst>
        </p:spPr>
      </p:pic>
      <p:pic>
        <p:nvPicPr>
          <p:cNvPr id="13" name="صورة 12" descr="TOTALOGO_whiteflash.gif"/>
          <p:cNvPicPr>
            <a:picLocks noChangeAspect="1"/>
          </p:cNvPicPr>
          <p:nvPr/>
        </p:nvPicPr>
        <p:blipFill>
          <a:blip r:embed="rId5" cstate="print">
            <a:duotone>
              <a:prstClr val="black"/>
              <a:srgbClr val="D9C3A5">
                <a:tint val="50000"/>
                <a:satMod val="180000"/>
              </a:srgbClr>
            </a:duotone>
          </a:blip>
          <a:stretch>
            <a:fillRect/>
          </a:stretch>
        </p:blipFill>
        <p:spPr>
          <a:xfrm rot="20777101">
            <a:off x="7020272" y="1412776"/>
            <a:ext cx="1933575" cy="187642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صورة 2" descr="GroundlingTheater.jpg"/>
          <p:cNvPicPr>
            <a:picLocks noChangeAspect="1"/>
          </p:cNvPicPr>
          <p:nvPr/>
        </p:nvPicPr>
        <p:blipFill>
          <a:blip r:embed="rId4" cstate="print"/>
          <a:stretch>
            <a:fillRect/>
          </a:stretch>
        </p:blipFill>
        <p:spPr>
          <a:xfrm>
            <a:off x="539552" y="260648"/>
            <a:ext cx="8064896" cy="2664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121" name="Rectangle 1"/>
          <p:cNvSpPr>
            <a:spLocks noChangeArrowheads="1"/>
          </p:cNvSpPr>
          <p:nvPr/>
        </p:nvSpPr>
        <p:spPr bwMode="auto">
          <a:xfrm>
            <a:off x="575638" y="4178116"/>
            <a:ext cx="7859331" cy="110799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dirty="0" smtClean="0">
                <a:ln>
                  <a:noFill/>
                </a:ln>
                <a:solidFill>
                  <a:srgbClr val="FF0000"/>
                </a:solidFill>
                <a:effectLst/>
                <a:latin typeface="Calibri" pitchFamily="34" charset="0"/>
                <a:ea typeface="Times New Roman" pitchFamily="18" charset="0"/>
                <a:cs typeface="Arial" pitchFamily="34" charset="0"/>
              </a:rPr>
              <a:t>The Groundlings theatre</a:t>
            </a:r>
            <a:r>
              <a:rPr kumimoji="0" lang="en-GB" sz="2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which newly opened in May 2010,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was host to Samuel Beckett’s play for the final performance of its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second run in </a:t>
            </a:r>
            <a:r>
              <a:rPr kumimoji="0" lang="en-GB" sz="2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Gunwharf</a:t>
            </a:r>
            <a:r>
              <a:rPr kumimoji="0" lang="en-GB" sz="2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Quays on Sunday 20th March 2011.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descr="Waiting-for-Godotw.jpg"/>
          <p:cNvPicPr>
            <a:picLocks noChangeAspect="1"/>
          </p:cNvPicPr>
          <p:nvPr/>
        </p:nvPicPr>
        <p:blipFill>
          <a:blip r:embed="rId4" cstate="print"/>
          <a:stretch>
            <a:fillRect/>
          </a:stretch>
        </p:blipFill>
        <p:spPr>
          <a:xfrm>
            <a:off x="467544" y="188640"/>
            <a:ext cx="8064896" cy="2808312"/>
          </a:xfrm>
          <a:prstGeom prst="roundRect">
            <a:avLst>
              <a:gd name="adj" fmla="val 11695"/>
            </a:avLst>
          </a:prstGeom>
          <a:solidFill>
            <a:srgbClr val="FFFFFF">
              <a:shade val="85000"/>
            </a:srgbClr>
          </a:solidFill>
          <a:ln>
            <a:noFill/>
          </a:ln>
          <a:effectLst>
            <a:reflection blurRad="12700" stA="38000" endPos="28000" dist="5000" dir="5400000" sy="-100000" algn="bl" rotWithShape="0"/>
          </a:effectLst>
        </p:spPr>
      </p:pic>
      <p:sp>
        <p:nvSpPr>
          <p:cNvPr id="25601" name="Rectangle 1"/>
          <p:cNvSpPr>
            <a:spLocks noChangeArrowheads="1"/>
          </p:cNvSpPr>
          <p:nvPr/>
        </p:nvSpPr>
        <p:spPr bwMode="auto">
          <a:xfrm>
            <a:off x="60007" y="3193232"/>
            <a:ext cx="8836713" cy="34778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As the play opens, we are faced with a wonderfully dynamic set of scenery,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depicting a sandy desert-like stage backed with</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various freestanding canvases painted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with seemingly never-ending desert wasteland,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with puzzle-like pieces of white space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breaking through each panel. A tree constructed of what looked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like scrap metal fragments and a few rocks gave the play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 very industrial feel bringing it right up to date for a contemporary audience.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Simple enough to create a powerful image of isolation from a breezy Portsmouth</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Spring evening, the audience were immediately transported 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 sort of limbo where Beckett’s words came to life.</a:t>
            </a:r>
            <a:endParaRPr kumimoji="0" lang="en-GB"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1505" name="Rectangle 1"/>
          <p:cNvSpPr>
            <a:spLocks noChangeArrowheads="1"/>
          </p:cNvSpPr>
          <p:nvPr/>
        </p:nvSpPr>
        <p:spPr bwMode="auto">
          <a:xfrm>
            <a:off x="3707904" y="980728"/>
            <a:ext cx="5112568"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Director </a:t>
            </a:r>
            <a:r>
              <a:rPr kumimoji="0" lang="en-GB" sz="2400" i="0" u="none"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Richard Stride</a:t>
            </a:r>
            <a:r>
              <a:rPr kumimoji="0" lang="en-GB" sz="240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’s interesting choice to replace the</a:t>
            </a:r>
            <a:r>
              <a:rPr kumimoji="0" lang="en-GB" sz="2400" i="0" u="none" strike="noStrike" cap="none" normalizeH="0" dirty="0" smtClean="0">
                <a:ln>
                  <a:noFill/>
                </a:ln>
                <a:solidFill>
                  <a:schemeClr val="tx1"/>
                </a:solidFill>
                <a:effectLst/>
                <a:latin typeface="Comic Sans MS" pitchFamily="66" charset="0"/>
                <a:ea typeface="Times New Roman" pitchFamily="18" charset="0"/>
                <a:cs typeface="Arial" pitchFamily="34" charset="0"/>
              </a:rPr>
              <a:t> </a:t>
            </a:r>
            <a:r>
              <a:rPr kumimoji="0" lang="en-GB" sz="240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traditionally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all-male cast, with </a:t>
            </a:r>
            <a:r>
              <a:rPr kumimoji="0" lang="en-GB" sz="2400" i="0" u="none"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Estragon</a:t>
            </a:r>
            <a:r>
              <a:rPr kumimoji="0" lang="en-GB" sz="240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and </a:t>
            </a:r>
            <a:r>
              <a:rPr kumimoji="0" lang="en-GB" sz="2400" i="0" u="none"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Lucky</a:t>
            </a:r>
            <a:r>
              <a:rPr kumimoji="0" lang="en-GB" sz="240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both played by women,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provided an a very thought-provoking new angle to the themes of the play. </a:t>
            </a:r>
            <a:r>
              <a:rPr kumimoji="0" lang="en-GB" sz="2400" i="0" u="none"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Waiting for </a:t>
            </a:r>
            <a:r>
              <a:rPr kumimoji="0" lang="en-GB" sz="2400" i="0" u="none" strike="noStrike" cap="none" normalizeH="0" baseline="0" dirty="0" err="1" smtClean="0">
                <a:ln>
                  <a:noFill/>
                </a:ln>
                <a:solidFill>
                  <a:srgbClr val="FF0000"/>
                </a:solidFill>
                <a:effectLst/>
                <a:latin typeface="Comic Sans MS" pitchFamily="66" charset="0"/>
                <a:ea typeface="Times New Roman" pitchFamily="18" charset="0"/>
                <a:cs typeface="Arial" pitchFamily="34" charset="0"/>
              </a:rPr>
              <a:t>Godot</a:t>
            </a:r>
            <a:endParaRPr kumimoji="0" lang="en-GB" sz="2400" i="0" u="none" strike="noStrike" cap="none" normalizeH="0" baseline="0" dirty="0" smtClean="0">
              <a:ln>
                <a:noFill/>
              </a:ln>
              <a:solidFill>
                <a:srgbClr val="FF0000"/>
              </a:solidFill>
              <a:effectLst/>
              <a:latin typeface="Comic Sans MS" pitchFamily="66"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 stranger, to give them hope their relationship as a married couple was perhaps easier to relate to for a mixed audience.</a:t>
            </a:r>
            <a:endParaRPr kumimoji="0" lang="en-GB" sz="3600" i="0" u="none" strike="noStrike" cap="none" normalizeH="0" baseline="0" dirty="0" smtClean="0">
              <a:ln>
                <a:noFill/>
              </a:ln>
              <a:solidFill>
                <a:schemeClr val="tx1"/>
              </a:solidFill>
              <a:effectLst/>
              <a:latin typeface="Comic Sans MS" pitchFamily="66" charset="0"/>
              <a:cs typeface="Arial" pitchFamily="34" charset="0"/>
            </a:endParaRPr>
          </a:p>
        </p:txBody>
      </p:sp>
      <p:pic>
        <p:nvPicPr>
          <p:cNvPr id="4" name="صورة 3" descr="imagesCARJDL2F.jpg"/>
          <p:cNvPicPr>
            <a:picLocks noChangeAspect="1"/>
          </p:cNvPicPr>
          <p:nvPr/>
        </p:nvPicPr>
        <p:blipFill>
          <a:blip r:embed="rId4" cstate="print"/>
          <a:stretch>
            <a:fillRect/>
          </a:stretch>
        </p:blipFill>
        <p:spPr>
          <a:xfrm>
            <a:off x="323528" y="692696"/>
            <a:ext cx="3096344" cy="50405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صورة 2" descr="untitled.jpg"/>
          <p:cNvPicPr>
            <a:picLocks noChangeAspect="1"/>
          </p:cNvPicPr>
          <p:nvPr/>
        </p:nvPicPr>
        <p:blipFill>
          <a:blip r:embed="rId4" cstate="print">
            <a:grayscl/>
          </a:blip>
          <a:stretch>
            <a:fillRect/>
          </a:stretch>
        </p:blipFill>
        <p:spPr>
          <a:xfrm>
            <a:off x="395536" y="1196752"/>
            <a:ext cx="2160240" cy="4968552"/>
          </a:xfrm>
          <a:prstGeom prst="rect">
            <a:avLst/>
          </a:prstGeom>
        </p:spPr>
      </p:pic>
      <p:pic>
        <p:nvPicPr>
          <p:cNvPr id="4" name="صورة 3" descr="waiting-for-godot.jpg"/>
          <p:cNvPicPr>
            <a:picLocks noChangeAspect="1"/>
          </p:cNvPicPr>
          <p:nvPr/>
        </p:nvPicPr>
        <p:blipFill>
          <a:blip r:embed="rId5" cstate="print">
            <a:grayscl/>
          </a:blip>
          <a:stretch>
            <a:fillRect/>
          </a:stretch>
        </p:blipFill>
        <p:spPr>
          <a:xfrm>
            <a:off x="2771800" y="836712"/>
            <a:ext cx="3888432" cy="5040560"/>
          </a:xfrm>
          <a:prstGeom prst="rect">
            <a:avLst/>
          </a:prstGeom>
        </p:spPr>
      </p:pic>
      <p:pic>
        <p:nvPicPr>
          <p:cNvPr id="5" name="صورة 4" descr="Waiting-for-Godot-001.jpg"/>
          <p:cNvPicPr>
            <a:picLocks noChangeAspect="1"/>
          </p:cNvPicPr>
          <p:nvPr/>
        </p:nvPicPr>
        <p:blipFill>
          <a:blip r:embed="rId6" cstate="print">
            <a:grayscl/>
          </a:blip>
          <a:stretch>
            <a:fillRect/>
          </a:stretch>
        </p:blipFill>
        <p:spPr>
          <a:xfrm>
            <a:off x="6876256" y="1196752"/>
            <a:ext cx="2046734" cy="4968552"/>
          </a:xfrm>
          <a:prstGeom prst="rect">
            <a:avLst/>
          </a:prstGeom>
        </p:spPr>
      </p:pic>
      <p:cxnSp>
        <p:nvCxnSpPr>
          <p:cNvPr id="7" name="رابط مستقيم 6"/>
          <p:cNvCxnSpPr/>
          <p:nvPr/>
        </p:nvCxnSpPr>
        <p:spPr>
          <a:xfrm>
            <a:off x="2555776" y="3501008"/>
            <a:ext cx="216024" cy="0"/>
          </a:xfrm>
          <a:prstGeom prst="line">
            <a:avLst/>
          </a:prstGeom>
        </p:spPr>
        <p:style>
          <a:lnRef idx="2">
            <a:schemeClr val="dk1"/>
          </a:lnRef>
          <a:fillRef idx="0">
            <a:schemeClr val="dk1"/>
          </a:fillRef>
          <a:effectRef idx="1">
            <a:schemeClr val="dk1"/>
          </a:effectRef>
          <a:fontRef idx="minor">
            <a:schemeClr val="tx1"/>
          </a:fontRef>
        </p:style>
      </p:cxnSp>
      <p:cxnSp>
        <p:nvCxnSpPr>
          <p:cNvPr id="9" name="رابط مستقيم 8"/>
          <p:cNvCxnSpPr/>
          <p:nvPr/>
        </p:nvCxnSpPr>
        <p:spPr>
          <a:xfrm>
            <a:off x="6660232" y="3573016"/>
            <a:ext cx="216024" cy="0"/>
          </a:xfrm>
          <a:prstGeom prst="line">
            <a:avLst/>
          </a:prstGeom>
        </p:spPr>
        <p:style>
          <a:lnRef idx="2">
            <a:schemeClr val="dk1"/>
          </a:lnRef>
          <a:fillRef idx="0">
            <a:schemeClr val="dk1"/>
          </a:fillRef>
          <a:effectRef idx="1">
            <a:schemeClr val="dk1"/>
          </a:effectRef>
          <a:fontRef idx="minor">
            <a:schemeClr val="tx1"/>
          </a:fontRef>
        </p:style>
      </p:cxnSp>
      <p:sp>
        <p:nvSpPr>
          <p:cNvPr id="10" name="مستطيل 9"/>
          <p:cNvSpPr/>
          <p:nvPr/>
        </p:nvSpPr>
        <p:spPr>
          <a:xfrm>
            <a:off x="395536" y="260648"/>
            <a:ext cx="1763047" cy="523220"/>
          </a:xfrm>
          <a:prstGeom prst="rect">
            <a:avLst/>
          </a:prstGeom>
        </p:spPr>
        <p:txBody>
          <a:bodyPr wrap="none">
            <a:spAutoFit/>
          </a:bodyPr>
          <a:lstStyle/>
          <a:p>
            <a:r>
              <a:rPr lang="en-US" sz="2800" b="1" u="sng" dirty="0" smtClean="0">
                <a:solidFill>
                  <a:srgbClr val="FF0000"/>
                </a:solidFill>
              </a:rPr>
              <a:t>Characters</a:t>
            </a:r>
            <a:endParaRPr lang="ar-SA" sz="2800" b="1" u="sng"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صورة 2" descr="tumblr_ljinpxwLXn1qbn8ndo1_500.jpg"/>
          <p:cNvPicPr>
            <a:picLocks noChangeAspect="1"/>
          </p:cNvPicPr>
          <p:nvPr/>
        </p:nvPicPr>
        <p:blipFill>
          <a:blip r:embed="rId4" cstate="print">
            <a:duotone>
              <a:schemeClr val="bg2">
                <a:shade val="45000"/>
                <a:satMod val="135000"/>
              </a:schemeClr>
              <a:prstClr val="white"/>
            </a:duotone>
          </a:blip>
          <a:stretch>
            <a:fillRect/>
          </a:stretch>
        </p:blipFill>
        <p:spPr>
          <a:xfrm>
            <a:off x="467544" y="404664"/>
            <a:ext cx="3024336" cy="59766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42" name="Picture 2" descr="http://1.bp.blogspot.com/_MDIhQyBMEfw/TQtAZnVGIxI/AAAAAAAAFus/F-SOwvuCBaE/s1600/waiting-godot.jpg"/>
          <p:cNvPicPr>
            <a:picLocks noChangeAspect="1" noChangeArrowheads="1"/>
          </p:cNvPicPr>
          <p:nvPr/>
        </p:nvPicPr>
        <p:blipFill>
          <a:blip r:embed="rId5" cstate="print">
            <a:duotone>
              <a:prstClr val="black"/>
              <a:srgbClr val="D9C3A5">
                <a:tint val="50000"/>
                <a:satMod val="180000"/>
              </a:srgbClr>
            </a:duotone>
          </a:blip>
          <a:srcRect/>
          <a:stretch>
            <a:fillRect/>
          </a:stretch>
        </p:blipFill>
        <p:spPr bwMode="auto">
          <a:xfrm>
            <a:off x="3923928" y="404664"/>
            <a:ext cx="4722118" cy="59766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مربع نص 2"/>
          <p:cNvSpPr txBox="1"/>
          <p:nvPr/>
        </p:nvSpPr>
        <p:spPr>
          <a:xfrm>
            <a:off x="2915816" y="692696"/>
            <a:ext cx="2448272" cy="584775"/>
          </a:xfrm>
          <a:prstGeom prst="rect">
            <a:avLst/>
          </a:prstGeom>
          <a:noFill/>
        </p:spPr>
        <p:txBody>
          <a:bodyPr wrap="square" rtlCol="1">
            <a:spAutoFit/>
          </a:bodyPr>
          <a:lstStyle/>
          <a:p>
            <a:r>
              <a:rPr lang="en-US" sz="3200" b="1" u="sng" dirty="0" smtClean="0">
                <a:solidFill>
                  <a:srgbClr val="FF0000"/>
                </a:solidFill>
              </a:rPr>
              <a:t>Characters</a:t>
            </a:r>
            <a:endParaRPr lang="ar-SA" sz="3200" b="1" u="sng" dirty="0">
              <a:solidFill>
                <a:srgbClr val="FF0000"/>
              </a:solidFill>
            </a:endParaRPr>
          </a:p>
        </p:txBody>
      </p:sp>
      <p:cxnSp>
        <p:nvCxnSpPr>
          <p:cNvPr id="5" name="رابط كسهم مستقيم 4"/>
          <p:cNvCxnSpPr/>
          <p:nvPr/>
        </p:nvCxnSpPr>
        <p:spPr>
          <a:xfrm flipH="1">
            <a:off x="2123728" y="1412776"/>
            <a:ext cx="720080" cy="8640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رابط كسهم مستقيم 6"/>
          <p:cNvCxnSpPr/>
          <p:nvPr/>
        </p:nvCxnSpPr>
        <p:spPr>
          <a:xfrm>
            <a:off x="5076056" y="1628800"/>
            <a:ext cx="0" cy="93610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رابط كسهم مستقيم 9"/>
          <p:cNvCxnSpPr/>
          <p:nvPr/>
        </p:nvCxnSpPr>
        <p:spPr>
          <a:xfrm>
            <a:off x="3779912" y="1484784"/>
            <a:ext cx="0" cy="10801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3" name="مستطيل 12"/>
          <p:cNvSpPr/>
          <p:nvPr/>
        </p:nvSpPr>
        <p:spPr>
          <a:xfrm>
            <a:off x="1259632" y="2420888"/>
            <a:ext cx="1290353" cy="461665"/>
          </a:xfrm>
          <a:prstGeom prst="rect">
            <a:avLst/>
          </a:prstGeom>
        </p:spPr>
        <p:txBody>
          <a:bodyPr wrap="none">
            <a:spAutoFit/>
          </a:bodyPr>
          <a:lstStyle/>
          <a:p>
            <a:r>
              <a:rPr lang="en-GB" sz="2400" b="1" dirty="0">
                <a:solidFill>
                  <a:srgbClr val="FF0000"/>
                </a:solidFill>
              </a:rPr>
              <a:t>Estragon</a:t>
            </a:r>
            <a:endParaRPr lang="ar-SA" sz="2400" b="1" dirty="0">
              <a:solidFill>
                <a:srgbClr val="FF0000"/>
              </a:solidFill>
            </a:endParaRPr>
          </a:p>
        </p:txBody>
      </p:sp>
      <p:cxnSp>
        <p:nvCxnSpPr>
          <p:cNvPr id="14" name="رابط كسهم مستقيم 13"/>
          <p:cNvCxnSpPr/>
          <p:nvPr/>
        </p:nvCxnSpPr>
        <p:spPr>
          <a:xfrm>
            <a:off x="1835696" y="3212976"/>
            <a:ext cx="0" cy="93610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7" name="مستطيل 16"/>
          <p:cNvSpPr/>
          <p:nvPr/>
        </p:nvSpPr>
        <p:spPr>
          <a:xfrm>
            <a:off x="755576" y="4581128"/>
            <a:ext cx="1578189" cy="400110"/>
          </a:xfrm>
          <a:prstGeom prst="rect">
            <a:avLst/>
          </a:prstGeom>
        </p:spPr>
        <p:txBody>
          <a:bodyPr wrap="none">
            <a:spAutoFit/>
          </a:bodyPr>
          <a:lstStyle/>
          <a:p>
            <a:r>
              <a:rPr lang="en-GB" sz="2000" b="1" dirty="0" err="1">
                <a:solidFill>
                  <a:srgbClr val="FF0000"/>
                </a:solidFill>
              </a:rPr>
              <a:t>Kirsty</a:t>
            </a:r>
            <a:r>
              <a:rPr lang="en-GB" sz="2000" b="1" dirty="0">
                <a:solidFill>
                  <a:srgbClr val="FF0000"/>
                </a:solidFill>
              </a:rPr>
              <a:t> Malloy</a:t>
            </a:r>
            <a:endParaRPr lang="ar-SA" sz="2000" b="1" dirty="0">
              <a:solidFill>
                <a:srgbClr val="FF0000"/>
              </a:solidFill>
            </a:endParaRPr>
          </a:p>
        </p:txBody>
      </p:sp>
      <p:sp>
        <p:nvSpPr>
          <p:cNvPr id="18" name="مستطيل 17"/>
          <p:cNvSpPr/>
          <p:nvPr/>
        </p:nvSpPr>
        <p:spPr>
          <a:xfrm>
            <a:off x="2915816" y="2708920"/>
            <a:ext cx="1210588" cy="400110"/>
          </a:xfrm>
          <a:prstGeom prst="rect">
            <a:avLst/>
          </a:prstGeom>
        </p:spPr>
        <p:txBody>
          <a:bodyPr wrap="none">
            <a:spAutoFit/>
          </a:bodyPr>
          <a:lstStyle/>
          <a:p>
            <a:r>
              <a:rPr lang="en-GB" sz="2000" b="1" dirty="0" err="1">
                <a:solidFill>
                  <a:srgbClr val="FF0000"/>
                </a:solidFill>
              </a:rPr>
              <a:t>Vladamir</a:t>
            </a:r>
            <a:r>
              <a:rPr lang="en-GB" sz="2000" b="1" dirty="0">
                <a:solidFill>
                  <a:srgbClr val="FF0000"/>
                </a:solidFill>
              </a:rPr>
              <a:t> </a:t>
            </a:r>
            <a:endParaRPr lang="ar-SA" sz="2000" b="1" dirty="0">
              <a:solidFill>
                <a:srgbClr val="FF0000"/>
              </a:solidFill>
            </a:endParaRPr>
          </a:p>
        </p:txBody>
      </p:sp>
      <p:sp>
        <p:nvSpPr>
          <p:cNvPr id="19" name="مستطيل 18"/>
          <p:cNvSpPr/>
          <p:nvPr/>
        </p:nvSpPr>
        <p:spPr>
          <a:xfrm>
            <a:off x="3131840" y="4581128"/>
            <a:ext cx="1334276" cy="400110"/>
          </a:xfrm>
          <a:prstGeom prst="rect">
            <a:avLst/>
          </a:prstGeom>
        </p:spPr>
        <p:txBody>
          <a:bodyPr wrap="none">
            <a:spAutoFit/>
          </a:bodyPr>
          <a:lstStyle/>
          <a:p>
            <a:r>
              <a:rPr lang="en-GB" sz="2000" b="1" dirty="0">
                <a:solidFill>
                  <a:srgbClr val="FF0000"/>
                </a:solidFill>
              </a:rPr>
              <a:t>Tom Fisher</a:t>
            </a:r>
            <a:endParaRPr lang="ar-SA" sz="2000" b="1" dirty="0">
              <a:solidFill>
                <a:srgbClr val="FF0000"/>
              </a:solidFill>
            </a:endParaRPr>
          </a:p>
        </p:txBody>
      </p:sp>
      <p:sp>
        <p:nvSpPr>
          <p:cNvPr id="20" name="مستطيل 19"/>
          <p:cNvSpPr/>
          <p:nvPr/>
        </p:nvSpPr>
        <p:spPr>
          <a:xfrm>
            <a:off x="4572000" y="2852936"/>
            <a:ext cx="784189" cy="400110"/>
          </a:xfrm>
          <a:prstGeom prst="rect">
            <a:avLst/>
          </a:prstGeom>
        </p:spPr>
        <p:txBody>
          <a:bodyPr wrap="none">
            <a:spAutoFit/>
          </a:bodyPr>
          <a:lstStyle/>
          <a:p>
            <a:r>
              <a:rPr lang="en-GB" sz="2000" b="1" dirty="0">
                <a:solidFill>
                  <a:srgbClr val="FF0000"/>
                </a:solidFill>
              </a:rPr>
              <a:t>Lucky</a:t>
            </a:r>
            <a:endParaRPr lang="ar-SA" sz="2000" b="1" dirty="0">
              <a:solidFill>
                <a:srgbClr val="FF0000"/>
              </a:solidFill>
            </a:endParaRPr>
          </a:p>
        </p:txBody>
      </p:sp>
      <p:sp>
        <p:nvSpPr>
          <p:cNvPr id="21" name="مستطيل 20"/>
          <p:cNvSpPr/>
          <p:nvPr/>
        </p:nvSpPr>
        <p:spPr>
          <a:xfrm>
            <a:off x="4716016" y="4581128"/>
            <a:ext cx="1526059" cy="400110"/>
          </a:xfrm>
          <a:prstGeom prst="rect">
            <a:avLst/>
          </a:prstGeom>
        </p:spPr>
        <p:txBody>
          <a:bodyPr wrap="none">
            <a:spAutoFit/>
          </a:bodyPr>
          <a:lstStyle/>
          <a:p>
            <a:r>
              <a:rPr lang="en-GB" sz="2000" b="1" dirty="0">
                <a:solidFill>
                  <a:srgbClr val="FF0000"/>
                </a:solidFill>
              </a:rPr>
              <a:t>Natalie Ryan</a:t>
            </a:r>
            <a:endParaRPr lang="ar-SA" sz="2000" b="1" dirty="0">
              <a:solidFill>
                <a:srgbClr val="FF0000"/>
              </a:solidFill>
            </a:endParaRPr>
          </a:p>
        </p:txBody>
      </p:sp>
      <p:cxnSp>
        <p:nvCxnSpPr>
          <p:cNvPr id="22" name="رابط كسهم مستقيم 21"/>
          <p:cNvCxnSpPr/>
          <p:nvPr/>
        </p:nvCxnSpPr>
        <p:spPr>
          <a:xfrm>
            <a:off x="3779912" y="3356992"/>
            <a:ext cx="0" cy="93610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رابط كسهم مستقيم 22"/>
          <p:cNvCxnSpPr/>
          <p:nvPr/>
        </p:nvCxnSpPr>
        <p:spPr>
          <a:xfrm>
            <a:off x="5076056" y="3429000"/>
            <a:ext cx="0" cy="93610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5" name="مستطيل 24"/>
          <p:cNvSpPr/>
          <p:nvPr/>
        </p:nvSpPr>
        <p:spPr>
          <a:xfrm>
            <a:off x="6660232" y="2780928"/>
            <a:ext cx="666977" cy="461665"/>
          </a:xfrm>
          <a:prstGeom prst="rect">
            <a:avLst/>
          </a:prstGeom>
        </p:spPr>
        <p:txBody>
          <a:bodyPr wrap="none">
            <a:spAutoFit/>
          </a:bodyPr>
          <a:lstStyle/>
          <a:p>
            <a:r>
              <a:rPr lang="en-GB" sz="2400" b="1" dirty="0" smtClean="0">
                <a:solidFill>
                  <a:srgbClr val="FF0000"/>
                </a:solidFill>
              </a:rPr>
              <a:t>Boy</a:t>
            </a:r>
            <a:endParaRPr lang="ar-SA" sz="2400" b="1" dirty="0">
              <a:solidFill>
                <a:srgbClr val="FF0000"/>
              </a:solidFill>
            </a:endParaRPr>
          </a:p>
        </p:txBody>
      </p:sp>
      <p:sp>
        <p:nvSpPr>
          <p:cNvPr id="26" name="مستطيل 25"/>
          <p:cNvSpPr/>
          <p:nvPr/>
        </p:nvSpPr>
        <p:spPr>
          <a:xfrm>
            <a:off x="6660232" y="4509120"/>
            <a:ext cx="1780679" cy="400110"/>
          </a:xfrm>
          <a:prstGeom prst="rect">
            <a:avLst/>
          </a:prstGeom>
        </p:spPr>
        <p:txBody>
          <a:bodyPr wrap="none">
            <a:spAutoFit/>
          </a:bodyPr>
          <a:lstStyle/>
          <a:p>
            <a:r>
              <a:rPr lang="en-GB" sz="2000" b="1" dirty="0" smtClean="0">
                <a:solidFill>
                  <a:srgbClr val="FF0000"/>
                </a:solidFill>
              </a:rPr>
              <a:t>Eddie Manning</a:t>
            </a:r>
            <a:endParaRPr lang="ar-SA" sz="2000" b="1" dirty="0">
              <a:solidFill>
                <a:srgbClr val="FF0000"/>
              </a:solidFill>
            </a:endParaRPr>
          </a:p>
        </p:txBody>
      </p:sp>
      <p:cxnSp>
        <p:nvCxnSpPr>
          <p:cNvPr id="27" name="رابط كسهم مستقيم 26"/>
          <p:cNvCxnSpPr/>
          <p:nvPr/>
        </p:nvCxnSpPr>
        <p:spPr>
          <a:xfrm>
            <a:off x="5724128" y="1556792"/>
            <a:ext cx="792088" cy="8640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رابط كسهم مستقيم 29"/>
          <p:cNvCxnSpPr/>
          <p:nvPr/>
        </p:nvCxnSpPr>
        <p:spPr>
          <a:xfrm>
            <a:off x="7020272" y="3501008"/>
            <a:ext cx="0" cy="93610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صورة 2" descr="Waiting-for-Godotw.jpg"/>
          <p:cNvPicPr>
            <a:picLocks noChangeAspect="1"/>
          </p:cNvPicPr>
          <p:nvPr/>
        </p:nvPicPr>
        <p:blipFill>
          <a:blip r:embed="rId4" cstate="print"/>
          <a:stretch>
            <a:fillRect/>
          </a:stretch>
        </p:blipFill>
        <p:spPr>
          <a:xfrm>
            <a:off x="467544" y="404664"/>
            <a:ext cx="2768352" cy="3024336"/>
          </a:xfrm>
          <a:prstGeom prst="rect">
            <a:avLst/>
          </a:prstGeom>
          <a:ln>
            <a:noFill/>
          </a:ln>
          <a:effectLst>
            <a:softEdge rad="112500"/>
          </a:effectLst>
        </p:spPr>
      </p:pic>
      <p:cxnSp>
        <p:nvCxnSpPr>
          <p:cNvPr id="5" name="رابط كسهم مستقيم 4"/>
          <p:cNvCxnSpPr/>
          <p:nvPr/>
        </p:nvCxnSpPr>
        <p:spPr>
          <a:xfrm>
            <a:off x="2411760" y="1772816"/>
            <a:ext cx="1584176"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pic>
        <p:nvPicPr>
          <p:cNvPr id="6" name="صورة 5" descr="godo_engl-1.jpg"/>
          <p:cNvPicPr>
            <a:picLocks noChangeAspect="1"/>
          </p:cNvPicPr>
          <p:nvPr/>
        </p:nvPicPr>
        <p:blipFill>
          <a:blip r:embed="rId5" cstate="print"/>
          <a:stretch>
            <a:fillRect/>
          </a:stretch>
        </p:blipFill>
        <p:spPr>
          <a:xfrm>
            <a:off x="6300192" y="1412776"/>
            <a:ext cx="2520280" cy="3190875"/>
          </a:xfrm>
          <a:prstGeom prst="rect">
            <a:avLst/>
          </a:prstGeom>
          <a:ln>
            <a:noFill/>
          </a:ln>
          <a:effectLst>
            <a:softEdge rad="112500"/>
          </a:effectLst>
        </p:spPr>
      </p:pic>
      <p:cxnSp>
        <p:nvCxnSpPr>
          <p:cNvPr id="8" name="رابط كسهم مستقيم 7"/>
          <p:cNvCxnSpPr/>
          <p:nvPr/>
        </p:nvCxnSpPr>
        <p:spPr>
          <a:xfrm>
            <a:off x="7452320" y="3861048"/>
            <a:ext cx="0" cy="158417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pic>
        <p:nvPicPr>
          <p:cNvPr id="9" name="صورة 8" descr="image1.jpg"/>
          <p:cNvPicPr>
            <a:picLocks noChangeAspect="1"/>
          </p:cNvPicPr>
          <p:nvPr/>
        </p:nvPicPr>
        <p:blipFill>
          <a:blip r:embed="rId6" cstate="print"/>
          <a:stretch>
            <a:fillRect/>
          </a:stretch>
        </p:blipFill>
        <p:spPr>
          <a:xfrm>
            <a:off x="827584" y="4149080"/>
            <a:ext cx="2484636" cy="2272432"/>
          </a:xfrm>
          <a:prstGeom prst="rect">
            <a:avLst/>
          </a:prstGeom>
          <a:ln>
            <a:noFill/>
          </a:ln>
          <a:effectLst>
            <a:softEdge rad="112500"/>
          </a:effectLst>
        </p:spPr>
      </p:pic>
      <p:cxnSp>
        <p:nvCxnSpPr>
          <p:cNvPr id="12" name="رابط كسهم مستقيم 11"/>
          <p:cNvCxnSpPr/>
          <p:nvPr/>
        </p:nvCxnSpPr>
        <p:spPr>
          <a:xfrm>
            <a:off x="1763688" y="4581128"/>
            <a:ext cx="2376264"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5" name="مربع نص 14"/>
          <p:cNvSpPr txBox="1"/>
          <p:nvPr/>
        </p:nvSpPr>
        <p:spPr>
          <a:xfrm>
            <a:off x="4211960" y="1556792"/>
            <a:ext cx="737702" cy="461665"/>
          </a:xfrm>
          <a:prstGeom prst="rect">
            <a:avLst/>
          </a:prstGeom>
          <a:noFill/>
        </p:spPr>
        <p:txBody>
          <a:bodyPr wrap="none" rtlCol="1">
            <a:spAutoFit/>
          </a:bodyPr>
          <a:lstStyle/>
          <a:p>
            <a:r>
              <a:rPr lang="en-US" sz="2400" b="1" dirty="0" smtClean="0"/>
              <a:t>Tree</a:t>
            </a:r>
            <a:endParaRPr lang="ar-SA" sz="2400" b="1" dirty="0"/>
          </a:p>
        </p:txBody>
      </p:sp>
      <p:sp>
        <p:nvSpPr>
          <p:cNvPr id="16" name="مربع نص 15"/>
          <p:cNvSpPr txBox="1"/>
          <p:nvPr/>
        </p:nvSpPr>
        <p:spPr>
          <a:xfrm>
            <a:off x="6999179" y="5589240"/>
            <a:ext cx="795411" cy="461665"/>
          </a:xfrm>
          <a:prstGeom prst="rect">
            <a:avLst/>
          </a:prstGeom>
          <a:noFill/>
        </p:spPr>
        <p:txBody>
          <a:bodyPr wrap="none" rtlCol="1">
            <a:spAutoFit/>
          </a:bodyPr>
          <a:lstStyle/>
          <a:p>
            <a:r>
              <a:rPr lang="en-US" sz="2400" b="1" dirty="0" smtClean="0"/>
              <a:t>Boot</a:t>
            </a:r>
            <a:endParaRPr lang="ar-SA" b="1" dirty="0"/>
          </a:p>
        </p:txBody>
      </p:sp>
      <p:sp>
        <p:nvSpPr>
          <p:cNvPr id="17" name="مربع نص 16"/>
          <p:cNvSpPr txBox="1"/>
          <p:nvPr/>
        </p:nvSpPr>
        <p:spPr>
          <a:xfrm>
            <a:off x="4355976" y="4437112"/>
            <a:ext cx="635430" cy="461665"/>
          </a:xfrm>
          <a:prstGeom prst="rect">
            <a:avLst/>
          </a:prstGeom>
          <a:noFill/>
        </p:spPr>
        <p:txBody>
          <a:bodyPr wrap="none" rtlCol="1">
            <a:spAutoFit/>
          </a:bodyPr>
          <a:lstStyle/>
          <a:p>
            <a:r>
              <a:rPr lang="en-US" sz="2400" b="1" dirty="0" smtClean="0"/>
              <a:t>Hat</a:t>
            </a:r>
            <a:endParaRPr lang="ar-SA" b="1" dirty="0"/>
          </a:p>
        </p:txBody>
      </p:sp>
      <p:cxnSp>
        <p:nvCxnSpPr>
          <p:cNvPr id="19" name="رابط كسهم مستقيم 18"/>
          <p:cNvCxnSpPr/>
          <p:nvPr/>
        </p:nvCxnSpPr>
        <p:spPr>
          <a:xfrm>
            <a:off x="1403648" y="620688"/>
            <a:ext cx="2736304"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20" name="مستطيل 19"/>
          <p:cNvSpPr/>
          <p:nvPr/>
        </p:nvSpPr>
        <p:spPr>
          <a:xfrm>
            <a:off x="4283968" y="404664"/>
            <a:ext cx="2273379" cy="461665"/>
          </a:xfrm>
          <a:prstGeom prst="rect">
            <a:avLst/>
          </a:prstGeom>
        </p:spPr>
        <p:txBody>
          <a:bodyPr wrap="none">
            <a:spAutoFit/>
          </a:bodyPr>
          <a:lstStyle/>
          <a:p>
            <a:r>
              <a:rPr lang="en-US" sz="2400" b="1" dirty="0" smtClean="0"/>
              <a:t>the Rising Moon</a:t>
            </a:r>
            <a:endParaRPr lang="ar-SA" sz="2400" dirty="0"/>
          </a:p>
        </p:txBody>
      </p:sp>
      <p:pic>
        <p:nvPicPr>
          <p:cNvPr id="14" name="Picture 5" descr="1309_Waiting-For-Godot-Web">
            <a:hlinkClick r:id="rId7"/>
          </p:cNvPr>
          <p:cNvPicPr>
            <a:picLocks noChangeAspect="1" noChangeArrowheads="1"/>
          </p:cNvPicPr>
          <p:nvPr/>
        </p:nvPicPr>
        <p:blipFill>
          <a:blip r:embed="rId8" cstate="print"/>
          <a:srcRect/>
          <a:stretch>
            <a:fillRect/>
          </a:stretch>
        </p:blipFill>
        <p:spPr bwMode="auto">
          <a:xfrm>
            <a:off x="3347864" y="1988840"/>
            <a:ext cx="2160240" cy="194421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8" name="Picture 12" descr="bowler"/>
          <p:cNvPicPr>
            <a:picLocks noChangeAspect="1" noChangeArrowheads="1"/>
          </p:cNvPicPr>
          <p:nvPr/>
        </p:nvPicPr>
        <p:blipFill>
          <a:blip r:embed="rId9" cstate="print">
            <a:duotone>
              <a:prstClr val="black"/>
              <a:srgbClr val="D9C3A5">
                <a:tint val="50000"/>
                <a:satMod val="180000"/>
              </a:srgbClr>
            </a:duotone>
          </a:blip>
          <a:srcRect/>
          <a:stretch>
            <a:fillRect/>
          </a:stretch>
        </p:blipFill>
        <p:spPr bwMode="auto">
          <a:xfrm>
            <a:off x="2915816" y="5229200"/>
            <a:ext cx="1584325" cy="136815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p:cNvSpPr>
            <a:spLocks noGrp="1"/>
          </p:cNvSpPr>
          <p:nvPr>
            <p:ph type="title"/>
          </p:nvPr>
        </p:nvSpPr>
        <p:spPr/>
        <p:txBody>
          <a:bodyPr>
            <a:normAutofit fontScale="90000"/>
          </a:bodyPr>
          <a:lstStyle/>
          <a:p>
            <a:r>
              <a:rPr lang="en-US" dirty="0" smtClean="0"/>
              <a:t> The performance at the Gate Theatre in 1988. </a:t>
            </a:r>
            <a:endParaRPr lang="en-US" dirty="0"/>
          </a:p>
        </p:txBody>
      </p:sp>
      <p:sp>
        <p:nvSpPr>
          <p:cNvPr id="4" name="Content Placeholder 3"/>
          <p:cNvSpPr>
            <a:spLocks noGrp="1"/>
          </p:cNvSpPr>
          <p:nvPr>
            <p:ph sz="half" idx="1"/>
          </p:nvPr>
        </p:nvSpPr>
        <p:spPr/>
        <p:txBody>
          <a:bodyPr>
            <a:normAutofit fontScale="70000" lnSpcReduction="20000"/>
          </a:bodyPr>
          <a:lstStyle/>
          <a:p>
            <a:r>
              <a:rPr lang="en-US" dirty="0" smtClean="0"/>
              <a:t>The cast and director from the Gate </a:t>
            </a:r>
            <a:r>
              <a:rPr lang="en-US" dirty="0" err="1" smtClean="0"/>
              <a:t>Theatre‟s</a:t>
            </a:r>
            <a:r>
              <a:rPr lang="en-US" dirty="0" smtClean="0"/>
              <a:t> (Dublin) production of </a:t>
            </a:r>
            <a:r>
              <a:rPr lang="en-US" i="1" dirty="0" smtClean="0"/>
              <a:t>Waiting for </a:t>
            </a:r>
            <a:r>
              <a:rPr lang="en-US" i="1" dirty="0" err="1" smtClean="0"/>
              <a:t>Godot</a:t>
            </a:r>
            <a:r>
              <a:rPr lang="en-US" i="1" dirty="0" smtClean="0"/>
              <a:t> discuss this well-known and enigmatic classic by Samuel Beckett. They explore the play, considered a comedy of the absurd, providing insights into </a:t>
            </a:r>
            <a:r>
              <a:rPr lang="en-US" i="1" dirty="0" err="1" smtClean="0"/>
              <a:t>Beckett‟s</a:t>
            </a:r>
            <a:r>
              <a:rPr lang="en-US" i="1" dirty="0" smtClean="0"/>
              <a:t> view of the human condition and the characters‟ vacillation between hope and despair. The program also includes performance excerpts from the film version of the play at key points throughout the discussion </a:t>
            </a:r>
            <a:endParaRPr lang="en-US" dirty="0"/>
          </a:p>
        </p:txBody>
      </p:sp>
      <p:pic>
        <p:nvPicPr>
          <p:cNvPr id="6" name="Content Placeholder 5" descr="Godot_Poster800.jpg"/>
          <p:cNvPicPr>
            <a:picLocks noGrp="1" noChangeAspect="1"/>
          </p:cNvPicPr>
          <p:nvPr>
            <p:ph sz="half" idx="2"/>
          </p:nvPr>
        </p:nvPicPr>
        <p:blipFill>
          <a:blip r:embed="rId4" cstate="print"/>
          <a:stretch>
            <a:fillRect/>
          </a:stretch>
        </p:blipFill>
        <p:spPr>
          <a:xfrm>
            <a:off x="5367044" y="1936750"/>
            <a:ext cx="2661237" cy="41021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p:cNvSpPr>
            <a:spLocks noGrp="1"/>
          </p:cNvSpPr>
          <p:nvPr>
            <p:ph type="title"/>
          </p:nvPr>
        </p:nvSpPr>
        <p:spPr/>
        <p:txBody>
          <a:bodyPr/>
          <a:lstStyle/>
          <a:p>
            <a:r>
              <a:rPr lang="en-US" dirty="0" smtClean="0"/>
              <a:t>About the Gate Theatre </a:t>
            </a:r>
            <a:endParaRPr lang="en-US" dirty="0"/>
          </a:p>
        </p:txBody>
      </p:sp>
      <p:sp>
        <p:nvSpPr>
          <p:cNvPr id="4" name="Text Placeholder 3"/>
          <p:cNvSpPr>
            <a:spLocks noGrp="1"/>
          </p:cNvSpPr>
          <p:nvPr>
            <p:ph type="body" idx="1"/>
          </p:nvPr>
        </p:nvSpPr>
        <p:spPr/>
        <p:txBody>
          <a:bodyPr/>
          <a:lstStyle/>
          <a:p>
            <a:endParaRPr lang="en-US"/>
          </a:p>
        </p:txBody>
      </p:sp>
      <p:sp>
        <p:nvSpPr>
          <p:cNvPr id="5" name="Content Placeholder 4"/>
          <p:cNvSpPr>
            <a:spLocks noGrp="1"/>
          </p:cNvSpPr>
          <p:nvPr>
            <p:ph sz="half" idx="2"/>
          </p:nvPr>
        </p:nvSpPr>
        <p:spPr/>
        <p:txBody>
          <a:bodyPr>
            <a:normAutofit fontScale="55000" lnSpcReduction="20000"/>
          </a:bodyPr>
          <a:lstStyle/>
          <a:p>
            <a:r>
              <a:rPr lang="en-US" dirty="0" smtClean="0"/>
              <a:t>When the Gate Theatre was established in 1928, it offered Dublin audiences an introduction to the world of European and American avant-garde theater, as well as vibrant productions from the modern and classic Irish repertoire. Over the years the Gate has developed unique relationships with many playwrights including Samuel Beckett and Harold Pinter. </a:t>
            </a:r>
            <a:r>
              <a:rPr lang="en-US" i="1" dirty="0" smtClean="0"/>
              <a:t>Waiting for </a:t>
            </a:r>
            <a:r>
              <a:rPr lang="en-US" i="1" dirty="0" err="1" smtClean="0"/>
              <a:t>Godot</a:t>
            </a:r>
            <a:r>
              <a:rPr lang="en-US" i="1" dirty="0" smtClean="0"/>
              <a:t> was first performed at the Gate Theatre in 1988 following a meeting between Michael </a:t>
            </a:r>
            <a:r>
              <a:rPr lang="en-US" i="1" dirty="0" err="1" smtClean="0"/>
              <a:t>Colgan</a:t>
            </a:r>
            <a:r>
              <a:rPr lang="en-US" i="1" dirty="0" smtClean="0"/>
              <a:t> and Samuel Beckett, at which the latter asked if the Gate would be interested in the production, directed by Walter D </a:t>
            </a:r>
            <a:r>
              <a:rPr lang="en-US" i="1" dirty="0" err="1" smtClean="0"/>
              <a:t>Asmus</a:t>
            </a:r>
            <a:r>
              <a:rPr lang="en-US" i="1" dirty="0" smtClean="0"/>
              <a:t>.. Since then, the Gate production of </a:t>
            </a:r>
            <a:r>
              <a:rPr lang="en-US" i="1" dirty="0" err="1" smtClean="0"/>
              <a:t>Godot</a:t>
            </a:r>
            <a:r>
              <a:rPr lang="en-US" i="1" dirty="0" smtClean="0"/>
              <a:t> has toured extensively both at home and abroad. The first Beckett Festival was presented by the Gate in 1991 during which all 19 of </a:t>
            </a:r>
            <a:r>
              <a:rPr lang="en-US" i="1" dirty="0" err="1" smtClean="0"/>
              <a:t>Beckett‟s</a:t>
            </a:r>
            <a:r>
              <a:rPr lang="en-US" i="1" dirty="0" smtClean="0"/>
              <a:t> plays were performed over a three week period. The Gate Theatre presented their production of Waiting for </a:t>
            </a:r>
            <a:r>
              <a:rPr lang="en-US" i="1" dirty="0" err="1" smtClean="0"/>
              <a:t>Godot</a:t>
            </a:r>
            <a:r>
              <a:rPr lang="en-US" i="1" dirty="0" smtClean="0"/>
              <a:t> at the Kennedy Center in October 2006. </a:t>
            </a:r>
            <a:endParaRPr lang="en-US" dirty="0"/>
          </a:p>
        </p:txBody>
      </p:sp>
      <p:sp>
        <p:nvSpPr>
          <p:cNvPr id="6" name="Text Placeholder 5"/>
          <p:cNvSpPr>
            <a:spLocks noGrp="1"/>
          </p:cNvSpPr>
          <p:nvPr>
            <p:ph type="body" sz="quarter" idx="3"/>
          </p:nvPr>
        </p:nvSpPr>
        <p:spPr/>
        <p:txBody>
          <a:bodyPr/>
          <a:lstStyle/>
          <a:p>
            <a:endParaRPr lang="en-US"/>
          </a:p>
        </p:txBody>
      </p:sp>
      <p:pic>
        <p:nvPicPr>
          <p:cNvPr id="8" name="Content Placeholder 7" descr="gate-theatre.jpg"/>
          <p:cNvPicPr>
            <a:picLocks noGrp="1" noChangeAspect="1"/>
          </p:cNvPicPr>
          <p:nvPr>
            <p:ph sz="quarter" idx="4"/>
          </p:nvPr>
        </p:nvPicPr>
        <p:blipFill>
          <a:blip r:embed="rId4" cstate="print"/>
          <a:stretch>
            <a:fillRect/>
          </a:stretch>
        </p:blipFill>
        <p:spPr>
          <a:xfrm>
            <a:off x="5210075" y="2590800"/>
            <a:ext cx="2975175" cy="344805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3419872" y="836712"/>
            <a:ext cx="2437911" cy="523220"/>
          </a:xfrm>
          <a:prstGeom prst="rect">
            <a:avLst/>
          </a:prstGeom>
        </p:spPr>
        <p:txBody>
          <a:bodyPr wrap="none">
            <a:spAutoFit/>
          </a:bodyPr>
          <a:lstStyle/>
          <a:p>
            <a:r>
              <a:rPr lang="en-US" sz="2800" b="1" dirty="0" smtClean="0"/>
              <a:t>The characters </a:t>
            </a:r>
            <a:endParaRPr lang="ar-SA" sz="2800" b="1" dirty="0"/>
          </a:p>
        </p:txBody>
      </p:sp>
      <p:sp>
        <p:nvSpPr>
          <p:cNvPr id="4" name="مستطيل 3"/>
          <p:cNvSpPr/>
          <p:nvPr/>
        </p:nvSpPr>
        <p:spPr>
          <a:xfrm>
            <a:off x="737314" y="1844824"/>
            <a:ext cx="3442096" cy="461665"/>
          </a:xfrm>
          <a:prstGeom prst="rect">
            <a:avLst/>
          </a:prstGeom>
        </p:spPr>
        <p:txBody>
          <a:bodyPr wrap="none">
            <a:spAutoFit/>
          </a:bodyPr>
          <a:lstStyle/>
          <a:p>
            <a:r>
              <a:rPr lang="en-US" sz="2400" dirty="0" smtClean="0"/>
              <a:t>Barry </a:t>
            </a:r>
            <a:r>
              <a:rPr lang="en-US" sz="2400" dirty="0" err="1" smtClean="0"/>
              <a:t>Mcgovern</a:t>
            </a:r>
            <a:r>
              <a:rPr lang="en-US" sz="2400" dirty="0" smtClean="0"/>
              <a:t> (</a:t>
            </a:r>
            <a:r>
              <a:rPr lang="en-US" sz="2400" dirty="0" err="1" smtClean="0"/>
              <a:t>valdimir</a:t>
            </a:r>
            <a:r>
              <a:rPr lang="en-US" sz="2400" dirty="0" smtClean="0"/>
              <a:t>)</a:t>
            </a:r>
            <a:endParaRPr lang="en-US" sz="2400" dirty="0"/>
          </a:p>
        </p:txBody>
      </p:sp>
      <p:pic>
        <p:nvPicPr>
          <p:cNvPr id="5" name="Content Placeholder 6" descr="BarryMcGovern_Vladimir800.jpg"/>
          <p:cNvPicPr>
            <a:picLocks noChangeAspect="1"/>
          </p:cNvPicPr>
          <p:nvPr/>
        </p:nvPicPr>
        <p:blipFill>
          <a:blip r:embed="rId4" cstate="print"/>
          <a:stretch>
            <a:fillRect/>
          </a:stretch>
        </p:blipFill>
        <p:spPr>
          <a:xfrm>
            <a:off x="1069272" y="2590800"/>
            <a:ext cx="2754130" cy="3448050"/>
          </a:xfrm>
          <a:prstGeom prst="rect">
            <a:avLst/>
          </a:prstGeom>
        </p:spPr>
      </p:pic>
      <p:pic>
        <p:nvPicPr>
          <p:cNvPr id="6" name="Content Placeholder 7" descr="JohnnyMurphy_Estragon800.jpg"/>
          <p:cNvPicPr>
            <a:picLocks noChangeAspect="1"/>
          </p:cNvPicPr>
          <p:nvPr/>
        </p:nvPicPr>
        <p:blipFill>
          <a:blip r:embed="rId5" cstate="print"/>
          <a:stretch>
            <a:fillRect/>
          </a:stretch>
        </p:blipFill>
        <p:spPr>
          <a:xfrm>
            <a:off x="5364088" y="2492896"/>
            <a:ext cx="2659309" cy="3448050"/>
          </a:xfrm>
          <a:prstGeom prst="rect">
            <a:avLst/>
          </a:prstGeom>
        </p:spPr>
      </p:pic>
      <p:sp>
        <p:nvSpPr>
          <p:cNvPr id="7" name="مستطيل 6"/>
          <p:cNvSpPr/>
          <p:nvPr/>
        </p:nvSpPr>
        <p:spPr>
          <a:xfrm>
            <a:off x="4788024" y="1916832"/>
            <a:ext cx="3461973" cy="461665"/>
          </a:xfrm>
          <a:prstGeom prst="rect">
            <a:avLst/>
          </a:prstGeom>
        </p:spPr>
        <p:txBody>
          <a:bodyPr wrap="none">
            <a:spAutoFit/>
          </a:bodyPr>
          <a:lstStyle/>
          <a:p>
            <a:r>
              <a:rPr lang="en-US" sz="2400" dirty="0" smtClean="0"/>
              <a:t>Johnny Murphy (Estragon)</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4663704" y="2060848"/>
            <a:ext cx="3293530" cy="461665"/>
          </a:xfrm>
          <a:prstGeom prst="rect">
            <a:avLst/>
          </a:prstGeom>
        </p:spPr>
        <p:txBody>
          <a:bodyPr wrap="none">
            <a:spAutoFit/>
          </a:bodyPr>
          <a:lstStyle/>
          <a:p>
            <a:r>
              <a:rPr lang="en-US" sz="2400" dirty="0" smtClean="0"/>
              <a:t>Stephen Brennan</a:t>
            </a:r>
            <a:r>
              <a:rPr lang="en-US" sz="2400" i="1" dirty="0" smtClean="0"/>
              <a:t> (Lucky)</a:t>
            </a:r>
            <a:endParaRPr lang="en-US" sz="2400" dirty="0"/>
          </a:p>
        </p:txBody>
      </p:sp>
      <p:sp>
        <p:nvSpPr>
          <p:cNvPr id="4" name="مستطيل 3"/>
          <p:cNvSpPr/>
          <p:nvPr/>
        </p:nvSpPr>
        <p:spPr>
          <a:xfrm>
            <a:off x="816694" y="2060848"/>
            <a:ext cx="2833724" cy="461665"/>
          </a:xfrm>
          <a:prstGeom prst="rect">
            <a:avLst/>
          </a:prstGeom>
        </p:spPr>
        <p:txBody>
          <a:bodyPr wrap="none">
            <a:spAutoFit/>
          </a:bodyPr>
          <a:lstStyle/>
          <a:p>
            <a:r>
              <a:rPr lang="en-US" sz="2400" dirty="0" smtClean="0"/>
              <a:t>Alan Stanford</a:t>
            </a:r>
            <a:r>
              <a:rPr lang="en-US" sz="2400" i="1" dirty="0" smtClean="0"/>
              <a:t> (</a:t>
            </a:r>
            <a:r>
              <a:rPr lang="en-US" sz="2400" i="1" dirty="0" err="1" smtClean="0"/>
              <a:t>Pozzo</a:t>
            </a:r>
            <a:r>
              <a:rPr lang="en-US" sz="2400" i="1" dirty="0" smtClean="0"/>
              <a:t>)</a:t>
            </a:r>
            <a:endParaRPr lang="en-US" sz="2400" dirty="0"/>
          </a:p>
        </p:txBody>
      </p:sp>
      <p:pic>
        <p:nvPicPr>
          <p:cNvPr id="5" name="Content Placeholder 7" descr="steeeeeeeeeeeeeeee.jpg"/>
          <p:cNvPicPr>
            <a:picLocks noChangeAspect="1"/>
          </p:cNvPicPr>
          <p:nvPr/>
        </p:nvPicPr>
        <p:blipFill>
          <a:blip r:embed="rId4" cstate="print"/>
          <a:stretch>
            <a:fillRect/>
          </a:stretch>
        </p:blipFill>
        <p:spPr>
          <a:xfrm>
            <a:off x="5508104" y="2852936"/>
            <a:ext cx="1828800" cy="2235200"/>
          </a:xfrm>
          <a:prstGeom prst="rect">
            <a:avLst/>
          </a:prstGeom>
        </p:spPr>
      </p:pic>
      <p:pic>
        <p:nvPicPr>
          <p:cNvPr id="6" name="Content Placeholder 6" descr="chevalier.jpg"/>
          <p:cNvPicPr>
            <a:picLocks noChangeAspect="1"/>
          </p:cNvPicPr>
          <p:nvPr/>
        </p:nvPicPr>
        <p:blipFill>
          <a:blip r:embed="rId5" cstate="print"/>
          <a:stretch>
            <a:fillRect/>
          </a:stretch>
        </p:blipFill>
        <p:spPr>
          <a:xfrm>
            <a:off x="1259632" y="2852936"/>
            <a:ext cx="2400300" cy="2400300"/>
          </a:xfrm>
          <a:prstGeom prst="rect">
            <a:avLst/>
          </a:prstGeom>
        </p:spPr>
      </p:pic>
      <p:sp>
        <p:nvSpPr>
          <p:cNvPr id="7" name="مستطيل 6"/>
          <p:cNvSpPr/>
          <p:nvPr/>
        </p:nvSpPr>
        <p:spPr>
          <a:xfrm>
            <a:off x="3491880" y="980728"/>
            <a:ext cx="2437911" cy="523220"/>
          </a:xfrm>
          <a:prstGeom prst="rect">
            <a:avLst/>
          </a:prstGeom>
        </p:spPr>
        <p:txBody>
          <a:bodyPr wrap="none">
            <a:spAutoFit/>
          </a:bodyPr>
          <a:lstStyle/>
          <a:p>
            <a:r>
              <a:rPr lang="en-US" sz="2800" b="1" dirty="0" smtClean="0"/>
              <a:t>The characters </a:t>
            </a:r>
            <a:endParaRPr lang="ar-SA" sz="28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p:cNvSpPr>
            <a:spLocks noGrp="1"/>
          </p:cNvSpPr>
          <p:nvPr>
            <p:ph type="title"/>
          </p:nvPr>
        </p:nvSpPr>
        <p:spPr/>
        <p:txBody>
          <a:bodyPr/>
          <a:lstStyle/>
          <a:p>
            <a:r>
              <a:rPr lang="en-US" dirty="0" smtClean="0"/>
              <a:t>Walter D. </a:t>
            </a:r>
            <a:r>
              <a:rPr lang="en-US" dirty="0" err="1" smtClean="0"/>
              <a:t>Asmus</a:t>
            </a:r>
            <a:r>
              <a:rPr lang="en-US" dirty="0" smtClean="0"/>
              <a:t> </a:t>
            </a:r>
            <a:r>
              <a:rPr lang="en-US" i="1" dirty="0" smtClean="0"/>
              <a:t>(Director)</a:t>
            </a:r>
            <a:endParaRPr lang="en-US" dirty="0"/>
          </a:p>
        </p:txBody>
      </p:sp>
      <p:sp>
        <p:nvSpPr>
          <p:cNvPr id="4" name="Content Placeholder 3"/>
          <p:cNvSpPr>
            <a:spLocks noGrp="1"/>
          </p:cNvSpPr>
          <p:nvPr>
            <p:ph sz="half" idx="1"/>
          </p:nvPr>
        </p:nvSpPr>
        <p:spPr/>
        <p:txBody>
          <a:bodyPr>
            <a:normAutofit fontScale="85000" lnSpcReduction="10000"/>
          </a:bodyPr>
          <a:lstStyle/>
          <a:p>
            <a:r>
              <a:rPr lang="en-US" dirty="0" smtClean="0"/>
              <a:t>He is a well-known German theatre director who worked with Samuel Beckett on many occasions for the stage and television from the time they first met at the Schiller-Theatre in Berlin 1974, and he became Beckett's assistant director on the famous production of </a:t>
            </a:r>
            <a:r>
              <a:rPr lang="en-US" i="1" dirty="0" smtClean="0"/>
              <a:t>Waiting for </a:t>
            </a:r>
            <a:r>
              <a:rPr lang="en-US" i="1" dirty="0" err="1" smtClean="0"/>
              <a:t>Godot</a:t>
            </a:r>
            <a:r>
              <a:rPr lang="en-US" i="1" dirty="0" smtClean="0"/>
              <a:t> which toured internationally.</a:t>
            </a:r>
            <a:endParaRPr lang="en-US" dirty="0"/>
          </a:p>
        </p:txBody>
      </p:sp>
      <p:pic>
        <p:nvPicPr>
          <p:cNvPr id="6" name="Content Placeholder 5" descr="rick_cluchey290.jpg"/>
          <p:cNvPicPr>
            <a:picLocks noGrp="1" noChangeAspect="1"/>
          </p:cNvPicPr>
          <p:nvPr>
            <p:ph sz="half" idx="2"/>
          </p:nvPr>
        </p:nvPicPr>
        <p:blipFill>
          <a:blip r:embed="rId4" cstate="print"/>
          <a:stretch>
            <a:fillRect/>
          </a:stretch>
        </p:blipFill>
        <p:spPr>
          <a:xfrm>
            <a:off x="5316537" y="2606675"/>
            <a:ext cx="2762250" cy="276225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G_1631.JPG"/>
          <p:cNvPicPr>
            <a:picLocks noChangeAspect="1"/>
          </p:cNvPicPr>
          <p:nvPr/>
        </p:nvPicPr>
        <p:blipFill>
          <a:blip r:embed="rId3" cstate="prin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صورة 2" descr="thank-you.jpg"/>
          <p:cNvPicPr>
            <a:picLocks noChangeAspect="1"/>
          </p:cNvPicPr>
          <p:nvPr/>
        </p:nvPicPr>
        <p:blipFill>
          <a:blip r:embed="rId4" cstate="print">
            <a:duotone>
              <a:schemeClr val="bg2">
                <a:shade val="45000"/>
                <a:satMod val="135000"/>
              </a:schemeClr>
              <a:prstClr val="white"/>
            </a:duotone>
          </a:blip>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TotalTime>
  <Words>735</Words>
  <Application>Microsoft Office PowerPoint</Application>
  <PresentationFormat>عرض على الشاشة (3:4)‏</PresentationFormat>
  <Paragraphs>61</Paragraphs>
  <Slides>17</Slides>
  <Notes>14</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 The performance at the Gate Theatre in 1988. </vt:lpstr>
      <vt:lpstr>About the Gate Theatre </vt:lpstr>
      <vt:lpstr>الشريحة 14</vt:lpstr>
      <vt:lpstr>الشريحة 15</vt:lpstr>
      <vt:lpstr>Walter D. Asmus (Director)</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MR.PC</dc:creator>
  <cp:lastModifiedBy>MR.PC</cp:lastModifiedBy>
  <cp:revision>42</cp:revision>
  <dcterms:created xsi:type="dcterms:W3CDTF">2011-10-07T10:19:45Z</dcterms:created>
  <dcterms:modified xsi:type="dcterms:W3CDTF">2011-12-27T10:26:40Z</dcterms:modified>
</cp:coreProperties>
</file>