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84" r:id="rId1"/>
  </p:sldMasterIdLst>
  <p:sldIdLst>
    <p:sldId id="256" r:id="rId2"/>
    <p:sldId id="257" r:id="rId3"/>
    <p:sldId id="273" r:id="rId4"/>
    <p:sldId id="258" r:id="rId5"/>
    <p:sldId id="259" r:id="rId6"/>
    <p:sldId id="260" r:id="rId7"/>
    <p:sldId id="261" r:id="rId8"/>
    <p:sldId id="262" r:id="rId9"/>
    <p:sldId id="263" r:id="rId10"/>
    <p:sldId id="264" r:id="rId11"/>
    <p:sldId id="271" r:id="rId12"/>
    <p:sldId id="265" r:id="rId13"/>
    <p:sldId id="266" r:id="rId14"/>
    <p:sldId id="267" r:id="rId15"/>
    <p:sldId id="272" r:id="rId16"/>
    <p:sldId id="268" r:id="rId17"/>
    <p:sldId id="269" r:id="rId18"/>
    <p:sldId id="270" r:id="rId19"/>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66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84380"/>
    <p:restoredTop sz="94660"/>
  </p:normalViewPr>
  <p:slideViewPr>
    <p:cSldViewPr>
      <p:cViewPr varScale="1">
        <p:scale>
          <a:sx n="66" d="100"/>
          <a:sy n="66" d="100"/>
        </p:scale>
        <p:origin x="-149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bg>
      <p:bgRef idx="1002">
        <a:schemeClr val="bg2"/>
      </p:bgRef>
    </p:bg>
    <p:spTree>
      <p:nvGrpSpPr>
        <p:cNvPr id="1" name=""/>
        <p:cNvGrpSpPr/>
        <p:nvPr/>
      </p:nvGrpSpPr>
      <p:grpSpPr>
        <a:xfrm>
          <a:off x="0" y="0"/>
          <a:ext cx="0" cy="0"/>
          <a:chOff x="0" y="0"/>
          <a:chExt cx="0" cy="0"/>
        </a:xfrm>
      </p:grpSpPr>
      <p:sp>
        <p:nvSpPr>
          <p:cNvPr id="9" name="عنوان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ar-SA" smtClean="0"/>
              <a:t>انقر لتحرير نمط العنوان الرئيسي</a:t>
            </a:r>
            <a:endParaRPr kumimoji="0" lang="en-US"/>
          </a:p>
        </p:txBody>
      </p:sp>
      <p:sp>
        <p:nvSpPr>
          <p:cNvPr id="17" name="عنوان فرعي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30" name="عنصر نائب للتاريخ 29"/>
          <p:cNvSpPr>
            <a:spLocks noGrp="1"/>
          </p:cNvSpPr>
          <p:nvPr>
            <p:ph type="dt" sz="half" idx="10"/>
          </p:nvPr>
        </p:nvSpPr>
        <p:spPr/>
        <p:txBody>
          <a:bodyPr/>
          <a:lstStyle/>
          <a:p>
            <a:fld id="{4BBA54D4-998B-4BA0-8452-0CC6716CF359}" type="datetimeFigureOut">
              <a:rPr lang="ar-SA" smtClean="0"/>
              <a:pPr/>
              <a:t>23/01/33</a:t>
            </a:fld>
            <a:endParaRPr lang="ar-SA"/>
          </a:p>
        </p:txBody>
      </p:sp>
      <p:sp>
        <p:nvSpPr>
          <p:cNvPr id="19" name="عنصر نائب للتذييل 18"/>
          <p:cNvSpPr>
            <a:spLocks noGrp="1"/>
          </p:cNvSpPr>
          <p:nvPr>
            <p:ph type="ftr" sz="quarter" idx="11"/>
          </p:nvPr>
        </p:nvSpPr>
        <p:spPr/>
        <p:txBody>
          <a:bodyPr/>
          <a:lstStyle/>
          <a:p>
            <a:endParaRPr lang="ar-SA"/>
          </a:p>
        </p:txBody>
      </p:sp>
      <p:sp>
        <p:nvSpPr>
          <p:cNvPr id="27" name="عنصر نائب لرقم الشريحة 26"/>
          <p:cNvSpPr>
            <a:spLocks noGrp="1"/>
          </p:cNvSpPr>
          <p:nvPr>
            <p:ph type="sldNum" sz="quarter" idx="12"/>
          </p:nvPr>
        </p:nvSpPr>
        <p:spPr/>
        <p:txBody>
          <a:bodyPr/>
          <a:lstStyle/>
          <a:p>
            <a:fld id="{0213C0CF-00BF-438F-ACCD-0B03B12523A6}" type="slidenum">
              <a:rPr lang="ar-SA" smtClean="0"/>
              <a:pPr/>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4BBA54D4-998B-4BA0-8452-0CC6716CF359}" type="datetimeFigureOut">
              <a:rPr lang="ar-SA" smtClean="0"/>
              <a:pPr/>
              <a:t>23/01/33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213C0CF-00BF-438F-ACCD-0B03B12523A6}"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bg>
      <p:bgRef idx="1002">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4BBA54D4-998B-4BA0-8452-0CC6716CF359}" type="datetimeFigureOut">
              <a:rPr lang="ar-SA" smtClean="0"/>
              <a:pPr/>
              <a:t>23/01/33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213C0CF-00BF-438F-ACCD-0B03B12523A6}" type="slidenum">
              <a:rPr lang="ar-SA" smtClean="0"/>
              <a:pPr/>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229600" cy="1143000"/>
          </a:xfrm>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p>
            <a:fld id="{4BBA54D4-998B-4BA0-8452-0CC6716CF359}" type="datetimeFigureOut">
              <a:rPr lang="ar-SA" smtClean="0"/>
              <a:pPr/>
              <a:t>23/01/33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213C0CF-00BF-438F-ACCD-0B03B12523A6}"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229600" cy="1143000"/>
          </a:xfrm>
        </p:spPr>
        <p:txBody>
          <a:bodyPr tIns="45720" anchor="b"/>
          <a:lstStyle>
            <a:lvl1pPr>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p>
            <a:fld id="{4BBA54D4-998B-4BA0-8452-0CC6716CF359}" type="datetimeFigureOut">
              <a:rPr lang="ar-SA" smtClean="0"/>
              <a:pPr/>
              <a:t>23/01/33</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213C0CF-00BF-438F-ACCD-0B03B12523A6}"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p>
            <a:fld id="{4BBA54D4-998B-4BA0-8452-0CC6716CF359}" type="datetimeFigureOut">
              <a:rPr lang="ar-SA" smtClean="0"/>
              <a:pPr/>
              <a:t>23/01/33</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213C0CF-00BF-438F-ACCD-0B03B12523A6}"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4BBA54D4-998B-4BA0-8452-0CC6716CF359}" type="datetimeFigureOut">
              <a:rPr lang="ar-SA" smtClean="0"/>
              <a:pPr/>
              <a:t>23/01/33</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213C0CF-00BF-438F-ACCD-0B03B12523A6}"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p>
            <a:fld id="{4BBA54D4-998B-4BA0-8452-0CC6716CF359}" type="datetimeFigureOut">
              <a:rPr lang="ar-SA" smtClean="0"/>
              <a:pPr/>
              <a:t>23/01/33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213C0CF-00BF-438F-ACCD-0B03B12523A6}"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9" name="مستطيل ذو زاوية واحدة مخدوشة ودائرية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مثلث قائم الزاوية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عنوان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ar-SA" smtClean="0"/>
              <a:t>انقر لتحرير نمط العنوان الرئيسي</a:t>
            </a:r>
            <a:endParaRPr kumimoji="0" lang="en-US"/>
          </a:p>
        </p:txBody>
      </p:sp>
      <p:sp>
        <p:nvSpPr>
          <p:cNvPr id="4" name="عنصر نائب للنص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4BBA54D4-998B-4BA0-8452-0CC6716CF359}" type="datetimeFigureOut">
              <a:rPr lang="ar-SA" smtClean="0"/>
              <a:pPr/>
              <a:t>23/01/33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a:xfrm>
            <a:off x="8077200" y="6356350"/>
            <a:ext cx="609600" cy="365125"/>
          </a:xfrm>
        </p:spPr>
        <p:txBody>
          <a:bodyPr/>
          <a:lstStyle/>
          <a:p>
            <a:fld id="{0213C0CF-00BF-438F-ACCD-0B03B12523A6}" type="slidenum">
              <a:rPr lang="ar-SA" smtClean="0"/>
              <a:pPr/>
              <a:t>‹#›</a:t>
            </a:fld>
            <a:endParaRPr lang="ar-SA"/>
          </a:p>
        </p:txBody>
      </p:sp>
      <p:sp>
        <p:nvSpPr>
          <p:cNvPr id="3" name="عنصر نائب للصورة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ar-SA" smtClean="0"/>
              <a:t>انقر فوق الرمز لإضافة صورة</a:t>
            </a:r>
            <a:endParaRPr kumimoji="0" lang="en-US" dirty="0"/>
          </a:p>
        </p:txBody>
      </p:sp>
      <p:sp>
        <p:nvSpPr>
          <p:cNvPr id="10" name="شكل حر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شكل حر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4BBA54D4-998B-4BA0-8452-0CC6716CF359}" type="datetimeFigureOut">
              <a:rPr lang="ar-SA" smtClean="0"/>
              <a:pPr/>
              <a:t>23/01/33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213C0CF-00BF-438F-ACCD-0B03B12523A6}"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914401"/>
            <a:ext cx="2057400" cy="5211763"/>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914401"/>
            <a:ext cx="6019800" cy="5211763"/>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4BBA54D4-998B-4BA0-8452-0CC6716CF359}" type="datetimeFigureOut">
              <a:rPr lang="ar-SA" smtClean="0"/>
              <a:pPr/>
              <a:t>23/01/33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213C0CF-00BF-438F-ACCD-0B03B12523A6}"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شكل حر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شكل حر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عنصر نائب للعنوان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ar-SA" smtClean="0"/>
              <a:t>انقر لتحرير نمط العنوان الرئيسي</a:t>
            </a:r>
            <a:endParaRPr kumimoji="0" lang="en-US"/>
          </a:p>
        </p:txBody>
      </p:sp>
      <p:sp>
        <p:nvSpPr>
          <p:cNvPr id="30" name="عنصر نائب للنص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0" name="عنصر نائب للتاريخ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4BBA54D4-998B-4BA0-8452-0CC6716CF359}" type="datetimeFigureOut">
              <a:rPr lang="ar-SA" smtClean="0"/>
              <a:pPr/>
              <a:t>23/01/33</a:t>
            </a:fld>
            <a:endParaRPr lang="ar-SA"/>
          </a:p>
        </p:txBody>
      </p:sp>
      <p:sp>
        <p:nvSpPr>
          <p:cNvPr id="22" name="عنصر نائب للتذييل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ar-SA"/>
          </a:p>
        </p:txBody>
      </p:sp>
      <p:sp>
        <p:nvSpPr>
          <p:cNvPr id="18" name="عنصر نائب لرقم الشريحة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0213C0CF-00BF-438F-ACCD-0B03B12523A6}" type="slidenum">
              <a:rPr lang="ar-SA" smtClean="0"/>
              <a:pPr/>
              <a:t>‹#›</a:t>
            </a:fld>
            <a:endParaRPr lang="ar-SA"/>
          </a:p>
        </p:txBody>
      </p:sp>
      <p:grpSp>
        <p:nvGrpSpPr>
          <p:cNvPr id="2" name="مجموعة 1"/>
          <p:cNvGrpSpPr/>
          <p:nvPr/>
        </p:nvGrpSpPr>
        <p:grpSpPr>
          <a:xfrm>
            <a:off x="-19017" y="202408"/>
            <a:ext cx="9180548" cy="649224"/>
            <a:chOff x="-19045" y="216550"/>
            <a:chExt cx="9180548" cy="649224"/>
          </a:xfrm>
        </p:grpSpPr>
        <p:sp>
          <p:nvSpPr>
            <p:cNvPr id="12" name="شكل حر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شكل حر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1"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r" rtl="1"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r" rtl="1"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r" rtl="1"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r" rtl="1"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r" rtl="1"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r" rtl="1"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r" rtl="1"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r" rtl="1"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714348" y="285728"/>
            <a:ext cx="7772400" cy="1470025"/>
          </a:xfrm>
        </p:spPr>
        <p:txBody>
          <a:bodyPr/>
          <a:lstStyle/>
          <a:p>
            <a:pPr algn="ctr"/>
            <a:r>
              <a:rPr lang="ar-SA" dirty="0" smtClean="0"/>
              <a:t>الفصل الأول</a:t>
            </a:r>
            <a:endParaRPr lang="ar-SA" dirty="0"/>
          </a:p>
        </p:txBody>
      </p:sp>
      <p:sp>
        <p:nvSpPr>
          <p:cNvPr id="3" name="عنوان فرعي 2"/>
          <p:cNvSpPr>
            <a:spLocks noGrp="1"/>
          </p:cNvSpPr>
          <p:nvPr>
            <p:ph type="subTitle" idx="1"/>
          </p:nvPr>
        </p:nvSpPr>
        <p:spPr>
          <a:xfrm>
            <a:off x="1285852" y="1928802"/>
            <a:ext cx="6400800" cy="614370"/>
          </a:xfrm>
        </p:spPr>
        <p:txBody>
          <a:bodyPr>
            <a:normAutofit/>
          </a:bodyPr>
          <a:lstStyle/>
          <a:p>
            <a:pPr algn="ctr"/>
            <a:r>
              <a:rPr lang="ar-SA" sz="3200" dirty="0" smtClean="0">
                <a:solidFill>
                  <a:schemeClr val="accent1">
                    <a:lumMod val="40000"/>
                    <a:lumOff val="60000"/>
                  </a:schemeClr>
                </a:solidFill>
              </a:rPr>
              <a:t>مدخل إلى الجغرافية الاقتصادية</a:t>
            </a:r>
            <a:endParaRPr lang="ar-SA" sz="3200" dirty="0">
              <a:solidFill>
                <a:schemeClr val="accent1">
                  <a:lumMod val="40000"/>
                  <a:lumOff val="60000"/>
                </a:schemeClr>
              </a:solidFill>
            </a:endParaRPr>
          </a:p>
        </p:txBody>
      </p:sp>
      <p:sp>
        <p:nvSpPr>
          <p:cNvPr id="4" name="مربع نص 3"/>
          <p:cNvSpPr txBox="1"/>
          <p:nvPr/>
        </p:nvSpPr>
        <p:spPr>
          <a:xfrm>
            <a:off x="2428860" y="3000372"/>
            <a:ext cx="4643470" cy="523220"/>
          </a:xfrm>
          <a:prstGeom prst="rect">
            <a:avLst/>
          </a:prstGeom>
          <a:noFill/>
        </p:spPr>
        <p:txBody>
          <a:bodyPr wrap="square" rtlCol="1">
            <a:spAutoFit/>
          </a:bodyPr>
          <a:lstStyle/>
          <a:p>
            <a:r>
              <a:rPr lang="ar-SA" sz="2800" dirty="0" smtClean="0">
                <a:solidFill>
                  <a:srgbClr val="FF0000"/>
                </a:solidFill>
              </a:rPr>
              <a:t>أولا : </a:t>
            </a:r>
            <a:r>
              <a:rPr lang="ar-SA" sz="2800" dirty="0" smtClean="0"/>
              <a:t>مضمون الجغرافية وتطورها</a:t>
            </a:r>
            <a:endParaRPr lang="ar-SA" sz="2800" dirty="0"/>
          </a:p>
        </p:txBody>
      </p:sp>
      <p:sp>
        <p:nvSpPr>
          <p:cNvPr id="5" name="مربع نص 4"/>
          <p:cNvSpPr txBox="1"/>
          <p:nvPr/>
        </p:nvSpPr>
        <p:spPr>
          <a:xfrm>
            <a:off x="3428992" y="3643314"/>
            <a:ext cx="3643338" cy="523220"/>
          </a:xfrm>
          <a:prstGeom prst="rect">
            <a:avLst/>
          </a:prstGeom>
          <a:noFill/>
        </p:spPr>
        <p:txBody>
          <a:bodyPr wrap="square" rtlCol="1">
            <a:spAutoFit/>
          </a:bodyPr>
          <a:lstStyle/>
          <a:p>
            <a:r>
              <a:rPr lang="ar-SA" sz="2800" dirty="0" smtClean="0">
                <a:solidFill>
                  <a:srgbClr val="FF0000"/>
                </a:solidFill>
              </a:rPr>
              <a:t>ثانيا : </a:t>
            </a:r>
            <a:r>
              <a:rPr lang="ar-SA" sz="2800" dirty="0" smtClean="0"/>
              <a:t>الجغرافية الاقتصادية</a:t>
            </a:r>
            <a:endParaRPr lang="ar-SA" sz="2800" dirty="0"/>
          </a:p>
        </p:txBody>
      </p:sp>
      <p:sp>
        <p:nvSpPr>
          <p:cNvPr id="7" name="مربع نص 6"/>
          <p:cNvSpPr txBox="1"/>
          <p:nvPr/>
        </p:nvSpPr>
        <p:spPr>
          <a:xfrm>
            <a:off x="1785918" y="4286256"/>
            <a:ext cx="4714908" cy="2677656"/>
          </a:xfrm>
          <a:prstGeom prst="rect">
            <a:avLst/>
          </a:prstGeom>
          <a:noFill/>
        </p:spPr>
        <p:txBody>
          <a:bodyPr wrap="square" rtlCol="1">
            <a:spAutoFit/>
          </a:bodyPr>
          <a:lstStyle/>
          <a:p>
            <a:pPr algn="just"/>
            <a:r>
              <a:rPr lang="ar-SA" sz="2400" dirty="0" smtClean="0">
                <a:solidFill>
                  <a:schemeClr val="accent1">
                    <a:lumMod val="40000"/>
                    <a:lumOff val="60000"/>
                  </a:schemeClr>
                </a:solidFill>
              </a:rPr>
              <a:t>1- ميدان الجغرافية الاقتصادية</a:t>
            </a:r>
          </a:p>
          <a:p>
            <a:pPr algn="just"/>
            <a:r>
              <a:rPr lang="ar-SA" sz="2400" dirty="0" smtClean="0">
                <a:solidFill>
                  <a:schemeClr val="accent1">
                    <a:lumMod val="40000"/>
                    <a:lumOff val="60000"/>
                  </a:schemeClr>
                </a:solidFill>
              </a:rPr>
              <a:t>2- تعريف الجغرافية الاقتصادية</a:t>
            </a:r>
          </a:p>
          <a:p>
            <a:pPr algn="just"/>
            <a:r>
              <a:rPr lang="ar-SA" sz="2400" dirty="0" smtClean="0">
                <a:solidFill>
                  <a:schemeClr val="accent1">
                    <a:lumMod val="40000"/>
                    <a:lumOff val="60000"/>
                  </a:schemeClr>
                </a:solidFill>
              </a:rPr>
              <a:t>3- علاقة الجغرافية الاقتصادية بالعلوم الأخرى</a:t>
            </a:r>
          </a:p>
          <a:p>
            <a:pPr algn="just"/>
            <a:r>
              <a:rPr lang="ar-SA" sz="2400" dirty="0" smtClean="0">
                <a:solidFill>
                  <a:schemeClr val="accent1">
                    <a:lumMod val="40000"/>
                    <a:lumOff val="60000"/>
                  </a:schemeClr>
                </a:solidFill>
              </a:rPr>
              <a:t>4- مناهج البحث في الجغرافية </a:t>
            </a:r>
            <a:r>
              <a:rPr lang="ar-SA" sz="2400" dirty="0" smtClean="0">
                <a:solidFill>
                  <a:schemeClr val="accent1">
                    <a:lumMod val="40000"/>
                    <a:lumOff val="60000"/>
                  </a:schemeClr>
                </a:solidFill>
              </a:rPr>
              <a:t>الاقتصادية</a:t>
            </a:r>
          </a:p>
          <a:p>
            <a:pPr algn="just"/>
            <a:endParaRPr lang="ar-SA" sz="2400" dirty="0" smtClean="0">
              <a:solidFill>
                <a:schemeClr val="accent1">
                  <a:lumMod val="40000"/>
                  <a:lumOff val="60000"/>
                </a:schemeClr>
              </a:solidFill>
            </a:endParaRPr>
          </a:p>
          <a:p>
            <a:pPr algn="just"/>
            <a:r>
              <a:rPr lang="ar-SA" sz="2400" dirty="0" smtClean="0">
                <a:solidFill>
                  <a:schemeClr val="accent1">
                    <a:lumMod val="40000"/>
                    <a:lumOff val="60000"/>
                  </a:schemeClr>
                </a:solidFill>
              </a:rPr>
              <a:t>إعداد: </a:t>
            </a:r>
            <a:r>
              <a:rPr lang="ar-SA" sz="2400" dirty="0" err="1" smtClean="0">
                <a:solidFill>
                  <a:schemeClr val="accent1">
                    <a:lumMod val="40000"/>
                    <a:lumOff val="60000"/>
                  </a:schemeClr>
                </a:solidFill>
              </a:rPr>
              <a:t>ع</a:t>
            </a:r>
            <a:r>
              <a:rPr lang="ar-SA" sz="2400" dirty="0" smtClean="0">
                <a:solidFill>
                  <a:schemeClr val="accent1">
                    <a:lumMod val="40000"/>
                    <a:lumOff val="60000"/>
                  </a:schemeClr>
                </a:solidFill>
              </a:rPr>
              <a:t>. أماني </a:t>
            </a:r>
            <a:r>
              <a:rPr lang="ar-SA" sz="2400" dirty="0" err="1" smtClean="0">
                <a:solidFill>
                  <a:schemeClr val="accent1">
                    <a:lumMod val="40000"/>
                    <a:lumOff val="60000"/>
                  </a:schemeClr>
                </a:solidFill>
              </a:rPr>
              <a:t>الشمري</a:t>
            </a:r>
            <a:endParaRPr lang="ar-SA" sz="2400" dirty="0" smtClean="0">
              <a:solidFill>
                <a:schemeClr val="accent1">
                  <a:lumMod val="40000"/>
                  <a:lumOff val="60000"/>
                </a:schemeClr>
              </a:solidFill>
            </a:endParaRPr>
          </a:p>
          <a:p>
            <a:pPr algn="just"/>
            <a:endParaRPr lang="ar-SA" sz="2400" dirty="0">
              <a:solidFill>
                <a:schemeClr val="accent1">
                  <a:lumMod val="40000"/>
                  <a:lumOff val="60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4" presetClass="entr" presetSubtype="0" accel="10000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2000" fill="hold"/>
                                        <p:tgtEl>
                                          <p:spTgt spid="2"/>
                                        </p:tgtEl>
                                        <p:attrNameLst>
                                          <p:attrName>ppt_w</p:attrName>
                                        </p:attrNameLst>
                                      </p:cBhvr>
                                      <p:tavLst>
                                        <p:tav tm="0">
                                          <p:val>
                                            <p:strVal val="#ppt_w*0.05"/>
                                          </p:val>
                                        </p:tav>
                                        <p:tav tm="100000">
                                          <p:val>
                                            <p:strVal val="#ppt_w"/>
                                          </p:val>
                                        </p:tav>
                                      </p:tavLst>
                                    </p:anim>
                                    <p:anim calcmode="lin" valueType="num">
                                      <p:cBhvr>
                                        <p:cTn id="8" dur="2000" fill="hold"/>
                                        <p:tgtEl>
                                          <p:spTgt spid="2"/>
                                        </p:tgtEl>
                                        <p:attrNameLst>
                                          <p:attrName>ppt_h</p:attrName>
                                        </p:attrNameLst>
                                      </p:cBhvr>
                                      <p:tavLst>
                                        <p:tav tm="0">
                                          <p:val>
                                            <p:strVal val="#ppt_h"/>
                                          </p:val>
                                        </p:tav>
                                        <p:tav tm="100000">
                                          <p:val>
                                            <p:strVal val="#ppt_h"/>
                                          </p:val>
                                        </p:tav>
                                      </p:tavLst>
                                    </p:anim>
                                    <p:anim calcmode="lin" valueType="num">
                                      <p:cBhvr>
                                        <p:cTn id="9" dur="2000" fill="hold"/>
                                        <p:tgtEl>
                                          <p:spTgt spid="2"/>
                                        </p:tgtEl>
                                        <p:attrNameLst>
                                          <p:attrName>ppt_x</p:attrName>
                                        </p:attrNameLst>
                                      </p:cBhvr>
                                      <p:tavLst>
                                        <p:tav tm="0">
                                          <p:val>
                                            <p:strVal val="#ppt_x-.2"/>
                                          </p:val>
                                        </p:tav>
                                        <p:tav tm="100000">
                                          <p:val>
                                            <p:strVal val="#ppt_x"/>
                                          </p:val>
                                        </p:tav>
                                      </p:tavLst>
                                    </p:anim>
                                    <p:anim calcmode="lin" valueType="num">
                                      <p:cBhvr>
                                        <p:cTn id="10" dur="2000" fill="hold"/>
                                        <p:tgtEl>
                                          <p:spTgt spid="2"/>
                                        </p:tgtEl>
                                        <p:attrNameLst>
                                          <p:attrName>ppt_y</p:attrName>
                                        </p:attrNameLst>
                                      </p:cBhvr>
                                      <p:tavLst>
                                        <p:tav tm="0">
                                          <p:val>
                                            <p:strVal val="#ppt_y"/>
                                          </p:val>
                                        </p:tav>
                                        <p:tav tm="100000">
                                          <p:val>
                                            <p:strVal val="#ppt_y"/>
                                          </p:val>
                                        </p:tav>
                                      </p:tavLst>
                                    </p:anim>
                                    <p:animEffect transition="in" filter="fade">
                                      <p:cBhvr>
                                        <p:cTn id="11" dur="20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4" presetClass="entr" presetSubtype="16" fill="hold" grpId="0" nodeType="click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animEffect transition="in" filter="box(in)">
                                      <p:cBhvr>
                                        <p:cTn id="16" dur="20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8" presetClass="entr" presetSubtype="16"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diamond(in)">
                                      <p:cBhvr>
                                        <p:cTn id="21" dur="2000"/>
                                        <p:tgtEl>
                                          <p:spTgt spid="4"/>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grpId="0" nodeType="click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blinds(horizontal)">
                                      <p:cBhvr>
                                        <p:cTn id="26" dur="2000"/>
                                        <p:tgtEl>
                                          <p:spTgt spid="5"/>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7">
                                            <p:txEl>
                                              <p:pRg st="0" end="0"/>
                                            </p:txEl>
                                          </p:spTgt>
                                        </p:tgtEl>
                                        <p:attrNameLst>
                                          <p:attrName>style.visibility</p:attrName>
                                        </p:attrNameLst>
                                      </p:cBhvr>
                                      <p:to>
                                        <p:strVal val="visible"/>
                                      </p:to>
                                    </p:set>
                                    <p:anim calcmode="lin" valueType="num">
                                      <p:cBhvr additive="base">
                                        <p:cTn id="31" dur="20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32" dur="2000" fill="hold"/>
                                        <p:tgtEl>
                                          <p:spTgt spid="7">
                                            <p:txEl>
                                              <p:pRg st="0" end="0"/>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7">
                                            <p:txEl>
                                              <p:pRg st="1" end="1"/>
                                            </p:txEl>
                                          </p:spTgt>
                                        </p:tgtEl>
                                        <p:attrNameLst>
                                          <p:attrName>style.visibility</p:attrName>
                                        </p:attrNameLst>
                                      </p:cBhvr>
                                      <p:to>
                                        <p:strVal val="visible"/>
                                      </p:to>
                                    </p:set>
                                    <p:anim calcmode="lin" valueType="num">
                                      <p:cBhvr additive="base">
                                        <p:cTn id="35" dur="20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36" dur="2000" fill="hold"/>
                                        <p:tgtEl>
                                          <p:spTgt spid="7">
                                            <p:txEl>
                                              <p:pRg st="1" end="1"/>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7">
                                            <p:txEl>
                                              <p:pRg st="2" end="2"/>
                                            </p:txEl>
                                          </p:spTgt>
                                        </p:tgtEl>
                                        <p:attrNameLst>
                                          <p:attrName>style.visibility</p:attrName>
                                        </p:attrNameLst>
                                      </p:cBhvr>
                                      <p:to>
                                        <p:strVal val="visible"/>
                                      </p:to>
                                    </p:set>
                                    <p:anim calcmode="lin" valueType="num">
                                      <p:cBhvr additive="base">
                                        <p:cTn id="39" dur="20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40" dur="2000" fill="hold"/>
                                        <p:tgtEl>
                                          <p:spTgt spid="7">
                                            <p:txEl>
                                              <p:pRg st="2" end="2"/>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7">
                                            <p:txEl>
                                              <p:pRg st="3" end="3"/>
                                            </p:txEl>
                                          </p:spTgt>
                                        </p:tgtEl>
                                        <p:attrNameLst>
                                          <p:attrName>style.visibility</p:attrName>
                                        </p:attrNameLst>
                                      </p:cBhvr>
                                      <p:to>
                                        <p:strVal val="visible"/>
                                      </p:to>
                                    </p:set>
                                    <p:anim calcmode="lin" valueType="num">
                                      <p:cBhvr additive="base">
                                        <p:cTn id="43" dur="2000" fill="hold"/>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44" dur="2000" fill="hold"/>
                                        <p:tgtEl>
                                          <p:spTgt spid="7">
                                            <p:txEl>
                                              <p:pRg st="3" end="3"/>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7">
                                            <p:txEl>
                                              <p:pRg st="5" end="5"/>
                                            </p:txEl>
                                          </p:spTgt>
                                        </p:tgtEl>
                                        <p:attrNameLst>
                                          <p:attrName>style.visibility</p:attrName>
                                        </p:attrNameLst>
                                      </p:cBhvr>
                                      <p:to>
                                        <p:strVal val="visible"/>
                                      </p:to>
                                    </p:set>
                                    <p:anim calcmode="lin" valueType="num">
                                      <p:cBhvr additive="base">
                                        <p:cTn id="47" dur="2000" fill="hold"/>
                                        <p:tgtEl>
                                          <p:spTgt spid="7">
                                            <p:txEl>
                                              <p:pRg st="5" end="5"/>
                                            </p:txEl>
                                          </p:spTgt>
                                        </p:tgtEl>
                                        <p:attrNameLst>
                                          <p:attrName>ppt_x</p:attrName>
                                        </p:attrNameLst>
                                      </p:cBhvr>
                                      <p:tavLst>
                                        <p:tav tm="0">
                                          <p:val>
                                            <p:strVal val="#ppt_x"/>
                                          </p:val>
                                        </p:tav>
                                        <p:tav tm="100000">
                                          <p:val>
                                            <p:strVal val="#ppt_x"/>
                                          </p:val>
                                        </p:tav>
                                      </p:tavLst>
                                    </p:anim>
                                    <p:anim calcmode="lin" valueType="num">
                                      <p:cBhvr additive="base">
                                        <p:cTn id="48" dur="2000" fill="hold"/>
                                        <p:tgtEl>
                                          <p:spTgt spid="7">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3" presetClass="emph" presetSubtype="2" fill="hold" nodeType="clickEffect">
                                  <p:stCondLst>
                                    <p:cond delay="0"/>
                                  </p:stCondLst>
                                  <p:childTnLst>
                                    <p:animClr clrSpc="rgb">
                                      <p:cBhvr override="childStyle">
                                        <p:cTn id="52" dur="2000" fill="hold"/>
                                        <p:tgtEl>
                                          <p:spTgt spid="7">
                                            <p:txEl>
                                              <p:pRg st="3" end="3"/>
                                            </p:txEl>
                                          </p:spTgt>
                                        </p:tgtEl>
                                        <p:attrNameLst>
                                          <p:attrName>style.color</p:attrName>
                                        </p:attrNameLst>
                                      </p:cBhvr>
                                      <p:to>
                                        <a:schemeClr val="accent2"/>
                                      </p:to>
                                    </p:animClr>
                                  </p:childTnLst>
                                </p:cTn>
                              </p:par>
                            </p:childTnLst>
                          </p:cTn>
                        </p:par>
                      </p:childTnLst>
                    </p:cTn>
                  </p:par>
                  <p:par>
                    <p:cTn id="53" fill="hold">
                      <p:stCondLst>
                        <p:cond delay="indefinite"/>
                      </p:stCondLst>
                      <p:childTnLst>
                        <p:par>
                          <p:cTn id="54" fill="hold">
                            <p:stCondLst>
                              <p:cond delay="0"/>
                            </p:stCondLst>
                            <p:childTnLst>
                              <p:par>
                                <p:cTn id="55" presetID="3" presetClass="emph" presetSubtype="2" fill="hold" nodeType="clickEffect">
                                  <p:stCondLst>
                                    <p:cond delay="0"/>
                                  </p:stCondLst>
                                  <p:childTnLst>
                                    <p:animClr clrSpc="rgb">
                                      <p:cBhvr override="childStyle">
                                        <p:cTn id="56" dur="2000" fill="hold"/>
                                        <p:tgtEl>
                                          <p:spTgt spid="7">
                                            <p:txEl>
                                              <p:pRg st="5" end="5"/>
                                            </p:txEl>
                                          </p:spTgt>
                                        </p:tgtEl>
                                        <p:attrNameLst>
                                          <p:attrName>style.color</p:attrName>
                                        </p:attrNameLst>
                                      </p:cBhvr>
                                      <p:to>
                                        <a:schemeClr val="accent2"/>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p:cNvSpPr txBox="1"/>
          <p:nvPr/>
        </p:nvSpPr>
        <p:spPr>
          <a:xfrm>
            <a:off x="857224" y="1285860"/>
            <a:ext cx="7715304" cy="4955203"/>
          </a:xfrm>
          <a:prstGeom prst="rect">
            <a:avLst/>
          </a:prstGeom>
          <a:noFill/>
        </p:spPr>
        <p:txBody>
          <a:bodyPr wrap="square" rtlCol="1">
            <a:spAutoFit/>
          </a:bodyPr>
          <a:lstStyle/>
          <a:p>
            <a:pPr algn="just"/>
            <a:r>
              <a:rPr lang="ar-SA" sz="2400" b="1" u="sng" dirty="0" smtClean="0">
                <a:solidFill>
                  <a:schemeClr val="accent2">
                    <a:lumMod val="60000"/>
                    <a:lumOff val="40000"/>
                  </a:schemeClr>
                </a:solidFill>
              </a:rPr>
              <a:t>تعريف كلمة منهج :</a:t>
            </a:r>
          </a:p>
          <a:p>
            <a:pPr algn="just"/>
            <a:endParaRPr lang="ar-SA" sz="2400" b="1" u="sng" dirty="0" smtClean="0">
              <a:solidFill>
                <a:schemeClr val="accent2">
                  <a:lumMod val="60000"/>
                  <a:lumOff val="40000"/>
                </a:schemeClr>
              </a:solidFill>
            </a:endParaRPr>
          </a:p>
          <a:p>
            <a:pPr algn="just"/>
            <a:r>
              <a:rPr lang="ar-SA" sz="2800" b="1" dirty="0" smtClean="0">
                <a:solidFill>
                  <a:schemeClr val="accent1">
                    <a:lumMod val="50000"/>
                  </a:schemeClr>
                </a:solidFill>
              </a:rPr>
              <a:t>الصفة العامة أو الخط العريض للدراسة أو البحث..</a:t>
            </a:r>
          </a:p>
          <a:p>
            <a:pPr algn="just"/>
            <a:r>
              <a:rPr lang="ar-SA" sz="2400" dirty="0" smtClean="0"/>
              <a:t> ولاشك أن هناك أوجه اتفاق بين الجغرافيين , وخاصة في الخطوط العريضة لموضوعات الجغرافية , إلا أن هناك أيضا أوجه تفاوت تتركز حول تبعية بعض الموضوعات أو الدراسات التفصيلية جدا للجغرافية, كما أن هناك تفاوتا في اختيار أنسب المناهج وطرق ووسائل البحث أو الدراسة.</a:t>
            </a:r>
          </a:p>
          <a:p>
            <a:pPr algn="just"/>
            <a:endParaRPr lang="ar-SA" sz="2400" dirty="0"/>
          </a:p>
          <a:p>
            <a:pPr algn="just"/>
            <a:r>
              <a:rPr lang="ar-SA" sz="2400" dirty="0" smtClean="0"/>
              <a:t>فعند وصفنا لبحث أو كتاب بأنه ذو منهج إقليمي, فهذا يعني أنه يعالج الموضوع على أساس تصنيف إقليمي , وكذلك إذا قلنا إنه ذو منهج موضوعي فهو يعالج الموضوع الرئيسي في صورة مجموعة من الموضوعات الثانوية التي تتبعه. وفي هذين المنهجين المعروفين يمكن أن نعطى أوصافا ثانوية فنقول (منهج موضوعي تحليلي) أو ( منهج إقليمي تحليلي ).</a:t>
            </a:r>
            <a:endParaRPr lang="ar-SA" sz="2400" dirty="0"/>
          </a:p>
        </p:txBody>
      </p:sp>
      <p:sp>
        <p:nvSpPr>
          <p:cNvPr id="6" name="مربع نص 5"/>
          <p:cNvSpPr txBox="1"/>
          <p:nvPr/>
        </p:nvSpPr>
        <p:spPr>
          <a:xfrm>
            <a:off x="2786050" y="642918"/>
            <a:ext cx="5857916" cy="523220"/>
          </a:xfrm>
          <a:prstGeom prst="rect">
            <a:avLst/>
          </a:prstGeom>
          <a:noFill/>
        </p:spPr>
        <p:txBody>
          <a:bodyPr wrap="square" rtlCol="1">
            <a:spAutoFit/>
          </a:bodyPr>
          <a:lstStyle/>
          <a:p>
            <a:r>
              <a:rPr lang="ar-SA" sz="2800" b="1" dirty="0" smtClean="0">
                <a:solidFill>
                  <a:srgbClr val="00B050"/>
                </a:solidFill>
              </a:rPr>
              <a:t>4. مناهج البحث في الجغرافيا الاقتصادية</a:t>
            </a:r>
            <a:endParaRPr lang="ar-SA" sz="2800" b="1" dirty="0">
              <a:solidFill>
                <a:srgbClr val="00B05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2000" fill="hold"/>
                                        <p:tgtEl>
                                          <p:spTgt spid="4"/>
                                        </p:tgtEl>
                                        <p:attrNameLst>
                                          <p:attrName>ppt_x</p:attrName>
                                        </p:attrNameLst>
                                      </p:cBhvr>
                                      <p:tavLst>
                                        <p:tav tm="0">
                                          <p:val>
                                            <p:strVal val="#ppt_x"/>
                                          </p:val>
                                        </p:tav>
                                        <p:tav tm="100000">
                                          <p:val>
                                            <p:strVal val="#ppt_x"/>
                                          </p:val>
                                        </p:tav>
                                      </p:tavLst>
                                    </p:anim>
                                    <p:anim calcmode="lin" valueType="num">
                                      <p:cBhvr additive="base">
                                        <p:cTn id="8" dur="20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txBox="1">
            <a:spLocks noGrp="1"/>
          </p:cNvSpPr>
          <p:nvPr>
            <p:ph idx="1"/>
          </p:nvPr>
        </p:nvSpPr>
        <p:spPr>
          <a:xfrm>
            <a:off x="500034" y="1643050"/>
            <a:ext cx="8229600" cy="4056495"/>
          </a:xfrm>
          <a:prstGeom prst="rect">
            <a:avLst/>
          </a:prstGeom>
          <a:noFill/>
        </p:spPr>
        <p:txBody>
          <a:bodyPr wrap="square" rtlCol="1">
            <a:spAutoFit/>
          </a:bodyPr>
          <a:lstStyle/>
          <a:p>
            <a:pPr algn="just"/>
            <a:r>
              <a:rPr lang="ar-SA" sz="2800" b="1" u="sng" dirty="0" smtClean="0">
                <a:solidFill>
                  <a:schemeClr val="accent2">
                    <a:lumMod val="60000"/>
                    <a:lumOff val="40000"/>
                  </a:schemeClr>
                </a:solidFill>
              </a:rPr>
              <a:t>تعدد المناهج المتبعة:</a:t>
            </a:r>
          </a:p>
          <a:p>
            <a:pPr algn="just">
              <a:buNone/>
            </a:pPr>
            <a:r>
              <a:rPr lang="ar-SA" sz="2800" b="1" dirty="0" smtClean="0"/>
              <a:t>    في الجغرافية بصفة عامة والجغرافية الاقتصادية بصفة خاصة يصعب إتباع منهج واحد في كثير من الأحيان نظرا لتعدد الفروع .. فبعض الفروع يتطلب دراسة للجانب الطبيعي, والبعض يحتاج للتركيز على الجانب البشري بصورة أكثر, بينما تتطلب بعض الموضوعات التركيز على الشقين معا. ونظرا لتعدد الفروع بالإضافة إلى تنوع الطرق التي يمكن إتباعها يصبح من الصعب توحيد المنهج الذي يتبع, وخاصة إذا وضعنا في الاعتبار نوع الدراسة, هل هي بحثية أم كتب دراسية أم منهجية.</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2000" fill="hold"/>
                                        <p:tgtEl>
                                          <p:spTgt spid="4"/>
                                        </p:tgtEl>
                                        <p:attrNameLst>
                                          <p:attrName>ppt_x</p:attrName>
                                        </p:attrNameLst>
                                      </p:cBhvr>
                                      <p:tavLst>
                                        <p:tav tm="0">
                                          <p:val>
                                            <p:strVal val="#ppt_x"/>
                                          </p:val>
                                        </p:tav>
                                        <p:tav tm="100000">
                                          <p:val>
                                            <p:strVal val="#ppt_x"/>
                                          </p:val>
                                        </p:tav>
                                      </p:tavLst>
                                    </p:anim>
                                    <p:anim calcmode="lin" valueType="num">
                                      <p:cBhvr additive="base">
                                        <p:cTn id="8" dur="20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p:cNvSpPr txBox="1"/>
          <p:nvPr/>
        </p:nvSpPr>
        <p:spPr>
          <a:xfrm>
            <a:off x="642910" y="714356"/>
            <a:ext cx="8001056" cy="1015663"/>
          </a:xfrm>
          <a:prstGeom prst="rect">
            <a:avLst/>
          </a:prstGeom>
          <a:noFill/>
        </p:spPr>
        <p:txBody>
          <a:bodyPr wrap="square" rtlCol="1">
            <a:spAutoFit/>
          </a:bodyPr>
          <a:lstStyle/>
          <a:p>
            <a:r>
              <a:rPr lang="ar-SA" sz="2000" dirty="0" smtClean="0"/>
              <a:t>وكذلك في الدراسة الاقتصادية لا يمكننا تفضيل منهج على آخر. فالموضوع الاقتصادي الواحد يمكن دراسته من زوايا كثيرة .</a:t>
            </a:r>
          </a:p>
          <a:p>
            <a:endParaRPr lang="ar-SA" sz="2000" dirty="0" smtClean="0"/>
          </a:p>
        </p:txBody>
      </p:sp>
      <p:sp>
        <p:nvSpPr>
          <p:cNvPr id="6" name="مربع نص 5"/>
          <p:cNvSpPr txBox="1"/>
          <p:nvPr/>
        </p:nvSpPr>
        <p:spPr>
          <a:xfrm>
            <a:off x="785786" y="1500174"/>
            <a:ext cx="7929618" cy="1446550"/>
          </a:xfrm>
          <a:prstGeom prst="rect">
            <a:avLst/>
          </a:prstGeom>
          <a:noFill/>
        </p:spPr>
        <p:txBody>
          <a:bodyPr wrap="square" rtlCol="1">
            <a:spAutoFit/>
          </a:bodyPr>
          <a:lstStyle/>
          <a:p>
            <a:pPr algn="just"/>
            <a:r>
              <a:rPr lang="ar-SA" sz="2000" b="1" u="sng" dirty="0" smtClean="0">
                <a:solidFill>
                  <a:schemeClr val="accent2">
                    <a:lumMod val="60000"/>
                    <a:lumOff val="40000"/>
                  </a:schemeClr>
                </a:solidFill>
              </a:rPr>
              <a:t>مناهج البحث الرئيسية في الجغرافية الاقتصادية :</a:t>
            </a:r>
          </a:p>
          <a:p>
            <a:pPr algn="just"/>
            <a:r>
              <a:rPr lang="ar-SA" sz="2400" dirty="0" smtClean="0"/>
              <a:t>هناك تشعب في الموضوعات الاقتصادية وعليه فقد اختلفت طرق معالجتها ومناهج البحث فيها ويمكن حصر مناهج البحث الرئيسية في الجغرافية الاقتصادية </a:t>
            </a:r>
            <a:r>
              <a:rPr lang="ar-SA" sz="2000" dirty="0" smtClean="0"/>
              <a:t>في :</a:t>
            </a:r>
          </a:p>
        </p:txBody>
      </p:sp>
      <p:sp>
        <p:nvSpPr>
          <p:cNvPr id="7" name="مربع نص 6"/>
          <p:cNvSpPr txBox="1"/>
          <p:nvPr/>
        </p:nvSpPr>
        <p:spPr>
          <a:xfrm>
            <a:off x="428596" y="2928934"/>
            <a:ext cx="8215370" cy="3477875"/>
          </a:xfrm>
          <a:prstGeom prst="rect">
            <a:avLst/>
          </a:prstGeom>
          <a:noFill/>
        </p:spPr>
        <p:txBody>
          <a:bodyPr wrap="square" rtlCol="1">
            <a:spAutoFit/>
          </a:bodyPr>
          <a:lstStyle/>
          <a:p>
            <a:pPr algn="just"/>
            <a:r>
              <a:rPr lang="ar-SA" sz="2000" b="1" i="1" u="sng" dirty="0" smtClean="0">
                <a:solidFill>
                  <a:schemeClr val="accent1"/>
                </a:solidFill>
              </a:rPr>
              <a:t>1- المنهج </a:t>
            </a:r>
            <a:r>
              <a:rPr lang="ar-SA" sz="2000" b="1" i="1" u="sng" dirty="0" err="1" smtClean="0">
                <a:solidFill>
                  <a:schemeClr val="accent1"/>
                </a:solidFill>
              </a:rPr>
              <a:t>الاقليمي</a:t>
            </a:r>
            <a:r>
              <a:rPr lang="ar-SA" sz="2000" b="1" i="1" u="sng" dirty="0" smtClean="0">
                <a:solidFill>
                  <a:schemeClr val="accent1"/>
                </a:solidFill>
              </a:rPr>
              <a:t> :</a:t>
            </a:r>
          </a:p>
          <a:p>
            <a:pPr algn="just"/>
            <a:r>
              <a:rPr lang="ar-SA" sz="2000" b="1" dirty="0" smtClean="0">
                <a:solidFill>
                  <a:srgbClr val="336600"/>
                </a:solidFill>
              </a:rPr>
              <a:t>تعريفه :</a:t>
            </a:r>
          </a:p>
          <a:p>
            <a:pPr algn="just"/>
            <a:r>
              <a:rPr lang="ar-SA" sz="2000" dirty="0" smtClean="0"/>
              <a:t>هو المنهج الذي يتناول الدراسة الاقتصادية لمنطقة معينة أو إقليم محدد بقصد إبراز الملامح الاقتصادية العامة للإقليم وإظهار شخصيته الاقتصادية التي تميزه عن غيره من الأقاليم الاقتصادية الأخرى المجاورة.</a:t>
            </a:r>
          </a:p>
          <a:p>
            <a:pPr algn="just"/>
            <a:r>
              <a:rPr lang="ar-SA" sz="2000" b="1" dirty="0" smtClean="0">
                <a:solidFill>
                  <a:srgbClr val="336600"/>
                </a:solidFill>
              </a:rPr>
              <a:t>ماذا قد يشمل هذا الإقليم :</a:t>
            </a:r>
          </a:p>
          <a:p>
            <a:pPr algn="just"/>
            <a:r>
              <a:rPr lang="ar-SA" sz="2000" dirty="0" smtClean="0">
                <a:solidFill>
                  <a:schemeClr val="accent1"/>
                </a:solidFill>
              </a:rPr>
              <a:t>1-</a:t>
            </a:r>
            <a:r>
              <a:rPr lang="ar-SA" sz="2000" dirty="0" smtClean="0">
                <a:solidFill>
                  <a:schemeClr val="accent2">
                    <a:lumMod val="60000"/>
                    <a:lumOff val="40000"/>
                  </a:schemeClr>
                </a:solidFill>
              </a:rPr>
              <a:t> </a:t>
            </a:r>
            <a:r>
              <a:rPr lang="ar-SA" sz="2000" dirty="0" smtClean="0"/>
              <a:t>منطقة واسعة من سطح الأرض تتمثل في قارة أو أكثر مثل الاتحاد السوفيتي الذي كان يمتد في قارتي آسيا وأوربا.</a:t>
            </a:r>
          </a:p>
          <a:p>
            <a:pPr algn="just"/>
            <a:r>
              <a:rPr lang="ar-SA" sz="2000" dirty="0" smtClean="0">
                <a:solidFill>
                  <a:schemeClr val="accent1"/>
                </a:solidFill>
              </a:rPr>
              <a:t>2-</a:t>
            </a:r>
            <a:r>
              <a:rPr lang="ar-SA" sz="2000" dirty="0" smtClean="0"/>
              <a:t>جزء من دولة كما يبدو ذلك عند الدراسة دولة مثل مصر التي يمكن اعتبارها إقليما اقتصاديا قائما بذاته.</a:t>
            </a:r>
          </a:p>
          <a:p>
            <a:pPr algn="just"/>
            <a:r>
              <a:rPr lang="ar-SA" sz="2000" dirty="0" smtClean="0">
                <a:solidFill>
                  <a:schemeClr val="accent1"/>
                </a:solidFill>
              </a:rPr>
              <a:t>3- </a:t>
            </a:r>
            <a:r>
              <a:rPr lang="ar-SA" sz="2000" dirty="0" smtClean="0"/>
              <a:t>بيئات اقتصادية صغيرة مميزة كإقليم الصحراء الغربية في مصر.</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p:cNvSpPr txBox="1"/>
          <p:nvPr/>
        </p:nvSpPr>
        <p:spPr>
          <a:xfrm>
            <a:off x="357158" y="928670"/>
            <a:ext cx="8572560" cy="5632311"/>
          </a:xfrm>
          <a:prstGeom prst="rect">
            <a:avLst/>
          </a:prstGeom>
          <a:noFill/>
        </p:spPr>
        <p:txBody>
          <a:bodyPr wrap="square" rtlCol="1">
            <a:spAutoFit/>
          </a:bodyPr>
          <a:lstStyle/>
          <a:p>
            <a:pPr algn="just"/>
            <a:r>
              <a:rPr lang="ar-SA" sz="2000" b="1" dirty="0" smtClean="0">
                <a:solidFill>
                  <a:schemeClr val="accent2">
                    <a:lumMod val="60000"/>
                    <a:lumOff val="40000"/>
                  </a:schemeClr>
                </a:solidFill>
              </a:rPr>
              <a:t>صعوبة تقسيم العالم إلى أقاليم اقتصادية :</a:t>
            </a:r>
          </a:p>
          <a:p>
            <a:pPr algn="just"/>
            <a:endParaRPr lang="ar-SA" sz="2000" b="1" dirty="0" smtClean="0">
              <a:solidFill>
                <a:schemeClr val="accent2">
                  <a:lumMod val="60000"/>
                  <a:lumOff val="40000"/>
                </a:schemeClr>
              </a:solidFill>
            </a:endParaRPr>
          </a:p>
          <a:p>
            <a:pPr algn="just"/>
            <a:r>
              <a:rPr lang="ar-SA" sz="2000" dirty="0" smtClean="0"/>
              <a:t>تقسيم العالم إلى أقاليم اقتصادية ليس سهلا. فقد تكون حدود الإقليم في بعض المناطق حدود طبيعية ( مناخية أو نباتية أو تتصل بمظاهر السطح المختلفة) أو حدود بشرية ( حدود سياسية أو كثافة سكانية معينة أو ديانة أو لغة أو سياسة موحدة)</a:t>
            </a:r>
          </a:p>
          <a:p>
            <a:pPr algn="just"/>
            <a:endParaRPr lang="ar-SA" sz="2000" dirty="0"/>
          </a:p>
          <a:p>
            <a:pPr algn="just"/>
            <a:r>
              <a:rPr lang="ar-SA" sz="2000" u="sng" dirty="0" smtClean="0"/>
              <a:t>عللي:</a:t>
            </a:r>
          </a:p>
          <a:p>
            <a:pPr algn="just"/>
            <a:r>
              <a:rPr lang="ar-SA" sz="2000" dirty="0" smtClean="0">
                <a:solidFill>
                  <a:srgbClr val="336600"/>
                </a:solidFill>
              </a:rPr>
              <a:t>يفضل الكثيرون عند إتباع المنهج الإقليمي في الدراسات الاقتصادية قصرها على نوع واحد من النشاط الاقتصادي (زراعي أو صناعي أو تعديني) ؟</a:t>
            </a:r>
          </a:p>
          <a:p>
            <a:pPr algn="just"/>
            <a:endParaRPr lang="ar-SA" sz="2000" dirty="0" smtClean="0"/>
          </a:p>
          <a:p>
            <a:pPr algn="just"/>
            <a:r>
              <a:rPr lang="ar-SA" sz="2000" dirty="0" smtClean="0"/>
              <a:t>نظرا لتعدد العوامل الجغرافية التي تؤثر في النشاط الاقتصادي الإقليمي كالمناخ الذي يتحكم في النشاط الزراعي والرعوي والغابي, والتركيب الجيولوجي الذي يتحكم في النشاط التعديني , والموقع والعوامل الاقتصادية التي تؤثر في النشاط الصناعي لذلك لايمكن الاعتماد على عامل واحد عند تحديد النطاقات أو الأقاليم الاقتصادية.</a:t>
            </a:r>
          </a:p>
          <a:p>
            <a:pPr algn="just"/>
            <a:endParaRPr lang="ar-SA" sz="2000" dirty="0"/>
          </a:p>
          <a:p>
            <a:pPr algn="just"/>
            <a:r>
              <a:rPr lang="ar-SA" sz="2000" b="1" dirty="0" smtClean="0">
                <a:solidFill>
                  <a:srgbClr val="336600"/>
                </a:solidFill>
              </a:rPr>
              <a:t>مميزات المنهج الإقليمي : </a:t>
            </a:r>
          </a:p>
          <a:p>
            <a:pPr algn="just"/>
            <a:r>
              <a:rPr lang="ar-SA" sz="2000" dirty="0" smtClean="0"/>
              <a:t>يعطي صورة واضحة عن العلاقات المتبادلة بين الأجزاء المختلفة في الوحدة وبين الوحدة الاقتصادية الكبرى ( دولة , قارة , العالم )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p:cNvSpPr txBox="1"/>
          <p:nvPr/>
        </p:nvSpPr>
        <p:spPr>
          <a:xfrm>
            <a:off x="357158" y="857232"/>
            <a:ext cx="8501122" cy="5940088"/>
          </a:xfrm>
          <a:prstGeom prst="rect">
            <a:avLst/>
          </a:prstGeom>
          <a:noFill/>
        </p:spPr>
        <p:txBody>
          <a:bodyPr wrap="square" rtlCol="1">
            <a:spAutoFit/>
          </a:bodyPr>
          <a:lstStyle/>
          <a:p>
            <a:pPr algn="just"/>
            <a:r>
              <a:rPr lang="ar-SA" sz="2000" b="1" i="1" u="sng" dirty="0" smtClean="0">
                <a:solidFill>
                  <a:schemeClr val="accent1"/>
                </a:solidFill>
              </a:rPr>
              <a:t>2- المنهج الموضوعي:</a:t>
            </a:r>
          </a:p>
          <a:p>
            <a:pPr algn="just"/>
            <a:endParaRPr lang="ar-SA" sz="2000" b="1" i="1" u="sng" dirty="0" smtClean="0">
              <a:solidFill>
                <a:schemeClr val="accent1"/>
              </a:solidFill>
            </a:endParaRPr>
          </a:p>
          <a:p>
            <a:pPr algn="just"/>
            <a:r>
              <a:rPr lang="ar-SA" sz="2000" dirty="0" smtClean="0"/>
              <a:t>يتميز هذا المنهج بدراسة موضوعات محددة في الجغرافية الاقتصادية تنقسم </a:t>
            </a:r>
            <a:r>
              <a:rPr lang="ar-SA" sz="2000" dirty="0" err="1" smtClean="0"/>
              <a:t>الى</a:t>
            </a:r>
            <a:r>
              <a:rPr lang="ar-SA" sz="2000" dirty="0" smtClean="0"/>
              <a:t> قسمين هما :</a:t>
            </a:r>
          </a:p>
          <a:p>
            <a:pPr algn="just"/>
            <a:r>
              <a:rPr lang="ar-SA" sz="2000" dirty="0" smtClean="0"/>
              <a:t>أ ) دراسة الموارد الاقتصادية ( السلعة)</a:t>
            </a:r>
          </a:p>
          <a:p>
            <a:pPr algn="just"/>
            <a:r>
              <a:rPr lang="ar-SA" sz="2000" dirty="0" smtClean="0"/>
              <a:t>ب) دراسة الأنشطة الاقتصادية ( الحرفة)</a:t>
            </a:r>
          </a:p>
          <a:p>
            <a:pPr algn="just"/>
            <a:endParaRPr lang="ar-SA" sz="2000" dirty="0"/>
          </a:p>
          <a:p>
            <a:pPr algn="just"/>
            <a:r>
              <a:rPr lang="ar-SA" sz="2000" b="1" dirty="0" smtClean="0"/>
              <a:t>ينقسم المنهج الموضوعي إلى فرعين هما :</a:t>
            </a:r>
          </a:p>
          <a:p>
            <a:pPr algn="just"/>
            <a:endParaRPr lang="ar-SA" sz="2000" b="1" dirty="0" smtClean="0"/>
          </a:p>
          <a:p>
            <a:pPr algn="just"/>
            <a:r>
              <a:rPr lang="ar-SA" sz="2000" u="sng" dirty="0" smtClean="0">
                <a:solidFill>
                  <a:srgbClr val="336600"/>
                </a:solidFill>
              </a:rPr>
              <a:t>1- المنهج السلعي أو المحصولي :</a:t>
            </a:r>
          </a:p>
          <a:p>
            <a:pPr algn="just"/>
            <a:r>
              <a:rPr lang="ar-SA" sz="2000" dirty="0" smtClean="0">
                <a:solidFill>
                  <a:srgbClr val="C00000"/>
                </a:solidFill>
              </a:rPr>
              <a:t>تعريفه/ </a:t>
            </a:r>
            <a:r>
              <a:rPr lang="ar-SA" sz="2000" dirty="0" smtClean="0"/>
              <a:t>يتناول هذا المنهج دراسة سلعة معينة سواء كانت غلة زراعية أو معدنية أو صناعية, ويبدأ بوصف الغلة أو السلعة </a:t>
            </a:r>
            <a:r>
              <a:rPr lang="ar-SA" sz="2000" dirty="0" err="1" smtClean="0"/>
              <a:t>و</a:t>
            </a:r>
            <a:r>
              <a:rPr lang="ar-SA" sz="2000" dirty="0" smtClean="0"/>
              <a:t> توزيعها الجغرافي, ومناطق إنتاجها الرئيسي وقيمة هذه السلعة الاقتصادية واستخدامها ومشتقاتها والصناعات التي قد تقوم عليها, والعوامل الجغرافية اللازم توافرها لإنتاجها, والتبادل التجاري لهذه السلعة بين المناطق المنتجة والمناطق المستهلكة.</a:t>
            </a:r>
          </a:p>
          <a:p>
            <a:pPr algn="just"/>
            <a:endParaRPr lang="ar-SA" sz="2000" dirty="0"/>
          </a:p>
          <a:p>
            <a:pPr algn="just"/>
            <a:r>
              <a:rPr lang="ar-SA" sz="2000" i="1" dirty="0" smtClean="0">
                <a:solidFill>
                  <a:srgbClr val="C00000"/>
                </a:solidFill>
              </a:rPr>
              <a:t>مميزات المنهج السلعي:</a:t>
            </a:r>
          </a:p>
          <a:p>
            <a:pPr algn="just"/>
            <a:r>
              <a:rPr lang="ar-SA" sz="2000" dirty="0" smtClean="0"/>
              <a:t>1- سهولة تقسيماته</a:t>
            </a:r>
          </a:p>
          <a:p>
            <a:pPr algn="just"/>
            <a:r>
              <a:rPr lang="ar-SA" sz="2000" dirty="0" smtClean="0"/>
              <a:t>2- إمكان إبراز أهمية كل سلعة أو كل مورد اقتصادي على حده</a:t>
            </a:r>
          </a:p>
          <a:p>
            <a:pPr algn="just"/>
            <a:r>
              <a:rPr lang="ar-SA" sz="2000" dirty="0" smtClean="0"/>
              <a:t>3- يوضح المشاكل الاقتصادية المتعلقة بكل سلعة ويقترح لها الحلول الاقتصادية</a:t>
            </a:r>
          </a:p>
          <a:p>
            <a:pPr algn="just"/>
            <a:endParaRPr lang="ar-SA" sz="20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p:cNvSpPr txBox="1"/>
          <p:nvPr/>
        </p:nvSpPr>
        <p:spPr>
          <a:xfrm>
            <a:off x="428596" y="642918"/>
            <a:ext cx="8358246" cy="5632311"/>
          </a:xfrm>
          <a:prstGeom prst="rect">
            <a:avLst/>
          </a:prstGeom>
          <a:noFill/>
        </p:spPr>
        <p:txBody>
          <a:bodyPr wrap="square" rtlCol="1">
            <a:spAutoFit/>
          </a:bodyPr>
          <a:lstStyle/>
          <a:p>
            <a:pPr algn="just"/>
            <a:r>
              <a:rPr lang="ar-SA" sz="2000" u="sng" dirty="0" smtClean="0">
                <a:solidFill>
                  <a:srgbClr val="336600"/>
                </a:solidFill>
              </a:rPr>
              <a:t>2- المنهج الحرفي:</a:t>
            </a:r>
          </a:p>
          <a:p>
            <a:pPr algn="just"/>
            <a:r>
              <a:rPr lang="ar-SA" sz="2000" dirty="0" smtClean="0">
                <a:solidFill>
                  <a:srgbClr val="C00000"/>
                </a:solidFill>
              </a:rPr>
              <a:t>تعريفه: </a:t>
            </a:r>
            <a:r>
              <a:rPr lang="ar-SA" sz="2000" dirty="0" smtClean="0"/>
              <a:t>هو المنهج الذي يعتمد على تقسيم الموضوعات الاقتصادية على أساس حرفي متضمنا دراسة الحرف كل على حدة, فهو يهتم بدراسة أوجه النشاطات الاقتصادية للإنسان مثل حرف الصيد والرعي والزراعة والتعدين والصناعة والحرف المرتبطة بالغابات وصناعة الأخشاب والتجارة والنقل.</a:t>
            </a:r>
          </a:p>
          <a:p>
            <a:pPr algn="just"/>
            <a:r>
              <a:rPr lang="ar-SA" sz="2000" dirty="0" smtClean="0">
                <a:solidFill>
                  <a:srgbClr val="C00000"/>
                </a:solidFill>
              </a:rPr>
              <a:t>ماذا يتناول/</a:t>
            </a:r>
          </a:p>
          <a:p>
            <a:pPr algn="just"/>
            <a:r>
              <a:rPr lang="ar-SA" sz="2000" dirty="0" smtClean="0"/>
              <a:t>1/ يتناول هذا المنهج دراسة العوامل الجغرافية والموارد الطبيعية والبشرية التي أدت إلى ظهور هذه الحرف</a:t>
            </a:r>
          </a:p>
          <a:p>
            <a:pPr algn="just"/>
            <a:r>
              <a:rPr lang="ar-SA" sz="2000" dirty="0" smtClean="0"/>
              <a:t> 2/ أسباب استمرار حرفة واحدة في إقليم من الأقاليم مثل حرفة الجمع والالتقاط في المناطق الداخلية من الغابات الاستوائية.</a:t>
            </a:r>
          </a:p>
          <a:p>
            <a:pPr algn="just"/>
            <a:r>
              <a:rPr lang="ar-SA" sz="2000" dirty="0" smtClean="0"/>
              <a:t>3/ أسباب تغيير الحرف من وقت لأخر في أقاليم أخرى مثل بعض مناطق الغابات المتعددة والحشائش التي تحولت في كثير من المناطق إلى مناطق زراعية بعد أن كانت ميدانا لممارسة الصيد وقطع الأخشاب. والخليج العربي الذي كان يعتمد على صيد اللؤلؤ في نشاطه الاقتصادي ولم تعد هذه الحرفة بالنسبة لسكان المنطقة ذات شأن يذكر في الوقت الحالي.</a:t>
            </a:r>
          </a:p>
          <a:p>
            <a:pPr algn="just"/>
            <a:endParaRPr lang="ar-SA" sz="2000" dirty="0"/>
          </a:p>
          <a:p>
            <a:pPr algn="just"/>
            <a:r>
              <a:rPr lang="ar-SA" sz="2000" dirty="0" smtClean="0"/>
              <a:t>وقد تتضمن دراسة الحرفة كالزراعة عددا من السلع المختلفة في أقاليم نباتية مختلفة كدراسة الأرز والشاي عند دراسة الزراعة الموسمية, والمطاط والكاكاو عند دراسة الزراعة في الأقاليم المدارية المطيرة. كما لابد من دراسة نوع هذه الزراعة ومستواها , هل هي زراعة بدائية متنقلة أم واسعة كثيفة , ثم أسباب قيام الزراعة في الأقاليم ومقوماتها الجغرافية.</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p:cNvSpPr txBox="1"/>
          <p:nvPr/>
        </p:nvSpPr>
        <p:spPr>
          <a:xfrm>
            <a:off x="214282" y="571480"/>
            <a:ext cx="8715436" cy="5816977"/>
          </a:xfrm>
          <a:prstGeom prst="rect">
            <a:avLst/>
          </a:prstGeom>
          <a:noFill/>
        </p:spPr>
        <p:txBody>
          <a:bodyPr wrap="square" rtlCol="1">
            <a:spAutoFit/>
          </a:bodyPr>
          <a:lstStyle/>
          <a:p>
            <a:pPr algn="just"/>
            <a:r>
              <a:rPr lang="ar-SA" sz="2400" dirty="0" smtClean="0">
                <a:solidFill>
                  <a:srgbClr val="C00000"/>
                </a:solidFill>
              </a:rPr>
              <a:t>يقسم معظم الباحثين مظاهر النشاط الاقتصادي على أساس المنهج الحرفي إلى ثلاثة أقسام رئيسية : حرف أولية, وحرف المرتبة الثانية, وحرف المرتبة الثالثة </a:t>
            </a:r>
          </a:p>
          <a:p>
            <a:pPr algn="just"/>
            <a:r>
              <a:rPr lang="ar-SA" sz="2400" dirty="0" smtClean="0">
                <a:solidFill>
                  <a:srgbClr val="C00000"/>
                </a:solidFill>
              </a:rPr>
              <a:t>غير أن </a:t>
            </a:r>
            <a:r>
              <a:rPr lang="ar-SA" sz="2400" dirty="0" smtClean="0">
                <a:solidFill>
                  <a:schemeClr val="accent5">
                    <a:lumMod val="50000"/>
                  </a:schemeClr>
                </a:solidFill>
              </a:rPr>
              <a:t>رونالد</a:t>
            </a:r>
            <a:r>
              <a:rPr lang="ar-SA" sz="2400" dirty="0" smtClean="0">
                <a:solidFill>
                  <a:srgbClr val="C00000"/>
                </a:solidFill>
              </a:rPr>
              <a:t> قسمها إلى ستة أقسام تناولها فيما يلي :</a:t>
            </a:r>
          </a:p>
          <a:p>
            <a:pPr algn="just"/>
            <a:endParaRPr lang="ar-SA" sz="2000" dirty="0" smtClean="0"/>
          </a:p>
          <a:p>
            <a:pPr algn="just"/>
            <a:r>
              <a:rPr lang="ar-SA" sz="2000" dirty="0" smtClean="0">
                <a:solidFill>
                  <a:schemeClr val="bg2">
                    <a:lumMod val="50000"/>
                  </a:schemeClr>
                </a:solidFill>
              </a:rPr>
              <a:t>(أ) حرف المرتبة الأولى :</a:t>
            </a:r>
          </a:p>
          <a:p>
            <a:pPr algn="just"/>
            <a:r>
              <a:rPr lang="ar-SA" sz="2000" dirty="0" smtClean="0"/>
              <a:t>في الحرف الأولية يحصل الإنسان على السلع أو المواد الخام الأولية في صورتها الطبيعية من الأرض أو البحار أو المحيطات والغابات , والنشاط الرئيسي لهذه المجموعة يتمثل في :</a:t>
            </a:r>
          </a:p>
          <a:p>
            <a:pPr algn="just"/>
            <a:r>
              <a:rPr lang="ar-SA" sz="2000" dirty="0" smtClean="0"/>
              <a:t>1- الجمع والالتقاط</a:t>
            </a:r>
          </a:p>
          <a:p>
            <a:pPr algn="just"/>
            <a:r>
              <a:rPr lang="ar-SA" sz="2000" dirty="0" smtClean="0"/>
              <a:t>2- الصيد البري والبحري</a:t>
            </a:r>
          </a:p>
          <a:p>
            <a:pPr algn="just"/>
            <a:r>
              <a:rPr lang="ar-SA" sz="2000" dirty="0" smtClean="0"/>
              <a:t>3- قطع الأخشاب</a:t>
            </a:r>
          </a:p>
          <a:p>
            <a:pPr algn="just"/>
            <a:r>
              <a:rPr lang="ar-SA" sz="2000" dirty="0" smtClean="0"/>
              <a:t>وتستعمل سلع هذه المجموعة عادة دون أي تعديلات في حالتها الأولى </a:t>
            </a:r>
            <a:r>
              <a:rPr lang="ar-SA" sz="2000" dirty="0" smtClean="0">
                <a:solidFill>
                  <a:schemeClr val="accent2">
                    <a:lumMod val="60000"/>
                    <a:lumOff val="40000"/>
                  </a:schemeClr>
                </a:solidFill>
              </a:rPr>
              <a:t>ويطلق عليها منتجات المنتج.</a:t>
            </a:r>
          </a:p>
          <a:p>
            <a:pPr algn="just"/>
            <a:endParaRPr lang="ar-SA" sz="2000" dirty="0"/>
          </a:p>
          <a:p>
            <a:pPr algn="just"/>
            <a:r>
              <a:rPr lang="ar-SA" sz="2000" dirty="0" smtClean="0">
                <a:solidFill>
                  <a:schemeClr val="bg2">
                    <a:lumMod val="50000"/>
                  </a:schemeClr>
                </a:solidFill>
              </a:rPr>
              <a:t>(ب) حرف المرتبة الثانية :</a:t>
            </a:r>
          </a:p>
          <a:p>
            <a:pPr algn="just"/>
            <a:r>
              <a:rPr lang="ar-SA" sz="2000" dirty="0" smtClean="0"/>
              <a:t>حرف تغير المواد المنتجة من المجموعة الأولى. وقد تكون مصنعة بالكامل أو نصف مصنعة. غير أن هذه المرحلة تعتبر مرحلة متوسطة في مجال تغير المادة الأولية (المادة الخام), ويمكن أن </a:t>
            </a:r>
            <a:r>
              <a:rPr lang="ar-SA" sz="2000" dirty="0" smtClean="0">
                <a:solidFill>
                  <a:schemeClr val="accent2">
                    <a:lumMod val="60000"/>
                    <a:lumOff val="40000"/>
                  </a:schemeClr>
                </a:solidFill>
              </a:rPr>
              <a:t>يطلق عليها منتجات المستهلك. </a:t>
            </a:r>
            <a:r>
              <a:rPr lang="ar-SA" sz="2000" dirty="0" smtClean="0"/>
              <a:t>فالمادة الخام في معظم الحالات تمر بعدة خطوات خلال المرحلة الثانية . فمنتجات أحد المصانع تعتبر مادة خاما لمصنع آخر. ولذلك يطلق عليها </a:t>
            </a:r>
            <a:r>
              <a:rPr lang="ar-SA" sz="2000" dirty="0" smtClean="0">
                <a:solidFill>
                  <a:schemeClr val="accent2">
                    <a:lumMod val="60000"/>
                    <a:lumOff val="40000"/>
                  </a:schemeClr>
                </a:solidFill>
              </a:rPr>
              <a:t>الحرف التحويلية</a:t>
            </a:r>
            <a:r>
              <a:rPr lang="ar-SA" sz="2000" dirty="0" smtClean="0"/>
              <a:t>. وتمثل حرف المرتبة الأولى والثانية معا القسم الرئيسي في الإنتاج الاقتصادي.</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p:cNvSpPr txBox="1"/>
          <p:nvPr/>
        </p:nvSpPr>
        <p:spPr>
          <a:xfrm>
            <a:off x="285720" y="1000108"/>
            <a:ext cx="8643998" cy="5016758"/>
          </a:xfrm>
          <a:prstGeom prst="rect">
            <a:avLst/>
          </a:prstGeom>
          <a:noFill/>
        </p:spPr>
        <p:txBody>
          <a:bodyPr wrap="square" rtlCol="1">
            <a:spAutoFit/>
          </a:bodyPr>
          <a:lstStyle/>
          <a:p>
            <a:pPr algn="just"/>
            <a:endParaRPr lang="ar-SA" sz="2000" dirty="0" smtClean="0"/>
          </a:p>
          <a:p>
            <a:pPr algn="just"/>
            <a:r>
              <a:rPr lang="ar-SA" sz="2000" dirty="0" smtClean="0">
                <a:solidFill>
                  <a:schemeClr val="bg2">
                    <a:lumMod val="50000"/>
                  </a:schemeClr>
                </a:solidFill>
              </a:rPr>
              <a:t>(ج) حرف المرتبة الثالثة :</a:t>
            </a:r>
          </a:p>
          <a:p>
            <a:pPr algn="just"/>
            <a:r>
              <a:rPr lang="ar-SA" sz="2000" dirty="0" smtClean="0"/>
              <a:t>هناك اختلاف بين الجغرافيين في أي الحرف يمكن أن تضمها هذه المرتبة الثالثة. فالمعروف لدى الكثيرين أنها تشمل الأنشطة المرتبطة بالخدمات وترتبط عادة بالمدن. ولذلك بمرور الوقت </a:t>
            </a:r>
            <a:r>
              <a:rPr lang="ar-SA" sz="2000" dirty="0" smtClean="0">
                <a:solidFill>
                  <a:schemeClr val="accent2">
                    <a:lumMod val="60000"/>
                    <a:lumOff val="40000"/>
                  </a:schemeClr>
                </a:solidFill>
              </a:rPr>
              <a:t>أطلق على حرف المرتبة الثالثة (قطاع الخدمات)</a:t>
            </a:r>
          </a:p>
          <a:p>
            <a:pPr algn="just"/>
            <a:endParaRPr lang="ar-SA" sz="2000" dirty="0">
              <a:solidFill>
                <a:schemeClr val="bg2">
                  <a:lumMod val="50000"/>
                </a:schemeClr>
              </a:solidFill>
            </a:endParaRPr>
          </a:p>
          <a:p>
            <a:pPr algn="just"/>
            <a:r>
              <a:rPr lang="ar-SA" sz="2000" dirty="0" smtClean="0">
                <a:solidFill>
                  <a:schemeClr val="bg2">
                    <a:lumMod val="50000"/>
                  </a:schemeClr>
                </a:solidFill>
              </a:rPr>
              <a:t>(د) حرف المرتبة الرابعة:</a:t>
            </a:r>
          </a:p>
          <a:p>
            <a:pPr algn="just"/>
            <a:r>
              <a:rPr lang="ar-SA" sz="2000" dirty="0" smtClean="0"/>
              <a:t>تضم حرف المرتبة الرابعة كل أنشطة الخدمات للمرتبات الثلاث الأولى والثانية والثالثة وأيضا خدمات المستهلكين وهذه الخدمات موزعة بين خدمات الإنتاج والنقل والتصنيع, وجميع أنشطة هذه المرتبة متداخلة مع أنشطة المرتبة الثالثة. كما أنهم لا يرتبطون مباشرة بالإنتاج, فكلهم يخدمون المستهلكين أو العاملين في المهن الأخرى التي ترتبط مباشرة بالإنتاج .</a:t>
            </a:r>
          </a:p>
          <a:p>
            <a:pPr algn="just"/>
            <a:endParaRPr lang="ar-SA" sz="2000" dirty="0">
              <a:solidFill>
                <a:schemeClr val="bg2">
                  <a:lumMod val="50000"/>
                </a:schemeClr>
              </a:solidFill>
            </a:endParaRPr>
          </a:p>
          <a:p>
            <a:pPr algn="just"/>
            <a:r>
              <a:rPr lang="ar-SA" sz="2000" dirty="0" smtClean="0">
                <a:solidFill>
                  <a:schemeClr val="bg2">
                    <a:lumMod val="50000"/>
                  </a:schemeClr>
                </a:solidFill>
              </a:rPr>
              <a:t>(هـ) قطاع الاستهلاك :</a:t>
            </a:r>
          </a:p>
          <a:p>
            <a:pPr algn="just"/>
            <a:r>
              <a:rPr lang="ar-SA" sz="2000" dirty="0" smtClean="0"/>
              <a:t>ويضم هذا القطاع العاملين في جميع القطاعات وغير العاملين . فهذا القطاع هو الذي توجه إليه جميع السلع والخدمات أي أنه هو القطاع الذي يتمثل في الطلب على جميع الخدمات والسلع المنتشرة على سطح الأرض. وعلى النقيض منه حرف المرتبة الأولى التي تعتبر قطاع العرض الأساسي.</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p:cNvSpPr txBox="1"/>
          <p:nvPr/>
        </p:nvSpPr>
        <p:spPr>
          <a:xfrm>
            <a:off x="357158" y="714356"/>
            <a:ext cx="8501122" cy="5632311"/>
          </a:xfrm>
          <a:prstGeom prst="rect">
            <a:avLst/>
          </a:prstGeom>
          <a:noFill/>
        </p:spPr>
        <p:txBody>
          <a:bodyPr wrap="square" rtlCol="1">
            <a:spAutoFit/>
          </a:bodyPr>
          <a:lstStyle/>
          <a:p>
            <a:endParaRPr lang="ar-SA" sz="2000" dirty="0" smtClean="0"/>
          </a:p>
          <a:p>
            <a:r>
              <a:rPr lang="ar-SA" sz="2000" dirty="0" smtClean="0">
                <a:solidFill>
                  <a:schemeClr val="bg2">
                    <a:lumMod val="50000"/>
                  </a:schemeClr>
                </a:solidFill>
              </a:rPr>
              <a:t>(و) قطاع النقل : </a:t>
            </a:r>
          </a:p>
          <a:p>
            <a:endParaRPr lang="ar-SA" sz="2000" dirty="0" smtClean="0">
              <a:solidFill>
                <a:schemeClr val="bg2">
                  <a:lumMod val="50000"/>
                </a:schemeClr>
              </a:solidFill>
            </a:endParaRPr>
          </a:p>
          <a:p>
            <a:r>
              <a:rPr lang="ar-SA" sz="2000" dirty="0" smtClean="0"/>
              <a:t>وهذا القطاع يتكون من عدة حلقات فهو الحلقة التي عن طريقها يتم نقل الموارد بين المرتبة الأولى والثانية والثالثة وقطاع المستهلكين. وهذه الموارد في حركتها من قطاع إلى آخر ترتفع قيمتها , وهذا الارتفاع لا يعود لعامل النقل والتخزين والعمالة فقط, وإنما لأن الأشياء ترتفع قيمتها عند نقلها من مكان لآخر لتغير ملكيتها أو لتغير شكلها فالنقل هو الحلقة التي عن طريقها ترتفع القيمة أثناء مرور السلع من حالتها الأولى إلى حيث تستهلك في النهاية.</a:t>
            </a:r>
            <a:endParaRPr lang="ar-SA" sz="2000" dirty="0"/>
          </a:p>
          <a:p>
            <a:endParaRPr lang="ar-SA" sz="2000" b="1" i="1" u="sng" dirty="0" smtClean="0">
              <a:solidFill>
                <a:schemeClr val="accent1"/>
              </a:solidFill>
            </a:endParaRPr>
          </a:p>
          <a:p>
            <a:r>
              <a:rPr lang="ar-SA" sz="2000" b="1" i="1" u="sng" dirty="0" smtClean="0">
                <a:solidFill>
                  <a:schemeClr val="accent1"/>
                </a:solidFill>
              </a:rPr>
              <a:t>3- المنهج الأصولي :</a:t>
            </a:r>
          </a:p>
          <a:p>
            <a:endParaRPr lang="ar-SA" sz="2000" b="1" i="1" u="sng" dirty="0" smtClean="0">
              <a:solidFill>
                <a:schemeClr val="accent1"/>
              </a:solidFill>
            </a:endParaRPr>
          </a:p>
          <a:p>
            <a:r>
              <a:rPr lang="ar-SA" sz="2000" dirty="0" smtClean="0">
                <a:solidFill>
                  <a:srgbClr val="336600"/>
                </a:solidFill>
              </a:rPr>
              <a:t>تعريفة/ </a:t>
            </a:r>
            <a:r>
              <a:rPr lang="ar-SA" sz="2000" dirty="0" smtClean="0"/>
              <a:t>هو المنهج الذي يهتم بدراسة الأسس والقواعد الرئيسية التي تؤثر في الإنتاج الاقتصادي سواء كانت أسس طبيعية أو بشرية. ودراسة المبادئ والقوانين الاقتصادية فالزراعة مثلا تتطلب توافر الماء اللازم والتربة الصالحة للزراعة والمناخ المناسب والأيدي العاملة ذات الخبرة الزراعية.</a:t>
            </a:r>
          </a:p>
          <a:p>
            <a:r>
              <a:rPr lang="ar-SA" sz="2000" dirty="0" smtClean="0">
                <a:solidFill>
                  <a:srgbClr val="336600"/>
                </a:solidFill>
              </a:rPr>
              <a:t>مميزاته/ </a:t>
            </a:r>
            <a:r>
              <a:rPr lang="ar-SA" sz="2000" dirty="0" smtClean="0"/>
              <a:t>وهذا المنهج يختلف عن المناهج السابقة في أنه يهتم بعوامل الإنتاج والأصول والقواعد , وهذه العوامل هي التي تحدد مناطق التجمع السكاني والحضارة الزراعية والصناعية وتستخلص منها عوامل تركز أو خلخلة السكان ومدى تقدمهم الإنتاجي.</a:t>
            </a:r>
          </a:p>
          <a:p>
            <a:r>
              <a:rPr lang="ar-SA" sz="2000" dirty="0" smtClean="0"/>
              <a:t>ويتداخل هذا المنهج في المناهج الأخرى حيث يندر استخدامه كمنهج قائم بذاته في الدراسات الاقتصادية.</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571472" y="1285860"/>
            <a:ext cx="8143932" cy="4678204"/>
          </a:xfrm>
          <a:prstGeom prst="rect">
            <a:avLst/>
          </a:prstGeom>
        </p:spPr>
        <p:txBody>
          <a:bodyPr wrap="square">
            <a:spAutoFit/>
          </a:bodyPr>
          <a:lstStyle/>
          <a:p>
            <a:pPr algn="just"/>
            <a:r>
              <a:rPr lang="ar-SA" sz="2000" b="1" i="1" u="sng" dirty="0" smtClean="0">
                <a:solidFill>
                  <a:schemeClr val="accent1"/>
                </a:solidFill>
              </a:rPr>
              <a:t>4- المنهج الوظيفي :</a:t>
            </a:r>
          </a:p>
          <a:p>
            <a:pPr algn="just"/>
            <a:endParaRPr lang="ar-SA" b="1" i="1" u="sng" dirty="0">
              <a:solidFill>
                <a:srgbClr val="336600"/>
              </a:solidFill>
            </a:endParaRPr>
          </a:p>
          <a:p>
            <a:pPr algn="just"/>
            <a:r>
              <a:rPr lang="ar-SA" sz="2000" b="1" dirty="0" smtClean="0">
                <a:solidFill>
                  <a:srgbClr val="336600"/>
                </a:solidFill>
              </a:rPr>
              <a:t>تعريفه/ </a:t>
            </a:r>
            <a:r>
              <a:rPr lang="ar-SA" sz="2000" dirty="0" smtClean="0"/>
              <a:t>أحدث المناهج في الدراسة الجغرافية وعلى وجه الخصوص في الجغرافية الاقتصادية. وهذا المنهج يهدف إلى دراسة التركيب الوظيفي للنشاط الاقتصادي, وهذا يختلف من مكان لآخر تبعا للتطور التاريخي وتباين المجتمعات البشرية. فالمجتمعات الزراعية البدائية يتميز فيها الإنتاج والاستهلاك بالبساطة. فالإنتاج في هذه المجتمعات يهدف أساسا إلى الاكتفاء الذاتي, بينما في المجتمعات المتقدمة زراعيا تتعقد الوظائف الاقتصادية ( الإنتاج والتبادل والتسويق والاستهلاك ) وتتعقد بصورة أكبر في المجتمعات الصناعية الأكثر تقدما.</a:t>
            </a:r>
          </a:p>
          <a:p>
            <a:pPr algn="just"/>
            <a:r>
              <a:rPr lang="ar-SA" sz="2000" b="1" dirty="0" smtClean="0">
                <a:solidFill>
                  <a:srgbClr val="336600"/>
                </a:solidFill>
              </a:rPr>
              <a:t>عناصر التركيب الوظيفي للنشاط الاقتصادي:</a:t>
            </a:r>
            <a:endParaRPr lang="ar-SA" sz="2000" b="1" dirty="0">
              <a:solidFill>
                <a:srgbClr val="336600"/>
              </a:solidFill>
            </a:endParaRPr>
          </a:p>
          <a:p>
            <a:pPr algn="just"/>
            <a:r>
              <a:rPr lang="ar-SA" sz="2000" dirty="0" smtClean="0"/>
              <a:t>ويتكون التركيب الوظيفي لأي نشاط اقتصادي من ثلاثة عناصر هي :</a:t>
            </a:r>
          </a:p>
          <a:p>
            <a:pPr algn="just"/>
            <a:endParaRPr lang="ar-SA" sz="2000" dirty="0"/>
          </a:p>
          <a:p>
            <a:pPr algn="just"/>
            <a:r>
              <a:rPr lang="ar-SA" sz="2000" u="sng" dirty="0" smtClean="0">
                <a:solidFill>
                  <a:schemeClr val="accent2">
                    <a:lumMod val="60000"/>
                    <a:lumOff val="40000"/>
                  </a:schemeClr>
                </a:solidFill>
              </a:rPr>
              <a:t>*وحدة الإنتاج : (مكان </a:t>
            </a:r>
            <a:r>
              <a:rPr lang="ar-SA" sz="2000" u="sng" dirty="0" err="1" smtClean="0">
                <a:solidFill>
                  <a:schemeClr val="accent2">
                    <a:lumMod val="60000"/>
                    <a:lumOff val="40000"/>
                  </a:schemeClr>
                </a:solidFill>
              </a:rPr>
              <a:t>الانتاج</a:t>
            </a:r>
            <a:r>
              <a:rPr lang="ar-SA" sz="2000" u="sng" dirty="0" smtClean="0">
                <a:solidFill>
                  <a:schemeClr val="accent2">
                    <a:lumMod val="60000"/>
                    <a:lumOff val="40000"/>
                  </a:schemeClr>
                </a:solidFill>
              </a:rPr>
              <a:t> )</a:t>
            </a:r>
          </a:p>
          <a:p>
            <a:pPr algn="just"/>
            <a:r>
              <a:rPr lang="ar-SA" sz="2000" dirty="0" smtClean="0"/>
              <a:t>قد تكون وحدة الإنتاج صغيرة أو كبيرة المساحة, </a:t>
            </a:r>
            <a:r>
              <a:rPr lang="ar-SA" sz="2000" dirty="0" err="1" smtClean="0"/>
              <a:t>أوجملة</a:t>
            </a:r>
            <a:r>
              <a:rPr lang="ar-SA" sz="2000" dirty="0" smtClean="0"/>
              <a:t> وحدات تابعة لمالك واحد. وقد تكون الملكية جماعية وقد يكون إنتاج مقسم بين المالك والمستأجر أو المشاركة حسب العمل وأدوات الإنتاج.</a:t>
            </a:r>
          </a:p>
          <a:p>
            <a:pPr algn="just"/>
            <a:endParaRPr lang="ar-SA" sz="2000" dirty="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p:cNvSpPr txBox="1"/>
          <p:nvPr/>
        </p:nvSpPr>
        <p:spPr>
          <a:xfrm>
            <a:off x="571472" y="928670"/>
            <a:ext cx="8072494" cy="4401205"/>
          </a:xfrm>
          <a:prstGeom prst="rect">
            <a:avLst/>
          </a:prstGeom>
          <a:noFill/>
        </p:spPr>
        <p:txBody>
          <a:bodyPr wrap="square" rtlCol="1">
            <a:spAutoFit/>
          </a:bodyPr>
          <a:lstStyle/>
          <a:p>
            <a:pPr algn="just"/>
            <a:endParaRPr lang="ar-SA" sz="2000" dirty="0"/>
          </a:p>
          <a:p>
            <a:pPr algn="just"/>
            <a:r>
              <a:rPr lang="ar-SA" sz="2000" u="sng" dirty="0" smtClean="0">
                <a:solidFill>
                  <a:schemeClr val="accent2">
                    <a:lumMod val="60000"/>
                    <a:lumOff val="40000"/>
                  </a:schemeClr>
                </a:solidFill>
              </a:rPr>
              <a:t>*أدوات الإنتاج :</a:t>
            </a:r>
          </a:p>
          <a:p>
            <a:pPr algn="just"/>
            <a:r>
              <a:rPr lang="ar-SA" sz="2000" dirty="0" smtClean="0"/>
              <a:t>أدوات الإنتاج من حيث المستوى تتراوح بين البسيطة والآلية المتقدمة. فالآلات البسيطة تستخدم في المزارع الصغيرة, بينما تسود الآلات في المزارع الكبيرة المتقدمة التي تتعدد فيها وظائف الإنتاج.</a:t>
            </a:r>
          </a:p>
          <a:p>
            <a:pPr algn="just"/>
            <a:endParaRPr lang="ar-SA" sz="2000" dirty="0"/>
          </a:p>
          <a:p>
            <a:pPr algn="just"/>
            <a:r>
              <a:rPr lang="ar-SA" sz="2000" u="sng" dirty="0" smtClean="0">
                <a:solidFill>
                  <a:schemeClr val="accent2">
                    <a:lumMod val="60000"/>
                    <a:lumOff val="40000"/>
                  </a:schemeClr>
                </a:solidFill>
              </a:rPr>
              <a:t>*مستوى العمالة :</a:t>
            </a:r>
          </a:p>
          <a:p>
            <a:pPr algn="just"/>
            <a:r>
              <a:rPr lang="ar-SA" sz="2000" dirty="0" smtClean="0"/>
              <a:t>مستوى العمالة أيضا يختلف, فهناك العمالة اليدوية الفردية, وهناك التجمعات النقابية والتنظيمات التعاونية. والعمالة المتخصصة في نوع معين تخضع لنوع النشاط الاقتصادي السائد.</a:t>
            </a:r>
          </a:p>
          <a:p>
            <a:pPr algn="just"/>
            <a:endParaRPr lang="ar-SA" sz="2000" dirty="0"/>
          </a:p>
          <a:p>
            <a:pPr algn="just"/>
            <a:r>
              <a:rPr lang="ar-SA" sz="2000" b="1" i="1" u="sng" dirty="0" smtClean="0">
                <a:solidFill>
                  <a:schemeClr val="accent1"/>
                </a:solidFill>
              </a:rPr>
              <a:t>5- المنهج الكمي :</a:t>
            </a:r>
          </a:p>
          <a:p>
            <a:pPr algn="just"/>
            <a:endParaRPr lang="ar-SA" sz="2000" b="1" i="1" u="sng" dirty="0" smtClean="0">
              <a:solidFill>
                <a:schemeClr val="accent1"/>
              </a:solidFill>
            </a:endParaRPr>
          </a:p>
          <a:p>
            <a:pPr algn="just"/>
            <a:r>
              <a:rPr lang="ar-SA" sz="2000" dirty="0" smtClean="0"/>
              <a:t>وقد بدا ينمو ويتبلور في السنوات الأخيرة المنهج الكمي في دراسة الجغرافية الاقتصادية. ويتميز هذا المنهج بمحاولته إخضاع الظاهرات الاقتصادية وعلاقتها المكانية للقياس الرياضي.</a:t>
            </a:r>
          </a:p>
          <a:p>
            <a:pPr algn="just"/>
            <a:r>
              <a:rPr lang="ar-SA" sz="2000" b="1" dirty="0" smtClean="0">
                <a:solidFill>
                  <a:srgbClr val="336600"/>
                </a:solidFill>
              </a:rPr>
              <a:t>مميزاته/  </a:t>
            </a:r>
            <a:r>
              <a:rPr lang="ar-SA" sz="2000" dirty="0" smtClean="0"/>
              <a:t>ويؤدي هذا المنهج إلى توصيف أكثر دقة للظاهرة الاقتصادية بعلاقاتها المختلفة.</a:t>
            </a:r>
            <a:endParaRPr lang="ar-SA" sz="20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ستطيل 4"/>
          <p:cNvSpPr/>
          <p:nvPr/>
        </p:nvSpPr>
        <p:spPr>
          <a:xfrm>
            <a:off x="3378532" y="857232"/>
            <a:ext cx="2667718" cy="830997"/>
          </a:xfrm>
          <a:prstGeom prst="rect">
            <a:avLst/>
          </a:prstGeom>
        </p:spPr>
        <p:txBody>
          <a:bodyPr wrap="none">
            <a:spAutoFit/>
          </a:bodyPr>
          <a:lstStyle/>
          <a:p>
            <a:r>
              <a:rPr lang="ar-SA" sz="4800" dirty="0" smtClean="0">
                <a:solidFill>
                  <a:schemeClr val="accent3"/>
                </a:solidFill>
              </a:rPr>
              <a:t>الفصل الثاني</a:t>
            </a:r>
          </a:p>
        </p:txBody>
      </p:sp>
      <p:sp>
        <p:nvSpPr>
          <p:cNvPr id="8" name="مربع نص 7"/>
          <p:cNvSpPr txBox="1"/>
          <p:nvPr/>
        </p:nvSpPr>
        <p:spPr>
          <a:xfrm>
            <a:off x="3000364" y="2071678"/>
            <a:ext cx="3714776" cy="584775"/>
          </a:xfrm>
          <a:prstGeom prst="rect">
            <a:avLst/>
          </a:prstGeom>
          <a:noFill/>
        </p:spPr>
        <p:txBody>
          <a:bodyPr wrap="square" rtlCol="1">
            <a:spAutoFit/>
          </a:bodyPr>
          <a:lstStyle/>
          <a:p>
            <a:pPr algn="ctr"/>
            <a:r>
              <a:rPr lang="ar-SA" sz="3200" b="1" dirty="0" smtClean="0">
                <a:solidFill>
                  <a:schemeClr val="accent2">
                    <a:lumMod val="40000"/>
                    <a:lumOff val="60000"/>
                  </a:schemeClr>
                </a:solidFill>
              </a:rPr>
              <a:t>المـــوارد الاقتصــاديــة</a:t>
            </a:r>
            <a:endParaRPr lang="ar-SA" sz="3200" b="1" dirty="0">
              <a:solidFill>
                <a:schemeClr val="accent2">
                  <a:lumMod val="40000"/>
                  <a:lumOff val="60000"/>
                </a:schemeClr>
              </a:solidFill>
            </a:endParaRPr>
          </a:p>
        </p:txBody>
      </p:sp>
      <p:sp>
        <p:nvSpPr>
          <p:cNvPr id="9" name="مربع نص 8"/>
          <p:cNvSpPr txBox="1"/>
          <p:nvPr/>
        </p:nvSpPr>
        <p:spPr>
          <a:xfrm>
            <a:off x="2643174" y="3143248"/>
            <a:ext cx="4572032" cy="1815882"/>
          </a:xfrm>
          <a:prstGeom prst="rect">
            <a:avLst/>
          </a:prstGeom>
          <a:noFill/>
        </p:spPr>
        <p:txBody>
          <a:bodyPr wrap="square" rtlCol="1">
            <a:spAutoFit/>
          </a:bodyPr>
          <a:lstStyle/>
          <a:p>
            <a:pPr algn="just"/>
            <a:r>
              <a:rPr lang="ar-SA" sz="2800" dirty="0" smtClean="0">
                <a:solidFill>
                  <a:srgbClr val="FF0000"/>
                </a:solidFill>
              </a:rPr>
              <a:t>أولا : </a:t>
            </a:r>
            <a:r>
              <a:rPr lang="ar-SA" sz="2800" dirty="0" smtClean="0"/>
              <a:t>مفهوم الموارد وطبيعتها</a:t>
            </a:r>
          </a:p>
          <a:p>
            <a:pPr algn="just"/>
            <a:r>
              <a:rPr lang="ar-SA" sz="2800" dirty="0" smtClean="0">
                <a:solidFill>
                  <a:srgbClr val="FF0000"/>
                </a:solidFill>
              </a:rPr>
              <a:t>ثانيا : </a:t>
            </a:r>
            <a:r>
              <a:rPr lang="ar-SA" sz="2800" dirty="0" smtClean="0"/>
              <a:t>تصنيـف المــوارد</a:t>
            </a:r>
          </a:p>
          <a:p>
            <a:pPr algn="just"/>
            <a:r>
              <a:rPr lang="ar-SA" sz="2800" dirty="0" smtClean="0">
                <a:solidFill>
                  <a:srgbClr val="FF0000"/>
                </a:solidFill>
              </a:rPr>
              <a:t>ثالثا : </a:t>
            </a:r>
            <a:r>
              <a:rPr lang="ar-SA" sz="2800" dirty="0" smtClean="0"/>
              <a:t>الموارد والتجارة الدولية</a:t>
            </a:r>
          </a:p>
          <a:p>
            <a:pPr algn="just"/>
            <a:r>
              <a:rPr lang="ar-SA" sz="2800" dirty="0" smtClean="0">
                <a:solidFill>
                  <a:srgbClr val="FF0000"/>
                </a:solidFill>
              </a:rPr>
              <a:t>رابعا : </a:t>
            </a:r>
            <a:r>
              <a:rPr lang="ar-SA" sz="2800" dirty="0" smtClean="0"/>
              <a:t>الموارد والتكتلات الاقتصادية</a:t>
            </a:r>
            <a:endParaRPr lang="ar-SA"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4" presetClass="entr" presetSubtype="0" accel="10000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3000" fill="hold"/>
                                        <p:tgtEl>
                                          <p:spTgt spid="5"/>
                                        </p:tgtEl>
                                        <p:attrNameLst>
                                          <p:attrName>ppt_w</p:attrName>
                                        </p:attrNameLst>
                                      </p:cBhvr>
                                      <p:tavLst>
                                        <p:tav tm="0">
                                          <p:val>
                                            <p:strVal val="#ppt_w*0.05"/>
                                          </p:val>
                                        </p:tav>
                                        <p:tav tm="100000">
                                          <p:val>
                                            <p:strVal val="#ppt_w"/>
                                          </p:val>
                                        </p:tav>
                                      </p:tavLst>
                                    </p:anim>
                                    <p:anim calcmode="lin" valueType="num">
                                      <p:cBhvr>
                                        <p:cTn id="8" dur="3000" fill="hold"/>
                                        <p:tgtEl>
                                          <p:spTgt spid="5"/>
                                        </p:tgtEl>
                                        <p:attrNameLst>
                                          <p:attrName>ppt_h</p:attrName>
                                        </p:attrNameLst>
                                      </p:cBhvr>
                                      <p:tavLst>
                                        <p:tav tm="0">
                                          <p:val>
                                            <p:strVal val="#ppt_h"/>
                                          </p:val>
                                        </p:tav>
                                        <p:tav tm="100000">
                                          <p:val>
                                            <p:strVal val="#ppt_h"/>
                                          </p:val>
                                        </p:tav>
                                      </p:tavLst>
                                    </p:anim>
                                    <p:anim calcmode="lin" valueType="num">
                                      <p:cBhvr>
                                        <p:cTn id="9" dur="3000" fill="hold"/>
                                        <p:tgtEl>
                                          <p:spTgt spid="5"/>
                                        </p:tgtEl>
                                        <p:attrNameLst>
                                          <p:attrName>ppt_x</p:attrName>
                                        </p:attrNameLst>
                                      </p:cBhvr>
                                      <p:tavLst>
                                        <p:tav tm="0">
                                          <p:val>
                                            <p:strVal val="#ppt_x-.2"/>
                                          </p:val>
                                        </p:tav>
                                        <p:tav tm="100000">
                                          <p:val>
                                            <p:strVal val="#ppt_x"/>
                                          </p:val>
                                        </p:tav>
                                      </p:tavLst>
                                    </p:anim>
                                    <p:anim calcmode="lin" valueType="num">
                                      <p:cBhvr>
                                        <p:cTn id="10" dur="3000" fill="hold"/>
                                        <p:tgtEl>
                                          <p:spTgt spid="5"/>
                                        </p:tgtEl>
                                        <p:attrNameLst>
                                          <p:attrName>ppt_y</p:attrName>
                                        </p:attrNameLst>
                                      </p:cBhvr>
                                      <p:tavLst>
                                        <p:tav tm="0">
                                          <p:val>
                                            <p:strVal val="#ppt_y"/>
                                          </p:val>
                                        </p:tav>
                                        <p:tav tm="100000">
                                          <p:val>
                                            <p:strVal val="#ppt_y"/>
                                          </p:val>
                                        </p:tav>
                                      </p:tavLst>
                                    </p:anim>
                                    <p:animEffect transition="in" filter="fade">
                                      <p:cBhvr>
                                        <p:cTn id="11" dur="30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grpId="0"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blinds(horizontal)">
                                      <p:cBhvr>
                                        <p:cTn id="16" dur="20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2000" fill="hold"/>
                                        <p:tgtEl>
                                          <p:spTgt spid="9"/>
                                        </p:tgtEl>
                                        <p:attrNameLst>
                                          <p:attrName>ppt_x</p:attrName>
                                        </p:attrNameLst>
                                      </p:cBhvr>
                                      <p:tavLst>
                                        <p:tav tm="0">
                                          <p:val>
                                            <p:strVal val="#ppt_x"/>
                                          </p:val>
                                        </p:tav>
                                        <p:tav tm="100000">
                                          <p:val>
                                            <p:strVal val="#ppt_x"/>
                                          </p:val>
                                        </p:tav>
                                      </p:tavLst>
                                    </p:anim>
                                    <p:anim calcmode="lin" valueType="num">
                                      <p:cBhvr additive="base">
                                        <p:cTn id="22" dur="20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p:cNvSpPr txBox="1"/>
          <p:nvPr/>
        </p:nvSpPr>
        <p:spPr>
          <a:xfrm>
            <a:off x="500034" y="1000108"/>
            <a:ext cx="8286808" cy="5693866"/>
          </a:xfrm>
          <a:prstGeom prst="rect">
            <a:avLst/>
          </a:prstGeom>
          <a:noFill/>
        </p:spPr>
        <p:txBody>
          <a:bodyPr wrap="square" rtlCol="1">
            <a:spAutoFit/>
          </a:bodyPr>
          <a:lstStyle/>
          <a:p>
            <a:pPr algn="just"/>
            <a:r>
              <a:rPr lang="ar-SA" sz="2400" b="1" u="sng" dirty="0" smtClean="0">
                <a:solidFill>
                  <a:srgbClr val="FF0000"/>
                </a:solidFill>
              </a:rPr>
              <a:t>أولا : </a:t>
            </a:r>
            <a:r>
              <a:rPr lang="ar-SA" sz="2400" b="1" u="sng" dirty="0" smtClean="0">
                <a:solidFill>
                  <a:schemeClr val="accent2"/>
                </a:solidFill>
              </a:rPr>
              <a:t>تعريف الموارد الاقتصادية :</a:t>
            </a:r>
          </a:p>
          <a:p>
            <a:pPr algn="just"/>
            <a:endParaRPr lang="ar-SA" sz="2000" dirty="0" smtClean="0"/>
          </a:p>
          <a:p>
            <a:pPr algn="just"/>
            <a:r>
              <a:rPr lang="ar-SA" sz="2000" dirty="0" smtClean="0"/>
              <a:t>كل ما تحتويه البيئة وينفع الإنسان ويساعده على البقاء وبذلك نجد أن الموارد تقوم على أساسين هما :</a:t>
            </a:r>
          </a:p>
          <a:p>
            <a:pPr algn="just"/>
            <a:endParaRPr lang="ar-SA" sz="2000" dirty="0" smtClean="0"/>
          </a:p>
          <a:p>
            <a:pPr algn="just"/>
            <a:r>
              <a:rPr lang="ar-SA" sz="2000" dirty="0" smtClean="0"/>
              <a:t>1- المحتوى البيئي للأشياء التي تفيد الإنسان وهي التي تعرف بالموارد الطبيعية</a:t>
            </a:r>
          </a:p>
          <a:p>
            <a:pPr algn="just"/>
            <a:r>
              <a:rPr lang="ar-SA" sz="2000" dirty="0" smtClean="0"/>
              <a:t>2- الإنسان نفسه بما يمثله من طلب الأشياء وما يقوم به من جهد عضلي أو فكري في سبيل الحصول على هذه الأشياء والاستفادة منها, وهذا ما يسمى بالموارد البشرية.</a:t>
            </a:r>
          </a:p>
          <a:p>
            <a:pPr algn="just"/>
            <a:endParaRPr lang="ar-SA" sz="2000" dirty="0" smtClean="0"/>
          </a:p>
          <a:p>
            <a:pPr algn="just"/>
            <a:r>
              <a:rPr lang="ar-SA" sz="2000" dirty="0" smtClean="0"/>
              <a:t>وليس لأي من هذين الموردين ( الطبيعي أو البشري ) أي أهمية بمفرده. والجانب الطبيعي يمثل العامل الثابت الذي لا يتحرك إلا إذا مسه الإنسان, بينما الجانب البشري هو العامل المتغير الذي تحركه متطلبات الإنسان ومدى قدرته على التعامل مع المورد الطبيعي.</a:t>
            </a:r>
          </a:p>
          <a:p>
            <a:pPr algn="just"/>
            <a:endParaRPr lang="ar-SA" sz="2000" dirty="0"/>
          </a:p>
          <a:p>
            <a:pPr algn="just"/>
            <a:r>
              <a:rPr lang="ar-SA" sz="2000" dirty="0" smtClean="0">
                <a:solidFill>
                  <a:schemeClr val="accent2">
                    <a:lumMod val="60000"/>
                    <a:lumOff val="40000"/>
                  </a:schemeClr>
                </a:solidFill>
              </a:rPr>
              <a:t>خصائص الموارد الاقتصادية :</a:t>
            </a:r>
          </a:p>
          <a:p>
            <a:pPr algn="just"/>
            <a:endParaRPr lang="ar-SA" sz="2000" dirty="0" smtClean="0">
              <a:solidFill>
                <a:schemeClr val="accent2">
                  <a:lumMod val="60000"/>
                  <a:lumOff val="40000"/>
                </a:schemeClr>
              </a:solidFill>
            </a:endParaRPr>
          </a:p>
          <a:p>
            <a:pPr algn="just"/>
            <a:r>
              <a:rPr lang="ar-SA" sz="2000" dirty="0" smtClean="0"/>
              <a:t>تتميز الموارد الاقتصادية بثلاث خصائص رئيسية هي :</a:t>
            </a:r>
          </a:p>
          <a:p>
            <a:pPr algn="just"/>
            <a:r>
              <a:rPr lang="ar-SA" sz="2000" u="sng" dirty="0" smtClean="0"/>
              <a:t>1- الندرة النسبية :</a:t>
            </a:r>
          </a:p>
          <a:p>
            <a:pPr algn="just"/>
            <a:r>
              <a:rPr lang="ar-SA" sz="2000" dirty="0" smtClean="0"/>
              <a:t>التعريف : قصور القدر المتاح من الموارد مع إشباع رغبات السكان. ويبدو ذلك عند مقارنة الموارد المتاحة بذلك القدر اللازم من الموارد لإشباع الرغبات البشرية.</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642910" y="1071546"/>
            <a:ext cx="8072494" cy="5324535"/>
          </a:xfrm>
          <a:prstGeom prst="rect">
            <a:avLst/>
          </a:prstGeom>
        </p:spPr>
        <p:txBody>
          <a:bodyPr wrap="square">
            <a:spAutoFit/>
          </a:bodyPr>
          <a:lstStyle/>
          <a:p>
            <a:pPr algn="just"/>
            <a:r>
              <a:rPr lang="ar-SA" sz="2000" u="sng" dirty="0" smtClean="0"/>
              <a:t>2- تباين أوجه الاستعمال :</a:t>
            </a:r>
          </a:p>
          <a:p>
            <a:pPr algn="just"/>
            <a:endParaRPr lang="ar-SA" sz="2000" dirty="0" smtClean="0"/>
          </a:p>
          <a:p>
            <a:pPr algn="just"/>
            <a:r>
              <a:rPr lang="ar-SA" sz="2000" dirty="0" smtClean="0"/>
              <a:t>هو ما تتميز به الموارد الاقتصادية والخدمات. ويتوقف تباين أوجه استعمال المورد الواحد على عاملين أساسين هما : </a:t>
            </a:r>
            <a:r>
              <a:rPr lang="ar-SA" sz="2000" dirty="0" smtClean="0">
                <a:solidFill>
                  <a:srgbClr val="C00000"/>
                </a:solidFill>
              </a:rPr>
              <a:t>مدى التخصص ومدى التقدم التكنولوجي</a:t>
            </a:r>
            <a:r>
              <a:rPr lang="ar-SA" sz="2000" dirty="0" smtClean="0"/>
              <a:t>. فكلما ازداد تخصص الموارد, ضاقت مجالات استغلاله , فالعمال الغير متخصصين مثلا يمكن استخدامهم في إنتاج عدد واسع النطاق من السلع والخدمات , بينما العمال المهرة المتخصصون لايمكن تشغليهم إلا في مجالات تخصصهم, كما تزداد أوجه استخدام المورد بازدياد التقدم العلمي, كما نرى في استخدام البترول الخام في إنتاج مجموعة كبيرة من السلع مثل الجازولين والكيروسين وغير ذلك من السلع المستخدمة كمصدر للطاقة.</a:t>
            </a:r>
          </a:p>
          <a:p>
            <a:pPr algn="just"/>
            <a:endParaRPr lang="ar-SA" sz="2000" u="sng" dirty="0" smtClean="0"/>
          </a:p>
          <a:p>
            <a:pPr algn="just"/>
            <a:r>
              <a:rPr lang="ar-SA" sz="2000" u="sng" dirty="0" smtClean="0"/>
              <a:t>3- قابليتها للامتزاج:</a:t>
            </a:r>
          </a:p>
          <a:p>
            <a:pPr algn="just"/>
            <a:endParaRPr lang="ar-SA" sz="2000" dirty="0" smtClean="0"/>
          </a:p>
          <a:p>
            <a:pPr algn="just"/>
            <a:r>
              <a:rPr lang="ar-SA" sz="2000" dirty="0" smtClean="0"/>
              <a:t>أما ماتتميز به الموارد الاقتصادية من حيث قابليتها للامتزاج بنسب مختلفة لإنتاج سلعة أو خدمة معينة فنراه في بعض السلع التي يتطلب إنتاجها مزج الموارد بنسب ثابتة غير قابلة للتغير, ويرجع ذلك إلى أن هذه الموارد تتسم بخاصة الاستبدال أي بإمكان استبدال قدر من مورد معين بقدر مختلف من مورد آخر في إنتاج نفس السلعة في نطاق حدود معينة, مثل استبدال الأسمدة العضوية بالأسمدة الكيماوية أو العمل الآلي بالعمل اليدوي.</a:t>
            </a:r>
            <a:endParaRPr lang="ar-SA" sz="20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مربع نص 5"/>
          <p:cNvSpPr txBox="1"/>
          <p:nvPr/>
        </p:nvSpPr>
        <p:spPr>
          <a:xfrm>
            <a:off x="785786" y="1142984"/>
            <a:ext cx="8001056" cy="1384995"/>
          </a:xfrm>
          <a:prstGeom prst="rect">
            <a:avLst/>
          </a:prstGeom>
          <a:noFill/>
        </p:spPr>
        <p:txBody>
          <a:bodyPr wrap="square" rtlCol="1">
            <a:spAutoFit/>
          </a:bodyPr>
          <a:lstStyle/>
          <a:p>
            <a:r>
              <a:rPr lang="ar-SA" sz="2400" b="1" u="sng" dirty="0" smtClean="0">
                <a:solidFill>
                  <a:srgbClr val="FF0000"/>
                </a:solidFill>
              </a:rPr>
              <a:t>ثانيا : </a:t>
            </a:r>
            <a:r>
              <a:rPr lang="ar-SA" sz="2400" b="1" u="sng" dirty="0" smtClean="0">
                <a:solidFill>
                  <a:schemeClr val="accent2"/>
                </a:solidFill>
              </a:rPr>
              <a:t>تصنيف الموارد :</a:t>
            </a:r>
          </a:p>
          <a:p>
            <a:endParaRPr lang="ar-SA" sz="2000" dirty="0" smtClean="0">
              <a:solidFill>
                <a:schemeClr val="accent2"/>
              </a:solidFill>
            </a:endParaRPr>
          </a:p>
          <a:p>
            <a:r>
              <a:rPr lang="ar-SA" sz="2000" dirty="0" smtClean="0"/>
              <a:t>نظرا لتعدد الزوايا التي تدرس من خلالها الموارد فقد تباينت الأسس التي على أساسها تقسم الموارد, وعلى هذا الأساس جرت محاولات عديدة لتصنيف الموارد :</a:t>
            </a:r>
          </a:p>
        </p:txBody>
      </p:sp>
      <p:sp>
        <p:nvSpPr>
          <p:cNvPr id="7" name="مربع نص 6"/>
          <p:cNvSpPr txBox="1"/>
          <p:nvPr/>
        </p:nvSpPr>
        <p:spPr>
          <a:xfrm>
            <a:off x="4000496" y="2714620"/>
            <a:ext cx="4714876" cy="3477875"/>
          </a:xfrm>
          <a:prstGeom prst="rect">
            <a:avLst/>
          </a:prstGeom>
          <a:noFill/>
        </p:spPr>
        <p:txBody>
          <a:bodyPr wrap="square" rtlCol="1">
            <a:spAutoFit/>
          </a:bodyPr>
          <a:lstStyle/>
          <a:p>
            <a:r>
              <a:rPr lang="ar-SA" sz="2000" u="sng" dirty="0" smtClean="0">
                <a:solidFill>
                  <a:schemeClr val="accent2">
                    <a:lumMod val="60000"/>
                    <a:lumOff val="40000"/>
                  </a:schemeClr>
                </a:solidFill>
              </a:rPr>
              <a:t>1- تقسيم الموارد بحسب ماهيتها وطبيعتها :</a:t>
            </a:r>
          </a:p>
          <a:p>
            <a:endParaRPr lang="ar-SA" sz="2000" u="sng" dirty="0" smtClean="0">
              <a:solidFill>
                <a:schemeClr val="accent2">
                  <a:lumMod val="60000"/>
                  <a:lumOff val="40000"/>
                </a:schemeClr>
              </a:solidFill>
            </a:endParaRPr>
          </a:p>
          <a:p>
            <a:r>
              <a:rPr lang="ar-SA" sz="2000" dirty="0" smtClean="0"/>
              <a:t>أ – موارد طبيعية</a:t>
            </a:r>
          </a:p>
          <a:p>
            <a:r>
              <a:rPr lang="ar-SA" sz="2000" dirty="0" smtClean="0"/>
              <a:t>ب – موارد بشرية </a:t>
            </a:r>
          </a:p>
          <a:p>
            <a:endParaRPr lang="ar-SA" sz="2000" dirty="0"/>
          </a:p>
          <a:p>
            <a:r>
              <a:rPr lang="ar-SA" sz="2000" u="sng" dirty="0" smtClean="0">
                <a:solidFill>
                  <a:schemeClr val="accent2">
                    <a:lumMod val="60000"/>
                    <a:lumOff val="40000"/>
                  </a:schemeClr>
                </a:solidFill>
              </a:rPr>
              <a:t>2- تقسيم الموارد على أساس التوزيع الجغرافي لها :</a:t>
            </a:r>
          </a:p>
          <a:p>
            <a:endParaRPr lang="ar-SA" sz="2000" u="sng" dirty="0">
              <a:solidFill>
                <a:schemeClr val="accent2">
                  <a:lumMod val="60000"/>
                  <a:lumOff val="40000"/>
                </a:schemeClr>
              </a:solidFill>
            </a:endParaRPr>
          </a:p>
          <a:p>
            <a:r>
              <a:rPr lang="ar-SA" sz="2000" dirty="0" smtClean="0"/>
              <a:t>أ – موارد واسعة الانتشار</a:t>
            </a:r>
          </a:p>
          <a:p>
            <a:r>
              <a:rPr lang="ar-SA" sz="2000" dirty="0" smtClean="0"/>
              <a:t>ب – موارد متوسطة الانتشار</a:t>
            </a:r>
          </a:p>
          <a:p>
            <a:r>
              <a:rPr lang="ar-SA" sz="2000" dirty="0" err="1" smtClean="0"/>
              <a:t>جـ</a:t>
            </a:r>
            <a:r>
              <a:rPr lang="ar-SA" sz="2000" dirty="0" smtClean="0"/>
              <a:t> - موارد محدودة الانتشار</a:t>
            </a:r>
          </a:p>
          <a:p>
            <a:r>
              <a:rPr lang="ar-SA" sz="2000" dirty="0" smtClean="0"/>
              <a:t>د – موارد انتشارها عظيم التركيز (انتشارها مركز جداً)</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p:cNvSpPr txBox="1"/>
          <p:nvPr/>
        </p:nvSpPr>
        <p:spPr>
          <a:xfrm>
            <a:off x="428596" y="928670"/>
            <a:ext cx="8501122" cy="5632311"/>
          </a:xfrm>
          <a:prstGeom prst="rect">
            <a:avLst/>
          </a:prstGeom>
          <a:noFill/>
        </p:spPr>
        <p:txBody>
          <a:bodyPr wrap="square" rtlCol="1">
            <a:spAutoFit/>
          </a:bodyPr>
          <a:lstStyle/>
          <a:p>
            <a:r>
              <a:rPr lang="ar-SA" sz="2000" u="sng" dirty="0" smtClean="0">
                <a:solidFill>
                  <a:schemeClr val="accent2">
                    <a:lumMod val="60000"/>
                    <a:lumOff val="40000"/>
                  </a:schemeClr>
                </a:solidFill>
              </a:rPr>
              <a:t>3- تقسيم على أساس قدرة الموارد على التجدد والاستمرار :</a:t>
            </a:r>
          </a:p>
          <a:p>
            <a:r>
              <a:rPr lang="ar-SA" sz="2000" dirty="0" smtClean="0"/>
              <a:t>أ – موارد متجددة</a:t>
            </a:r>
          </a:p>
          <a:p>
            <a:r>
              <a:rPr lang="ar-SA" sz="2000" dirty="0" smtClean="0"/>
              <a:t>ب – موارد غير متجددة </a:t>
            </a:r>
          </a:p>
          <a:p>
            <a:endParaRPr lang="ar-SA" sz="2000" dirty="0"/>
          </a:p>
          <a:p>
            <a:r>
              <a:rPr lang="ar-SA" sz="2000" u="sng" dirty="0" smtClean="0">
                <a:solidFill>
                  <a:schemeClr val="accent2">
                    <a:lumMod val="60000"/>
                    <a:lumOff val="40000"/>
                  </a:schemeClr>
                </a:solidFill>
              </a:rPr>
              <a:t>4- تقسيم للموارد على أساس تكوين الموارد إلى عضوية وغير عضوية ومختلطة :</a:t>
            </a:r>
          </a:p>
          <a:p>
            <a:r>
              <a:rPr lang="ar-SA" sz="2000" dirty="0" smtClean="0"/>
              <a:t>أ – موارد عضوية النشأة</a:t>
            </a:r>
          </a:p>
          <a:p>
            <a:r>
              <a:rPr lang="ar-SA" sz="2000" dirty="0" smtClean="0"/>
              <a:t>ب – موارد غير عضوية النشأة</a:t>
            </a:r>
          </a:p>
          <a:p>
            <a:r>
              <a:rPr lang="ar-SA" sz="2000" dirty="0" err="1" smtClean="0"/>
              <a:t>جـ</a:t>
            </a:r>
            <a:r>
              <a:rPr lang="ar-SA" sz="2000" dirty="0" smtClean="0"/>
              <a:t> - موارد مختلطة النشأة </a:t>
            </a:r>
          </a:p>
          <a:p>
            <a:endParaRPr lang="ar-SA" sz="2000" u="sng" dirty="0"/>
          </a:p>
          <a:p>
            <a:r>
              <a:rPr lang="ar-SA" sz="2000" u="sng" dirty="0" smtClean="0">
                <a:solidFill>
                  <a:schemeClr val="accent2">
                    <a:lumMod val="60000"/>
                    <a:lumOff val="40000"/>
                  </a:schemeClr>
                </a:solidFill>
              </a:rPr>
              <a:t>5- تقسيم للموارد على أساس مظهرها حيث تنقسم إلى :</a:t>
            </a:r>
          </a:p>
          <a:p>
            <a:r>
              <a:rPr lang="ar-SA" sz="2000" dirty="0" smtClean="0"/>
              <a:t>أ – موارد ملموسة</a:t>
            </a:r>
          </a:p>
          <a:p>
            <a:r>
              <a:rPr lang="ar-SA" sz="2000" dirty="0" smtClean="0"/>
              <a:t>ب – موارد غير ملموسة</a:t>
            </a:r>
          </a:p>
          <a:p>
            <a:endParaRPr lang="ar-SA" sz="2000" dirty="0"/>
          </a:p>
          <a:p>
            <a:r>
              <a:rPr lang="ar-SA" sz="2000" u="sng" dirty="0" smtClean="0">
                <a:solidFill>
                  <a:schemeClr val="accent2">
                    <a:lumMod val="60000"/>
                    <a:lumOff val="40000"/>
                  </a:schemeClr>
                </a:solidFill>
              </a:rPr>
              <a:t>6 – كما تنقسم الموارد على المستوى الجغرافي إلى :</a:t>
            </a:r>
          </a:p>
          <a:p>
            <a:r>
              <a:rPr lang="ar-SA" sz="2000" dirty="0" smtClean="0"/>
              <a:t>أ – موارد على مستوى الفرد </a:t>
            </a:r>
          </a:p>
          <a:p>
            <a:r>
              <a:rPr lang="ar-SA" sz="2000" dirty="0" smtClean="0"/>
              <a:t>ب – موارد قومية</a:t>
            </a:r>
          </a:p>
          <a:p>
            <a:r>
              <a:rPr lang="ar-SA" sz="2000" dirty="0" err="1" smtClean="0"/>
              <a:t>جـ</a:t>
            </a:r>
            <a:r>
              <a:rPr lang="ar-SA" sz="2000" dirty="0" smtClean="0"/>
              <a:t> - موارد عالمية</a:t>
            </a:r>
          </a:p>
          <a:p>
            <a:endParaRPr lang="ar-SA" sz="20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p:cNvSpPr txBox="1"/>
          <p:nvPr/>
        </p:nvSpPr>
        <p:spPr>
          <a:xfrm>
            <a:off x="500034" y="917912"/>
            <a:ext cx="8358246" cy="5632311"/>
          </a:xfrm>
          <a:prstGeom prst="rect">
            <a:avLst/>
          </a:prstGeom>
          <a:noFill/>
        </p:spPr>
        <p:txBody>
          <a:bodyPr wrap="square" rtlCol="1">
            <a:spAutoFit/>
          </a:bodyPr>
          <a:lstStyle/>
          <a:p>
            <a:pPr algn="just"/>
            <a:r>
              <a:rPr lang="ar-SA" sz="2000" u="sng" dirty="0" smtClean="0">
                <a:solidFill>
                  <a:schemeClr val="accent2">
                    <a:lumMod val="60000"/>
                    <a:lumOff val="40000"/>
                  </a:schemeClr>
                </a:solidFill>
              </a:rPr>
              <a:t>7 – يقسم البعض الموارد على أساس الحرفة إلى :</a:t>
            </a:r>
          </a:p>
          <a:p>
            <a:pPr algn="just"/>
            <a:r>
              <a:rPr lang="ar-SA" sz="2000" dirty="0" smtClean="0"/>
              <a:t>أ – موارد الصيد البحري               </a:t>
            </a:r>
            <a:r>
              <a:rPr lang="ar-SA" sz="2000" dirty="0" err="1" smtClean="0"/>
              <a:t>ب</a:t>
            </a:r>
            <a:r>
              <a:rPr lang="ar-SA" sz="2000" dirty="0" smtClean="0"/>
              <a:t> – موارد الصيد البري</a:t>
            </a:r>
          </a:p>
          <a:p>
            <a:pPr algn="just"/>
            <a:r>
              <a:rPr lang="ar-SA" sz="2000" dirty="0" err="1" smtClean="0"/>
              <a:t>جـ</a:t>
            </a:r>
            <a:r>
              <a:rPr lang="ar-SA" sz="2000" dirty="0" smtClean="0"/>
              <a:t> - الموارد الزراعية                  </a:t>
            </a:r>
            <a:r>
              <a:rPr lang="ar-SA" sz="2000" dirty="0" err="1" smtClean="0"/>
              <a:t>د</a:t>
            </a:r>
            <a:r>
              <a:rPr lang="ar-SA" sz="2000" dirty="0" smtClean="0"/>
              <a:t> – الموارد الرعوية</a:t>
            </a:r>
          </a:p>
          <a:p>
            <a:pPr algn="just"/>
            <a:r>
              <a:rPr lang="ar-SA" sz="2000" dirty="0" smtClean="0"/>
              <a:t>هـ - موارد التعدين                      </a:t>
            </a:r>
            <a:r>
              <a:rPr lang="ar-SA" sz="2000" dirty="0" err="1" smtClean="0"/>
              <a:t>و</a:t>
            </a:r>
            <a:r>
              <a:rPr lang="ar-SA" sz="2000" dirty="0" smtClean="0"/>
              <a:t> – موارد الصناعة</a:t>
            </a:r>
          </a:p>
          <a:p>
            <a:pPr algn="just"/>
            <a:r>
              <a:rPr lang="ar-SA" sz="2000" dirty="0" smtClean="0"/>
              <a:t>ز – موارد الخدمات والنقل والتجارة.</a:t>
            </a:r>
          </a:p>
          <a:p>
            <a:pPr algn="just"/>
            <a:endParaRPr lang="ar-SA" sz="2000" dirty="0" smtClean="0"/>
          </a:p>
          <a:p>
            <a:pPr algn="just"/>
            <a:r>
              <a:rPr lang="ar-SA" sz="2000" u="sng" dirty="0" smtClean="0">
                <a:solidFill>
                  <a:schemeClr val="accent2">
                    <a:lumMod val="60000"/>
                    <a:lumOff val="40000"/>
                  </a:schemeClr>
                </a:solidFill>
              </a:rPr>
              <a:t>8 – تقسم الموارد على أساس الوظيفة إلى :</a:t>
            </a:r>
          </a:p>
          <a:p>
            <a:pPr algn="just"/>
            <a:r>
              <a:rPr lang="ar-SA" sz="2000" dirty="0" smtClean="0"/>
              <a:t>أ – موارد غذائية</a:t>
            </a:r>
          </a:p>
          <a:p>
            <a:pPr algn="just"/>
            <a:r>
              <a:rPr lang="ar-SA" sz="2000" dirty="0" smtClean="0"/>
              <a:t>ب – موارد الألياف والمنبهات</a:t>
            </a:r>
          </a:p>
          <a:p>
            <a:pPr algn="just"/>
            <a:r>
              <a:rPr lang="ar-SA" sz="2000" dirty="0" err="1" smtClean="0"/>
              <a:t>جـ</a:t>
            </a:r>
            <a:r>
              <a:rPr lang="ar-SA" sz="2000" dirty="0" smtClean="0"/>
              <a:t> - موارد الزيوت</a:t>
            </a:r>
          </a:p>
          <a:p>
            <a:pPr algn="just"/>
            <a:r>
              <a:rPr lang="ar-SA" sz="2000" dirty="0" smtClean="0"/>
              <a:t>د – موارد الطاقة</a:t>
            </a:r>
            <a:endParaRPr lang="ar-SA" sz="2000" dirty="0"/>
          </a:p>
          <a:p>
            <a:pPr algn="just"/>
            <a:endParaRPr lang="ar-SA" sz="2000" dirty="0" smtClean="0"/>
          </a:p>
          <a:p>
            <a:pPr algn="just"/>
            <a:r>
              <a:rPr lang="ar-SA" sz="2000" u="sng" dirty="0" smtClean="0">
                <a:solidFill>
                  <a:schemeClr val="accent2">
                    <a:lumMod val="60000"/>
                    <a:lumOff val="40000"/>
                  </a:schemeClr>
                </a:solidFill>
              </a:rPr>
              <a:t>9 – يمكن تقسيم الموارد بحسب الإقليم الجغرافي إلى :</a:t>
            </a:r>
          </a:p>
          <a:p>
            <a:pPr algn="just"/>
            <a:r>
              <a:rPr lang="ar-SA" sz="2000" dirty="0" smtClean="0"/>
              <a:t>أ - موارد الغابات المدارية المطيرة</a:t>
            </a:r>
          </a:p>
          <a:p>
            <a:pPr algn="just"/>
            <a:r>
              <a:rPr lang="ar-SA" sz="2000" dirty="0" smtClean="0"/>
              <a:t>ب – موارد الأقاليم الموسمية وموارد </a:t>
            </a:r>
            <a:r>
              <a:rPr lang="ar-SA" sz="2000" dirty="0" err="1" smtClean="0"/>
              <a:t>السافانا</a:t>
            </a:r>
            <a:endParaRPr lang="ar-SA" sz="2000" dirty="0" smtClean="0"/>
          </a:p>
          <a:p>
            <a:pPr algn="just"/>
            <a:r>
              <a:rPr lang="ar-SA" sz="2000" dirty="0" err="1" smtClean="0"/>
              <a:t>جـ</a:t>
            </a:r>
            <a:r>
              <a:rPr lang="ar-SA" sz="2000" dirty="0" smtClean="0"/>
              <a:t> - موارد البحر المتوسط</a:t>
            </a:r>
          </a:p>
          <a:p>
            <a:pPr algn="just"/>
            <a:r>
              <a:rPr lang="ar-SA" sz="2000" dirty="0" smtClean="0"/>
              <a:t>د – موارد غرب أوروبا</a:t>
            </a:r>
          </a:p>
          <a:p>
            <a:pPr algn="just"/>
            <a:r>
              <a:rPr lang="ar-SA" sz="2000" dirty="0" smtClean="0"/>
              <a:t>هـ - موارد </a:t>
            </a:r>
            <a:r>
              <a:rPr lang="ar-SA" sz="2000" dirty="0" err="1" smtClean="0"/>
              <a:t>الاستبس</a:t>
            </a:r>
            <a:endParaRPr lang="ar-SA" sz="2000" dirty="0" smtClean="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تدفق">
  <a:themeElements>
    <a:clrScheme name="موازنة">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تدفق">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تدفق">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669</TotalTime>
  <Words>2298</Words>
  <Application>Microsoft Office PowerPoint</Application>
  <PresentationFormat>عرض على الشاشة (3:4)‏</PresentationFormat>
  <Paragraphs>189</Paragraphs>
  <Slides>18</Slides>
  <Notes>0</Notes>
  <HiddenSlides>0</HiddenSlides>
  <MMClips>0</MMClips>
  <ScaleCrop>false</ScaleCrop>
  <HeadingPairs>
    <vt:vector size="4" baseType="variant">
      <vt:variant>
        <vt:lpstr>سمة</vt:lpstr>
      </vt:variant>
      <vt:variant>
        <vt:i4>1</vt:i4>
      </vt:variant>
      <vt:variant>
        <vt:lpstr>عناوين الشرائح</vt:lpstr>
      </vt:variant>
      <vt:variant>
        <vt:i4>18</vt:i4>
      </vt:variant>
    </vt:vector>
  </HeadingPairs>
  <TitlesOfParts>
    <vt:vector size="19" baseType="lpstr">
      <vt:lpstr>تدفق</vt:lpstr>
      <vt:lpstr>الفصل الأول</vt:lpstr>
      <vt:lpstr>الشريحة 2</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الفصل الأول</dc:title>
  <dc:creator>Toshiba</dc:creator>
  <cp:lastModifiedBy>Toshiba</cp:lastModifiedBy>
  <cp:revision>44</cp:revision>
  <dcterms:created xsi:type="dcterms:W3CDTF">2011-10-02T14:11:03Z</dcterms:created>
  <dcterms:modified xsi:type="dcterms:W3CDTF">2011-12-18T19:43:38Z</dcterms:modified>
</cp:coreProperties>
</file>