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2391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66" d="100"/>
          <a:sy n="66" d="100"/>
        </p:scale>
        <p:origin x="-149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73D91F4C-B08A-41B7-9B78-D4F8A6063AF8}" type="datetimeFigureOut">
              <a:rPr lang="ar-SA" smtClean="0"/>
              <a:t>12/11/32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EEAAA66-AE7C-4D5B-B6AA-3EB93C2F3393}"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D91F4C-B08A-41B7-9B78-D4F8A6063AF8}" type="datetimeFigureOut">
              <a:rPr lang="ar-SA" smtClean="0"/>
              <a:t>12/11/32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EEAAA66-AE7C-4D5B-B6AA-3EB93C2F3393}"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73D91F4C-B08A-41B7-9B78-D4F8A6063AF8}" type="datetimeFigureOut">
              <a:rPr lang="ar-SA" smtClean="0"/>
              <a:t>12/11/32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EEAAA66-AE7C-4D5B-B6AA-3EB93C2F3393}"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73D91F4C-B08A-41B7-9B78-D4F8A6063AF8}" type="datetimeFigureOut">
              <a:rPr lang="ar-SA" smtClean="0"/>
              <a:t>12/11/32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EEAAA66-AE7C-4D5B-B6AA-3EB93C2F3393}"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73D91F4C-B08A-41B7-9B78-D4F8A6063AF8}" type="datetimeFigureOut">
              <a:rPr lang="ar-SA" smtClean="0"/>
              <a:t>12/11/32</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1EEAAA66-AE7C-4D5B-B6AA-3EB93C2F3393}"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73D91F4C-B08A-41B7-9B78-D4F8A6063AF8}" type="datetimeFigureOut">
              <a:rPr lang="ar-SA" smtClean="0"/>
              <a:t>12/11/32</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1EEAAA66-AE7C-4D5B-B6AA-3EB93C2F3393}"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3D91F4C-B08A-41B7-9B78-D4F8A6063AF8}" type="datetimeFigureOut">
              <a:rPr lang="ar-SA" smtClean="0"/>
              <a:t>12/11/32</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1EEAAA66-AE7C-4D5B-B6AA-3EB93C2F3393}"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3D91F4C-B08A-41B7-9B78-D4F8A6063AF8}" type="datetimeFigureOut">
              <a:rPr lang="ar-SA" smtClean="0"/>
              <a:t>12/11/32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EEAAA66-AE7C-4D5B-B6AA-3EB93C2F3393}"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3D91F4C-B08A-41B7-9B78-D4F8A6063AF8}" type="datetimeFigureOut">
              <a:rPr lang="ar-SA" smtClean="0"/>
              <a:t>12/11/32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EEAAA66-AE7C-4D5B-B6AA-3EB93C2F3393}"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D91F4C-B08A-41B7-9B78-D4F8A6063AF8}" type="datetimeFigureOut">
              <a:rPr lang="ar-SA" smtClean="0"/>
              <a:t>12/11/32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EEAAA66-AE7C-4D5B-B6AA-3EB93C2F3393}"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D91F4C-B08A-41B7-9B78-D4F8A6063AF8}" type="datetimeFigureOut">
              <a:rPr lang="ar-SA" smtClean="0"/>
              <a:t>12/11/32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EEAAA66-AE7C-4D5B-B6AA-3EB93C2F3393}"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1000"/>
            <a:lum/>
          </a:blip>
          <a:srcRect/>
          <a:tile tx="0" ty="0" sx="100000" sy="100000" flip="none" algn="tl"/>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3D91F4C-B08A-41B7-9B78-D4F8A6063AF8}" type="datetimeFigureOut">
              <a:rPr lang="ar-SA" smtClean="0"/>
              <a:t>12/11/32</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EEAAA66-AE7C-4D5B-B6AA-3EB93C2F3393}"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1000"/>
            <a:lum/>
          </a:blip>
          <a:srcRect/>
          <a:stretch>
            <a:fillRect/>
          </a:stretch>
        </a:blip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642910" y="1500174"/>
            <a:ext cx="7772400" cy="2071701"/>
          </a:xfrm>
        </p:spPr>
        <p:txBody>
          <a:bodyPr>
            <a:normAutofit fontScale="90000"/>
          </a:bodyPr>
          <a:lstStyle/>
          <a:p>
            <a:r>
              <a:rPr lang="ar-SA" sz="5300" b="1" dirty="0" smtClean="0">
                <a:solidFill>
                  <a:schemeClr val="tx1">
                    <a:lumMod val="95000"/>
                    <a:lumOff val="5000"/>
                  </a:schemeClr>
                </a:solidFill>
              </a:rPr>
              <a:t>المحاضرة الثالثة</a:t>
            </a:r>
            <a:br>
              <a:rPr lang="ar-SA" sz="5300" b="1" dirty="0" smtClean="0">
                <a:solidFill>
                  <a:schemeClr val="tx1">
                    <a:lumMod val="95000"/>
                    <a:lumOff val="5000"/>
                  </a:schemeClr>
                </a:solidFill>
              </a:rPr>
            </a:br>
            <a:r>
              <a:rPr lang="ar-SA" sz="5300" b="1" dirty="0" smtClean="0">
                <a:solidFill>
                  <a:schemeClr val="tx1">
                    <a:lumMod val="95000"/>
                    <a:lumOff val="5000"/>
                  </a:schemeClr>
                </a:solidFill>
              </a:rPr>
              <a:t>استكمال الفصل الثاني</a:t>
            </a:r>
            <a:br>
              <a:rPr lang="ar-SA" sz="5300" b="1" dirty="0" smtClean="0">
                <a:solidFill>
                  <a:schemeClr val="tx1">
                    <a:lumMod val="95000"/>
                    <a:lumOff val="5000"/>
                  </a:schemeClr>
                </a:solidFill>
              </a:rPr>
            </a:br>
            <a:r>
              <a:rPr lang="ar-SA" sz="5300" b="1" dirty="0" smtClean="0">
                <a:solidFill>
                  <a:schemeClr val="tx1">
                    <a:lumMod val="95000"/>
                    <a:lumOff val="5000"/>
                  </a:schemeClr>
                </a:solidFill>
              </a:rPr>
              <a:t>(الموارد الاقتصادية)</a:t>
            </a:r>
            <a:r>
              <a:rPr lang="ar-SA" dirty="0" smtClean="0"/>
              <a:t/>
            </a:r>
            <a:br>
              <a:rPr lang="ar-SA" dirty="0" smtClean="0"/>
            </a:br>
            <a:endParaRPr lang="ar-SA" dirty="0"/>
          </a:p>
        </p:txBody>
      </p:sp>
      <p:sp>
        <p:nvSpPr>
          <p:cNvPr id="3" name="عنوان فرعي 2"/>
          <p:cNvSpPr>
            <a:spLocks noGrp="1"/>
          </p:cNvSpPr>
          <p:nvPr>
            <p:ph type="subTitle" idx="1"/>
          </p:nvPr>
        </p:nvSpPr>
        <p:spPr>
          <a:xfrm>
            <a:off x="1285852" y="3571876"/>
            <a:ext cx="6400800" cy="2286016"/>
          </a:xfrm>
        </p:spPr>
        <p:txBody>
          <a:bodyPr>
            <a:normAutofit lnSpcReduction="10000"/>
          </a:bodyPr>
          <a:lstStyle/>
          <a:p>
            <a:r>
              <a:rPr lang="ar-SA" sz="4000" b="1" dirty="0" smtClean="0">
                <a:solidFill>
                  <a:schemeClr val="accent2">
                    <a:lumMod val="50000"/>
                  </a:schemeClr>
                </a:solidFill>
              </a:rPr>
              <a:t>3/ الموارد والتجارة الدولية</a:t>
            </a:r>
          </a:p>
          <a:p>
            <a:r>
              <a:rPr lang="ar-SA" sz="4000" b="1" dirty="0" smtClean="0">
                <a:solidFill>
                  <a:schemeClr val="accent2">
                    <a:lumMod val="50000"/>
                  </a:schemeClr>
                </a:solidFill>
              </a:rPr>
              <a:t>4/ الموارد والتكتلات الاقتصادية</a:t>
            </a:r>
          </a:p>
          <a:p>
            <a:pPr algn="l"/>
            <a:endParaRPr lang="ar-SA" sz="2400" b="1" dirty="0" smtClean="0">
              <a:solidFill>
                <a:schemeClr val="tx1"/>
              </a:solidFill>
            </a:endParaRPr>
          </a:p>
          <a:p>
            <a:pPr algn="l"/>
            <a:r>
              <a:rPr lang="ar-SA" sz="2400" b="1" dirty="0" smtClean="0">
                <a:solidFill>
                  <a:schemeClr val="tx1"/>
                </a:solidFill>
              </a:rPr>
              <a:t>ع. أماني </a:t>
            </a:r>
            <a:r>
              <a:rPr lang="ar-SA" sz="2400" b="1" dirty="0" err="1" smtClean="0">
                <a:solidFill>
                  <a:schemeClr val="tx1"/>
                </a:solidFill>
              </a:rPr>
              <a:t>الشمري</a:t>
            </a:r>
            <a:endParaRPr lang="ar-SA" sz="2400" b="1" dirty="0">
              <a:solidFill>
                <a:schemeClr val="tx1"/>
              </a:solidFill>
            </a:endParaRPr>
          </a:p>
          <a:p>
            <a:endParaRPr lang="ar-SA" sz="4000" b="1" dirty="0" smtClean="0">
              <a:solidFill>
                <a:schemeClr val="accent2">
                  <a:lumMod val="50000"/>
                </a:schemeClr>
              </a:solidFill>
            </a:endParaRPr>
          </a:p>
          <a:p>
            <a:endParaRPr lang="ar-SA" dirty="0"/>
          </a:p>
          <a:p>
            <a:endParaRPr lang="ar-SA" dirty="0" smtClean="0"/>
          </a:p>
          <a:p>
            <a:endParaRPr lang="ar-SA" dirty="0"/>
          </a:p>
          <a:p>
            <a:endParaRPr lang="ar-SA" dirty="0" smtClean="0"/>
          </a:p>
          <a:p>
            <a:endParaRPr lang="ar-SA" dirty="0"/>
          </a:p>
          <a:p>
            <a:endParaRPr lang="ar-SA" dirty="0" smtClean="0"/>
          </a:p>
          <a:p>
            <a:endParaRPr lang="ar-S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0034" y="428604"/>
            <a:ext cx="8229600" cy="654032"/>
          </a:xfrm>
        </p:spPr>
        <p:txBody>
          <a:bodyPr>
            <a:normAutofit fontScale="90000"/>
          </a:bodyPr>
          <a:lstStyle/>
          <a:p>
            <a:r>
              <a:rPr lang="ar-SA" dirty="0" smtClean="0">
                <a:solidFill>
                  <a:srgbClr val="C00000"/>
                </a:solidFill>
              </a:rPr>
              <a:t>ثالثاً: الموارد والتجارة الدولية</a:t>
            </a:r>
            <a:endParaRPr lang="ar-SA" dirty="0">
              <a:solidFill>
                <a:srgbClr val="C00000"/>
              </a:solidFill>
            </a:endParaRPr>
          </a:p>
        </p:txBody>
      </p:sp>
      <p:sp>
        <p:nvSpPr>
          <p:cNvPr id="3" name="مربع نص 2"/>
          <p:cNvSpPr txBox="1"/>
          <p:nvPr/>
        </p:nvSpPr>
        <p:spPr>
          <a:xfrm>
            <a:off x="1071538" y="1285860"/>
            <a:ext cx="7072362" cy="1446550"/>
          </a:xfrm>
          <a:prstGeom prst="rect">
            <a:avLst/>
          </a:prstGeom>
          <a:noFill/>
        </p:spPr>
        <p:txBody>
          <a:bodyPr wrap="square" rtlCol="1">
            <a:spAutoFit/>
          </a:bodyPr>
          <a:lstStyle/>
          <a:p>
            <a:pPr algn="ctr"/>
            <a:r>
              <a:rPr lang="ar-SA" sz="3200" b="1" dirty="0" smtClean="0">
                <a:solidFill>
                  <a:srgbClr val="223913"/>
                </a:solidFill>
              </a:rPr>
              <a:t>*لماذا تقوم التجارة في أي قُطر؟</a:t>
            </a:r>
          </a:p>
          <a:p>
            <a:pPr algn="ctr"/>
            <a:r>
              <a:rPr lang="ar-SA" sz="2400" b="1" dirty="0" smtClean="0"/>
              <a:t>1</a:t>
            </a:r>
            <a:r>
              <a:rPr lang="ar-SA" sz="2800" b="1" dirty="0" smtClean="0"/>
              <a:t>. لاختلاف توزيع الموارد الطبيعية وكمياتها وصفاتها وكل ذلك يسهم في اختلاف الإنتاج الاقتصادي بين كافة الأقطار.</a:t>
            </a:r>
            <a:endParaRPr lang="ar-SA" sz="2800" b="1" dirty="0"/>
          </a:p>
        </p:txBody>
      </p:sp>
      <p:sp>
        <p:nvSpPr>
          <p:cNvPr id="4" name="مربع نص 3"/>
          <p:cNvSpPr txBox="1"/>
          <p:nvPr/>
        </p:nvSpPr>
        <p:spPr>
          <a:xfrm>
            <a:off x="571472" y="2857496"/>
            <a:ext cx="7572428" cy="3108543"/>
          </a:xfrm>
          <a:prstGeom prst="rect">
            <a:avLst/>
          </a:prstGeom>
          <a:noFill/>
        </p:spPr>
        <p:txBody>
          <a:bodyPr wrap="square" rtlCol="1">
            <a:spAutoFit/>
          </a:bodyPr>
          <a:lstStyle/>
          <a:p>
            <a:r>
              <a:rPr lang="ar-SA" sz="2800" b="1" dirty="0" smtClean="0">
                <a:solidFill>
                  <a:srgbClr val="C00000"/>
                </a:solidFill>
              </a:rPr>
              <a:t>أمثلة:</a:t>
            </a:r>
          </a:p>
          <a:p>
            <a:r>
              <a:rPr lang="ar-SA" sz="2800" dirty="0" smtClean="0"/>
              <a:t>الترب الخصبة متواجدة في مناطق محدودة, وكذلك المُناخ الملائم للزراعة, المعادن.....الخ.</a:t>
            </a:r>
          </a:p>
          <a:p>
            <a:endParaRPr lang="ar-SA" sz="2800" dirty="0"/>
          </a:p>
          <a:p>
            <a:r>
              <a:rPr lang="ar-SA" sz="2800" b="1" dirty="0" smtClean="0"/>
              <a:t>وقد ترتب على تواجد الموارد في مكان وندرتها في مكان آخر :</a:t>
            </a:r>
          </a:p>
          <a:p>
            <a:r>
              <a:rPr lang="ar-SA" sz="2800" dirty="0" smtClean="0"/>
              <a:t>1/ اختلاف في توزيع السكان</a:t>
            </a:r>
          </a:p>
          <a:p>
            <a:r>
              <a:rPr lang="ar-SA" sz="2800" dirty="0" smtClean="0"/>
              <a:t>2/ اختلاف في مستويات السكان الاقتصادية والاجتماعية.</a:t>
            </a:r>
            <a:endParaRPr lang="ar-SA"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714356"/>
            <a:ext cx="9144000" cy="857256"/>
          </a:xfrm>
        </p:spPr>
        <p:txBody>
          <a:bodyPr>
            <a:normAutofit fontScale="90000"/>
          </a:bodyPr>
          <a:lstStyle/>
          <a:p>
            <a:r>
              <a:rPr lang="ar-SA" sz="3200" dirty="0" smtClean="0"/>
              <a:t>2</a:t>
            </a:r>
            <a:r>
              <a:rPr lang="ar-SA" sz="3200" b="1" dirty="0" smtClean="0"/>
              <a:t>. الموارد ليست ثابتة</a:t>
            </a:r>
            <a:r>
              <a:rPr lang="ar-SA" sz="3200" b="1" dirty="0" smtClean="0"/>
              <a:t> بل متغيرة (من حيث الوفرة </a:t>
            </a:r>
            <a:r>
              <a:rPr lang="ar-SA" sz="3200" b="1" dirty="0" smtClean="0"/>
              <a:t>أو الندرة</a:t>
            </a:r>
            <a:r>
              <a:rPr lang="ar-SA" sz="3200" b="1" dirty="0" smtClean="0"/>
              <a:t>), لذلك اختلف الإنتاج الاقتصادي مما أسهم بقيام التجارة الدولية نظراً لتباين المنتجات </a:t>
            </a:r>
            <a:r>
              <a:rPr lang="ar-SA" sz="3200" dirty="0" smtClean="0"/>
              <a:t/>
            </a:r>
            <a:br>
              <a:rPr lang="ar-SA" sz="3200" dirty="0" smtClean="0"/>
            </a:br>
            <a:r>
              <a:rPr lang="ar-SA" sz="3200" dirty="0" smtClean="0"/>
              <a:t/>
            </a:r>
            <a:br>
              <a:rPr lang="ar-SA" sz="3200" dirty="0" smtClean="0"/>
            </a:br>
            <a:r>
              <a:rPr lang="ar-SA" sz="3200" dirty="0"/>
              <a:t/>
            </a:r>
            <a:br>
              <a:rPr lang="ar-SA" sz="3200" dirty="0"/>
            </a:br>
            <a:endParaRPr lang="ar-SA" sz="3200" dirty="0"/>
          </a:p>
        </p:txBody>
      </p:sp>
      <p:sp>
        <p:nvSpPr>
          <p:cNvPr id="3" name="مربع نص 2"/>
          <p:cNvSpPr txBox="1"/>
          <p:nvPr/>
        </p:nvSpPr>
        <p:spPr>
          <a:xfrm>
            <a:off x="4929190" y="928670"/>
            <a:ext cx="3929090" cy="2677656"/>
          </a:xfrm>
          <a:prstGeom prst="rect">
            <a:avLst/>
          </a:prstGeom>
          <a:noFill/>
        </p:spPr>
        <p:txBody>
          <a:bodyPr wrap="square" rtlCol="1">
            <a:spAutoFit/>
          </a:bodyPr>
          <a:lstStyle/>
          <a:p>
            <a:r>
              <a:rPr lang="ar-SA" sz="2400" b="1" dirty="0" smtClean="0">
                <a:solidFill>
                  <a:srgbClr val="C00000"/>
                </a:solidFill>
              </a:rPr>
              <a:t>أمثلة:</a:t>
            </a:r>
            <a:r>
              <a:rPr lang="ar-SA" sz="2400" dirty="0" smtClean="0"/>
              <a:t/>
            </a:r>
            <a:br>
              <a:rPr lang="ar-SA" sz="2400" dirty="0" smtClean="0"/>
            </a:br>
            <a:r>
              <a:rPr lang="ar-SA" sz="2400" b="1" dirty="0" smtClean="0">
                <a:solidFill>
                  <a:srgbClr val="223913"/>
                </a:solidFill>
              </a:rPr>
              <a:t>الأقاليم المدارية: </a:t>
            </a:r>
            <a:r>
              <a:rPr lang="ar-SA" sz="2400" dirty="0" smtClean="0"/>
              <a:t>رائدة في تصدير المطاط والبن والتوابل وسكر القصب والقطن </a:t>
            </a:r>
            <a:r>
              <a:rPr lang="ar-SA" sz="2400" dirty="0" err="1" smtClean="0"/>
              <a:t>والجوت</a:t>
            </a:r>
            <a:r>
              <a:rPr lang="ar-SA" sz="2400" dirty="0" smtClean="0"/>
              <a:t> والشاي </a:t>
            </a:r>
            <a:br>
              <a:rPr lang="ar-SA" sz="2400" dirty="0" smtClean="0"/>
            </a:br>
            <a:r>
              <a:rPr lang="ar-SA" sz="2400" b="1" dirty="0" err="1" smtClean="0">
                <a:solidFill>
                  <a:srgbClr val="223913"/>
                </a:solidFill>
              </a:rPr>
              <a:t>الاقاليم</a:t>
            </a:r>
            <a:r>
              <a:rPr lang="ar-SA" sz="2400" b="1" dirty="0" smtClean="0">
                <a:solidFill>
                  <a:srgbClr val="223913"/>
                </a:solidFill>
              </a:rPr>
              <a:t> المعتدلة الدفيئة والمعتدلة الباردة: </a:t>
            </a:r>
            <a:r>
              <a:rPr lang="ar-SA" sz="2400" dirty="0" smtClean="0"/>
              <a:t>تصدر القمح والمنتجات الرعوية</a:t>
            </a:r>
            <a:endParaRPr lang="ar-SA" sz="2400" dirty="0"/>
          </a:p>
        </p:txBody>
      </p:sp>
      <p:pic>
        <p:nvPicPr>
          <p:cNvPr id="4" name="صورة 3" descr="200px-Latex_dripping.jpg"/>
          <p:cNvPicPr>
            <a:picLocks noChangeAspect="1"/>
          </p:cNvPicPr>
          <p:nvPr/>
        </p:nvPicPr>
        <p:blipFill>
          <a:blip r:embed="rId2"/>
          <a:stretch>
            <a:fillRect/>
          </a:stretch>
        </p:blipFill>
        <p:spPr>
          <a:xfrm>
            <a:off x="2714612" y="1500174"/>
            <a:ext cx="2071702" cy="2000264"/>
          </a:xfrm>
          <a:prstGeom prst="rect">
            <a:avLst/>
          </a:prstGeom>
          <a:ln>
            <a:noFill/>
          </a:ln>
          <a:effectLst>
            <a:softEdge rad="112500"/>
          </a:effectLst>
        </p:spPr>
      </p:pic>
      <p:pic>
        <p:nvPicPr>
          <p:cNvPr id="5" name="صورة 4" descr="250px-Cut_sugarcane.jpg"/>
          <p:cNvPicPr>
            <a:picLocks noChangeAspect="1"/>
          </p:cNvPicPr>
          <p:nvPr/>
        </p:nvPicPr>
        <p:blipFill>
          <a:blip r:embed="rId3"/>
          <a:stretch>
            <a:fillRect/>
          </a:stretch>
        </p:blipFill>
        <p:spPr>
          <a:xfrm>
            <a:off x="785786" y="1500174"/>
            <a:ext cx="1928826" cy="2000264"/>
          </a:xfrm>
          <a:prstGeom prst="rect">
            <a:avLst/>
          </a:prstGeom>
          <a:ln>
            <a:noFill/>
          </a:ln>
          <a:effectLst>
            <a:softEdge rad="112500"/>
          </a:effectLst>
        </p:spPr>
      </p:pic>
      <p:pic>
        <p:nvPicPr>
          <p:cNvPr id="6" name="صورة 5" descr="200px-CottonPlant.jpg"/>
          <p:cNvPicPr>
            <a:picLocks noChangeAspect="1"/>
          </p:cNvPicPr>
          <p:nvPr/>
        </p:nvPicPr>
        <p:blipFill>
          <a:blip r:embed="rId4"/>
          <a:stretch>
            <a:fillRect/>
          </a:stretch>
        </p:blipFill>
        <p:spPr>
          <a:xfrm>
            <a:off x="785786" y="3571876"/>
            <a:ext cx="1928826" cy="1785950"/>
          </a:xfrm>
          <a:prstGeom prst="rect">
            <a:avLst/>
          </a:prstGeom>
          <a:ln>
            <a:noFill/>
          </a:ln>
          <a:effectLst>
            <a:outerShdw blurRad="292100" dist="139700" dir="2700000" algn="tl" rotWithShape="0">
              <a:srgbClr val="333333">
                <a:alpha val="65000"/>
              </a:srgbClr>
            </a:outerShdw>
          </a:effectLst>
        </p:spPr>
      </p:pic>
      <p:pic>
        <p:nvPicPr>
          <p:cNvPr id="7" name="صورة 6" descr="220px-Malaysia-tea_plantation.jpg"/>
          <p:cNvPicPr>
            <a:picLocks noChangeAspect="1"/>
          </p:cNvPicPr>
          <p:nvPr/>
        </p:nvPicPr>
        <p:blipFill>
          <a:blip r:embed="rId5"/>
          <a:stretch>
            <a:fillRect/>
          </a:stretch>
        </p:blipFill>
        <p:spPr>
          <a:xfrm>
            <a:off x="2786050" y="3571876"/>
            <a:ext cx="2000264" cy="1762152"/>
          </a:xfrm>
          <a:prstGeom prst="rect">
            <a:avLst/>
          </a:prstGeom>
          <a:ln>
            <a:noFill/>
          </a:ln>
          <a:effectLst>
            <a:outerShdw blurRad="292100" dist="139700" dir="2700000" algn="tl" rotWithShape="0">
              <a:srgbClr val="333333">
                <a:alpha val="65000"/>
              </a:srgbClr>
            </a:outerShdw>
          </a:effectLst>
        </p:spPr>
      </p:pic>
      <p:pic>
        <p:nvPicPr>
          <p:cNvPr id="8" name="صورة 7" descr="220px-Wheat-haHula-ISRAEL2.jpg"/>
          <p:cNvPicPr>
            <a:picLocks noChangeAspect="1"/>
          </p:cNvPicPr>
          <p:nvPr/>
        </p:nvPicPr>
        <p:blipFill>
          <a:blip r:embed="rId6"/>
          <a:stretch>
            <a:fillRect/>
          </a:stretch>
        </p:blipFill>
        <p:spPr>
          <a:xfrm>
            <a:off x="785786" y="5429264"/>
            <a:ext cx="4071966" cy="121444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صورة 8" descr="image13.jpg"/>
          <p:cNvPicPr>
            <a:picLocks noChangeAspect="1"/>
          </p:cNvPicPr>
          <p:nvPr/>
        </p:nvPicPr>
        <p:blipFill>
          <a:blip r:embed="rId7"/>
          <a:stretch>
            <a:fillRect/>
          </a:stretch>
        </p:blipFill>
        <p:spPr>
          <a:xfrm>
            <a:off x="5000628" y="3571876"/>
            <a:ext cx="3714776" cy="29375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274638"/>
            <a:ext cx="8258204" cy="1939916"/>
          </a:xfrm>
        </p:spPr>
        <p:txBody>
          <a:bodyPr>
            <a:normAutofit/>
          </a:bodyPr>
          <a:lstStyle/>
          <a:p>
            <a:r>
              <a:rPr lang="ar-SA" sz="2800" b="1" dirty="0" smtClean="0"/>
              <a:t>3. اختلاف دول العالم في مدى التقدم أو التخلف الاقتصادي يؤدي إلى تقسيم العالم إلى أقاليم اقتصادية متباينة يؤدي ذلك إلى </a:t>
            </a:r>
            <a:r>
              <a:rPr lang="ar-SA" sz="2800" b="1" dirty="0" smtClean="0">
                <a:solidFill>
                  <a:srgbClr val="FF0000"/>
                </a:solidFill>
              </a:rPr>
              <a:t> </a:t>
            </a:r>
            <a:r>
              <a:rPr lang="en-US" sz="2800" b="1" dirty="0" smtClean="0">
                <a:solidFill>
                  <a:srgbClr val="FF0000"/>
                </a:solidFill>
              </a:rPr>
              <a:t>&lt;&lt;</a:t>
            </a:r>
            <a:r>
              <a:rPr lang="ar-SA" sz="2800" b="1" dirty="0" smtClean="0">
                <a:solidFill>
                  <a:srgbClr val="FF0000"/>
                </a:solidFill>
              </a:rPr>
              <a:t>  </a:t>
            </a:r>
            <a:r>
              <a:rPr lang="ar-SA" sz="2800" b="1" dirty="0" smtClean="0"/>
              <a:t/>
            </a:r>
            <a:br>
              <a:rPr lang="ar-SA" sz="2800" b="1" dirty="0" smtClean="0"/>
            </a:br>
            <a:r>
              <a:rPr lang="ar-SA" sz="2800" b="1" dirty="0" smtClean="0">
                <a:solidFill>
                  <a:srgbClr val="00B050"/>
                </a:solidFill>
              </a:rPr>
              <a:t>تقسيم العالم إلى أقاليم اقتصادية متباينة </a:t>
            </a:r>
            <a:r>
              <a:rPr lang="ar-SA" sz="2800" b="1" dirty="0" smtClean="0"/>
              <a:t>بالتالي </a:t>
            </a:r>
            <a:r>
              <a:rPr lang="en-US" sz="2800" b="1" dirty="0" smtClean="0">
                <a:solidFill>
                  <a:srgbClr val="FF0000"/>
                </a:solidFill>
              </a:rPr>
              <a:t>&lt;&lt;</a:t>
            </a:r>
            <a:r>
              <a:rPr lang="ar-SA" sz="2800" b="1" dirty="0" smtClean="0"/>
              <a:t> قيام تبادل تجاري (صادرات وواردات).</a:t>
            </a:r>
            <a:endParaRPr lang="ar-SA" sz="2800" b="1" dirty="0"/>
          </a:p>
        </p:txBody>
      </p:sp>
      <p:sp>
        <p:nvSpPr>
          <p:cNvPr id="6" name="مربع نص 5"/>
          <p:cNvSpPr txBox="1"/>
          <p:nvPr/>
        </p:nvSpPr>
        <p:spPr>
          <a:xfrm>
            <a:off x="357158" y="2143116"/>
            <a:ext cx="8215370" cy="4071966"/>
          </a:xfrm>
          <a:prstGeom prst="rect">
            <a:avLst/>
          </a:prstGeom>
          <a:noFill/>
        </p:spPr>
        <p:txBody>
          <a:bodyPr wrap="square" rtlCol="1">
            <a:spAutoFit/>
          </a:bodyPr>
          <a:lstStyle/>
          <a:p>
            <a:r>
              <a:rPr lang="ar-SA" sz="2800" b="1" dirty="0" smtClean="0"/>
              <a:t>4</a:t>
            </a:r>
            <a:r>
              <a:rPr lang="ar-SA" sz="2800" dirty="0" smtClean="0"/>
              <a:t>. </a:t>
            </a:r>
            <a:r>
              <a:rPr lang="ar-SA" sz="2800" b="1" dirty="0" smtClean="0"/>
              <a:t>غير العوامل الاقتصادية توجد العوامل السياسية والتي لها دور كبير في قيام التجارة , إذ أن </a:t>
            </a:r>
            <a:r>
              <a:rPr lang="ar-SA" sz="2800" b="1" dirty="0"/>
              <a:t> </a:t>
            </a:r>
            <a:r>
              <a:rPr lang="ar-SA" sz="2800" b="1" dirty="0" smtClean="0"/>
              <a:t>بعد الثورة الصناعية أصبح للصناعة أهمية كبيرة كمصدر للربح يفوق الزراعة..</a:t>
            </a:r>
          </a:p>
          <a:p>
            <a:pPr>
              <a:buFont typeface="Arial" charset="0"/>
              <a:buChar char="•"/>
            </a:pPr>
            <a:r>
              <a:rPr lang="ar-SA" sz="2400" dirty="0" smtClean="0">
                <a:solidFill>
                  <a:srgbClr val="FF0000"/>
                </a:solidFill>
              </a:rPr>
              <a:t>لذلك سعت الدول الصناعية الكبرى إلى تأمين المواد الغذائية وكافة الإنتاج الزراعي بانتظام وبأقل الأسعار لذلك سعت إلى طرق مختلفة لضمان الحصول على هذه الموارد الزراعية منها:</a:t>
            </a:r>
          </a:p>
          <a:p>
            <a:pPr>
              <a:buFont typeface="Arial" charset="0"/>
              <a:buChar char="•"/>
            </a:pPr>
            <a:r>
              <a:rPr lang="ar-SA" sz="2400" dirty="0" smtClean="0"/>
              <a:t> تشجيع بعض الزراعات في الدول الأخرى مثل ما فعلت انجلترا حيث شجعت صناعة القطن في مصر والهند.</a:t>
            </a:r>
          </a:p>
          <a:p>
            <a:pPr>
              <a:buFont typeface="Arial" charset="0"/>
              <a:buChar char="•"/>
            </a:pPr>
            <a:r>
              <a:rPr lang="ar-SA" sz="2400" dirty="0" smtClean="0"/>
              <a:t>استعمار بعض الدول الضعيفة حيث تكون مصدر للمواد الخام وسوق تصريف في آن واحد مثل ( انجلترا وفرنسا).</a:t>
            </a:r>
            <a:endParaRPr lang="ar-SA"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011222"/>
          </a:xfrm>
        </p:spPr>
        <p:txBody>
          <a:bodyPr>
            <a:normAutofit fontScale="90000"/>
          </a:bodyPr>
          <a:lstStyle/>
          <a:p>
            <a:r>
              <a:rPr lang="ar-SA" dirty="0" smtClean="0">
                <a:solidFill>
                  <a:srgbClr val="FF0000"/>
                </a:solidFill>
              </a:rPr>
              <a:t>5. كيف يؤثر حجم السكان وتوزيعهم على التجارة الدولية؟</a:t>
            </a:r>
            <a:endParaRPr lang="ar-SA" dirty="0">
              <a:solidFill>
                <a:srgbClr val="FF0000"/>
              </a:solidFill>
            </a:endParaRPr>
          </a:p>
        </p:txBody>
      </p:sp>
      <p:sp>
        <p:nvSpPr>
          <p:cNvPr id="4" name="مربع نص 3"/>
          <p:cNvSpPr txBox="1"/>
          <p:nvPr/>
        </p:nvSpPr>
        <p:spPr>
          <a:xfrm>
            <a:off x="428596" y="1357298"/>
            <a:ext cx="8072494" cy="2308324"/>
          </a:xfrm>
          <a:prstGeom prst="rect">
            <a:avLst/>
          </a:prstGeom>
          <a:noFill/>
        </p:spPr>
        <p:txBody>
          <a:bodyPr wrap="square" rtlCol="1">
            <a:spAutoFit/>
          </a:bodyPr>
          <a:lstStyle/>
          <a:p>
            <a:r>
              <a:rPr lang="ar-SA" sz="2400" dirty="0" smtClean="0"/>
              <a:t>كثافة السكان تلعب دور هام في حركة التجارة...لعل أبرز الأمثلة على ذلك:</a:t>
            </a:r>
          </a:p>
          <a:p>
            <a:r>
              <a:rPr lang="ar-SA" sz="2400" b="1" dirty="0" smtClean="0">
                <a:solidFill>
                  <a:schemeClr val="accent1">
                    <a:lumMod val="75000"/>
                  </a:schemeClr>
                </a:solidFill>
              </a:rPr>
              <a:t>الولايات المتحدة  الأمريكية,</a:t>
            </a:r>
            <a:r>
              <a:rPr lang="en-US" sz="2400" b="1" dirty="0" smtClean="0">
                <a:solidFill>
                  <a:schemeClr val="accent1">
                    <a:lumMod val="75000"/>
                  </a:schemeClr>
                </a:solidFill>
              </a:rPr>
              <a:t> </a:t>
            </a:r>
            <a:r>
              <a:rPr lang="ar-SA" sz="2400" b="1" dirty="0" smtClean="0">
                <a:solidFill>
                  <a:schemeClr val="accent1">
                    <a:lumMod val="75000"/>
                  </a:schemeClr>
                </a:solidFill>
              </a:rPr>
              <a:t>كندا, استراليا</a:t>
            </a:r>
            <a:r>
              <a:rPr lang="en-US" sz="2400" b="1" dirty="0" smtClean="0"/>
              <a:t>&lt;&lt;  </a:t>
            </a:r>
            <a:r>
              <a:rPr lang="ar-SA" sz="2400" b="1" dirty="0" smtClean="0"/>
              <a:t> </a:t>
            </a:r>
            <a:r>
              <a:rPr lang="ar-SA" sz="2400" dirty="0" smtClean="0"/>
              <a:t>يقل السكان</a:t>
            </a:r>
            <a:r>
              <a:rPr lang="en-US" sz="2400" dirty="0" smtClean="0"/>
              <a:t>&lt;&lt;</a:t>
            </a:r>
            <a:r>
              <a:rPr lang="ar-SA" sz="2400" dirty="0" smtClean="0"/>
              <a:t> تستعمل الآلات على نطاق واسع في كافة طرق الإنتاج</a:t>
            </a:r>
            <a:r>
              <a:rPr lang="en-US" sz="2400" dirty="0" smtClean="0"/>
              <a:t>&lt;&lt;</a:t>
            </a:r>
            <a:r>
              <a:rPr lang="ar-SA" sz="2400" dirty="0" smtClean="0"/>
              <a:t> ترتفع إنتاجية الفرد </a:t>
            </a:r>
            <a:r>
              <a:rPr lang="en-US" sz="2400" dirty="0" smtClean="0"/>
              <a:t>&lt;&lt;</a:t>
            </a:r>
            <a:r>
              <a:rPr lang="ar-SA" sz="2400" dirty="0" smtClean="0"/>
              <a:t> الاقتصاد القومي يحقق فائضاً في الإنتاج</a:t>
            </a:r>
            <a:r>
              <a:rPr lang="en-US" sz="2400" dirty="0" smtClean="0"/>
              <a:t>&lt;&lt; </a:t>
            </a:r>
            <a:r>
              <a:rPr lang="ar-SA" sz="2400" dirty="0" smtClean="0"/>
              <a:t> تسويق الفائض.</a:t>
            </a:r>
          </a:p>
          <a:p>
            <a:r>
              <a:rPr lang="ar-SA" sz="2400" b="1" dirty="0" smtClean="0">
                <a:solidFill>
                  <a:srgbClr val="00B050"/>
                </a:solidFill>
              </a:rPr>
              <a:t>جنوب شرق آسيا</a:t>
            </a:r>
            <a:r>
              <a:rPr lang="en-US" sz="2400" b="1" dirty="0" smtClean="0"/>
              <a:t>&lt;&lt;</a:t>
            </a:r>
            <a:r>
              <a:rPr lang="ar-SA" sz="2400" b="1" dirty="0" smtClean="0"/>
              <a:t> </a:t>
            </a:r>
            <a:r>
              <a:rPr lang="ar-SA" sz="2400" dirty="0" smtClean="0"/>
              <a:t>مكتظة بالسكان</a:t>
            </a:r>
            <a:r>
              <a:rPr lang="en-US" sz="2400" dirty="0" smtClean="0"/>
              <a:t>&lt;&lt; </a:t>
            </a:r>
            <a:r>
              <a:rPr lang="ar-SA" sz="2400" dirty="0" smtClean="0"/>
              <a:t> الآلات بدائية</a:t>
            </a:r>
            <a:r>
              <a:rPr lang="ar-SA" sz="2400" dirty="0"/>
              <a:t> </a:t>
            </a:r>
            <a:r>
              <a:rPr lang="en-US" sz="2400" dirty="0" smtClean="0"/>
              <a:t>&lt;&lt;</a:t>
            </a:r>
            <a:r>
              <a:rPr lang="ar-SA" sz="2400" dirty="0" smtClean="0"/>
              <a:t> يقل الإنتاج عن حاجة السكان </a:t>
            </a:r>
            <a:r>
              <a:rPr lang="en-US" sz="2400" dirty="0" smtClean="0"/>
              <a:t>&lt;&lt;</a:t>
            </a:r>
            <a:r>
              <a:rPr lang="ar-SA" sz="2400" dirty="0" smtClean="0"/>
              <a:t> ضرورة لقيام التجارة.</a:t>
            </a:r>
            <a:endParaRPr lang="ar-SA" sz="2400" dirty="0"/>
          </a:p>
        </p:txBody>
      </p:sp>
      <p:pic>
        <p:nvPicPr>
          <p:cNvPr id="5" name="صورة 4" descr="250px-ASEAN_members.png"/>
          <p:cNvPicPr>
            <a:picLocks noChangeAspect="1"/>
          </p:cNvPicPr>
          <p:nvPr/>
        </p:nvPicPr>
        <p:blipFill>
          <a:blip r:embed="rId2"/>
          <a:stretch>
            <a:fillRect/>
          </a:stretch>
        </p:blipFill>
        <p:spPr>
          <a:xfrm>
            <a:off x="4643438" y="3786190"/>
            <a:ext cx="3929090" cy="28575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صورة 5" descr="350px-Developed_nation.png"/>
          <p:cNvPicPr>
            <a:picLocks noChangeAspect="1"/>
          </p:cNvPicPr>
          <p:nvPr/>
        </p:nvPicPr>
        <p:blipFill>
          <a:blip r:embed="rId3"/>
          <a:stretch>
            <a:fillRect/>
          </a:stretch>
        </p:blipFill>
        <p:spPr>
          <a:xfrm>
            <a:off x="571472" y="3786190"/>
            <a:ext cx="3857652" cy="28575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25470"/>
          </a:xfrm>
        </p:spPr>
        <p:txBody>
          <a:bodyPr>
            <a:normAutofit fontScale="90000"/>
          </a:bodyPr>
          <a:lstStyle/>
          <a:p>
            <a:r>
              <a:rPr lang="ar-SA" dirty="0" smtClean="0">
                <a:solidFill>
                  <a:schemeClr val="accent2">
                    <a:lumMod val="50000"/>
                  </a:schemeClr>
                </a:solidFill>
              </a:rPr>
              <a:t>التخصص في الإنتاج الاقتصادي</a:t>
            </a:r>
            <a:endParaRPr lang="ar-SA" dirty="0">
              <a:solidFill>
                <a:schemeClr val="accent2">
                  <a:lumMod val="50000"/>
                </a:schemeClr>
              </a:solidFill>
            </a:endParaRPr>
          </a:p>
        </p:txBody>
      </p:sp>
      <p:sp>
        <p:nvSpPr>
          <p:cNvPr id="3" name="مربع نص 2"/>
          <p:cNvSpPr txBox="1"/>
          <p:nvPr/>
        </p:nvSpPr>
        <p:spPr>
          <a:xfrm>
            <a:off x="571472" y="1071546"/>
            <a:ext cx="7929618" cy="3600986"/>
          </a:xfrm>
          <a:prstGeom prst="rect">
            <a:avLst/>
          </a:prstGeom>
          <a:noFill/>
        </p:spPr>
        <p:txBody>
          <a:bodyPr wrap="square" rtlCol="1">
            <a:spAutoFit/>
          </a:bodyPr>
          <a:lstStyle/>
          <a:p>
            <a:pPr algn="just"/>
            <a:r>
              <a:rPr lang="ar-SA" sz="2800" dirty="0" smtClean="0"/>
              <a:t>أدى اختلاف الأذواق والرغبات والعادات وزيادة التقدم التكنولوجي وتحسن طرق ووسائل النقل المواصلات وتحسن وسائل الإنتاج إلى ما يعرف بالتخصص في الإنتاج الاقتصادي...</a:t>
            </a:r>
          </a:p>
          <a:p>
            <a:pPr algn="just"/>
            <a:endParaRPr lang="ar-SA" sz="2400" dirty="0"/>
          </a:p>
          <a:p>
            <a:pPr algn="just"/>
            <a:r>
              <a:rPr lang="ar-SA" sz="2400" dirty="0" smtClean="0"/>
              <a:t>أهم الأمثلة:</a:t>
            </a:r>
          </a:p>
          <a:p>
            <a:pPr algn="just"/>
            <a:r>
              <a:rPr lang="ar-SA" sz="2400" b="1" dirty="0" smtClean="0">
                <a:solidFill>
                  <a:srgbClr val="FF0000"/>
                </a:solidFill>
              </a:rPr>
              <a:t>فرنسا:</a:t>
            </a:r>
            <a:r>
              <a:rPr lang="ar-SA" sz="2400" dirty="0" smtClean="0"/>
              <a:t> تخصصت في الصناعات ذات الذوق الرفيع كإنتاج العطور والمنسوجات الحريرية.</a:t>
            </a:r>
          </a:p>
          <a:p>
            <a:pPr algn="just"/>
            <a:r>
              <a:rPr lang="ar-SA" sz="2400" b="1" dirty="0" smtClean="0">
                <a:solidFill>
                  <a:srgbClr val="FF0000"/>
                </a:solidFill>
              </a:rPr>
              <a:t>سويسرا:</a:t>
            </a:r>
            <a:r>
              <a:rPr lang="ar-SA" sz="2400" dirty="0" smtClean="0"/>
              <a:t> تخصصت في صناعة الساعات والأدوات الطبية</a:t>
            </a:r>
          </a:p>
          <a:p>
            <a:pPr algn="just"/>
            <a:r>
              <a:rPr lang="ar-SA" sz="2400" b="1" dirty="0" smtClean="0">
                <a:solidFill>
                  <a:srgbClr val="FF0000"/>
                </a:solidFill>
              </a:rPr>
              <a:t>اليابان:</a:t>
            </a:r>
            <a:r>
              <a:rPr lang="ar-SA" sz="2400" dirty="0" smtClean="0"/>
              <a:t> تخصصت في إنتاج السيارات والأدوات الكهربائية.</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868346"/>
          </a:xfrm>
        </p:spPr>
        <p:txBody>
          <a:bodyPr/>
          <a:lstStyle/>
          <a:p>
            <a:r>
              <a:rPr lang="ar-SA" dirty="0" smtClean="0"/>
              <a:t>رابعاً: الموارد والتكتلات الاقتصادية</a:t>
            </a:r>
            <a:endParaRPr lang="ar-SA" dirty="0"/>
          </a:p>
        </p:txBody>
      </p:sp>
      <p:sp>
        <p:nvSpPr>
          <p:cNvPr id="3" name="مربع نص 2"/>
          <p:cNvSpPr txBox="1"/>
          <p:nvPr/>
        </p:nvSpPr>
        <p:spPr>
          <a:xfrm>
            <a:off x="357158" y="1071546"/>
            <a:ext cx="8501122" cy="4893647"/>
          </a:xfrm>
          <a:prstGeom prst="rect">
            <a:avLst/>
          </a:prstGeom>
          <a:noFill/>
        </p:spPr>
        <p:txBody>
          <a:bodyPr wrap="square" rtlCol="1">
            <a:spAutoFit/>
          </a:bodyPr>
          <a:lstStyle/>
          <a:p>
            <a:r>
              <a:rPr lang="ar-SA" sz="2400" b="1" dirty="0" smtClean="0">
                <a:solidFill>
                  <a:srgbClr val="C00000"/>
                </a:solidFill>
              </a:rPr>
              <a:t>أسبابها:</a:t>
            </a:r>
          </a:p>
          <a:p>
            <a:pPr algn="just"/>
            <a:r>
              <a:rPr lang="ar-SA" sz="2400" dirty="0"/>
              <a:t>_</a:t>
            </a:r>
            <a:r>
              <a:rPr lang="ar-SA" sz="2400" dirty="0" smtClean="0"/>
              <a:t> اختلاف الموارد الاقتصادية بين دول العالم.</a:t>
            </a:r>
          </a:p>
          <a:p>
            <a:r>
              <a:rPr lang="ar-SA" sz="2400" dirty="0" smtClean="0"/>
              <a:t>_الحروب وخاصة الفترة مابين الحربين العالميتين. </a:t>
            </a:r>
          </a:p>
          <a:p>
            <a:r>
              <a:rPr lang="ar-SA" sz="2400" dirty="0" smtClean="0"/>
              <a:t>(تظهر التكتلات الاقتصادية لأسباب سياسية بالدرجة الأولى).. </a:t>
            </a:r>
          </a:p>
          <a:p>
            <a:r>
              <a:rPr lang="ar-SA" sz="2400" b="1" dirty="0" smtClean="0">
                <a:solidFill>
                  <a:srgbClr val="C00000"/>
                </a:solidFill>
              </a:rPr>
              <a:t>فوائدها:</a:t>
            </a:r>
          </a:p>
          <a:p>
            <a:pPr marL="342900" indent="-342900">
              <a:buAutoNum type="arabicPeriod"/>
            </a:pPr>
            <a:r>
              <a:rPr lang="ar-SA" sz="2400" dirty="0" smtClean="0"/>
              <a:t>الحصول على المواد الأولية.</a:t>
            </a:r>
          </a:p>
          <a:p>
            <a:pPr marL="342900" indent="-342900">
              <a:buAutoNum type="arabicPeriod"/>
            </a:pPr>
            <a:r>
              <a:rPr lang="ar-SA" sz="2400" dirty="0"/>
              <a:t> </a:t>
            </a:r>
            <a:r>
              <a:rPr lang="ar-SA" sz="2400" dirty="0" smtClean="0"/>
              <a:t>زيادة الإنتاج وخفض التكاليف.</a:t>
            </a:r>
          </a:p>
          <a:p>
            <a:pPr marL="342900" indent="-342900">
              <a:buAutoNum type="arabicPeriod"/>
            </a:pPr>
            <a:r>
              <a:rPr lang="ar-SA" sz="2400" dirty="0"/>
              <a:t> </a:t>
            </a:r>
            <a:r>
              <a:rPr lang="ar-SA" sz="2400" dirty="0" smtClean="0"/>
              <a:t>التخصص في الإنتاج واستخدام وسائل الإنتاج الحديثة وزيادة الجودة.</a:t>
            </a:r>
          </a:p>
          <a:p>
            <a:pPr marL="342900" indent="-342900">
              <a:buAutoNum type="arabicPeriod"/>
            </a:pPr>
            <a:r>
              <a:rPr lang="ar-SA" sz="2400" dirty="0" smtClean="0"/>
              <a:t>رفع مستوى المعيشة وزيادة القوة الشرائية.</a:t>
            </a:r>
          </a:p>
          <a:p>
            <a:pPr marL="342900" indent="-342900">
              <a:buAutoNum type="arabicPeriod"/>
            </a:pPr>
            <a:endParaRPr lang="ar-SA" sz="2400" dirty="0"/>
          </a:p>
          <a:p>
            <a:pPr marL="342900" indent="-342900"/>
            <a:r>
              <a:rPr lang="ar-SA" sz="2400" b="1" dirty="0" smtClean="0">
                <a:solidFill>
                  <a:srgbClr val="C00000"/>
                </a:solidFill>
              </a:rPr>
              <a:t>الهدف الرئيسي منها:</a:t>
            </a:r>
          </a:p>
          <a:p>
            <a:pPr marL="342900" indent="-342900"/>
            <a:r>
              <a:rPr lang="ar-SA" sz="2400" dirty="0" smtClean="0"/>
              <a:t>التكامل الاقتصادي بين هذه الدول للاستفادة من الموارد المختلفة الموزعة بين مجموعة</a:t>
            </a:r>
          </a:p>
          <a:p>
            <a:pPr marL="342900" indent="-342900"/>
            <a:r>
              <a:rPr lang="ar-SA" sz="2400" dirty="0" smtClean="0"/>
              <a:t>دول التكتل والتعرف على نواحي القوة والضعف فيها, (سياسة الاكتفاء الذاتي)..</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357158" y="0"/>
            <a:ext cx="8429684" cy="3785652"/>
          </a:xfrm>
          <a:prstGeom prst="rect">
            <a:avLst/>
          </a:prstGeom>
          <a:noFill/>
        </p:spPr>
        <p:txBody>
          <a:bodyPr wrap="square" rtlCol="1">
            <a:spAutoFit/>
          </a:bodyPr>
          <a:lstStyle/>
          <a:p>
            <a:r>
              <a:rPr lang="ar-SA" sz="2400" b="1" dirty="0" smtClean="0">
                <a:solidFill>
                  <a:srgbClr val="C00000"/>
                </a:solidFill>
              </a:rPr>
              <a:t>أول من أسهم في نشأة التكتلات الاقتصادية:</a:t>
            </a:r>
          </a:p>
          <a:p>
            <a:r>
              <a:rPr lang="ar-SA" sz="2400" dirty="0" smtClean="0"/>
              <a:t>فقدت دول غرب أوربا الاستعمارية معظم مستعمراتها وسيطرتها السياسية والعسكرية وانقسمت إلى كتلتين كتلة تابعة للاتحاد السوفييتي وترتبط الثانية بالولايات المتحدة الأمريكية. وظهرت فكرة التكتل في أوربا بعد الحروب التي أسهمت في دمار معظم دول القارة, وزادت الحاجة للتكتل بعد ظهور الصين كقوة كبرى, وبعد التفكير بمواجهة الدولتين الكبيرتين .</a:t>
            </a:r>
          </a:p>
          <a:p>
            <a:r>
              <a:rPr lang="ar-SA" sz="2400" b="1" dirty="0" smtClean="0">
                <a:solidFill>
                  <a:srgbClr val="C00000"/>
                </a:solidFill>
              </a:rPr>
              <a:t>المراحل المتعددة لتوحيد أوربا:</a:t>
            </a:r>
          </a:p>
          <a:p>
            <a:pPr marL="457200" indent="-457200">
              <a:buAutoNum type="arabicPeriod"/>
            </a:pPr>
            <a:r>
              <a:rPr lang="ar-SA" sz="2400" b="1" dirty="0" smtClean="0">
                <a:solidFill>
                  <a:srgbClr val="C00000"/>
                </a:solidFill>
              </a:rPr>
              <a:t>اتحاد </a:t>
            </a:r>
            <a:r>
              <a:rPr lang="ar-SA" sz="2400" b="1" dirty="0" err="1" smtClean="0">
                <a:solidFill>
                  <a:srgbClr val="C00000"/>
                </a:solidFill>
              </a:rPr>
              <a:t>البنيلوكس</a:t>
            </a:r>
            <a:r>
              <a:rPr lang="ar-SA" sz="2400" b="1" dirty="0" smtClean="0">
                <a:solidFill>
                  <a:srgbClr val="C00000"/>
                </a:solidFill>
              </a:rPr>
              <a:t>: </a:t>
            </a:r>
          </a:p>
          <a:p>
            <a:pPr marL="457200" indent="-457200"/>
            <a:r>
              <a:rPr lang="ar-SA" sz="2400" dirty="0" smtClean="0">
                <a:solidFill>
                  <a:schemeClr val="accent1">
                    <a:lumMod val="75000"/>
                  </a:schemeClr>
                </a:solidFill>
              </a:rPr>
              <a:t>الدول الأعضاء:</a:t>
            </a:r>
            <a:r>
              <a:rPr lang="ar-SA" sz="2400" dirty="0" smtClean="0"/>
              <a:t> بلجيكا , هولندا, لكسمبرج</a:t>
            </a:r>
          </a:p>
          <a:p>
            <a:pPr marL="457200" indent="-457200"/>
            <a:r>
              <a:rPr lang="ar-SA" sz="2400" dirty="0" smtClean="0"/>
              <a:t>_ يعد هذا الاتحاد أول محاولة لتحقيق التكامل بين بعض الدول الأوربية.</a:t>
            </a:r>
            <a:endParaRPr lang="ar-SA" sz="2400" dirty="0"/>
          </a:p>
        </p:txBody>
      </p:sp>
      <p:pic>
        <p:nvPicPr>
          <p:cNvPr id="7" name="صورة 6" descr="19166.jpg"/>
          <p:cNvPicPr>
            <a:picLocks noChangeAspect="1"/>
          </p:cNvPicPr>
          <p:nvPr/>
        </p:nvPicPr>
        <p:blipFill>
          <a:blip r:embed="rId2"/>
          <a:stretch>
            <a:fillRect/>
          </a:stretch>
        </p:blipFill>
        <p:spPr>
          <a:xfrm>
            <a:off x="1714480" y="3643314"/>
            <a:ext cx="6238872" cy="321468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142844" y="785794"/>
            <a:ext cx="8643998" cy="4893647"/>
          </a:xfrm>
          <a:prstGeom prst="rect">
            <a:avLst/>
          </a:prstGeom>
          <a:noFill/>
        </p:spPr>
        <p:txBody>
          <a:bodyPr wrap="square" rtlCol="1">
            <a:spAutoFit/>
          </a:bodyPr>
          <a:lstStyle/>
          <a:p>
            <a:pPr algn="just"/>
            <a:r>
              <a:rPr lang="ar-SA" sz="2400" b="1" dirty="0" smtClean="0">
                <a:solidFill>
                  <a:srgbClr val="C00000"/>
                </a:solidFill>
              </a:rPr>
              <a:t>2. هيئة الفحم والصلب الأوربية:</a:t>
            </a:r>
          </a:p>
          <a:p>
            <a:pPr algn="just"/>
            <a:r>
              <a:rPr lang="ar-SA" sz="2400" b="1" dirty="0" smtClean="0">
                <a:solidFill>
                  <a:schemeClr val="accent1">
                    <a:lumMod val="75000"/>
                  </a:schemeClr>
                </a:solidFill>
              </a:rPr>
              <a:t>الدول الأعضاء</a:t>
            </a:r>
            <a:r>
              <a:rPr lang="ar-SA" sz="2400" dirty="0" smtClean="0">
                <a:solidFill>
                  <a:schemeClr val="accent1">
                    <a:lumMod val="75000"/>
                  </a:schemeClr>
                </a:solidFill>
              </a:rPr>
              <a:t>: </a:t>
            </a:r>
            <a:r>
              <a:rPr lang="ar-SA" sz="2400" dirty="0" smtClean="0"/>
              <a:t>بلجيكا , هولندا, لكسمبرج, فرنسا, ألمانيا الغربية, ايطاليا </a:t>
            </a:r>
          </a:p>
          <a:p>
            <a:pPr algn="just"/>
            <a:r>
              <a:rPr lang="ar-SA" sz="2400" b="1" dirty="0" smtClean="0">
                <a:solidFill>
                  <a:schemeClr val="accent1">
                    <a:lumMod val="75000"/>
                  </a:schemeClr>
                </a:solidFill>
              </a:rPr>
              <a:t>هدفها:</a:t>
            </a:r>
            <a:r>
              <a:rPr lang="ar-SA" sz="2400" dirty="0" smtClean="0"/>
              <a:t> 1. تهيئة أفضل السبل لتنشيط صناعة الحديد والصلب</a:t>
            </a:r>
          </a:p>
          <a:p>
            <a:pPr algn="just"/>
            <a:r>
              <a:rPr lang="ar-SA" sz="2400" dirty="0" smtClean="0"/>
              <a:t>2. الإنتاج بصورة أكثر كفاءة وإتقاناً وأقل تكاليف.</a:t>
            </a:r>
          </a:p>
          <a:p>
            <a:pPr algn="just"/>
            <a:r>
              <a:rPr lang="ar-SA" sz="2400" dirty="0" smtClean="0"/>
              <a:t>3. جمع شتات توزيع مناجم الفحم والحديد في غرب أوربا.</a:t>
            </a:r>
          </a:p>
          <a:p>
            <a:pPr algn="just"/>
            <a:endParaRPr lang="ar-SA" sz="2400" dirty="0"/>
          </a:p>
          <a:p>
            <a:pPr algn="just"/>
            <a:r>
              <a:rPr lang="ar-SA" sz="2400" b="1" dirty="0" smtClean="0">
                <a:solidFill>
                  <a:srgbClr val="C00000"/>
                </a:solidFill>
              </a:rPr>
              <a:t>3. السوق الأوربية المشتركة: </a:t>
            </a:r>
          </a:p>
          <a:p>
            <a:pPr algn="just"/>
            <a:r>
              <a:rPr lang="ar-SA" sz="2400" b="1" dirty="0" smtClean="0">
                <a:solidFill>
                  <a:schemeClr val="accent1">
                    <a:lumMod val="75000"/>
                  </a:schemeClr>
                </a:solidFill>
              </a:rPr>
              <a:t>الدول الأعضاء: </a:t>
            </a:r>
            <a:r>
              <a:rPr lang="ar-SA" sz="2400" dirty="0" smtClean="0"/>
              <a:t>بلجيكا , هولندا, لكسمبرج, فرنسا, ألمانيا الغربية, ايطاليا </a:t>
            </a:r>
            <a:r>
              <a:rPr lang="en-US" sz="2400" dirty="0" smtClean="0"/>
              <a:t>&lt;&lt;</a:t>
            </a:r>
            <a:r>
              <a:rPr lang="ar-SA" sz="2400" dirty="0" smtClean="0"/>
              <a:t> نفس أعضاء هيئة الفحم والصلب الأوربية ولكن انضم إليها المملكة المتحدة وايرلندة </a:t>
            </a:r>
            <a:r>
              <a:rPr lang="ar-SA" sz="2400" dirty="0" err="1" smtClean="0"/>
              <a:t>والدنمارك</a:t>
            </a:r>
            <a:r>
              <a:rPr lang="ar-SA" sz="2400" dirty="0" smtClean="0"/>
              <a:t> والنرويج ,اسبانيا والبرتغال.</a:t>
            </a:r>
          </a:p>
          <a:p>
            <a:pPr algn="just"/>
            <a:r>
              <a:rPr lang="ar-SA" sz="2400" b="1" dirty="0" smtClean="0">
                <a:solidFill>
                  <a:schemeClr val="accent1">
                    <a:lumMod val="75000"/>
                  </a:schemeClr>
                </a:solidFill>
              </a:rPr>
              <a:t>أهدافها:</a:t>
            </a:r>
            <a:r>
              <a:rPr lang="ar-SA" sz="2400" dirty="0" smtClean="0"/>
              <a:t> وضع سياسة موجدة في ميدان الإنتاج الزراعي والصناعي والتجاري, وإزالة العقبات والرسوم الجمركية بين الدول الأعضاء, تحويل هذه الدول إلى وحده اقتصادية متكاملة, وإقامة بنك الاستثمار الأوربي لتمويل المشروعات التي يصعب تمويلها داخلياً.</a:t>
            </a:r>
            <a:endParaRPr lang="ar-SA"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فرعي 3"/>
          <p:cNvSpPr>
            <a:spLocks noGrp="1"/>
          </p:cNvSpPr>
          <p:nvPr>
            <p:ph type="subTitle" idx="1"/>
          </p:nvPr>
        </p:nvSpPr>
        <p:spPr>
          <a:xfrm>
            <a:off x="357158" y="142852"/>
            <a:ext cx="8329594" cy="4071966"/>
          </a:xfrm>
        </p:spPr>
        <p:txBody>
          <a:bodyPr>
            <a:normAutofit/>
          </a:bodyPr>
          <a:lstStyle/>
          <a:p>
            <a:pPr algn="r"/>
            <a:r>
              <a:rPr lang="ar-SA" sz="2400" b="1" dirty="0" smtClean="0">
                <a:solidFill>
                  <a:srgbClr val="C00000"/>
                </a:solidFill>
              </a:rPr>
              <a:t>4.</a:t>
            </a:r>
            <a:r>
              <a:rPr lang="ar-SA" sz="2400" b="1" dirty="0" smtClean="0">
                <a:solidFill>
                  <a:srgbClr val="C00000"/>
                </a:solidFill>
              </a:rPr>
              <a:t> منظمة التجارة الأوربية الحرة:</a:t>
            </a:r>
            <a:endParaRPr lang="ar-SA" sz="2400" b="1" dirty="0" smtClean="0">
              <a:solidFill>
                <a:srgbClr val="C00000"/>
              </a:solidFill>
            </a:endParaRPr>
          </a:p>
          <a:p>
            <a:r>
              <a:rPr lang="ar-SA" sz="2400" b="1" dirty="0" smtClean="0">
                <a:solidFill>
                  <a:srgbClr val="002060"/>
                </a:solidFill>
              </a:rPr>
              <a:t>الدول الأعضاء: </a:t>
            </a:r>
            <a:r>
              <a:rPr lang="ar-SA" sz="2400" dirty="0" smtClean="0">
                <a:solidFill>
                  <a:schemeClr val="tx1"/>
                </a:solidFill>
              </a:rPr>
              <a:t>المملكة المتحدة, السويد,النرويج, سويسرا,النمسا,البرتغال,</a:t>
            </a:r>
            <a:r>
              <a:rPr lang="ar-SA" sz="2400" dirty="0" err="1" smtClean="0">
                <a:solidFill>
                  <a:schemeClr val="tx1"/>
                </a:solidFill>
              </a:rPr>
              <a:t>الدنمارك</a:t>
            </a:r>
            <a:endParaRPr lang="ar-SA" sz="2400" dirty="0" smtClean="0">
              <a:solidFill>
                <a:schemeClr val="tx1"/>
              </a:solidFill>
            </a:endParaRPr>
          </a:p>
          <a:p>
            <a:pPr algn="r"/>
            <a:r>
              <a:rPr lang="ar-SA" sz="2400" b="1" dirty="0" smtClean="0">
                <a:solidFill>
                  <a:srgbClr val="002060"/>
                </a:solidFill>
              </a:rPr>
              <a:t>هدفها:</a:t>
            </a:r>
            <a:r>
              <a:rPr lang="ar-SA" sz="2400" dirty="0" smtClean="0">
                <a:solidFill>
                  <a:schemeClr val="tx1"/>
                </a:solidFill>
              </a:rPr>
              <a:t> 1. عدم تقييد الاستيراد والتصدير بين الدول الأعضاء.</a:t>
            </a:r>
          </a:p>
          <a:p>
            <a:pPr algn="r"/>
            <a:r>
              <a:rPr lang="ar-SA" sz="2400" dirty="0" smtClean="0">
                <a:solidFill>
                  <a:schemeClr val="tx1"/>
                </a:solidFill>
              </a:rPr>
              <a:t>2. إزالة الحواجز الجمركية بين هذه الدول.</a:t>
            </a:r>
            <a:endParaRPr lang="ar-SA" sz="2400" dirty="0">
              <a:solidFill>
                <a:schemeClr val="tx1"/>
              </a:solidFill>
            </a:endParaRPr>
          </a:p>
          <a:p>
            <a:pPr algn="r"/>
            <a:r>
              <a:rPr lang="ar-SA" sz="2400" b="1" dirty="0" smtClean="0">
                <a:solidFill>
                  <a:srgbClr val="C00000"/>
                </a:solidFill>
              </a:rPr>
              <a:t>5. السوق الاشتراكية الدولية:</a:t>
            </a:r>
          </a:p>
          <a:p>
            <a:pPr algn="r"/>
            <a:r>
              <a:rPr lang="ar-SA" sz="2400" b="1" dirty="0" smtClean="0">
                <a:solidFill>
                  <a:srgbClr val="002060"/>
                </a:solidFill>
              </a:rPr>
              <a:t>الدول الأعضاء: </a:t>
            </a:r>
            <a:r>
              <a:rPr lang="ar-SA" sz="2400" dirty="0" smtClean="0">
                <a:solidFill>
                  <a:schemeClr val="tx1"/>
                </a:solidFill>
              </a:rPr>
              <a:t>الاتحاد السوفييتي, دول شرق أوربا الاشتراكية عدا يوغسلافيا </a:t>
            </a:r>
            <a:r>
              <a:rPr lang="ar-SA" sz="2400" dirty="0" err="1" smtClean="0">
                <a:solidFill>
                  <a:schemeClr val="tx1"/>
                </a:solidFill>
              </a:rPr>
              <a:t>والبانيا</a:t>
            </a:r>
            <a:r>
              <a:rPr lang="ar-SA" sz="2400" dirty="0" smtClean="0">
                <a:solidFill>
                  <a:schemeClr val="tx1"/>
                </a:solidFill>
              </a:rPr>
              <a:t>, ومنغوليا</a:t>
            </a:r>
          </a:p>
          <a:p>
            <a:pPr algn="r"/>
            <a:r>
              <a:rPr lang="ar-SA" sz="2400" b="1" dirty="0" smtClean="0">
                <a:solidFill>
                  <a:srgbClr val="002060"/>
                </a:solidFill>
              </a:rPr>
              <a:t>هدفها: </a:t>
            </a:r>
            <a:r>
              <a:rPr lang="ar-SA" sz="2400" dirty="0" smtClean="0">
                <a:solidFill>
                  <a:schemeClr val="tx1"/>
                </a:solidFill>
              </a:rPr>
              <a:t>تخصص كل عضو في إنتاج السلع التي يتفوق فيها.</a:t>
            </a:r>
          </a:p>
          <a:p>
            <a:pPr algn="r"/>
            <a:r>
              <a:rPr lang="ar-SA" sz="2400" b="1" dirty="0" smtClean="0">
                <a:solidFill>
                  <a:srgbClr val="002060"/>
                </a:solidFill>
              </a:rPr>
              <a:t>القائد: </a:t>
            </a:r>
            <a:r>
              <a:rPr lang="ar-SA" sz="2400" dirty="0" smtClean="0">
                <a:solidFill>
                  <a:schemeClr val="tx1"/>
                </a:solidFill>
              </a:rPr>
              <a:t>الاتحاد السوفييتي.</a:t>
            </a:r>
          </a:p>
          <a:p>
            <a:endParaRPr lang="ar-SA" sz="2400" dirty="0">
              <a:solidFill>
                <a:schemeClr val="tx1"/>
              </a:solidFill>
            </a:endParaRPr>
          </a:p>
        </p:txBody>
      </p:sp>
      <p:pic>
        <p:nvPicPr>
          <p:cNvPr id="5" name="صورة 4" descr="19166.jpg"/>
          <p:cNvPicPr>
            <a:picLocks noChangeAspect="1"/>
          </p:cNvPicPr>
          <p:nvPr/>
        </p:nvPicPr>
        <p:blipFill>
          <a:blip r:embed="rId2"/>
          <a:stretch>
            <a:fillRect/>
          </a:stretch>
        </p:blipFill>
        <p:spPr>
          <a:xfrm>
            <a:off x="1000100" y="3929066"/>
            <a:ext cx="7429552" cy="2714644"/>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500034" y="214290"/>
            <a:ext cx="8215370" cy="3416320"/>
          </a:xfrm>
          <a:prstGeom prst="rect">
            <a:avLst/>
          </a:prstGeom>
          <a:noFill/>
        </p:spPr>
        <p:txBody>
          <a:bodyPr wrap="square" rtlCol="1">
            <a:spAutoFit/>
          </a:bodyPr>
          <a:lstStyle/>
          <a:p>
            <a:r>
              <a:rPr lang="ar-SA" sz="2400" b="1" dirty="0" smtClean="0">
                <a:solidFill>
                  <a:srgbClr val="C00000"/>
                </a:solidFill>
              </a:rPr>
              <a:t>6. التكتلات الاقتصادية الأمريكية:</a:t>
            </a:r>
          </a:p>
          <a:p>
            <a:r>
              <a:rPr lang="ar-SA" sz="2400" dirty="0" smtClean="0"/>
              <a:t>تعد الولايات المتحدة الأمريكية بما تتمتع </a:t>
            </a:r>
            <a:r>
              <a:rPr lang="ar-SA" sz="2400" dirty="0" err="1" smtClean="0"/>
              <a:t>به</a:t>
            </a:r>
            <a:r>
              <a:rPr lang="ar-SA" sz="2400" dirty="0" smtClean="0"/>
              <a:t> من موارد اقتصادية كبيرة في مقدمة الدول التي تسهم بنصيب كبير في بعض التكتلات الاقتصادية سواء بطريق مباشر أو غير مباشر وذلك بسبب فائض الإنتاج مما يساعدها على تقديم المساعدات للدول الفقيرة.</a:t>
            </a:r>
          </a:p>
          <a:p>
            <a:r>
              <a:rPr lang="ar-SA" sz="2400" b="1" dirty="0" smtClean="0">
                <a:solidFill>
                  <a:schemeClr val="accent3">
                    <a:lumMod val="50000"/>
                  </a:schemeClr>
                </a:solidFill>
              </a:rPr>
              <a:t>أبرز الأمثلة على التكتلات الأمريكية:</a:t>
            </a:r>
          </a:p>
          <a:p>
            <a:pPr marL="457200" indent="-457200">
              <a:buAutoNum type="arabicPeriod"/>
            </a:pPr>
            <a:r>
              <a:rPr lang="ar-SA" sz="2400" b="1" dirty="0" smtClean="0">
                <a:solidFill>
                  <a:schemeClr val="tx2">
                    <a:lumMod val="60000"/>
                    <a:lumOff val="40000"/>
                  </a:schemeClr>
                </a:solidFill>
              </a:rPr>
              <a:t>اتفاقية القمح الدولية: </a:t>
            </a:r>
            <a:r>
              <a:rPr lang="ar-SA" sz="2400" dirty="0" smtClean="0"/>
              <a:t>تتشكل من أربعين دولة مصدرة للقمح وهدفها هو ضمان حالة من الاستقرار في سوق القمح واستقرار إنتاجه وتجارته. </a:t>
            </a:r>
          </a:p>
          <a:p>
            <a:pPr marL="457200" indent="-457200">
              <a:buAutoNum type="arabicPeriod"/>
            </a:pPr>
            <a:r>
              <a:rPr lang="ar-SA" sz="2400" dirty="0"/>
              <a:t> </a:t>
            </a:r>
            <a:r>
              <a:rPr lang="ar-SA" sz="2400" b="1" dirty="0" smtClean="0">
                <a:solidFill>
                  <a:schemeClr val="tx2">
                    <a:lumMod val="60000"/>
                    <a:lumOff val="40000"/>
                  </a:schemeClr>
                </a:solidFill>
              </a:rPr>
              <a:t>منظمة النحاس الدولية: </a:t>
            </a:r>
            <a:r>
              <a:rPr lang="ar-SA" sz="2400" dirty="0" smtClean="0"/>
              <a:t>تتشكل من كلا من شيلي وبيرو وزامبيا وزائير</a:t>
            </a:r>
            <a:endParaRPr lang="ar-SA" sz="2400" dirty="0"/>
          </a:p>
        </p:txBody>
      </p:sp>
      <p:pic>
        <p:nvPicPr>
          <p:cNvPr id="4" name="صورة 3" descr="1_96364790c9a8394f0.jpg"/>
          <p:cNvPicPr>
            <a:picLocks noChangeAspect="1"/>
          </p:cNvPicPr>
          <p:nvPr/>
        </p:nvPicPr>
        <p:blipFill>
          <a:blip r:embed="rId2"/>
          <a:stretch>
            <a:fillRect/>
          </a:stretch>
        </p:blipFill>
        <p:spPr>
          <a:xfrm>
            <a:off x="2714612" y="3571876"/>
            <a:ext cx="3143272" cy="3286124"/>
          </a:xfrm>
          <a:prstGeom prst="rect">
            <a:avLst/>
          </a:prstGeom>
          <a:ln>
            <a:noFill/>
          </a:ln>
          <a:effectLst>
            <a:softEdge rad="112500"/>
          </a:effectLst>
        </p:spPr>
      </p:pic>
      <p:pic>
        <p:nvPicPr>
          <p:cNvPr id="5" name="صورة 4" descr="1_95044790cb399b584.jpg"/>
          <p:cNvPicPr>
            <a:picLocks noChangeAspect="1"/>
          </p:cNvPicPr>
          <p:nvPr/>
        </p:nvPicPr>
        <p:blipFill>
          <a:blip r:embed="rId3"/>
          <a:stretch>
            <a:fillRect/>
          </a:stretch>
        </p:blipFill>
        <p:spPr>
          <a:xfrm>
            <a:off x="285720" y="3500438"/>
            <a:ext cx="2428892" cy="3357562"/>
          </a:xfrm>
          <a:prstGeom prst="rect">
            <a:avLst/>
          </a:prstGeom>
          <a:ln>
            <a:noFill/>
          </a:ln>
          <a:effectLst>
            <a:softEdge rad="112500"/>
          </a:effectLst>
        </p:spPr>
      </p:pic>
      <p:pic>
        <p:nvPicPr>
          <p:cNvPr id="7" name="صورة 6" descr="1_89794790c7fa1541f.jpg"/>
          <p:cNvPicPr>
            <a:picLocks noChangeAspect="1"/>
          </p:cNvPicPr>
          <p:nvPr/>
        </p:nvPicPr>
        <p:blipFill>
          <a:blip r:embed="rId4"/>
          <a:stretch>
            <a:fillRect/>
          </a:stretch>
        </p:blipFill>
        <p:spPr>
          <a:xfrm>
            <a:off x="5857884" y="3643314"/>
            <a:ext cx="3000364" cy="321468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785786" y="357166"/>
            <a:ext cx="7786742" cy="1569660"/>
          </a:xfrm>
          <a:prstGeom prst="rect">
            <a:avLst/>
          </a:prstGeom>
          <a:noFill/>
        </p:spPr>
        <p:txBody>
          <a:bodyPr wrap="square" rtlCol="1">
            <a:spAutoFit/>
          </a:bodyPr>
          <a:lstStyle/>
          <a:p>
            <a:r>
              <a:rPr lang="ar-SA" sz="2400" b="1" dirty="0" smtClean="0">
                <a:solidFill>
                  <a:srgbClr val="0070C0"/>
                </a:solidFill>
              </a:rPr>
              <a:t>3. منظمة الأوبك:</a:t>
            </a:r>
          </a:p>
          <a:p>
            <a:r>
              <a:rPr lang="ar-SA" sz="2400" dirty="0" smtClean="0"/>
              <a:t>من الاتفاقيات الهامة والتي قامت </a:t>
            </a:r>
            <a:r>
              <a:rPr lang="ar-SA" sz="2400" dirty="0" err="1" smtClean="0"/>
              <a:t>بها</a:t>
            </a:r>
            <a:r>
              <a:rPr lang="ar-SA" sz="2400" dirty="0" smtClean="0"/>
              <a:t> الدول المصدرة للبترول وتضم(المملكة العربية السعودية, إيران,العراق,ليبيا, نيجيريا, الكويت , الإمارات, الجزائر, فنزويلا, اندونيسيا, قطر, الجابون, </a:t>
            </a:r>
            <a:r>
              <a:rPr lang="ar-SA" sz="2400" dirty="0" err="1" smtClean="0"/>
              <a:t>الاكوادور</a:t>
            </a:r>
            <a:r>
              <a:rPr lang="ar-SA" sz="2400" dirty="0" smtClean="0"/>
              <a:t>.)</a:t>
            </a:r>
            <a:endParaRPr lang="ar-SA" sz="2400" dirty="0"/>
          </a:p>
        </p:txBody>
      </p:sp>
      <p:pic>
        <p:nvPicPr>
          <p:cNvPr id="5" name="صورة 4" descr="1268778511.gif"/>
          <p:cNvPicPr>
            <a:picLocks noChangeAspect="1"/>
          </p:cNvPicPr>
          <p:nvPr/>
        </p:nvPicPr>
        <p:blipFill>
          <a:blip r:embed="rId2"/>
          <a:stretch>
            <a:fillRect/>
          </a:stretch>
        </p:blipFill>
        <p:spPr>
          <a:xfrm>
            <a:off x="1071538" y="2000240"/>
            <a:ext cx="7143800" cy="407196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616</TotalTime>
  <Words>900</Words>
  <Application>Microsoft Office PowerPoint</Application>
  <PresentationFormat>عرض على الشاشة (3:4)‏</PresentationFormat>
  <Paragraphs>82</Paragraphs>
  <Slides>12</Slides>
  <Notes>0</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سمة Office</vt:lpstr>
      <vt:lpstr>المحاضرة الثالثة استكمال الفصل الثاني (الموارد الاقتصادية) </vt:lpstr>
      <vt:lpstr>ثالثاً: الموارد والتجارة الدولية</vt:lpstr>
      <vt:lpstr>2. الموارد ليست ثابتة بل متغيرة (من حيث الوفرة أو الندرة), لذلك اختلف الإنتاج الاقتصادي مما أسهم بقيام التجارة الدولية نظراً لتباين المنتجات    </vt:lpstr>
      <vt:lpstr>3. اختلاف دول العالم في مدى التقدم أو التخلف الاقتصادي يؤدي إلى تقسيم العالم إلى أقاليم اقتصادية متباينة يؤدي ذلك إلى  &lt;&lt;   تقسيم العالم إلى أقاليم اقتصادية متباينة بالتالي &lt;&lt; قيام تبادل تجاري (صادرات وواردات).</vt:lpstr>
      <vt:lpstr>5. كيف يؤثر حجم السكان وتوزيعهم على التجارة الدولية؟</vt:lpstr>
      <vt:lpstr>التخصص في الإنتاج الاقتصادي</vt:lpstr>
      <vt:lpstr>رابعاً: الموارد والتكتلات الاقتصادية</vt:lpstr>
      <vt:lpstr>الشريحة 8</vt:lpstr>
      <vt:lpstr>الشريحة 9</vt:lpstr>
      <vt:lpstr>الشريحة 10</vt:lpstr>
      <vt:lpstr>الشريحة 11</vt:lpstr>
      <vt:lpstr>الشريحة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الثالثة</dc:title>
  <dc:creator>Toshiba</dc:creator>
  <cp:lastModifiedBy>Toshiba</cp:lastModifiedBy>
  <cp:revision>49</cp:revision>
  <dcterms:created xsi:type="dcterms:W3CDTF">2011-10-09T13:32:06Z</dcterms:created>
  <dcterms:modified xsi:type="dcterms:W3CDTF">2011-10-09T23:48:16Z</dcterms:modified>
</cp:coreProperties>
</file>