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4.xml" ContentType="application/vnd.openxmlformats-officedocument.drawingml.diagramLayout+xml"/>
  <Override PartName="/ppt/diagrams/layout5.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layout3.xml" ContentType="application/vnd.openxmlformats-officedocument.drawingml.diagramLayout+xml"/>
  <Override PartName="/ppt/diagrams/data4.xml" ContentType="application/vnd.openxmlformats-officedocument.drawingml.diagramData+xml"/>
  <Override PartName="/ppt/diagrams/data5.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diagrams/data3.xml" ContentType="application/vnd.openxmlformats-officedocument.drawingml.diagramData+xml"/>
  <Override PartName="/ppt/diagrams/colors5.xml" ContentType="application/vnd.openxmlformats-officedocument.drawingml.diagramColor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diagrams/colors3.xml" ContentType="application/vnd.openxmlformats-officedocument.drawingml.diagramColors+xml"/>
  <Override PartName="/ppt/diagrams/colors4.xml" ContentType="application/vnd.openxmlformats-officedocument.drawingml.diagramColors+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84" r:id="rId1"/>
  </p:sldMasterIdLst>
  <p:notesMasterIdLst>
    <p:notesMasterId r:id="rId27"/>
  </p:notesMasterIdLst>
  <p:sldIdLst>
    <p:sldId id="256" r:id="rId2"/>
    <p:sldId id="257" r:id="rId3"/>
    <p:sldId id="258" r:id="rId4"/>
    <p:sldId id="259" r:id="rId5"/>
    <p:sldId id="261" r:id="rId6"/>
    <p:sldId id="262" r:id="rId7"/>
    <p:sldId id="281" r:id="rId8"/>
    <p:sldId id="263" r:id="rId9"/>
    <p:sldId id="264" r:id="rId10"/>
    <p:sldId id="273" r:id="rId11"/>
    <p:sldId id="274" r:id="rId12"/>
    <p:sldId id="265" r:id="rId13"/>
    <p:sldId id="266" r:id="rId14"/>
    <p:sldId id="276" r:id="rId15"/>
    <p:sldId id="277" r:id="rId16"/>
    <p:sldId id="278" r:id="rId17"/>
    <p:sldId id="275" r:id="rId18"/>
    <p:sldId id="279" r:id="rId19"/>
    <p:sldId id="267" r:id="rId20"/>
    <p:sldId id="280" r:id="rId21"/>
    <p:sldId id="268" r:id="rId22"/>
    <p:sldId id="269" r:id="rId23"/>
    <p:sldId id="270" r:id="rId24"/>
    <p:sldId id="271" r:id="rId25"/>
    <p:sldId id="272" r:id="rId26"/>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84380"/>
    <p:restoredTop sz="94660"/>
  </p:normalViewPr>
  <p:slideViewPr>
    <p:cSldViewPr>
      <p:cViewPr>
        <p:scale>
          <a:sx n="60" d="100"/>
          <a:sy n="60" d="100"/>
        </p:scale>
        <p:origin x="-1644" y="-21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4_5">
  <dgm:title val=""/>
  <dgm:desc val=""/>
  <dgm:catLst>
    <dgm:cat type="accent4" pri="11500"/>
  </dgm:catLst>
  <dgm:styleLbl name="node0">
    <dgm:fillClrLst meth="cycle">
      <a:schemeClr val="accent4">
        <a:alpha val="80000"/>
      </a:schemeClr>
    </dgm:fillClrLst>
    <dgm:linClrLst meth="repeat">
      <a:schemeClr val="lt1"/>
    </dgm:linClrLst>
    <dgm:effectClrLst/>
    <dgm:txLinClrLst/>
    <dgm:txFillClrLst/>
    <dgm:txEffectClrLst/>
  </dgm:styleLbl>
  <dgm:styleLbl name="node1">
    <dgm:fillClrLst>
      <a:schemeClr val="accent4">
        <a:alpha val="90000"/>
      </a:schemeClr>
      <a:schemeClr val="accent4">
        <a:alpha val="50000"/>
      </a:schemeClr>
    </dgm:fillClrLst>
    <dgm:linClrLst meth="repeat">
      <a:schemeClr val="lt1"/>
    </dgm:linClrLst>
    <dgm:effectClrLst/>
    <dgm:txLinClrLst/>
    <dgm:txFillClrLst/>
    <dgm:txEffectClrLst/>
  </dgm:styleLbl>
  <dgm:styleLbl name="alignNode1">
    <dgm:fillClrLst>
      <a:schemeClr val="accent4">
        <a:alpha val="90000"/>
      </a:schemeClr>
      <a:schemeClr val="accent4">
        <a:alpha val="50000"/>
      </a:schemeClr>
    </dgm:fillClrLst>
    <dgm:linClrLst>
      <a:schemeClr val="accent4">
        <a:alpha val="90000"/>
      </a:schemeClr>
      <a:schemeClr val="accent4">
        <a:alpha val="50000"/>
      </a:schemeClr>
    </dgm:linClrLst>
    <dgm:effectClrLst/>
    <dgm:txLinClrLst/>
    <dgm:txFillClrLst/>
    <dgm:txEffectClrLst/>
  </dgm:styleLbl>
  <dgm:styleLbl name="lnNode1">
    <dgm:fillClrLst>
      <a:schemeClr val="accent4">
        <a:shade val="90000"/>
      </a:schemeClr>
      <a:schemeClr val="accent4">
        <a:alpha val="50000"/>
        <a:tint val="5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alpha val="80000"/>
      </a:schemeClr>
    </dgm:fillClrLst>
    <dgm:linClrLst meth="repeat">
      <a:schemeClr val="lt1"/>
    </dgm:linClrLst>
    <dgm:effectClrLst/>
    <dgm:txLinClrLst/>
    <dgm:txFillClrLst/>
    <dgm:txEffectClrLst/>
  </dgm:styleLbl>
  <dgm:styleLbl name="node2">
    <dgm:fillClrLst>
      <a:schemeClr val="accent4">
        <a:alpha val="70000"/>
      </a:schemeClr>
    </dgm:fillClrLst>
    <dgm:linClrLst meth="repeat">
      <a:schemeClr val="lt1"/>
    </dgm:linClrLst>
    <dgm:effectClrLst/>
    <dgm:txLinClrLst/>
    <dgm:txFillClrLst/>
    <dgm:txEffectClrLst/>
  </dgm:styleLbl>
  <dgm:styleLbl name="node3">
    <dgm:fillClrLst>
      <a:schemeClr val="accent4">
        <a:alpha val="50000"/>
      </a:schemeClr>
    </dgm:fillClrLst>
    <dgm:linClrLst meth="repeat">
      <a:schemeClr val="lt1"/>
    </dgm:linClrLst>
    <dgm:effectClrLst/>
    <dgm:txLinClrLst/>
    <dgm:txFillClrLst/>
    <dgm:txEffectClrLst/>
  </dgm:styleLbl>
  <dgm:styleLbl name="node4">
    <dgm:fillClrLst>
      <a:schemeClr val="accent4">
        <a:alpha val="30000"/>
      </a:schemeClr>
    </dgm:fillClrLst>
    <dgm:linClrLst meth="repeat">
      <a:schemeClr val="lt1"/>
    </dgm:linClrLst>
    <dgm:effectClrLst/>
    <dgm:txLinClrLst/>
    <dgm:txFillClrLst/>
    <dgm:txEffectClrLst/>
  </dgm:styleLbl>
  <dgm:styleLbl name="fgImgPlace1">
    <dgm:fillClrLst>
      <a:schemeClr val="accent4">
        <a:tint val="50000"/>
        <a:alpha val="90000"/>
      </a:schemeClr>
      <a:schemeClr val="accent4">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f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b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sibTrans1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alpha val="90000"/>
      </a:schemeClr>
    </dgm:fillClrLst>
    <dgm:linClrLst meth="repeat">
      <a:schemeClr val="lt1"/>
    </dgm:linClrLst>
    <dgm:effectClrLst/>
    <dgm:txLinClrLst/>
    <dgm:txFillClrLst/>
    <dgm:txEffectClrLst/>
  </dgm:styleLbl>
  <dgm:styleLbl name="asst1">
    <dgm:fillClrLst meth="repeat">
      <a:schemeClr val="accent4">
        <a:alpha val="90000"/>
      </a:schemeClr>
    </dgm:fillClrLst>
    <dgm:linClrLst meth="repeat">
      <a:schemeClr val="lt1"/>
    </dgm:linClrLst>
    <dgm:effectClrLst/>
    <dgm:txLinClrLst/>
    <dgm:txFillClrLst/>
    <dgm:txEffectClrLst/>
  </dgm:styleLbl>
  <dgm:styleLbl name="asst2">
    <dgm:fillClrLst>
      <a:schemeClr val="accent4">
        <a:alpha val="90000"/>
      </a:schemeClr>
    </dgm:fillClrLst>
    <dgm:linClrLst meth="repeat">
      <a:schemeClr val="lt1"/>
    </dgm:linClrLst>
    <dgm:effectClrLst/>
    <dgm:txLinClrLst/>
    <dgm:txFillClrLst/>
    <dgm:txEffectClrLst/>
  </dgm:styleLbl>
  <dgm:styleLbl name="asst3">
    <dgm:fillClrLst>
      <a:schemeClr val="accent4">
        <a:alpha val="70000"/>
      </a:schemeClr>
    </dgm:fillClrLst>
    <dgm:linClrLst meth="repeat">
      <a:schemeClr val="lt1"/>
    </dgm:linClrLst>
    <dgm:effectClrLst/>
    <dgm:txLinClrLst/>
    <dgm:txFillClrLst/>
    <dgm:txEffectClrLst/>
  </dgm:styleLbl>
  <dgm:styleLbl name="asst4">
    <dgm:fillClrLst>
      <a:schemeClr val="accent4">
        <a:alpha val="50000"/>
      </a:schemeClr>
    </dgm:fillClrLst>
    <dgm:linClrLst meth="repeat">
      <a:schemeClr val="lt1"/>
    </dgm:linClrLst>
    <dgm:effectClrLst/>
    <dgm:txLinClrLst/>
    <dgm:txFillClrLst/>
    <dgm:txEffectClrLst/>
  </dgm:styleLbl>
  <dgm:styleLbl name="parChTrans2D1">
    <dgm:fillClrLst meth="repeat">
      <a:schemeClr val="accent4">
        <a:shade val="80000"/>
      </a:schemeClr>
    </dgm:fillClrLst>
    <dgm:linClrLst meth="repeat">
      <a:schemeClr val="accent4">
        <a:shade val="80000"/>
      </a:schemeClr>
    </dgm:linClrLst>
    <dgm:effectClrLst/>
    <dgm:txLinClrLst/>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dk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4">
        <a:tint val="90000"/>
      </a:schemeClr>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4">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a:schemeClr val="accent4">
        <a:alpha val="90000"/>
        <a:tint val="40000"/>
      </a:schemeClr>
      <a:schemeClr val="accent4">
        <a:alpha val="5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5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4_5">
  <dgm:title val=""/>
  <dgm:desc val=""/>
  <dgm:catLst>
    <dgm:cat type="accent4" pri="11500"/>
  </dgm:catLst>
  <dgm:styleLbl name="node0">
    <dgm:fillClrLst meth="cycle">
      <a:schemeClr val="accent4">
        <a:alpha val="80000"/>
      </a:schemeClr>
    </dgm:fillClrLst>
    <dgm:linClrLst meth="repeat">
      <a:schemeClr val="lt1"/>
    </dgm:linClrLst>
    <dgm:effectClrLst/>
    <dgm:txLinClrLst/>
    <dgm:txFillClrLst/>
    <dgm:txEffectClrLst/>
  </dgm:styleLbl>
  <dgm:styleLbl name="node1">
    <dgm:fillClrLst>
      <a:schemeClr val="accent4">
        <a:alpha val="90000"/>
      </a:schemeClr>
      <a:schemeClr val="accent4">
        <a:alpha val="50000"/>
      </a:schemeClr>
    </dgm:fillClrLst>
    <dgm:linClrLst meth="repeat">
      <a:schemeClr val="lt1"/>
    </dgm:linClrLst>
    <dgm:effectClrLst/>
    <dgm:txLinClrLst/>
    <dgm:txFillClrLst/>
    <dgm:txEffectClrLst/>
  </dgm:styleLbl>
  <dgm:styleLbl name="alignNode1">
    <dgm:fillClrLst>
      <a:schemeClr val="accent4">
        <a:alpha val="90000"/>
      </a:schemeClr>
      <a:schemeClr val="accent4">
        <a:alpha val="50000"/>
      </a:schemeClr>
    </dgm:fillClrLst>
    <dgm:linClrLst>
      <a:schemeClr val="accent4">
        <a:alpha val="90000"/>
      </a:schemeClr>
      <a:schemeClr val="accent4">
        <a:alpha val="50000"/>
      </a:schemeClr>
    </dgm:linClrLst>
    <dgm:effectClrLst/>
    <dgm:txLinClrLst/>
    <dgm:txFillClrLst/>
    <dgm:txEffectClrLst/>
  </dgm:styleLbl>
  <dgm:styleLbl name="lnNode1">
    <dgm:fillClrLst>
      <a:schemeClr val="accent4">
        <a:shade val="90000"/>
      </a:schemeClr>
      <a:schemeClr val="accent4">
        <a:alpha val="50000"/>
        <a:tint val="5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alpha val="80000"/>
      </a:schemeClr>
    </dgm:fillClrLst>
    <dgm:linClrLst meth="repeat">
      <a:schemeClr val="lt1"/>
    </dgm:linClrLst>
    <dgm:effectClrLst/>
    <dgm:txLinClrLst/>
    <dgm:txFillClrLst/>
    <dgm:txEffectClrLst/>
  </dgm:styleLbl>
  <dgm:styleLbl name="node2">
    <dgm:fillClrLst>
      <a:schemeClr val="accent4">
        <a:alpha val="70000"/>
      </a:schemeClr>
    </dgm:fillClrLst>
    <dgm:linClrLst meth="repeat">
      <a:schemeClr val="lt1"/>
    </dgm:linClrLst>
    <dgm:effectClrLst/>
    <dgm:txLinClrLst/>
    <dgm:txFillClrLst/>
    <dgm:txEffectClrLst/>
  </dgm:styleLbl>
  <dgm:styleLbl name="node3">
    <dgm:fillClrLst>
      <a:schemeClr val="accent4">
        <a:alpha val="50000"/>
      </a:schemeClr>
    </dgm:fillClrLst>
    <dgm:linClrLst meth="repeat">
      <a:schemeClr val="lt1"/>
    </dgm:linClrLst>
    <dgm:effectClrLst/>
    <dgm:txLinClrLst/>
    <dgm:txFillClrLst/>
    <dgm:txEffectClrLst/>
  </dgm:styleLbl>
  <dgm:styleLbl name="node4">
    <dgm:fillClrLst>
      <a:schemeClr val="accent4">
        <a:alpha val="30000"/>
      </a:schemeClr>
    </dgm:fillClrLst>
    <dgm:linClrLst meth="repeat">
      <a:schemeClr val="lt1"/>
    </dgm:linClrLst>
    <dgm:effectClrLst/>
    <dgm:txLinClrLst/>
    <dgm:txFillClrLst/>
    <dgm:txEffectClrLst/>
  </dgm:styleLbl>
  <dgm:styleLbl name="fgImgPlace1">
    <dgm:fillClrLst>
      <a:schemeClr val="accent4">
        <a:tint val="50000"/>
        <a:alpha val="90000"/>
      </a:schemeClr>
      <a:schemeClr val="accent4">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f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b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sibTrans1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alpha val="90000"/>
      </a:schemeClr>
    </dgm:fillClrLst>
    <dgm:linClrLst meth="repeat">
      <a:schemeClr val="lt1"/>
    </dgm:linClrLst>
    <dgm:effectClrLst/>
    <dgm:txLinClrLst/>
    <dgm:txFillClrLst/>
    <dgm:txEffectClrLst/>
  </dgm:styleLbl>
  <dgm:styleLbl name="asst1">
    <dgm:fillClrLst meth="repeat">
      <a:schemeClr val="accent4">
        <a:alpha val="90000"/>
      </a:schemeClr>
    </dgm:fillClrLst>
    <dgm:linClrLst meth="repeat">
      <a:schemeClr val="lt1"/>
    </dgm:linClrLst>
    <dgm:effectClrLst/>
    <dgm:txLinClrLst/>
    <dgm:txFillClrLst/>
    <dgm:txEffectClrLst/>
  </dgm:styleLbl>
  <dgm:styleLbl name="asst2">
    <dgm:fillClrLst>
      <a:schemeClr val="accent4">
        <a:alpha val="90000"/>
      </a:schemeClr>
    </dgm:fillClrLst>
    <dgm:linClrLst meth="repeat">
      <a:schemeClr val="lt1"/>
    </dgm:linClrLst>
    <dgm:effectClrLst/>
    <dgm:txLinClrLst/>
    <dgm:txFillClrLst/>
    <dgm:txEffectClrLst/>
  </dgm:styleLbl>
  <dgm:styleLbl name="asst3">
    <dgm:fillClrLst>
      <a:schemeClr val="accent4">
        <a:alpha val="70000"/>
      </a:schemeClr>
    </dgm:fillClrLst>
    <dgm:linClrLst meth="repeat">
      <a:schemeClr val="lt1"/>
    </dgm:linClrLst>
    <dgm:effectClrLst/>
    <dgm:txLinClrLst/>
    <dgm:txFillClrLst/>
    <dgm:txEffectClrLst/>
  </dgm:styleLbl>
  <dgm:styleLbl name="asst4">
    <dgm:fillClrLst>
      <a:schemeClr val="accent4">
        <a:alpha val="50000"/>
      </a:schemeClr>
    </dgm:fillClrLst>
    <dgm:linClrLst meth="repeat">
      <a:schemeClr val="lt1"/>
    </dgm:linClrLst>
    <dgm:effectClrLst/>
    <dgm:txLinClrLst/>
    <dgm:txFillClrLst/>
    <dgm:txEffectClrLst/>
  </dgm:styleLbl>
  <dgm:styleLbl name="parChTrans2D1">
    <dgm:fillClrLst meth="repeat">
      <a:schemeClr val="accent4">
        <a:shade val="80000"/>
      </a:schemeClr>
    </dgm:fillClrLst>
    <dgm:linClrLst meth="repeat">
      <a:schemeClr val="accent4">
        <a:shade val="80000"/>
      </a:schemeClr>
    </dgm:linClrLst>
    <dgm:effectClrLst/>
    <dgm:txLinClrLst/>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dk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4">
        <a:tint val="90000"/>
      </a:schemeClr>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4">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a:schemeClr val="accent4">
        <a:alpha val="90000"/>
        <a:tint val="40000"/>
      </a:schemeClr>
      <a:schemeClr val="accent4">
        <a:alpha val="5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5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4_4">
  <dgm:title val=""/>
  <dgm:desc val=""/>
  <dgm:catLst>
    <dgm:cat type="accent4" pri="11400"/>
  </dgm:catLst>
  <dgm:styleLbl name="node0">
    <dgm:fillClrLst meth="cycle">
      <a:schemeClr val="accent4">
        <a:shade val="60000"/>
      </a:schemeClr>
    </dgm:fillClrLst>
    <dgm:linClrLst meth="repeat">
      <a:schemeClr val="lt1"/>
    </dgm:linClrLst>
    <dgm:effectClrLst/>
    <dgm:txLinClrLst/>
    <dgm:txFillClrLst/>
    <dgm:txEffectClrLst/>
  </dgm:styleLbl>
  <dgm:styleLbl name="node1">
    <dgm:fillClrLst meth="cycle">
      <a:schemeClr val="accent4">
        <a:shade val="50000"/>
      </a:schemeClr>
      <a:schemeClr val="accent4">
        <a:tint val="55000"/>
      </a:schemeClr>
    </dgm:fillClrLst>
    <dgm:linClrLst meth="repeat">
      <a:schemeClr val="lt1"/>
    </dgm:linClrLst>
    <dgm:effectClrLst/>
    <dgm:txLinClrLst/>
    <dgm:txFillClrLst/>
    <dgm:txEffectClrLst/>
  </dgm:styleLbl>
  <dgm:styleLbl name="alignNode1">
    <dgm:fillClrLst meth="cycle">
      <a:schemeClr val="accent4">
        <a:shade val="50000"/>
      </a:schemeClr>
      <a:schemeClr val="accent4">
        <a:tint val="55000"/>
      </a:schemeClr>
    </dgm:fillClrLst>
    <dgm:linClrLst meth="cycle">
      <a:schemeClr val="accent4">
        <a:shade val="50000"/>
      </a:schemeClr>
      <a:schemeClr val="accent4">
        <a:tint val="55000"/>
      </a:schemeClr>
    </dgm:linClrLst>
    <dgm:effectClrLst/>
    <dgm:txLinClrLst/>
    <dgm:txFillClrLst/>
    <dgm:txEffectClrLst/>
  </dgm:styleLbl>
  <dgm:styleLbl name="lnNode1">
    <dgm:fillClrLst meth="cycle">
      <a:schemeClr val="accent4">
        <a:shade val="50000"/>
      </a:schemeClr>
      <a:schemeClr val="accent4">
        <a:tint val="55000"/>
      </a:schemeClr>
    </dgm:fillClrLst>
    <dgm:linClrLst meth="repeat">
      <a:schemeClr val="lt1"/>
    </dgm:linClrLst>
    <dgm:effectClrLst/>
    <dgm:txLinClrLst/>
    <dgm:txFillClrLst/>
    <dgm:txEffectClrLst/>
  </dgm:styleLbl>
  <dgm:styleLbl name="vennNode1">
    <dgm:fillClrLst meth="cycle">
      <a:schemeClr val="accent4">
        <a:shade val="80000"/>
        <a:alpha val="50000"/>
      </a:schemeClr>
      <a:schemeClr val="accent4">
        <a:tint val="50000"/>
        <a:alpha val="50000"/>
      </a:schemeClr>
    </dgm:fillClrLst>
    <dgm:linClrLst meth="repeat">
      <a:schemeClr val="lt1"/>
    </dgm:linClrLst>
    <dgm:effectClrLst/>
    <dgm:txLinClrLst/>
    <dgm:txFillClrLst/>
    <dgm:txEffectClrLst/>
  </dgm:styleLbl>
  <dgm:styleLbl name="node2">
    <dgm:fillClrLst>
      <a:schemeClr val="accent4">
        <a:shade val="80000"/>
      </a:schemeClr>
    </dgm:fillClrLst>
    <dgm:linClrLst meth="repeat">
      <a:schemeClr val="lt1"/>
    </dgm:linClrLst>
    <dgm:effectClrLst/>
    <dgm:txLinClrLst/>
    <dgm:txFillClrLst/>
    <dgm:txEffectClrLst/>
  </dgm:styleLbl>
  <dgm:styleLbl name="node3">
    <dgm:fillClrLst>
      <a:schemeClr val="accent4">
        <a:tint val="99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fg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bg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sibTrans1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0000"/>
      </a:schemeClr>
    </dgm:fillClrLst>
    <dgm:linClrLst meth="repeat">
      <a:schemeClr val="lt1"/>
    </dgm:linClrLst>
    <dgm:effectClrLst/>
    <dgm:txLinClrLst/>
    <dgm:txFillClrLst/>
    <dgm:txEffectClrLst/>
  </dgm:styleLbl>
  <dgm:styleLbl name="asst3">
    <dgm:fillClrLst>
      <a:schemeClr val="accent4">
        <a:tint val="70000"/>
      </a:schemeClr>
    </dgm:fillClrLst>
    <dgm:linClrLst meth="repeat">
      <a:schemeClr val="lt1"/>
    </dgm:linClrLst>
    <dgm:effectClrLst/>
    <dgm:txLinClrLst/>
    <dgm:txFillClrLst/>
    <dgm:txEffectClrLst/>
  </dgm:styleLbl>
  <dgm:styleLbl name="asst4">
    <dgm:fillClrLst>
      <a:schemeClr val="accent4">
        <a:tint val="5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shade val="80000"/>
      </a:schemeClr>
    </dgm:linClrLst>
    <dgm:effectClrLst/>
    <dgm:txLinClrLst/>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dk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4">
        <a:tint val="90000"/>
      </a:schemeClr>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4">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55000"/>
      </a:schemeClr>
    </dgm:fillClrLst>
    <dgm:linClrLst meth="repeat">
      <a:schemeClr val="accent4">
        <a:alpha val="90000"/>
        <a:tint val="55000"/>
      </a:schemeClr>
    </dgm:linClrLst>
    <dgm:effectClrLst/>
    <dgm:txLinClrLst/>
    <dgm:txFillClrLst meth="repeat">
      <a:schemeClr val="dk1"/>
    </dgm:txFillClrLst>
    <dgm:txEffectClrLst/>
  </dgm:styleLbl>
  <dgm:styleLbl name="alignAccFollowNode1">
    <dgm:fillClrLst meth="repeat">
      <a:schemeClr val="accent4">
        <a:alpha val="90000"/>
        <a:tint val="55000"/>
      </a:schemeClr>
    </dgm:fillClrLst>
    <dgm:linClrLst meth="repeat">
      <a:schemeClr val="accent4">
        <a:alpha val="90000"/>
        <a:tint val="55000"/>
      </a:schemeClr>
    </dgm:linClrLst>
    <dgm:effectClrLst/>
    <dgm:txLinClrLst/>
    <dgm:txFillClrLst meth="repeat">
      <a:schemeClr val="dk1"/>
    </dgm:txFillClrLst>
    <dgm:txEffectClrLst/>
  </dgm:styleLbl>
  <dgm:styleLbl name="bgAccFollowNode1">
    <dgm:fillClrLst meth="repeat">
      <a:schemeClr val="accent4">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50000"/>
      </a:schemeClr>
    </dgm:linClrLst>
    <dgm:effectClrLst/>
    <dgm:txLinClrLst/>
    <dgm:txFillClrLst meth="repeat">
      <a:schemeClr val="dk1"/>
    </dgm:txFillClrLst>
    <dgm:txEffectClrLst/>
  </dgm:styleLbl>
  <dgm:styleLbl name="bgShp">
    <dgm:fillClrLst meth="repeat">
      <a:schemeClr val="accent4">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55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4_3">
  <dgm:title val=""/>
  <dgm:desc val=""/>
  <dgm:catLst>
    <dgm:cat type="accent4" pri="11300"/>
  </dgm:catLst>
  <dgm:styleLbl name="node0">
    <dgm:fillClrLst meth="repeat">
      <a:schemeClr val="accent4">
        <a:shade val="80000"/>
      </a:schemeClr>
    </dgm:fillClrLst>
    <dgm:linClrLst meth="repeat">
      <a:schemeClr val="lt1"/>
    </dgm:linClrLst>
    <dgm:effectClrLst/>
    <dgm:txLinClrLst/>
    <dgm:txFillClrLst/>
    <dgm:txEffectClrLst/>
  </dgm:styleLbl>
  <dgm:styleLbl name="node1">
    <dgm:fillClrLst>
      <a:schemeClr val="accent4">
        <a:shade val="80000"/>
      </a:schemeClr>
      <a:schemeClr val="accent4">
        <a:tint val="70000"/>
      </a:schemeClr>
    </dgm:fillClrLst>
    <dgm:linClrLst meth="repeat">
      <a:schemeClr val="lt1"/>
    </dgm:linClrLst>
    <dgm:effectClrLst/>
    <dgm:txLinClrLst/>
    <dgm:txFillClrLst/>
    <dgm:txEffectClrLst/>
  </dgm:styleLbl>
  <dgm:styleLbl name="alignNode1">
    <dgm:fillClrLst>
      <a:schemeClr val="accent4">
        <a:shade val="80000"/>
      </a:schemeClr>
      <a:schemeClr val="accent4">
        <a:tint val="70000"/>
      </a:schemeClr>
    </dgm:fillClrLst>
    <dgm:linClrLst>
      <a:schemeClr val="accent4">
        <a:shade val="80000"/>
      </a:schemeClr>
      <a:schemeClr val="accent4">
        <a:tint val="70000"/>
      </a:schemeClr>
    </dgm:linClrLst>
    <dgm:effectClrLst/>
    <dgm:txLinClrLst/>
    <dgm:txFillClrLst/>
    <dgm:txEffectClrLst/>
  </dgm:styleLbl>
  <dgm:styleLbl name="lnNode1">
    <dgm:fillClrLst>
      <a:schemeClr val="accent4">
        <a:shade val="80000"/>
      </a:schemeClr>
      <a:schemeClr val="accent4">
        <a:tint val="7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tint val="70000"/>
        <a:alpha val="50000"/>
      </a:schemeClr>
    </dgm:fillClrLst>
    <dgm:linClrLst meth="repeat">
      <a:schemeClr val="lt1"/>
    </dgm:linClrLst>
    <dgm:effectClrLst/>
    <dgm:txLinClrLst/>
    <dgm:txFillClrLst/>
    <dgm:txEffectClrLst/>
  </dgm:styleLbl>
  <dgm:styleLbl name="node2">
    <dgm:fillClrLst>
      <a:schemeClr val="accent4">
        <a:tint val="99000"/>
      </a:schemeClr>
    </dgm:fillClrLst>
    <dgm:linClrLst meth="repeat">
      <a:schemeClr val="lt1"/>
    </dgm:linClrLst>
    <dgm:effectClrLst/>
    <dgm:txLinClrLst/>
    <dgm:txFillClrLst/>
    <dgm:txEffectClrLst/>
  </dgm:styleLbl>
  <dgm:styleLbl name="node3">
    <dgm:fillClrLst>
      <a:schemeClr val="accent4">
        <a:tint val="80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dgm:txEffectClrLst/>
  </dgm:styleLbl>
  <dgm:styleLbl name="f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b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sibTrans1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9000"/>
      </a:schemeClr>
    </dgm:fillClrLst>
    <dgm:linClrLst meth="repeat">
      <a:schemeClr val="lt1"/>
    </dgm:linClrLst>
    <dgm:effectClrLst/>
    <dgm:txLinClrLst/>
    <dgm:txFillClrLst/>
    <dgm:txEffectClrLst/>
  </dgm:styleLbl>
  <dgm:styleLbl name="asst3">
    <dgm:fillClrLst>
      <a:schemeClr val="accent4">
        <a:tint val="80000"/>
      </a:schemeClr>
    </dgm:fillClrLst>
    <dgm:linClrLst meth="repeat">
      <a:schemeClr val="lt1"/>
    </dgm:linClrLst>
    <dgm:effectClrLst/>
    <dgm:txLinClrLst/>
    <dgm:txFillClrLst/>
    <dgm:txEffectClrLst/>
  </dgm:styleLbl>
  <dgm:styleLbl name="asst4">
    <dgm:fillClrLst>
      <a:schemeClr val="accent4">
        <a:tint val="7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lt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9000"/>
      </a:schemeClr>
    </dgm:fillClrLst>
    <dgm:linClrLst meth="repeat">
      <a:schemeClr val="accent4">
        <a:tint val="99000"/>
      </a:schemeClr>
    </dgm:linClrLst>
    <dgm:effectClrLst/>
    <dgm:txLinClrLst/>
    <dgm:txFillClrLst meth="repeat">
      <a:schemeClr val="tx1"/>
    </dgm:txFillClrLst>
    <dgm:txEffectClrLst/>
  </dgm:styleLbl>
  <dgm:styleLbl name="parChTrans1D3">
    <dgm:fillClrLst meth="repeat">
      <a:schemeClr val="accent4">
        <a:tint val="80000"/>
      </a:schemeClr>
    </dgm:fillClrLst>
    <dgm:linClrLst meth="repeat">
      <a:schemeClr val="accent4">
        <a:tint val="80000"/>
      </a:schemeClr>
    </dgm:linClrLst>
    <dgm:effectClrLst/>
    <dgm:txLinClrLst/>
    <dgm:txFillClrLst meth="repeat">
      <a:schemeClr val="tx1"/>
    </dgm:txFillClrLst>
    <dgm:txEffectClrLst/>
  </dgm:styleLbl>
  <dgm:styleLbl name="parChTrans1D4">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4_5">
  <dgm:title val=""/>
  <dgm:desc val=""/>
  <dgm:catLst>
    <dgm:cat type="accent4" pri="11500"/>
  </dgm:catLst>
  <dgm:styleLbl name="node0">
    <dgm:fillClrLst meth="cycle">
      <a:schemeClr val="accent4">
        <a:alpha val="80000"/>
      </a:schemeClr>
    </dgm:fillClrLst>
    <dgm:linClrLst meth="repeat">
      <a:schemeClr val="lt1"/>
    </dgm:linClrLst>
    <dgm:effectClrLst/>
    <dgm:txLinClrLst/>
    <dgm:txFillClrLst/>
    <dgm:txEffectClrLst/>
  </dgm:styleLbl>
  <dgm:styleLbl name="node1">
    <dgm:fillClrLst>
      <a:schemeClr val="accent4">
        <a:alpha val="90000"/>
      </a:schemeClr>
      <a:schemeClr val="accent4">
        <a:alpha val="50000"/>
      </a:schemeClr>
    </dgm:fillClrLst>
    <dgm:linClrLst meth="repeat">
      <a:schemeClr val="lt1"/>
    </dgm:linClrLst>
    <dgm:effectClrLst/>
    <dgm:txLinClrLst/>
    <dgm:txFillClrLst/>
    <dgm:txEffectClrLst/>
  </dgm:styleLbl>
  <dgm:styleLbl name="alignNode1">
    <dgm:fillClrLst>
      <a:schemeClr val="accent4">
        <a:alpha val="90000"/>
      </a:schemeClr>
      <a:schemeClr val="accent4">
        <a:alpha val="50000"/>
      </a:schemeClr>
    </dgm:fillClrLst>
    <dgm:linClrLst>
      <a:schemeClr val="accent4">
        <a:alpha val="90000"/>
      </a:schemeClr>
      <a:schemeClr val="accent4">
        <a:alpha val="50000"/>
      </a:schemeClr>
    </dgm:linClrLst>
    <dgm:effectClrLst/>
    <dgm:txLinClrLst/>
    <dgm:txFillClrLst/>
    <dgm:txEffectClrLst/>
  </dgm:styleLbl>
  <dgm:styleLbl name="lnNode1">
    <dgm:fillClrLst>
      <a:schemeClr val="accent4">
        <a:shade val="90000"/>
      </a:schemeClr>
      <a:schemeClr val="accent4">
        <a:alpha val="50000"/>
        <a:tint val="5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alpha val="80000"/>
      </a:schemeClr>
    </dgm:fillClrLst>
    <dgm:linClrLst meth="repeat">
      <a:schemeClr val="lt1"/>
    </dgm:linClrLst>
    <dgm:effectClrLst/>
    <dgm:txLinClrLst/>
    <dgm:txFillClrLst/>
    <dgm:txEffectClrLst/>
  </dgm:styleLbl>
  <dgm:styleLbl name="node2">
    <dgm:fillClrLst>
      <a:schemeClr val="accent4">
        <a:alpha val="70000"/>
      </a:schemeClr>
    </dgm:fillClrLst>
    <dgm:linClrLst meth="repeat">
      <a:schemeClr val="lt1"/>
    </dgm:linClrLst>
    <dgm:effectClrLst/>
    <dgm:txLinClrLst/>
    <dgm:txFillClrLst/>
    <dgm:txEffectClrLst/>
  </dgm:styleLbl>
  <dgm:styleLbl name="node3">
    <dgm:fillClrLst>
      <a:schemeClr val="accent4">
        <a:alpha val="50000"/>
      </a:schemeClr>
    </dgm:fillClrLst>
    <dgm:linClrLst meth="repeat">
      <a:schemeClr val="lt1"/>
    </dgm:linClrLst>
    <dgm:effectClrLst/>
    <dgm:txLinClrLst/>
    <dgm:txFillClrLst/>
    <dgm:txEffectClrLst/>
  </dgm:styleLbl>
  <dgm:styleLbl name="node4">
    <dgm:fillClrLst>
      <a:schemeClr val="accent4">
        <a:alpha val="30000"/>
      </a:schemeClr>
    </dgm:fillClrLst>
    <dgm:linClrLst meth="repeat">
      <a:schemeClr val="lt1"/>
    </dgm:linClrLst>
    <dgm:effectClrLst/>
    <dgm:txLinClrLst/>
    <dgm:txFillClrLst/>
    <dgm:txEffectClrLst/>
  </dgm:styleLbl>
  <dgm:styleLbl name="fgImgPlace1">
    <dgm:fillClrLst>
      <a:schemeClr val="accent4">
        <a:tint val="50000"/>
        <a:alpha val="90000"/>
      </a:schemeClr>
      <a:schemeClr val="accent4">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f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b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sibTrans1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alpha val="90000"/>
      </a:schemeClr>
    </dgm:fillClrLst>
    <dgm:linClrLst meth="repeat">
      <a:schemeClr val="lt1"/>
    </dgm:linClrLst>
    <dgm:effectClrLst/>
    <dgm:txLinClrLst/>
    <dgm:txFillClrLst/>
    <dgm:txEffectClrLst/>
  </dgm:styleLbl>
  <dgm:styleLbl name="asst1">
    <dgm:fillClrLst meth="repeat">
      <a:schemeClr val="accent4">
        <a:alpha val="90000"/>
      </a:schemeClr>
    </dgm:fillClrLst>
    <dgm:linClrLst meth="repeat">
      <a:schemeClr val="lt1"/>
    </dgm:linClrLst>
    <dgm:effectClrLst/>
    <dgm:txLinClrLst/>
    <dgm:txFillClrLst/>
    <dgm:txEffectClrLst/>
  </dgm:styleLbl>
  <dgm:styleLbl name="asst2">
    <dgm:fillClrLst>
      <a:schemeClr val="accent4">
        <a:alpha val="90000"/>
      </a:schemeClr>
    </dgm:fillClrLst>
    <dgm:linClrLst meth="repeat">
      <a:schemeClr val="lt1"/>
    </dgm:linClrLst>
    <dgm:effectClrLst/>
    <dgm:txLinClrLst/>
    <dgm:txFillClrLst/>
    <dgm:txEffectClrLst/>
  </dgm:styleLbl>
  <dgm:styleLbl name="asst3">
    <dgm:fillClrLst>
      <a:schemeClr val="accent4">
        <a:alpha val="70000"/>
      </a:schemeClr>
    </dgm:fillClrLst>
    <dgm:linClrLst meth="repeat">
      <a:schemeClr val="lt1"/>
    </dgm:linClrLst>
    <dgm:effectClrLst/>
    <dgm:txLinClrLst/>
    <dgm:txFillClrLst/>
    <dgm:txEffectClrLst/>
  </dgm:styleLbl>
  <dgm:styleLbl name="asst4">
    <dgm:fillClrLst>
      <a:schemeClr val="accent4">
        <a:alpha val="50000"/>
      </a:schemeClr>
    </dgm:fillClrLst>
    <dgm:linClrLst meth="repeat">
      <a:schemeClr val="lt1"/>
    </dgm:linClrLst>
    <dgm:effectClrLst/>
    <dgm:txLinClrLst/>
    <dgm:txFillClrLst/>
    <dgm:txEffectClrLst/>
  </dgm:styleLbl>
  <dgm:styleLbl name="parChTrans2D1">
    <dgm:fillClrLst meth="repeat">
      <a:schemeClr val="accent4">
        <a:shade val="80000"/>
      </a:schemeClr>
    </dgm:fillClrLst>
    <dgm:linClrLst meth="repeat">
      <a:schemeClr val="accent4">
        <a:shade val="80000"/>
      </a:schemeClr>
    </dgm:linClrLst>
    <dgm:effectClrLst/>
    <dgm:txLinClrLst/>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dk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4">
        <a:tint val="90000"/>
      </a:schemeClr>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4">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a:schemeClr val="accent4">
        <a:alpha val="90000"/>
        <a:tint val="40000"/>
      </a:schemeClr>
      <a:schemeClr val="accent4">
        <a:alpha val="5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5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6417ADE-C859-4A72-B723-A11C8F556975}" type="doc">
      <dgm:prSet loTypeId="urn:microsoft.com/office/officeart/2005/8/layout/hProcess4" loCatId="process" qsTypeId="urn:microsoft.com/office/officeart/2005/8/quickstyle/simple3" qsCatId="simple" csTypeId="urn:microsoft.com/office/officeart/2005/8/colors/accent4_5" csCatId="accent4" phldr="1"/>
      <dgm:spPr/>
      <dgm:t>
        <a:bodyPr/>
        <a:lstStyle/>
        <a:p>
          <a:pPr rtl="1"/>
          <a:endParaRPr lang="ar-SA"/>
        </a:p>
      </dgm:t>
    </dgm:pt>
    <dgm:pt modelId="{237D9D61-ED8B-46C0-9A27-B4BD3A44362C}">
      <dgm:prSet phldrT="[نص]"/>
      <dgm:spPr/>
      <dgm:t>
        <a:bodyPr/>
        <a:lstStyle/>
        <a:p>
          <a:pPr rtl="1"/>
          <a:r>
            <a:rPr lang="ar-SA" dirty="0" smtClean="0"/>
            <a:t>3- الصخور المتحولة:</a:t>
          </a:r>
          <a:endParaRPr lang="ar-SA" dirty="0"/>
        </a:p>
      </dgm:t>
    </dgm:pt>
    <dgm:pt modelId="{FA77CCE7-F78E-4DFB-ABA8-00C1BD759DF4}" type="parTrans" cxnId="{ABFCA707-508F-486F-B310-838E4BC4B256}">
      <dgm:prSet/>
      <dgm:spPr/>
      <dgm:t>
        <a:bodyPr/>
        <a:lstStyle/>
        <a:p>
          <a:pPr rtl="1"/>
          <a:endParaRPr lang="ar-SA"/>
        </a:p>
      </dgm:t>
    </dgm:pt>
    <dgm:pt modelId="{8880728A-BDA6-431E-83EB-14D44E8699B6}" type="sibTrans" cxnId="{ABFCA707-508F-486F-B310-838E4BC4B256}">
      <dgm:prSet/>
      <dgm:spPr/>
      <dgm:t>
        <a:bodyPr/>
        <a:lstStyle/>
        <a:p>
          <a:pPr rtl="1"/>
          <a:endParaRPr lang="ar-SA"/>
        </a:p>
      </dgm:t>
    </dgm:pt>
    <dgm:pt modelId="{C68FA4CE-FDDC-4F76-9AAD-55CFE9407FF7}">
      <dgm:prSet phldrT="[نص]" custT="1"/>
      <dgm:spPr/>
      <dgm:t>
        <a:bodyPr/>
        <a:lstStyle/>
        <a:p>
          <a:pPr rtl="1"/>
          <a:r>
            <a:rPr lang="ar-SA" sz="2000" dirty="0" smtClean="0"/>
            <a:t>ترجع في أصلها إلى صخور نارية أو رسوبية ثم تعرضت للضغط الشديد والحرارة فتحولت عن طبيعتها إلى نوع آخر من الصخور</a:t>
          </a:r>
          <a:endParaRPr lang="ar-SA" sz="2000" dirty="0"/>
        </a:p>
      </dgm:t>
    </dgm:pt>
    <dgm:pt modelId="{F722E874-32D2-461E-A4DB-FEF6C52845C6}" type="parTrans" cxnId="{355F2D13-32B0-4635-A742-F68295AB9DEE}">
      <dgm:prSet/>
      <dgm:spPr/>
      <dgm:t>
        <a:bodyPr/>
        <a:lstStyle/>
        <a:p>
          <a:pPr rtl="1"/>
          <a:endParaRPr lang="ar-SA"/>
        </a:p>
      </dgm:t>
    </dgm:pt>
    <dgm:pt modelId="{70F3ED0C-7335-4366-B6EC-ECECD92E4AA4}" type="sibTrans" cxnId="{355F2D13-32B0-4635-A742-F68295AB9DEE}">
      <dgm:prSet/>
      <dgm:spPr/>
      <dgm:t>
        <a:bodyPr/>
        <a:lstStyle/>
        <a:p>
          <a:pPr rtl="1"/>
          <a:endParaRPr lang="ar-SA"/>
        </a:p>
      </dgm:t>
    </dgm:pt>
    <dgm:pt modelId="{7545A468-7EAF-49D5-AF28-252FE72944F9}">
      <dgm:prSet phldrT="[نص]" custT="1"/>
      <dgm:spPr/>
      <dgm:t>
        <a:bodyPr/>
        <a:lstStyle/>
        <a:p>
          <a:pPr rtl="1"/>
          <a:r>
            <a:rPr lang="ar-SA" sz="2000" dirty="0" smtClean="0"/>
            <a:t>مثل: </a:t>
          </a:r>
          <a:r>
            <a:rPr lang="ar-SA" sz="2000" dirty="0" err="1" smtClean="0"/>
            <a:t>النيس</a:t>
          </a:r>
          <a:endParaRPr lang="ar-SA" sz="2000" dirty="0"/>
        </a:p>
      </dgm:t>
    </dgm:pt>
    <dgm:pt modelId="{508EA998-5ED0-403F-A524-4F716021C847}" type="parTrans" cxnId="{5E4C3C62-FB19-4062-B16D-85292E84464A}">
      <dgm:prSet/>
      <dgm:spPr/>
      <dgm:t>
        <a:bodyPr/>
        <a:lstStyle/>
        <a:p>
          <a:pPr rtl="1"/>
          <a:endParaRPr lang="ar-SA"/>
        </a:p>
      </dgm:t>
    </dgm:pt>
    <dgm:pt modelId="{D8CF5DFB-B6EF-49EF-9562-937A641DAA4E}" type="sibTrans" cxnId="{5E4C3C62-FB19-4062-B16D-85292E84464A}">
      <dgm:prSet/>
      <dgm:spPr/>
      <dgm:t>
        <a:bodyPr/>
        <a:lstStyle/>
        <a:p>
          <a:pPr rtl="1"/>
          <a:endParaRPr lang="ar-SA"/>
        </a:p>
      </dgm:t>
    </dgm:pt>
    <dgm:pt modelId="{37B9F6DD-F618-4954-88E7-50F938162839}">
      <dgm:prSet phldrT="[نص]"/>
      <dgm:spPr/>
      <dgm:t>
        <a:bodyPr/>
        <a:lstStyle/>
        <a:p>
          <a:pPr rtl="1"/>
          <a:r>
            <a:rPr lang="ar-SA" dirty="0" smtClean="0"/>
            <a:t>2- الصخور الرسوبية:</a:t>
          </a:r>
          <a:endParaRPr lang="ar-SA" dirty="0"/>
        </a:p>
      </dgm:t>
    </dgm:pt>
    <dgm:pt modelId="{DBA95805-140A-4732-9D85-D246979BDC56}" type="parTrans" cxnId="{29210B52-1620-497E-9367-DF402B5D4F13}">
      <dgm:prSet/>
      <dgm:spPr/>
      <dgm:t>
        <a:bodyPr/>
        <a:lstStyle/>
        <a:p>
          <a:pPr rtl="1"/>
          <a:endParaRPr lang="ar-SA"/>
        </a:p>
      </dgm:t>
    </dgm:pt>
    <dgm:pt modelId="{36F64B6C-DDED-4F52-A038-0D90FF729980}" type="sibTrans" cxnId="{29210B52-1620-497E-9367-DF402B5D4F13}">
      <dgm:prSet/>
      <dgm:spPr/>
      <dgm:t>
        <a:bodyPr/>
        <a:lstStyle/>
        <a:p>
          <a:pPr rtl="1"/>
          <a:endParaRPr lang="ar-SA"/>
        </a:p>
      </dgm:t>
    </dgm:pt>
    <dgm:pt modelId="{0E4BD66A-5431-4E35-9558-9574A97FE66D}">
      <dgm:prSet phldrT="[نص]" custT="1"/>
      <dgm:spPr/>
      <dgm:t>
        <a:bodyPr/>
        <a:lstStyle/>
        <a:p>
          <a:pPr rtl="1"/>
          <a:r>
            <a:rPr lang="ar-SA" sz="2000" dirty="0" smtClean="0"/>
            <a:t>تتميز بوجودها على شكل طبقات وبوجود حفريات. </a:t>
          </a:r>
          <a:endParaRPr lang="ar-SA" sz="2000" dirty="0"/>
        </a:p>
      </dgm:t>
    </dgm:pt>
    <dgm:pt modelId="{31CDE3CC-3F75-4CCC-8ED5-E5AD49279BC4}" type="parTrans" cxnId="{CF37FBC1-6EE2-49B8-92AA-7BA21B2F6098}">
      <dgm:prSet/>
      <dgm:spPr/>
      <dgm:t>
        <a:bodyPr/>
        <a:lstStyle/>
        <a:p>
          <a:pPr rtl="1"/>
          <a:endParaRPr lang="ar-SA"/>
        </a:p>
      </dgm:t>
    </dgm:pt>
    <dgm:pt modelId="{03F5C6F1-D847-4578-A2DD-41B7AD107059}" type="sibTrans" cxnId="{CF37FBC1-6EE2-49B8-92AA-7BA21B2F6098}">
      <dgm:prSet/>
      <dgm:spPr/>
      <dgm:t>
        <a:bodyPr/>
        <a:lstStyle/>
        <a:p>
          <a:pPr rtl="1"/>
          <a:endParaRPr lang="ar-SA"/>
        </a:p>
      </dgm:t>
    </dgm:pt>
    <dgm:pt modelId="{30092EE5-6889-45C9-BD77-B0BFE94F20FB}">
      <dgm:prSet phldrT="[نص]" custT="1"/>
      <dgm:spPr/>
      <dgm:t>
        <a:bodyPr/>
        <a:lstStyle/>
        <a:p>
          <a:pPr rtl="1"/>
          <a:r>
            <a:rPr lang="ar-SA" sz="2000" dirty="0" smtClean="0"/>
            <a:t>مثل: الحجر الجيري</a:t>
          </a:r>
          <a:endParaRPr lang="ar-SA" sz="2000" dirty="0"/>
        </a:p>
      </dgm:t>
    </dgm:pt>
    <dgm:pt modelId="{EE8F15A5-AE8A-4E6D-9712-9CD6ED503E5B}" type="parTrans" cxnId="{EA788CD8-297C-4CB4-BCDD-627DE902220B}">
      <dgm:prSet/>
      <dgm:spPr/>
      <dgm:t>
        <a:bodyPr/>
        <a:lstStyle/>
        <a:p>
          <a:pPr rtl="1"/>
          <a:endParaRPr lang="ar-SA"/>
        </a:p>
      </dgm:t>
    </dgm:pt>
    <dgm:pt modelId="{CC320115-D2E3-4D4B-96CF-F67551D472B0}" type="sibTrans" cxnId="{EA788CD8-297C-4CB4-BCDD-627DE902220B}">
      <dgm:prSet/>
      <dgm:spPr/>
      <dgm:t>
        <a:bodyPr/>
        <a:lstStyle/>
        <a:p>
          <a:pPr rtl="1"/>
          <a:endParaRPr lang="ar-SA"/>
        </a:p>
      </dgm:t>
    </dgm:pt>
    <dgm:pt modelId="{DCD4C88A-2CB3-4BF5-829A-E85C9B778B37}">
      <dgm:prSet phldrT="[نص]"/>
      <dgm:spPr/>
      <dgm:t>
        <a:bodyPr/>
        <a:lstStyle/>
        <a:p>
          <a:pPr rtl="1"/>
          <a:r>
            <a:rPr lang="ar-SA" dirty="0" smtClean="0"/>
            <a:t>1- الصخور النارية : </a:t>
          </a:r>
          <a:endParaRPr lang="ar-SA" dirty="0"/>
        </a:p>
      </dgm:t>
    </dgm:pt>
    <dgm:pt modelId="{DB96A42A-0687-4FFA-BB14-2F95E9520B3C}" type="parTrans" cxnId="{8BE4875F-62DF-460D-9C96-46180E648957}">
      <dgm:prSet/>
      <dgm:spPr/>
      <dgm:t>
        <a:bodyPr/>
        <a:lstStyle/>
        <a:p>
          <a:pPr rtl="1"/>
          <a:endParaRPr lang="ar-SA"/>
        </a:p>
      </dgm:t>
    </dgm:pt>
    <dgm:pt modelId="{F947517C-FA8A-41A1-9216-0B68E7F28A8D}" type="sibTrans" cxnId="{8BE4875F-62DF-460D-9C96-46180E648957}">
      <dgm:prSet/>
      <dgm:spPr/>
      <dgm:t>
        <a:bodyPr/>
        <a:lstStyle/>
        <a:p>
          <a:pPr rtl="1"/>
          <a:endParaRPr lang="ar-SA"/>
        </a:p>
      </dgm:t>
    </dgm:pt>
    <dgm:pt modelId="{B624CC6D-ABF3-42CF-87ED-35D6DE3EC0E8}">
      <dgm:prSet phldrT="[نص]" custT="1"/>
      <dgm:spPr/>
      <dgm:t>
        <a:bodyPr/>
        <a:lstStyle/>
        <a:p>
          <a:pPr rtl="1"/>
          <a:r>
            <a:rPr lang="ar-SA" sz="2000" dirty="0" smtClean="0"/>
            <a:t>تتميز بالقدم والصلابة وعدم وجود حفريات. </a:t>
          </a:r>
          <a:endParaRPr lang="ar-SA" sz="2000" dirty="0"/>
        </a:p>
      </dgm:t>
    </dgm:pt>
    <dgm:pt modelId="{97CCE412-2855-476A-96EC-F9E67E4DFCD8}" type="parTrans" cxnId="{0129E99E-EB4A-4C1E-B102-0B9C18B990BA}">
      <dgm:prSet/>
      <dgm:spPr/>
      <dgm:t>
        <a:bodyPr/>
        <a:lstStyle/>
        <a:p>
          <a:pPr rtl="1"/>
          <a:endParaRPr lang="ar-SA"/>
        </a:p>
      </dgm:t>
    </dgm:pt>
    <dgm:pt modelId="{2441FDF9-7D5E-4CD5-BC7D-79106DC6EE4D}" type="sibTrans" cxnId="{0129E99E-EB4A-4C1E-B102-0B9C18B990BA}">
      <dgm:prSet/>
      <dgm:spPr/>
      <dgm:t>
        <a:bodyPr/>
        <a:lstStyle/>
        <a:p>
          <a:pPr rtl="1"/>
          <a:endParaRPr lang="ar-SA"/>
        </a:p>
      </dgm:t>
    </dgm:pt>
    <dgm:pt modelId="{536663B2-F076-403C-8AB4-ECCB949224A9}">
      <dgm:prSet phldrT="[نص]" custT="1"/>
      <dgm:spPr/>
      <dgm:t>
        <a:bodyPr/>
        <a:lstStyle/>
        <a:p>
          <a:pPr rtl="1"/>
          <a:r>
            <a:rPr lang="ar-SA" sz="2000" dirty="0" smtClean="0"/>
            <a:t>مثل : الجرانيت</a:t>
          </a:r>
          <a:endParaRPr lang="ar-SA" sz="2000" dirty="0"/>
        </a:p>
      </dgm:t>
    </dgm:pt>
    <dgm:pt modelId="{6A3C747D-10C9-46EB-A989-F4A036B6CBAA}" type="parTrans" cxnId="{0F400D58-C0D0-4227-ACC1-A69670D8FC10}">
      <dgm:prSet/>
      <dgm:spPr/>
      <dgm:t>
        <a:bodyPr/>
        <a:lstStyle/>
        <a:p>
          <a:pPr rtl="1"/>
          <a:endParaRPr lang="ar-SA"/>
        </a:p>
      </dgm:t>
    </dgm:pt>
    <dgm:pt modelId="{1F58F8E0-FD86-4219-A8A7-F519EF839FEE}" type="sibTrans" cxnId="{0F400D58-C0D0-4227-ACC1-A69670D8FC10}">
      <dgm:prSet/>
      <dgm:spPr/>
      <dgm:t>
        <a:bodyPr/>
        <a:lstStyle/>
        <a:p>
          <a:pPr rtl="1"/>
          <a:endParaRPr lang="ar-SA"/>
        </a:p>
      </dgm:t>
    </dgm:pt>
    <dgm:pt modelId="{FC7445DA-1B2C-48DC-A009-669D1483B2B7}" type="pres">
      <dgm:prSet presAssocID="{16417ADE-C859-4A72-B723-A11C8F556975}" presName="Name0" presStyleCnt="0">
        <dgm:presLayoutVars>
          <dgm:dir/>
          <dgm:animLvl val="lvl"/>
          <dgm:resizeHandles val="exact"/>
        </dgm:presLayoutVars>
      </dgm:prSet>
      <dgm:spPr/>
      <dgm:t>
        <a:bodyPr/>
        <a:lstStyle/>
        <a:p>
          <a:pPr rtl="1"/>
          <a:endParaRPr lang="ar-SA"/>
        </a:p>
      </dgm:t>
    </dgm:pt>
    <dgm:pt modelId="{416915BC-2F07-48FB-9788-4E9A2870F5E6}" type="pres">
      <dgm:prSet presAssocID="{16417ADE-C859-4A72-B723-A11C8F556975}" presName="tSp" presStyleCnt="0"/>
      <dgm:spPr/>
    </dgm:pt>
    <dgm:pt modelId="{63345CC0-13DA-4685-8427-09A345AE4C4E}" type="pres">
      <dgm:prSet presAssocID="{16417ADE-C859-4A72-B723-A11C8F556975}" presName="bSp" presStyleCnt="0"/>
      <dgm:spPr/>
    </dgm:pt>
    <dgm:pt modelId="{28D0C03A-9C1A-43A4-B903-B2DC24C181A2}" type="pres">
      <dgm:prSet presAssocID="{16417ADE-C859-4A72-B723-A11C8F556975}" presName="process" presStyleCnt="0"/>
      <dgm:spPr/>
    </dgm:pt>
    <dgm:pt modelId="{65E25152-A344-47FE-98A5-5053EFB75E2B}" type="pres">
      <dgm:prSet presAssocID="{237D9D61-ED8B-46C0-9A27-B4BD3A44362C}" presName="composite1" presStyleCnt="0"/>
      <dgm:spPr/>
    </dgm:pt>
    <dgm:pt modelId="{45D9AC4F-CB82-4E70-8BBD-8E1F3EB1018E}" type="pres">
      <dgm:prSet presAssocID="{237D9D61-ED8B-46C0-9A27-B4BD3A44362C}" presName="dummyNode1" presStyleLbl="node1" presStyleIdx="0" presStyleCnt="3"/>
      <dgm:spPr/>
    </dgm:pt>
    <dgm:pt modelId="{E3D399F8-0F19-407C-BEE9-CDCA585F4FCF}" type="pres">
      <dgm:prSet presAssocID="{237D9D61-ED8B-46C0-9A27-B4BD3A44362C}" presName="childNode1" presStyleLbl="bgAcc1" presStyleIdx="0" presStyleCnt="3" custScaleX="143942" custScaleY="169738">
        <dgm:presLayoutVars>
          <dgm:bulletEnabled val="1"/>
        </dgm:presLayoutVars>
      </dgm:prSet>
      <dgm:spPr/>
      <dgm:t>
        <a:bodyPr/>
        <a:lstStyle/>
        <a:p>
          <a:pPr rtl="1"/>
          <a:endParaRPr lang="ar-SA"/>
        </a:p>
      </dgm:t>
    </dgm:pt>
    <dgm:pt modelId="{56250C5C-5270-4E2B-B260-452D31A771B4}" type="pres">
      <dgm:prSet presAssocID="{237D9D61-ED8B-46C0-9A27-B4BD3A44362C}" presName="childNode1tx" presStyleLbl="bgAcc1" presStyleIdx="0" presStyleCnt="3">
        <dgm:presLayoutVars>
          <dgm:bulletEnabled val="1"/>
        </dgm:presLayoutVars>
      </dgm:prSet>
      <dgm:spPr/>
      <dgm:t>
        <a:bodyPr/>
        <a:lstStyle/>
        <a:p>
          <a:pPr rtl="1"/>
          <a:endParaRPr lang="ar-SA"/>
        </a:p>
      </dgm:t>
    </dgm:pt>
    <dgm:pt modelId="{2398C4DC-5E9D-4838-A18E-B18F6B516726}" type="pres">
      <dgm:prSet presAssocID="{237D9D61-ED8B-46C0-9A27-B4BD3A44362C}" presName="parentNode1" presStyleLbl="node1" presStyleIdx="0" presStyleCnt="3" custLinFactNeighborX="6103" custLinFactNeighborY="75396">
        <dgm:presLayoutVars>
          <dgm:chMax val="1"/>
          <dgm:bulletEnabled val="1"/>
        </dgm:presLayoutVars>
      </dgm:prSet>
      <dgm:spPr/>
      <dgm:t>
        <a:bodyPr/>
        <a:lstStyle/>
        <a:p>
          <a:pPr rtl="1"/>
          <a:endParaRPr lang="ar-SA"/>
        </a:p>
      </dgm:t>
    </dgm:pt>
    <dgm:pt modelId="{4E0CEE35-830C-42F8-8DA7-261971FA129B}" type="pres">
      <dgm:prSet presAssocID="{237D9D61-ED8B-46C0-9A27-B4BD3A44362C}" presName="connSite1" presStyleCnt="0"/>
      <dgm:spPr/>
    </dgm:pt>
    <dgm:pt modelId="{05162D05-E721-413C-9E0D-3D07F89A18A1}" type="pres">
      <dgm:prSet presAssocID="{8880728A-BDA6-431E-83EB-14D44E8699B6}" presName="Name9" presStyleLbl="sibTrans2D1" presStyleIdx="0" presStyleCnt="2"/>
      <dgm:spPr/>
      <dgm:t>
        <a:bodyPr/>
        <a:lstStyle/>
        <a:p>
          <a:pPr rtl="1"/>
          <a:endParaRPr lang="ar-SA"/>
        </a:p>
      </dgm:t>
    </dgm:pt>
    <dgm:pt modelId="{3A63463E-B3E9-4685-A951-4A36A7EEAC54}" type="pres">
      <dgm:prSet presAssocID="{37B9F6DD-F618-4954-88E7-50F938162839}" presName="composite2" presStyleCnt="0"/>
      <dgm:spPr/>
    </dgm:pt>
    <dgm:pt modelId="{486B89EF-2554-4DF3-9605-49C8FC5B3391}" type="pres">
      <dgm:prSet presAssocID="{37B9F6DD-F618-4954-88E7-50F938162839}" presName="dummyNode2" presStyleLbl="node1" presStyleIdx="0" presStyleCnt="3"/>
      <dgm:spPr/>
    </dgm:pt>
    <dgm:pt modelId="{46D590E8-852F-402F-83D3-0D7E5B32A5EE}" type="pres">
      <dgm:prSet presAssocID="{37B9F6DD-F618-4954-88E7-50F938162839}" presName="childNode2" presStyleLbl="bgAcc1" presStyleIdx="1" presStyleCnt="3" custScaleX="134355" custScaleY="130166">
        <dgm:presLayoutVars>
          <dgm:bulletEnabled val="1"/>
        </dgm:presLayoutVars>
      </dgm:prSet>
      <dgm:spPr/>
      <dgm:t>
        <a:bodyPr/>
        <a:lstStyle/>
        <a:p>
          <a:pPr rtl="1"/>
          <a:endParaRPr lang="ar-SA"/>
        </a:p>
      </dgm:t>
    </dgm:pt>
    <dgm:pt modelId="{183BB83E-7E07-474C-BFED-696B34E7C4A6}" type="pres">
      <dgm:prSet presAssocID="{37B9F6DD-F618-4954-88E7-50F938162839}" presName="childNode2tx" presStyleLbl="bgAcc1" presStyleIdx="1" presStyleCnt="3">
        <dgm:presLayoutVars>
          <dgm:bulletEnabled val="1"/>
        </dgm:presLayoutVars>
      </dgm:prSet>
      <dgm:spPr/>
      <dgm:t>
        <a:bodyPr/>
        <a:lstStyle/>
        <a:p>
          <a:pPr rtl="1"/>
          <a:endParaRPr lang="ar-SA"/>
        </a:p>
      </dgm:t>
    </dgm:pt>
    <dgm:pt modelId="{BD736256-DF1C-44AC-B012-F8531A5D4ADC}" type="pres">
      <dgm:prSet presAssocID="{37B9F6DD-F618-4954-88E7-50F938162839}" presName="parentNode2" presStyleLbl="node1" presStyleIdx="1" presStyleCnt="3">
        <dgm:presLayoutVars>
          <dgm:chMax val="0"/>
          <dgm:bulletEnabled val="1"/>
        </dgm:presLayoutVars>
      </dgm:prSet>
      <dgm:spPr/>
      <dgm:t>
        <a:bodyPr/>
        <a:lstStyle/>
        <a:p>
          <a:pPr rtl="1"/>
          <a:endParaRPr lang="ar-SA"/>
        </a:p>
      </dgm:t>
    </dgm:pt>
    <dgm:pt modelId="{8B8C1D6E-44C1-40C2-B123-D50390C244A8}" type="pres">
      <dgm:prSet presAssocID="{37B9F6DD-F618-4954-88E7-50F938162839}" presName="connSite2" presStyleCnt="0"/>
      <dgm:spPr/>
    </dgm:pt>
    <dgm:pt modelId="{D6915034-6D6E-4A8F-ACF9-65518BED52B2}" type="pres">
      <dgm:prSet presAssocID="{36F64B6C-DDED-4F52-A038-0D90FF729980}" presName="Name18" presStyleLbl="sibTrans2D1" presStyleIdx="1" presStyleCnt="2"/>
      <dgm:spPr/>
      <dgm:t>
        <a:bodyPr/>
        <a:lstStyle/>
        <a:p>
          <a:pPr rtl="1"/>
          <a:endParaRPr lang="ar-SA"/>
        </a:p>
      </dgm:t>
    </dgm:pt>
    <dgm:pt modelId="{5F518D42-BC47-4201-AC3D-106771B50AE4}" type="pres">
      <dgm:prSet presAssocID="{DCD4C88A-2CB3-4BF5-829A-E85C9B778B37}" presName="composite1" presStyleCnt="0"/>
      <dgm:spPr/>
    </dgm:pt>
    <dgm:pt modelId="{BFA039B5-71DE-4F82-A985-FECE573C291C}" type="pres">
      <dgm:prSet presAssocID="{DCD4C88A-2CB3-4BF5-829A-E85C9B778B37}" presName="dummyNode1" presStyleLbl="node1" presStyleIdx="1" presStyleCnt="3"/>
      <dgm:spPr/>
    </dgm:pt>
    <dgm:pt modelId="{75A69A35-5714-4B29-9C6E-D62179930C7F}" type="pres">
      <dgm:prSet presAssocID="{DCD4C88A-2CB3-4BF5-829A-E85C9B778B37}" presName="childNode1" presStyleLbl="bgAcc1" presStyleIdx="2" presStyleCnt="3" custScaleX="117732" custLinFactNeighborX="283" custLinFactNeighborY="-7021">
        <dgm:presLayoutVars>
          <dgm:bulletEnabled val="1"/>
        </dgm:presLayoutVars>
      </dgm:prSet>
      <dgm:spPr/>
      <dgm:t>
        <a:bodyPr/>
        <a:lstStyle/>
        <a:p>
          <a:pPr rtl="1"/>
          <a:endParaRPr lang="ar-SA"/>
        </a:p>
      </dgm:t>
    </dgm:pt>
    <dgm:pt modelId="{8E20A073-03C6-4728-862C-DCB7646D9B95}" type="pres">
      <dgm:prSet presAssocID="{DCD4C88A-2CB3-4BF5-829A-E85C9B778B37}" presName="childNode1tx" presStyleLbl="bgAcc1" presStyleIdx="2" presStyleCnt="3">
        <dgm:presLayoutVars>
          <dgm:bulletEnabled val="1"/>
        </dgm:presLayoutVars>
      </dgm:prSet>
      <dgm:spPr/>
      <dgm:t>
        <a:bodyPr/>
        <a:lstStyle/>
        <a:p>
          <a:pPr rtl="1"/>
          <a:endParaRPr lang="ar-SA"/>
        </a:p>
      </dgm:t>
    </dgm:pt>
    <dgm:pt modelId="{BD3DEA35-F977-4B98-8741-52E498DBB530}" type="pres">
      <dgm:prSet presAssocID="{DCD4C88A-2CB3-4BF5-829A-E85C9B778B37}" presName="parentNode1" presStyleLbl="node1" presStyleIdx="2" presStyleCnt="3">
        <dgm:presLayoutVars>
          <dgm:chMax val="1"/>
          <dgm:bulletEnabled val="1"/>
        </dgm:presLayoutVars>
      </dgm:prSet>
      <dgm:spPr/>
      <dgm:t>
        <a:bodyPr/>
        <a:lstStyle/>
        <a:p>
          <a:pPr rtl="1"/>
          <a:endParaRPr lang="ar-SA"/>
        </a:p>
      </dgm:t>
    </dgm:pt>
    <dgm:pt modelId="{0DED32BD-B5C6-44AB-A8ED-50BFE973CA5F}" type="pres">
      <dgm:prSet presAssocID="{DCD4C88A-2CB3-4BF5-829A-E85C9B778B37}" presName="connSite1" presStyleCnt="0"/>
      <dgm:spPr/>
    </dgm:pt>
  </dgm:ptLst>
  <dgm:cxnLst>
    <dgm:cxn modelId="{B721971F-395B-43EF-93FD-5C9FFFE8387D}" type="presOf" srcId="{C68FA4CE-FDDC-4F76-9AAD-55CFE9407FF7}" destId="{E3D399F8-0F19-407C-BEE9-CDCA585F4FCF}" srcOrd="0" destOrd="0" presId="urn:microsoft.com/office/officeart/2005/8/layout/hProcess4"/>
    <dgm:cxn modelId="{77858B5F-945E-4D79-A141-7C869E1A3CD9}" type="presOf" srcId="{0E4BD66A-5431-4E35-9558-9574A97FE66D}" destId="{183BB83E-7E07-474C-BFED-696B34E7C4A6}" srcOrd="1" destOrd="0" presId="urn:microsoft.com/office/officeart/2005/8/layout/hProcess4"/>
    <dgm:cxn modelId="{5E4C3C62-FB19-4062-B16D-85292E84464A}" srcId="{237D9D61-ED8B-46C0-9A27-B4BD3A44362C}" destId="{7545A468-7EAF-49D5-AF28-252FE72944F9}" srcOrd="1" destOrd="0" parTransId="{508EA998-5ED0-403F-A524-4F716021C847}" sibTransId="{D8CF5DFB-B6EF-49EF-9562-937A641DAA4E}"/>
    <dgm:cxn modelId="{CF37FBC1-6EE2-49B8-92AA-7BA21B2F6098}" srcId="{37B9F6DD-F618-4954-88E7-50F938162839}" destId="{0E4BD66A-5431-4E35-9558-9574A97FE66D}" srcOrd="0" destOrd="0" parTransId="{31CDE3CC-3F75-4CCC-8ED5-E5AD49279BC4}" sibTransId="{03F5C6F1-D847-4578-A2DD-41B7AD107059}"/>
    <dgm:cxn modelId="{355F2D13-32B0-4635-A742-F68295AB9DEE}" srcId="{237D9D61-ED8B-46C0-9A27-B4BD3A44362C}" destId="{C68FA4CE-FDDC-4F76-9AAD-55CFE9407FF7}" srcOrd="0" destOrd="0" parTransId="{F722E874-32D2-461E-A4DB-FEF6C52845C6}" sibTransId="{70F3ED0C-7335-4366-B6EC-ECECD92E4AA4}"/>
    <dgm:cxn modelId="{67DB4EE0-B6A7-4200-9A03-B0F1A8A9D13E}" type="presOf" srcId="{30092EE5-6889-45C9-BD77-B0BFE94F20FB}" destId="{183BB83E-7E07-474C-BFED-696B34E7C4A6}" srcOrd="1" destOrd="1" presId="urn:microsoft.com/office/officeart/2005/8/layout/hProcess4"/>
    <dgm:cxn modelId="{7796517C-8452-41A0-8986-30DBB524BEB4}" type="presOf" srcId="{237D9D61-ED8B-46C0-9A27-B4BD3A44362C}" destId="{2398C4DC-5E9D-4838-A18E-B18F6B516726}" srcOrd="0" destOrd="0" presId="urn:microsoft.com/office/officeart/2005/8/layout/hProcess4"/>
    <dgm:cxn modelId="{A970B0E5-82F9-44F9-9763-C79F08A677A4}" type="presOf" srcId="{DCD4C88A-2CB3-4BF5-829A-E85C9B778B37}" destId="{BD3DEA35-F977-4B98-8741-52E498DBB530}" srcOrd="0" destOrd="0" presId="urn:microsoft.com/office/officeart/2005/8/layout/hProcess4"/>
    <dgm:cxn modelId="{29210B52-1620-497E-9367-DF402B5D4F13}" srcId="{16417ADE-C859-4A72-B723-A11C8F556975}" destId="{37B9F6DD-F618-4954-88E7-50F938162839}" srcOrd="1" destOrd="0" parTransId="{DBA95805-140A-4732-9D85-D246979BDC56}" sibTransId="{36F64B6C-DDED-4F52-A038-0D90FF729980}"/>
    <dgm:cxn modelId="{0129E99E-EB4A-4C1E-B102-0B9C18B990BA}" srcId="{DCD4C88A-2CB3-4BF5-829A-E85C9B778B37}" destId="{B624CC6D-ABF3-42CF-87ED-35D6DE3EC0E8}" srcOrd="0" destOrd="0" parTransId="{97CCE412-2855-476A-96EC-F9E67E4DFCD8}" sibTransId="{2441FDF9-7D5E-4CD5-BC7D-79106DC6EE4D}"/>
    <dgm:cxn modelId="{B36355F0-8A02-4A83-B6BF-14D78E5C42A6}" type="presOf" srcId="{7545A468-7EAF-49D5-AF28-252FE72944F9}" destId="{E3D399F8-0F19-407C-BEE9-CDCA585F4FCF}" srcOrd="0" destOrd="1" presId="urn:microsoft.com/office/officeart/2005/8/layout/hProcess4"/>
    <dgm:cxn modelId="{92F178F2-9E04-493C-98F8-BC87E75A8A86}" type="presOf" srcId="{30092EE5-6889-45C9-BD77-B0BFE94F20FB}" destId="{46D590E8-852F-402F-83D3-0D7E5B32A5EE}" srcOrd="0" destOrd="1" presId="urn:microsoft.com/office/officeart/2005/8/layout/hProcess4"/>
    <dgm:cxn modelId="{F40F8B71-D1CA-40CE-8ABA-9F4E1ADBC22E}" type="presOf" srcId="{536663B2-F076-403C-8AB4-ECCB949224A9}" destId="{8E20A073-03C6-4728-862C-DCB7646D9B95}" srcOrd="1" destOrd="1" presId="urn:microsoft.com/office/officeart/2005/8/layout/hProcess4"/>
    <dgm:cxn modelId="{4930F89E-D09E-45EC-85AE-409037D0E175}" type="presOf" srcId="{16417ADE-C859-4A72-B723-A11C8F556975}" destId="{FC7445DA-1B2C-48DC-A009-669D1483B2B7}" srcOrd="0" destOrd="0" presId="urn:microsoft.com/office/officeart/2005/8/layout/hProcess4"/>
    <dgm:cxn modelId="{EA788CD8-297C-4CB4-BCDD-627DE902220B}" srcId="{37B9F6DD-F618-4954-88E7-50F938162839}" destId="{30092EE5-6889-45C9-BD77-B0BFE94F20FB}" srcOrd="1" destOrd="0" parTransId="{EE8F15A5-AE8A-4E6D-9712-9CD6ED503E5B}" sibTransId="{CC320115-D2E3-4D4B-96CF-F67551D472B0}"/>
    <dgm:cxn modelId="{8BE4875F-62DF-460D-9C96-46180E648957}" srcId="{16417ADE-C859-4A72-B723-A11C8F556975}" destId="{DCD4C88A-2CB3-4BF5-829A-E85C9B778B37}" srcOrd="2" destOrd="0" parTransId="{DB96A42A-0687-4FFA-BB14-2F95E9520B3C}" sibTransId="{F947517C-FA8A-41A1-9216-0B68E7F28A8D}"/>
    <dgm:cxn modelId="{ABFCA707-508F-486F-B310-838E4BC4B256}" srcId="{16417ADE-C859-4A72-B723-A11C8F556975}" destId="{237D9D61-ED8B-46C0-9A27-B4BD3A44362C}" srcOrd="0" destOrd="0" parTransId="{FA77CCE7-F78E-4DFB-ABA8-00C1BD759DF4}" sibTransId="{8880728A-BDA6-431E-83EB-14D44E8699B6}"/>
    <dgm:cxn modelId="{0F400D58-C0D0-4227-ACC1-A69670D8FC10}" srcId="{DCD4C88A-2CB3-4BF5-829A-E85C9B778B37}" destId="{536663B2-F076-403C-8AB4-ECCB949224A9}" srcOrd="1" destOrd="0" parTransId="{6A3C747D-10C9-46EB-A989-F4A036B6CBAA}" sibTransId="{1F58F8E0-FD86-4219-A8A7-F519EF839FEE}"/>
    <dgm:cxn modelId="{64CFCF6D-1688-43A6-9CA1-01749CB8321F}" type="presOf" srcId="{B624CC6D-ABF3-42CF-87ED-35D6DE3EC0E8}" destId="{8E20A073-03C6-4728-862C-DCB7646D9B95}" srcOrd="1" destOrd="0" presId="urn:microsoft.com/office/officeart/2005/8/layout/hProcess4"/>
    <dgm:cxn modelId="{60B2C7D2-A601-4EEB-B1E8-698E8DCB99AA}" type="presOf" srcId="{536663B2-F076-403C-8AB4-ECCB949224A9}" destId="{75A69A35-5714-4B29-9C6E-D62179930C7F}" srcOrd="0" destOrd="1" presId="urn:microsoft.com/office/officeart/2005/8/layout/hProcess4"/>
    <dgm:cxn modelId="{9C6841F4-1996-4EE7-B81E-CEE5DF45D2F3}" type="presOf" srcId="{B624CC6D-ABF3-42CF-87ED-35D6DE3EC0E8}" destId="{75A69A35-5714-4B29-9C6E-D62179930C7F}" srcOrd="0" destOrd="0" presId="urn:microsoft.com/office/officeart/2005/8/layout/hProcess4"/>
    <dgm:cxn modelId="{EE38ABB0-2BF6-4B91-8776-0ACECB61A2CE}" type="presOf" srcId="{0E4BD66A-5431-4E35-9558-9574A97FE66D}" destId="{46D590E8-852F-402F-83D3-0D7E5B32A5EE}" srcOrd="0" destOrd="0" presId="urn:microsoft.com/office/officeart/2005/8/layout/hProcess4"/>
    <dgm:cxn modelId="{2175AA53-AF4C-446C-A39B-A7BE5CBEE72F}" type="presOf" srcId="{8880728A-BDA6-431E-83EB-14D44E8699B6}" destId="{05162D05-E721-413C-9E0D-3D07F89A18A1}" srcOrd="0" destOrd="0" presId="urn:microsoft.com/office/officeart/2005/8/layout/hProcess4"/>
    <dgm:cxn modelId="{9D36C61F-F186-4700-A199-67583BA7C9FD}" type="presOf" srcId="{7545A468-7EAF-49D5-AF28-252FE72944F9}" destId="{56250C5C-5270-4E2B-B260-452D31A771B4}" srcOrd="1" destOrd="1" presId="urn:microsoft.com/office/officeart/2005/8/layout/hProcess4"/>
    <dgm:cxn modelId="{8DE43F0A-D1F1-4D06-8193-1D7957D76A0F}" type="presOf" srcId="{37B9F6DD-F618-4954-88E7-50F938162839}" destId="{BD736256-DF1C-44AC-B012-F8531A5D4ADC}" srcOrd="0" destOrd="0" presId="urn:microsoft.com/office/officeart/2005/8/layout/hProcess4"/>
    <dgm:cxn modelId="{71F88E55-38C4-4713-A2DB-47ADF26DBB66}" type="presOf" srcId="{36F64B6C-DDED-4F52-A038-0D90FF729980}" destId="{D6915034-6D6E-4A8F-ACF9-65518BED52B2}" srcOrd="0" destOrd="0" presId="urn:microsoft.com/office/officeart/2005/8/layout/hProcess4"/>
    <dgm:cxn modelId="{1BBDACFE-2E8E-4389-93AB-6139667614F9}" type="presOf" srcId="{C68FA4CE-FDDC-4F76-9AAD-55CFE9407FF7}" destId="{56250C5C-5270-4E2B-B260-452D31A771B4}" srcOrd="1" destOrd="0" presId="urn:microsoft.com/office/officeart/2005/8/layout/hProcess4"/>
    <dgm:cxn modelId="{1B3422CE-D3CF-4CED-B700-0C1474EFCB51}" type="presParOf" srcId="{FC7445DA-1B2C-48DC-A009-669D1483B2B7}" destId="{416915BC-2F07-48FB-9788-4E9A2870F5E6}" srcOrd="0" destOrd="0" presId="urn:microsoft.com/office/officeart/2005/8/layout/hProcess4"/>
    <dgm:cxn modelId="{F8E85AAB-2CA8-4F56-ABFD-B685C1C219FC}" type="presParOf" srcId="{FC7445DA-1B2C-48DC-A009-669D1483B2B7}" destId="{63345CC0-13DA-4685-8427-09A345AE4C4E}" srcOrd="1" destOrd="0" presId="urn:microsoft.com/office/officeart/2005/8/layout/hProcess4"/>
    <dgm:cxn modelId="{41F30BEB-52D2-4277-8631-9B62B375719C}" type="presParOf" srcId="{FC7445DA-1B2C-48DC-A009-669D1483B2B7}" destId="{28D0C03A-9C1A-43A4-B903-B2DC24C181A2}" srcOrd="2" destOrd="0" presId="urn:microsoft.com/office/officeart/2005/8/layout/hProcess4"/>
    <dgm:cxn modelId="{E2CAF157-F8DB-443D-8119-9BFF335C78E1}" type="presParOf" srcId="{28D0C03A-9C1A-43A4-B903-B2DC24C181A2}" destId="{65E25152-A344-47FE-98A5-5053EFB75E2B}" srcOrd="0" destOrd="0" presId="urn:microsoft.com/office/officeart/2005/8/layout/hProcess4"/>
    <dgm:cxn modelId="{93AB091A-8990-4094-A370-808ACE345553}" type="presParOf" srcId="{65E25152-A344-47FE-98A5-5053EFB75E2B}" destId="{45D9AC4F-CB82-4E70-8BBD-8E1F3EB1018E}" srcOrd="0" destOrd="0" presId="urn:microsoft.com/office/officeart/2005/8/layout/hProcess4"/>
    <dgm:cxn modelId="{78584349-738A-4552-97F1-6A176F377EFE}" type="presParOf" srcId="{65E25152-A344-47FE-98A5-5053EFB75E2B}" destId="{E3D399F8-0F19-407C-BEE9-CDCA585F4FCF}" srcOrd="1" destOrd="0" presId="urn:microsoft.com/office/officeart/2005/8/layout/hProcess4"/>
    <dgm:cxn modelId="{0488FFB7-0FB5-4D8F-BF2A-ECD5D55E409A}" type="presParOf" srcId="{65E25152-A344-47FE-98A5-5053EFB75E2B}" destId="{56250C5C-5270-4E2B-B260-452D31A771B4}" srcOrd="2" destOrd="0" presId="urn:microsoft.com/office/officeart/2005/8/layout/hProcess4"/>
    <dgm:cxn modelId="{9532F1B8-7ED7-4153-967A-6FB67B970214}" type="presParOf" srcId="{65E25152-A344-47FE-98A5-5053EFB75E2B}" destId="{2398C4DC-5E9D-4838-A18E-B18F6B516726}" srcOrd="3" destOrd="0" presId="urn:microsoft.com/office/officeart/2005/8/layout/hProcess4"/>
    <dgm:cxn modelId="{83271C9C-5A6E-4727-A0CC-F5D6E66D3661}" type="presParOf" srcId="{65E25152-A344-47FE-98A5-5053EFB75E2B}" destId="{4E0CEE35-830C-42F8-8DA7-261971FA129B}" srcOrd="4" destOrd="0" presId="urn:microsoft.com/office/officeart/2005/8/layout/hProcess4"/>
    <dgm:cxn modelId="{0D15ED3B-D7B5-4A10-BB48-20D09449006E}" type="presParOf" srcId="{28D0C03A-9C1A-43A4-B903-B2DC24C181A2}" destId="{05162D05-E721-413C-9E0D-3D07F89A18A1}" srcOrd="1" destOrd="0" presId="urn:microsoft.com/office/officeart/2005/8/layout/hProcess4"/>
    <dgm:cxn modelId="{C95C5C7E-A704-4D97-993F-843F6DCFAF32}" type="presParOf" srcId="{28D0C03A-9C1A-43A4-B903-B2DC24C181A2}" destId="{3A63463E-B3E9-4685-A951-4A36A7EEAC54}" srcOrd="2" destOrd="0" presId="urn:microsoft.com/office/officeart/2005/8/layout/hProcess4"/>
    <dgm:cxn modelId="{44D07CCB-C913-43BD-95C0-FACA35D23E48}" type="presParOf" srcId="{3A63463E-B3E9-4685-A951-4A36A7EEAC54}" destId="{486B89EF-2554-4DF3-9605-49C8FC5B3391}" srcOrd="0" destOrd="0" presId="urn:microsoft.com/office/officeart/2005/8/layout/hProcess4"/>
    <dgm:cxn modelId="{22ECC74B-326D-4B99-A122-805236C89EAF}" type="presParOf" srcId="{3A63463E-B3E9-4685-A951-4A36A7EEAC54}" destId="{46D590E8-852F-402F-83D3-0D7E5B32A5EE}" srcOrd="1" destOrd="0" presId="urn:microsoft.com/office/officeart/2005/8/layout/hProcess4"/>
    <dgm:cxn modelId="{A7C3B021-2A75-497F-87D5-EED008BD2B63}" type="presParOf" srcId="{3A63463E-B3E9-4685-A951-4A36A7EEAC54}" destId="{183BB83E-7E07-474C-BFED-696B34E7C4A6}" srcOrd="2" destOrd="0" presId="urn:microsoft.com/office/officeart/2005/8/layout/hProcess4"/>
    <dgm:cxn modelId="{16B591C6-8241-4B32-8E8C-7358D90A45F3}" type="presParOf" srcId="{3A63463E-B3E9-4685-A951-4A36A7EEAC54}" destId="{BD736256-DF1C-44AC-B012-F8531A5D4ADC}" srcOrd="3" destOrd="0" presId="urn:microsoft.com/office/officeart/2005/8/layout/hProcess4"/>
    <dgm:cxn modelId="{ED1BEC3A-56C4-4F0F-BCAB-BA1A21A8E826}" type="presParOf" srcId="{3A63463E-B3E9-4685-A951-4A36A7EEAC54}" destId="{8B8C1D6E-44C1-40C2-B123-D50390C244A8}" srcOrd="4" destOrd="0" presId="urn:microsoft.com/office/officeart/2005/8/layout/hProcess4"/>
    <dgm:cxn modelId="{761F4925-A9D0-4D63-A48E-27EA2B02296D}" type="presParOf" srcId="{28D0C03A-9C1A-43A4-B903-B2DC24C181A2}" destId="{D6915034-6D6E-4A8F-ACF9-65518BED52B2}" srcOrd="3" destOrd="0" presId="urn:microsoft.com/office/officeart/2005/8/layout/hProcess4"/>
    <dgm:cxn modelId="{C7269FD5-036B-4741-A4C7-E20F60A44A29}" type="presParOf" srcId="{28D0C03A-9C1A-43A4-B903-B2DC24C181A2}" destId="{5F518D42-BC47-4201-AC3D-106771B50AE4}" srcOrd="4" destOrd="0" presId="urn:microsoft.com/office/officeart/2005/8/layout/hProcess4"/>
    <dgm:cxn modelId="{DC77CC7E-4450-4028-9F56-B1A17DA771DA}" type="presParOf" srcId="{5F518D42-BC47-4201-AC3D-106771B50AE4}" destId="{BFA039B5-71DE-4F82-A985-FECE573C291C}" srcOrd="0" destOrd="0" presId="urn:microsoft.com/office/officeart/2005/8/layout/hProcess4"/>
    <dgm:cxn modelId="{FC2028B1-80EF-4711-8799-A97276B1D733}" type="presParOf" srcId="{5F518D42-BC47-4201-AC3D-106771B50AE4}" destId="{75A69A35-5714-4B29-9C6E-D62179930C7F}" srcOrd="1" destOrd="0" presId="urn:microsoft.com/office/officeart/2005/8/layout/hProcess4"/>
    <dgm:cxn modelId="{24EACB35-14CF-4CDB-BB5B-15996B722839}" type="presParOf" srcId="{5F518D42-BC47-4201-AC3D-106771B50AE4}" destId="{8E20A073-03C6-4728-862C-DCB7646D9B95}" srcOrd="2" destOrd="0" presId="urn:microsoft.com/office/officeart/2005/8/layout/hProcess4"/>
    <dgm:cxn modelId="{94587AB6-AE61-4B13-B058-226DF55E27B0}" type="presParOf" srcId="{5F518D42-BC47-4201-AC3D-106771B50AE4}" destId="{BD3DEA35-F977-4B98-8741-52E498DBB530}" srcOrd="3" destOrd="0" presId="urn:microsoft.com/office/officeart/2005/8/layout/hProcess4"/>
    <dgm:cxn modelId="{4F04A71C-DF50-40B3-9D9F-9BD7293FE2CF}" type="presParOf" srcId="{5F518D42-BC47-4201-AC3D-106771B50AE4}" destId="{0DED32BD-B5C6-44AB-A8ED-50BFE973CA5F}" srcOrd="4" destOrd="0" presId="urn:microsoft.com/office/officeart/2005/8/layout/hProcess4"/>
  </dgm:cxnLst>
  <dgm:bg/>
  <dgm:whole/>
</dgm:dataModel>
</file>

<file path=ppt/diagrams/data2.xml><?xml version="1.0" encoding="utf-8"?>
<dgm:dataModel xmlns:dgm="http://schemas.openxmlformats.org/drawingml/2006/diagram" xmlns:a="http://schemas.openxmlformats.org/drawingml/2006/main">
  <dgm:ptLst>
    <dgm:pt modelId="{202ABC92-9B4E-4BBF-B033-735A013FE750}" type="doc">
      <dgm:prSet loTypeId="urn:microsoft.com/office/officeart/2005/8/layout/vList6" loCatId="process" qsTypeId="urn:microsoft.com/office/officeart/2005/8/quickstyle/3d2" qsCatId="3D" csTypeId="urn:microsoft.com/office/officeart/2005/8/colors/accent4_5" csCatId="accent4" phldr="1"/>
      <dgm:spPr/>
      <dgm:t>
        <a:bodyPr/>
        <a:lstStyle/>
        <a:p>
          <a:pPr rtl="1"/>
          <a:endParaRPr lang="ar-SA"/>
        </a:p>
      </dgm:t>
    </dgm:pt>
    <dgm:pt modelId="{3D8E5686-3A69-4516-83D6-0ED2CF9DC64D}">
      <dgm:prSet phldrT="[نص]"/>
      <dgm:spPr/>
      <dgm:t>
        <a:bodyPr/>
        <a:lstStyle/>
        <a:p>
          <a:pPr rtl="1"/>
          <a:r>
            <a:rPr lang="ar-SA" dirty="0" smtClean="0"/>
            <a:t>المناطق الاستوائية</a:t>
          </a:r>
          <a:endParaRPr lang="ar-SA" dirty="0"/>
        </a:p>
      </dgm:t>
    </dgm:pt>
    <dgm:pt modelId="{3921DF75-3E1F-4C83-882F-B5787811C306}" type="parTrans" cxnId="{F26EE91C-B21F-413F-BF72-F6868BA5193C}">
      <dgm:prSet/>
      <dgm:spPr/>
      <dgm:t>
        <a:bodyPr/>
        <a:lstStyle/>
        <a:p>
          <a:pPr rtl="1"/>
          <a:endParaRPr lang="ar-SA"/>
        </a:p>
      </dgm:t>
    </dgm:pt>
    <dgm:pt modelId="{F99C3CF4-27D4-4535-9674-69DF78BF1CC7}" type="sibTrans" cxnId="{F26EE91C-B21F-413F-BF72-F6868BA5193C}">
      <dgm:prSet/>
      <dgm:spPr/>
      <dgm:t>
        <a:bodyPr/>
        <a:lstStyle/>
        <a:p>
          <a:pPr rtl="1"/>
          <a:endParaRPr lang="ar-SA"/>
        </a:p>
      </dgm:t>
    </dgm:pt>
    <dgm:pt modelId="{100152B1-B871-49A8-9241-FBE1B060E9FE}">
      <dgm:prSet phldrT="[نص]"/>
      <dgm:spPr/>
      <dgm:t>
        <a:bodyPr/>
        <a:lstStyle/>
        <a:p>
          <a:pPr rtl="1"/>
          <a:r>
            <a:rPr lang="ar-SA" b="1" dirty="0" smtClean="0"/>
            <a:t>شدة الحرارة تؤدي إلى انتشار الإمراض مثل الحمى الصفراء والكوليرا </a:t>
          </a:r>
          <a:r>
            <a:rPr lang="ar-SA" b="1" dirty="0" err="1" smtClean="0"/>
            <a:t>والدوسنتاريا</a:t>
          </a:r>
          <a:r>
            <a:rPr lang="ar-SA" b="1" dirty="0" smtClean="0"/>
            <a:t> والأضرار الناتجة من ذبابة </a:t>
          </a:r>
          <a:r>
            <a:rPr lang="ar-SA" b="1" dirty="0" err="1" smtClean="0"/>
            <a:t>التسي</a:t>
          </a:r>
          <a:r>
            <a:rPr lang="ar-SA" b="1" dirty="0" smtClean="0"/>
            <a:t> </a:t>
          </a:r>
          <a:r>
            <a:rPr lang="ar-SA" b="1" dirty="0" err="1" smtClean="0"/>
            <a:t>سي</a:t>
          </a:r>
          <a:r>
            <a:rPr lang="ar-SA" b="1" dirty="0" smtClean="0"/>
            <a:t> </a:t>
          </a:r>
          <a:endParaRPr lang="ar-SA" b="1" dirty="0"/>
        </a:p>
      </dgm:t>
    </dgm:pt>
    <dgm:pt modelId="{F275F685-9E59-47CA-B5D6-6C29B43735B1}" type="parTrans" cxnId="{D1BC2D9B-F34A-433D-8EC5-F9810951DA25}">
      <dgm:prSet/>
      <dgm:spPr/>
      <dgm:t>
        <a:bodyPr/>
        <a:lstStyle/>
        <a:p>
          <a:pPr rtl="1"/>
          <a:endParaRPr lang="ar-SA"/>
        </a:p>
      </dgm:t>
    </dgm:pt>
    <dgm:pt modelId="{6FB3D603-9A64-4C05-B426-002FD56BB408}" type="sibTrans" cxnId="{D1BC2D9B-F34A-433D-8EC5-F9810951DA25}">
      <dgm:prSet/>
      <dgm:spPr/>
      <dgm:t>
        <a:bodyPr/>
        <a:lstStyle/>
        <a:p>
          <a:pPr rtl="1"/>
          <a:endParaRPr lang="ar-SA"/>
        </a:p>
      </dgm:t>
    </dgm:pt>
    <dgm:pt modelId="{9B131C0E-9C7B-4B8C-B73D-387A013D2712}">
      <dgm:prSet phldrT="[نص]"/>
      <dgm:spPr/>
      <dgm:t>
        <a:bodyPr/>
        <a:lstStyle/>
        <a:p>
          <a:pPr rtl="1"/>
          <a:r>
            <a:rPr lang="ar-SA" b="1" dirty="0" smtClean="0"/>
            <a:t>كل هذه تؤدي إلى الكسل والخمول لذلك يسود التخلف هذه المجتمعات.</a:t>
          </a:r>
          <a:endParaRPr lang="ar-SA" b="1" dirty="0"/>
        </a:p>
      </dgm:t>
    </dgm:pt>
    <dgm:pt modelId="{44CDBC28-9A7F-4778-AF2E-A09C426E4B09}" type="parTrans" cxnId="{3159D1C1-1D91-4564-98BD-1C054DD03D32}">
      <dgm:prSet/>
      <dgm:spPr/>
      <dgm:t>
        <a:bodyPr/>
        <a:lstStyle/>
        <a:p>
          <a:pPr rtl="1"/>
          <a:endParaRPr lang="ar-SA"/>
        </a:p>
      </dgm:t>
    </dgm:pt>
    <dgm:pt modelId="{C3FCDD00-6C02-4E74-BC1B-CC4E927D9A7F}" type="sibTrans" cxnId="{3159D1C1-1D91-4564-98BD-1C054DD03D32}">
      <dgm:prSet/>
      <dgm:spPr/>
      <dgm:t>
        <a:bodyPr/>
        <a:lstStyle/>
        <a:p>
          <a:pPr rtl="1"/>
          <a:endParaRPr lang="ar-SA"/>
        </a:p>
      </dgm:t>
    </dgm:pt>
    <dgm:pt modelId="{0ABE3D15-B040-4D08-8C2D-3477772000CF}">
      <dgm:prSet phldrT="[نص]"/>
      <dgm:spPr/>
      <dgm:t>
        <a:bodyPr/>
        <a:lstStyle/>
        <a:p>
          <a:pPr rtl="1"/>
          <a:r>
            <a:rPr lang="ar-SA" dirty="0" smtClean="0"/>
            <a:t>المناطق المعتدلة</a:t>
          </a:r>
          <a:endParaRPr lang="ar-SA" dirty="0"/>
        </a:p>
      </dgm:t>
    </dgm:pt>
    <dgm:pt modelId="{0C077343-4416-4881-B60B-F4F2ADB3C7FB}" type="parTrans" cxnId="{358013DB-E9C2-4E58-BE4A-77E6214BEEBF}">
      <dgm:prSet/>
      <dgm:spPr/>
      <dgm:t>
        <a:bodyPr/>
        <a:lstStyle/>
        <a:p>
          <a:pPr rtl="1"/>
          <a:endParaRPr lang="ar-SA"/>
        </a:p>
      </dgm:t>
    </dgm:pt>
    <dgm:pt modelId="{AD0E06CC-D4C8-48C9-84B5-3E0F2BAB6B21}" type="sibTrans" cxnId="{358013DB-E9C2-4E58-BE4A-77E6214BEEBF}">
      <dgm:prSet/>
      <dgm:spPr/>
      <dgm:t>
        <a:bodyPr/>
        <a:lstStyle/>
        <a:p>
          <a:pPr rtl="1"/>
          <a:endParaRPr lang="ar-SA"/>
        </a:p>
      </dgm:t>
    </dgm:pt>
    <dgm:pt modelId="{254005E8-E175-45D8-902C-811989846D4A}">
      <dgm:prSet phldrT="[نص]"/>
      <dgm:spPr/>
      <dgm:t>
        <a:bodyPr/>
        <a:lstStyle/>
        <a:p>
          <a:pPr rtl="1"/>
          <a:r>
            <a:rPr lang="ar-SA" b="1" dirty="0" smtClean="0"/>
            <a:t>أكثر فاعلية لاعتدال درجات الحرارة وأكثر نشاطاً.</a:t>
          </a:r>
          <a:endParaRPr lang="ar-SA" b="1" dirty="0"/>
        </a:p>
      </dgm:t>
    </dgm:pt>
    <dgm:pt modelId="{B4CE2D05-F3F2-458F-9DE7-5D1B29EE12BE}" type="parTrans" cxnId="{67FFE8F8-B1A2-4555-99F1-72EA7590A087}">
      <dgm:prSet/>
      <dgm:spPr/>
      <dgm:t>
        <a:bodyPr/>
        <a:lstStyle/>
        <a:p>
          <a:pPr rtl="1"/>
          <a:endParaRPr lang="ar-SA"/>
        </a:p>
      </dgm:t>
    </dgm:pt>
    <dgm:pt modelId="{AA7AADC7-06D5-42CD-A0BD-CA2601E77F2F}" type="sibTrans" cxnId="{67FFE8F8-B1A2-4555-99F1-72EA7590A087}">
      <dgm:prSet/>
      <dgm:spPr/>
      <dgm:t>
        <a:bodyPr/>
        <a:lstStyle/>
        <a:p>
          <a:pPr rtl="1"/>
          <a:endParaRPr lang="ar-SA"/>
        </a:p>
      </dgm:t>
    </dgm:pt>
    <dgm:pt modelId="{89ACE76A-1025-437A-9E3B-8DCDD4A017D7}">
      <dgm:prSet phldrT="[نص]"/>
      <dgm:spPr/>
      <dgm:t>
        <a:bodyPr/>
        <a:lstStyle/>
        <a:p>
          <a:pPr rtl="1"/>
          <a:r>
            <a:rPr lang="ar-SA" b="1" dirty="0" smtClean="0"/>
            <a:t>لذلك تتركز فيها الدول المتقدمة.</a:t>
          </a:r>
          <a:endParaRPr lang="ar-SA" b="1" dirty="0"/>
        </a:p>
      </dgm:t>
    </dgm:pt>
    <dgm:pt modelId="{BE61C26A-49F6-4F33-A969-6D137F052D4C}" type="parTrans" cxnId="{A6ABE380-23D9-4F08-A6D6-6059E86D605A}">
      <dgm:prSet/>
      <dgm:spPr/>
      <dgm:t>
        <a:bodyPr/>
        <a:lstStyle/>
        <a:p>
          <a:pPr rtl="1"/>
          <a:endParaRPr lang="ar-SA"/>
        </a:p>
      </dgm:t>
    </dgm:pt>
    <dgm:pt modelId="{96E0212D-7A18-487C-AC42-E807E0294176}" type="sibTrans" cxnId="{A6ABE380-23D9-4F08-A6D6-6059E86D605A}">
      <dgm:prSet/>
      <dgm:spPr/>
      <dgm:t>
        <a:bodyPr/>
        <a:lstStyle/>
        <a:p>
          <a:pPr rtl="1"/>
          <a:endParaRPr lang="ar-SA"/>
        </a:p>
      </dgm:t>
    </dgm:pt>
    <dgm:pt modelId="{640C076B-BDE6-41D7-A419-3840F3E3B86D}" type="pres">
      <dgm:prSet presAssocID="{202ABC92-9B4E-4BBF-B033-735A013FE750}" presName="Name0" presStyleCnt="0">
        <dgm:presLayoutVars>
          <dgm:dir/>
          <dgm:animLvl val="lvl"/>
          <dgm:resizeHandles/>
        </dgm:presLayoutVars>
      </dgm:prSet>
      <dgm:spPr/>
      <dgm:t>
        <a:bodyPr/>
        <a:lstStyle/>
        <a:p>
          <a:pPr rtl="1"/>
          <a:endParaRPr lang="ar-SA"/>
        </a:p>
      </dgm:t>
    </dgm:pt>
    <dgm:pt modelId="{38C08626-A74B-4359-B3EB-48627B0FC3AD}" type="pres">
      <dgm:prSet presAssocID="{3D8E5686-3A69-4516-83D6-0ED2CF9DC64D}" presName="linNode" presStyleCnt="0"/>
      <dgm:spPr/>
    </dgm:pt>
    <dgm:pt modelId="{CE8ADE52-132C-4840-9B04-7DB9DF82FDD6}" type="pres">
      <dgm:prSet presAssocID="{3D8E5686-3A69-4516-83D6-0ED2CF9DC64D}" presName="parentShp" presStyleLbl="node1" presStyleIdx="0" presStyleCnt="2">
        <dgm:presLayoutVars>
          <dgm:bulletEnabled val="1"/>
        </dgm:presLayoutVars>
      </dgm:prSet>
      <dgm:spPr/>
      <dgm:t>
        <a:bodyPr/>
        <a:lstStyle/>
        <a:p>
          <a:pPr rtl="1"/>
          <a:endParaRPr lang="ar-SA"/>
        </a:p>
      </dgm:t>
    </dgm:pt>
    <dgm:pt modelId="{EC45FF4C-BEB6-4C24-B35B-68CF2F1FB468}" type="pres">
      <dgm:prSet presAssocID="{3D8E5686-3A69-4516-83D6-0ED2CF9DC64D}" presName="childShp" presStyleLbl="bgAccFollowNode1" presStyleIdx="0" presStyleCnt="2" custScaleX="125790">
        <dgm:presLayoutVars>
          <dgm:bulletEnabled val="1"/>
        </dgm:presLayoutVars>
      </dgm:prSet>
      <dgm:spPr/>
      <dgm:t>
        <a:bodyPr/>
        <a:lstStyle/>
        <a:p>
          <a:pPr rtl="1"/>
          <a:endParaRPr lang="ar-SA"/>
        </a:p>
      </dgm:t>
    </dgm:pt>
    <dgm:pt modelId="{FD40D1E8-506E-4277-B606-63B17260A439}" type="pres">
      <dgm:prSet presAssocID="{F99C3CF4-27D4-4535-9674-69DF78BF1CC7}" presName="spacing" presStyleCnt="0"/>
      <dgm:spPr/>
    </dgm:pt>
    <dgm:pt modelId="{BA2293BE-2983-4EF1-9813-0AFA0A6C865B}" type="pres">
      <dgm:prSet presAssocID="{0ABE3D15-B040-4D08-8C2D-3477772000CF}" presName="linNode" presStyleCnt="0"/>
      <dgm:spPr/>
    </dgm:pt>
    <dgm:pt modelId="{BE5CB9E7-BDC9-42C5-B2FD-2B0E2D3646D8}" type="pres">
      <dgm:prSet presAssocID="{0ABE3D15-B040-4D08-8C2D-3477772000CF}" presName="parentShp" presStyleLbl="node1" presStyleIdx="1" presStyleCnt="2">
        <dgm:presLayoutVars>
          <dgm:bulletEnabled val="1"/>
        </dgm:presLayoutVars>
      </dgm:prSet>
      <dgm:spPr/>
      <dgm:t>
        <a:bodyPr/>
        <a:lstStyle/>
        <a:p>
          <a:pPr rtl="1"/>
          <a:endParaRPr lang="ar-SA"/>
        </a:p>
      </dgm:t>
    </dgm:pt>
    <dgm:pt modelId="{44AD70BF-AA31-4468-811B-A1E7E2827A6B}" type="pres">
      <dgm:prSet presAssocID="{0ABE3D15-B040-4D08-8C2D-3477772000CF}" presName="childShp" presStyleLbl="bgAccFollowNode1" presStyleIdx="1" presStyleCnt="2" custScaleX="126044">
        <dgm:presLayoutVars>
          <dgm:bulletEnabled val="1"/>
        </dgm:presLayoutVars>
      </dgm:prSet>
      <dgm:spPr/>
      <dgm:t>
        <a:bodyPr/>
        <a:lstStyle/>
        <a:p>
          <a:pPr rtl="1"/>
          <a:endParaRPr lang="ar-SA"/>
        </a:p>
      </dgm:t>
    </dgm:pt>
  </dgm:ptLst>
  <dgm:cxnLst>
    <dgm:cxn modelId="{8D49DC33-E927-42CB-9D7F-761069CE7057}" type="presOf" srcId="{202ABC92-9B4E-4BBF-B033-735A013FE750}" destId="{640C076B-BDE6-41D7-A419-3840F3E3B86D}" srcOrd="0" destOrd="0" presId="urn:microsoft.com/office/officeart/2005/8/layout/vList6"/>
    <dgm:cxn modelId="{3159D1C1-1D91-4564-98BD-1C054DD03D32}" srcId="{3D8E5686-3A69-4516-83D6-0ED2CF9DC64D}" destId="{9B131C0E-9C7B-4B8C-B73D-387A013D2712}" srcOrd="1" destOrd="0" parTransId="{44CDBC28-9A7F-4778-AF2E-A09C426E4B09}" sibTransId="{C3FCDD00-6C02-4E74-BC1B-CC4E927D9A7F}"/>
    <dgm:cxn modelId="{E8BB9F16-A33E-4208-9D02-6B73FC153AAE}" type="presOf" srcId="{0ABE3D15-B040-4D08-8C2D-3477772000CF}" destId="{BE5CB9E7-BDC9-42C5-B2FD-2B0E2D3646D8}" srcOrd="0" destOrd="0" presId="urn:microsoft.com/office/officeart/2005/8/layout/vList6"/>
    <dgm:cxn modelId="{BF4C6549-07D4-4895-A947-4CD308B81CA9}" type="presOf" srcId="{89ACE76A-1025-437A-9E3B-8DCDD4A017D7}" destId="{44AD70BF-AA31-4468-811B-A1E7E2827A6B}" srcOrd="0" destOrd="1" presId="urn:microsoft.com/office/officeart/2005/8/layout/vList6"/>
    <dgm:cxn modelId="{358013DB-E9C2-4E58-BE4A-77E6214BEEBF}" srcId="{202ABC92-9B4E-4BBF-B033-735A013FE750}" destId="{0ABE3D15-B040-4D08-8C2D-3477772000CF}" srcOrd="1" destOrd="0" parTransId="{0C077343-4416-4881-B60B-F4F2ADB3C7FB}" sibTransId="{AD0E06CC-D4C8-48C9-84B5-3E0F2BAB6B21}"/>
    <dgm:cxn modelId="{99C06F03-78B2-450E-B6DB-BA44CAFE8746}" type="presOf" srcId="{254005E8-E175-45D8-902C-811989846D4A}" destId="{44AD70BF-AA31-4468-811B-A1E7E2827A6B}" srcOrd="0" destOrd="0" presId="urn:microsoft.com/office/officeart/2005/8/layout/vList6"/>
    <dgm:cxn modelId="{7305675F-47DC-4864-8FA1-D2F59374757A}" type="presOf" srcId="{9B131C0E-9C7B-4B8C-B73D-387A013D2712}" destId="{EC45FF4C-BEB6-4C24-B35B-68CF2F1FB468}" srcOrd="0" destOrd="1" presId="urn:microsoft.com/office/officeart/2005/8/layout/vList6"/>
    <dgm:cxn modelId="{D1BC2D9B-F34A-433D-8EC5-F9810951DA25}" srcId="{3D8E5686-3A69-4516-83D6-0ED2CF9DC64D}" destId="{100152B1-B871-49A8-9241-FBE1B060E9FE}" srcOrd="0" destOrd="0" parTransId="{F275F685-9E59-47CA-B5D6-6C29B43735B1}" sibTransId="{6FB3D603-9A64-4C05-B426-002FD56BB408}"/>
    <dgm:cxn modelId="{F26EE91C-B21F-413F-BF72-F6868BA5193C}" srcId="{202ABC92-9B4E-4BBF-B033-735A013FE750}" destId="{3D8E5686-3A69-4516-83D6-0ED2CF9DC64D}" srcOrd="0" destOrd="0" parTransId="{3921DF75-3E1F-4C83-882F-B5787811C306}" sibTransId="{F99C3CF4-27D4-4535-9674-69DF78BF1CC7}"/>
    <dgm:cxn modelId="{67FFE8F8-B1A2-4555-99F1-72EA7590A087}" srcId="{0ABE3D15-B040-4D08-8C2D-3477772000CF}" destId="{254005E8-E175-45D8-902C-811989846D4A}" srcOrd="0" destOrd="0" parTransId="{B4CE2D05-F3F2-458F-9DE7-5D1B29EE12BE}" sibTransId="{AA7AADC7-06D5-42CD-A0BD-CA2601E77F2F}"/>
    <dgm:cxn modelId="{58343DBB-F72B-4762-A948-4C607E3FA14E}" type="presOf" srcId="{100152B1-B871-49A8-9241-FBE1B060E9FE}" destId="{EC45FF4C-BEB6-4C24-B35B-68CF2F1FB468}" srcOrd="0" destOrd="0" presId="urn:microsoft.com/office/officeart/2005/8/layout/vList6"/>
    <dgm:cxn modelId="{EFCE4B2C-0C57-4325-9527-35F1CEB8BDA0}" type="presOf" srcId="{3D8E5686-3A69-4516-83D6-0ED2CF9DC64D}" destId="{CE8ADE52-132C-4840-9B04-7DB9DF82FDD6}" srcOrd="0" destOrd="0" presId="urn:microsoft.com/office/officeart/2005/8/layout/vList6"/>
    <dgm:cxn modelId="{A6ABE380-23D9-4F08-A6D6-6059E86D605A}" srcId="{0ABE3D15-B040-4D08-8C2D-3477772000CF}" destId="{89ACE76A-1025-437A-9E3B-8DCDD4A017D7}" srcOrd="1" destOrd="0" parTransId="{BE61C26A-49F6-4F33-A969-6D137F052D4C}" sibTransId="{96E0212D-7A18-487C-AC42-E807E0294176}"/>
    <dgm:cxn modelId="{2F314005-B288-446A-99E0-7E3933F378A2}" type="presParOf" srcId="{640C076B-BDE6-41D7-A419-3840F3E3B86D}" destId="{38C08626-A74B-4359-B3EB-48627B0FC3AD}" srcOrd="0" destOrd="0" presId="urn:microsoft.com/office/officeart/2005/8/layout/vList6"/>
    <dgm:cxn modelId="{DC4DEE8C-3DAD-4DF7-BDED-E06D9205D62B}" type="presParOf" srcId="{38C08626-A74B-4359-B3EB-48627B0FC3AD}" destId="{CE8ADE52-132C-4840-9B04-7DB9DF82FDD6}" srcOrd="0" destOrd="0" presId="urn:microsoft.com/office/officeart/2005/8/layout/vList6"/>
    <dgm:cxn modelId="{30403203-DCB5-4BBE-AB01-74379CD3A486}" type="presParOf" srcId="{38C08626-A74B-4359-B3EB-48627B0FC3AD}" destId="{EC45FF4C-BEB6-4C24-B35B-68CF2F1FB468}" srcOrd="1" destOrd="0" presId="urn:microsoft.com/office/officeart/2005/8/layout/vList6"/>
    <dgm:cxn modelId="{833E610D-2801-4418-BA80-8E1260154765}" type="presParOf" srcId="{640C076B-BDE6-41D7-A419-3840F3E3B86D}" destId="{FD40D1E8-506E-4277-B606-63B17260A439}" srcOrd="1" destOrd="0" presId="urn:microsoft.com/office/officeart/2005/8/layout/vList6"/>
    <dgm:cxn modelId="{21AE6262-3926-4A8C-BFF5-4EA66BCD0CB7}" type="presParOf" srcId="{640C076B-BDE6-41D7-A419-3840F3E3B86D}" destId="{BA2293BE-2983-4EF1-9813-0AFA0A6C865B}" srcOrd="2" destOrd="0" presId="urn:microsoft.com/office/officeart/2005/8/layout/vList6"/>
    <dgm:cxn modelId="{E48F7467-20C7-4D7C-84B2-23D502886C69}" type="presParOf" srcId="{BA2293BE-2983-4EF1-9813-0AFA0A6C865B}" destId="{BE5CB9E7-BDC9-42C5-B2FD-2B0E2D3646D8}" srcOrd="0" destOrd="0" presId="urn:microsoft.com/office/officeart/2005/8/layout/vList6"/>
    <dgm:cxn modelId="{2C160CAC-09F9-49F0-AB7A-535F9D92BF0B}" type="presParOf" srcId="{BA2293BE-2983-4EF1-9813-0AFA0A6C865B}" destId="{44AD70BF-AA31-4468-811B-A1E7E2827A6B}" srcOrd="1" destOrd="0" presId="urn:microsoft.com/office/officeart/2005/8/layout/vList6"/>
  </dgm:cxnLst>
  <dgm:bg/>
  <dgm:whole/>
</dgm:dataModel>
</file>

<file path=ppt/diagrams/data3.xml><?xml version="1.0" encoding="utf-8"?>
<dgm:dataModel xmlns:dgm="http://schemas.openxmlformats.org/drawingml/2006/diagram" xmlns:a="http://schemas.openxmlformats.org/drawingml/2006/main">
  <dgm:ptLst>
    <dgm:pt modelId="{2287E5E4-532E-42E1-BE65-EB70D9FF99C9}" type="doc">
      <dgm:prSet loTypeId="urn:microsoft.com/office/officeart/2005/8/layout/chevron2" loCatId="list" qsTypeId="urn:microsoft.com/office/officeart/2005/8/quickstyle/3d3" qsCatId="3D" csTypeId="urn:microsoft.com/office/officeart/2005/8/colors/accent4_4" csCatId="accent4" phldr="1"/>
      <dgm:spPr/>
      <dgm:t>
        <a:bodyPr/>
        <a:lstStyle/>
        <a:p>
          <a:pPr rtl="1"/>
          <a:endParaRPr lang="ar-SA"/>
        </a:p>
      </dgm:t>
    </dgm:pt>
    <dgm:pt modelId="{6657535A-C0F2-4E3B-B0C8-2444C3F510F6}">
      <dgm:prSet phldrT="[نص]"/>
      <dgm:spPr/>
      <dgm:t>
        <a:bodyPr/>
        <a:lstStyle/>
        <a:p>
          <a:pPr rtl="1"/>
          <a:r>
            <a:rPr lang="ar-SA" dirty="0" smtClean="0"/>
            <a:t>1</a:t>
          </a:r>
          <a:endParaRPr lang="ar-SA" dirty="0"/>
        </a:p>
      </dgm:t>
    </dgm:pt>
    <dgm:pt modelId="{584B57A3-C5A0-42A3-AE9A-75919520BC8D}" type="parTrans" cxnId="{FD854CEB-2FD1-4CE6-B276-6712C2D84340}">
      <dgm:prSet/>
      <dgm:spPr/>
      <dgm:t>
        <a:bodyPr/>
        <a:lstStyle/>
        <a:p>
          <a:pPr rtl="1"/>
          <a:endParaRPr lang="ar-SA"/>
        </a:p>
      </dgm:t>
    </dgm:pt>
    <dgm:pt modelId="{77DCD473-386E-4BFC-A86B-39AB9BCEBEE3}" type="sibTrans" cxnId="{FD854CEB-2FD1-4CE6-B276-6712C2D84340}">
      <dgm:prSet/>
      <dgm:spPr/>
      <dgm:t>
        <a:bodyPr/>
        <a:lstStyle/>
        <a:p>
          <a:pPr rtl="1"/>
          <a:endParaRPr lang="ar-SA"/>
        </a:p>
      </dgm:t>
    </dgm:pt>
    <dgm:pt modelId="{95D63546-94C2-4B88-88E0-6BE3D36D712B}">
      <dgm:prSet phldrT="[نص]"/>
      <dgm:spPr/>
      <dgm:t>
        <a:bodyPr/>
        <a:lstStyle/>
        <a:p>
          <a:pPr rtl="1"/>
          <a:r>
            <a:rPr lang="ar-SA" dirty="0" smtClean="0"/>
            <a:t>السيول والثلوج تؤدي إلى تعطيل حركة المواصلات البرية والحديدية </a:t>
          </a:r>
          <a:endParaRPr lang="ar-SA" dirty="0"/>
        </a:p>
      </dgm:t>
    </dgm:pt>
    <dgm:pt modelId="{A91F82FC-0B87-4A31-A115-67D147B51CEF}" type="parTrans" cxnId="{D141B05B-6434-4064-9531-2FCD38F27832}">
      <dgm:prSet/>
      <dgm:spPr/>
      <dgm:t>
        <a:bodyPr/>
        <a:lstStyle/>
        <a:p>
          <a:pPr rtl="1"/>
          <a:endParaRPr lang="ar-SA"/>
        </a:p>
      </dgm:t>
    </dgm:pt>
    <dgm:pt modelId="{3646553E-7D05-440D-94BF-899BB5B37A26}" type="sibTrans" cxnId="{D141B05B-6434-4064-9531-2FCD38F27832}">
      <dgm:prSet/>
      <dgm:spPr/>
      <dgm:t>
        <a:bodyPr/>
        <a:lstStyle/>
        <a:p>
          <a:pPr rtl="1"/>
          <a:endParaRPr lang="ar-SA"/>
        </a:p>
      </dgm:t>
    </dgm:pt>
    <dgm:pt modelId="{2B8F8576-8367-490B-A599-F8D224F5EAF3}">
      <dgm:prSet phldrT="[نص]"/>
      <dgm:spPr/>
      <dgm:t>
        <a:bodyPr/>
        <a:lstStyle/>
        <a:p>
          <a:pPr rtl="1"/>
          <a:r>
            <a:rPr lang="ar-SA" dirty="0" smtClean="0"/>
            <a:t>2</a:t>
          </a:r>
          <a:endParaRPr lang="ar-SA" dirty="0"/>
        </a:p>
      </dgm:t>
    </dgm:pt>
    <dgm:pt modelId="{9ED6583F-081C-406E-93DE-C94FCAFA129B}" type="parTrans" cxnId="{FF5F3842-C11E-49AA-AA81-A5F3541104FA}">
      <dgm:prSet/>
      <dgm:spPr/>
      <dgm:t>
        <a:bodyPr/>
        <a:lstStyle/>
        <a:p>
          <a:pPr rtl="1"/>
          <a:endParaRPr lang="ar-SA"/>
        </a:p>
      </dgm:t>
    </dgm:pt>
    <dgm:pt modelId="{60313652-35FA-4F82-BCC4-D130F64997D5}" type="sibTrans" cxnId="{FF5F3842-C11E-49AA-AA81-A5F3541104FA}">
      <dgm:prSet/>
      <dgm:spPr/>
      <dgm:t>
        <a:bodyPr/>
        <a:lstStyle/>
        <a:p>
          <a:pPr rtl="1"/>
          <a:endParaRPr lang="ar-SA"/>
        </a:p>
      </dgm:t>
    </dgm:pt>
    <dgm:pt modelId="{0C8C610A-4F1E-4555-B350-2AFC76770836}">
      <dgm:prSet phldrT="[نص]"/>
      <dgm:spPr/>
      <dgm:t>
        <a:bodyPr/>
        <a:lstStyle/>
        <a:p>
          <a:pPr rtl="1"/>
          <a:r>
            <a:rPr lang="ar-SA" dirty="0" smtClean="0"/>
            <a:t>الرياح تغطي الطرق البرية بالرمال مما يؤدي إلى أعاقة حركة السير</a:t>
          </a:r>
          <a:endParaRPr lang="ar-SA" dirty="0"/>
        </a:p>
      </dgm:t>
    </dgm:pt>
    <dgm:pt modelId="{F87D1861-4961-4244-B3B7-E5CD079FC2E5}" type="parTrans" cxnId="{6FF76CF7-1597-4BEA-8E51-C45D0837AE54}">
      <dgm:prSet/>
      <dgm:spPr/>
      <dgm:t>
        <a:bodyPr/>
        <a:lstStyle/>
        <a:p>
          <a:pPr rtl="1"/>
          <a:endParaRPr lang="ar-SA"/>
        </a:p>
      </dgm:t>
    </dgm:pt>
    <dgm:pt modelId="{7BD3C2DA-570B-4AA2-B708-749D85BCFA8E}" type="sibTrans" cxnId="{6FF76CF7-1597-4BEA-8E51-C45D0837AE54}">
      <dgm:prSet/>
      <dgm:spPr/>
      <dgm:t>
        <a:bodyPr/>
        <a:lstStyle/>
        <a:p>
          <a:pPr rtl="1"/>
          <a:endParaRPr lang="ar-SA"/>
        </a:p>
      </dgm:t>
    </dgm:pt>
    <dgm:pt modelId="{FF89B26C-DD87-4ED3-8F25-163CAE5DF2B0}">
      <dgm:prSet phldrT="[نص]"/>
      <dgm:spPr/>
      <dgm:t>
        <a:bodyPr/>
        <a:lstStyle/>
        <a:p>
          <a:pPr rtl="1"/>
          <a:r>
            <a:rPr lang="ar-SA" dirty="0" smtClean="0"/>
            <a:t>3</a:t>
          </a:r>
          <a:endParaRPr lang="ar-SA" dirty="0"/>
        </a:p>
      </dgm:t>
    </dgm:pt>
    <dgm:pt modelId="{029EBF11-B00C-4F57-A1AA-0BCF38FFDA0B}" type="parTrans" cxnId="{AA86C2D7-B68F-410E-8DCC-36607DC266B2}">
      <dgm:prSet/>
      <dgm:spPr/>
      <dgm:t>
        <a:bodyPr/>
        <a:lstStyle/>
        <a:p>
          <a:pPr rtl="1"/>
          <a:endParaRPr lang="ar-SA"/>
        </a:p>
      </dgm:t>
    </dgm:pt>
    <dgm:pt modelId="{918366E6-6459-4437-906D-E1A52E3FD5E9}" type="sibTrans" cxnId="{AA86C2D7-B68F-410E-8DCC-36607DC266B2}">
      <dgm:prSet/>
      <dgm:spPr/>
      <dgm:t>
        <a:bodyPr/>
        <a:lstStyle/>
        <a:p>
          <a:pPr rtl="1"/>
          <a:endParaRPr lang="ar-SA"/>
        </a:p>
      </dgm:t>
    </dgm:pt>
    <dgm:pt modelId="{34D7A96D-7E97-4585-9679-075777427C7A}">
      <dgm:prSet phldrT="[نص]"/>
      <dgm:spPr/>
      <dgm:t>
        <a:bodyPr/>
        <a:lstStyle/>
        <a:p>
          <a:pPr rtl="1"/>
          <a:r>
            <a:rPr lang="ar-SA" dirty="0" smtClean="0"/>
            <a:t>شدة الرياح والأعاصير تؤدي على غلق المواني وتعطيل الملاحة وحركة النقل البحري.</a:t>
          </a:r>
          <a:endParaRPr lang="ar-SA" dirty="0"/>
        </a:p>
      </dgm:t>
    </dgm:pt>
    <dgm:pt modelId="{1DE71339-CFFA-49ED-A8CF-38CEAFC2558D}" type="parTrans" cxnId="{80ED999E-6F48-4E23-B692-4A4C64675970}">
      <dgm:prSet/>
      <dgm:spPr/>
      <dgm:t>
        <a:bodyPr/>
        <a:lstStyle/>
        <a:p>
          <a:pPr rtl="1"/>
          <a:endParaRPr lang="ar-SA"/>
        </a:p>
      </dgm:t>
    </dgm:pt>
    <dgm:pt modelId="{941E0616-1890-4A13-8EDD-9EEB46ED7882}" type="sibTrans" cxnId="{80ED999E-6F48-4E23-B692-4A4C64675970}">
      <dgm:prSet/>
      <dgm:spPr/>
      <dgm:t>
        <a:bodyPr/>
        <a:lstStyle/>
        <a:p>
          <a:pPr rtl="1"/>
          <a:endParaRPr lang="ar-SA"/>
        </a:p>
      </dgm:t>
    </dgm:pt>
    <dgm:pt modelId="{53C59589-0776-4BDE-9472-2AC4D61ABDE7}" type="pres">
      <dgm:prSet presAssocID="{2287E5E4-532E-42E1-BE65-EB70D9FF99C9}" presName="linearFlow" presStyleCnt="0">
        <dgm:presLayoutVars>
          <dgm:dir/>
          <dgm:animLvl val="lvl"/>
          <dgm:resizeHandles val="exact"/>
        </dgm:presLayoutVars>
      </dgm:prSet>
      <dgm:spPr/>
      <dgm:t>
        <a:bodyPr/>
        <a:lstStyle/>
        <a:p>
          <a:pPr rtl="1"/>
          <a:endParaRPr lang="ar-SA"/>
        </a:p>
      </dgm:t>
    </dgm:pt>
    <dgm:pt modelId="{2E01B0DD-FB47-41AA-A5DD-4565789C1957}" type="pres">
      <dgm:prSet presAssocID="{6657535A-C0F2-4E3B-B0C8-2444C3F510F6}" presName="composite" presStyleCnt="0"/>
      <dgm:spPr/>
    </dgm:pt>
    <dgm:pt modelId="{C42849B0-9E94-4522-927B-E8D9713A6EEE}" type="pres">
      <dgm:prSet presAssocID="{6657535A-C0F2-4E3B-B0C8-2444C3F510F6}" presName="parentText" presStyleLbl="alignNode1" presStyleIdx="0" presStyleCnt="3">
        <dgm:presLayoutVars>
          <dgm:chMax val="1"/>
          <dgm:bulletEnabled val="1"/>
        </dgm:presLayoutVars>
      </dgm:prSet>
      <dgm:spPr/>
      <dgm:t>
        <a:bodyPr/>
        <a:lstStyle/>
        <a:p>
          <a:pPr rtl="1"/>
          <a:endParaRPr lang="ar-SA"/>
        </a:p>
      </dgm:t>
    </dgm:pt>
    <dgm:pt modelId="{31120395-B3CD-47A8-AF31-81741CF6C75A}" type="pres">
      <dgm:prSet presAssocID="{6657535A-C0F2-4E3B-B0C8-2444C3F510F6}" presName="descendantText" presStyleLbl="alignAcc1" presStyleIdx="0" presStyleCnt="3">
        <dgm:presLayoutVars>
          <dgm:bulletEnabled val="1"/>
        </dgm:presLayoutVars>
      </dgm:prSet>
      <dgm:spPr/>
      <dgm:t>
        <a:bodyPr/>
        <a:lstStyle/>
        <a:p>
          <a:pPr rtl="1"/>
          <a:endParaRPr lang="ar-SA"/>
        </a:p>
      </dgm:t>
    </dgm:pt>
    <dgm:pt modelId="{60AF7DF9-B110-4960-BA14-642E0DC201DF}" type="pres">
      <dgm:prSet presAssocID="{77DCD473-386E-4BFC-A86B-39AB9BCEBEE3}" presName="sp" presStyleCnt="0"/>
      <dgm:spPr/>
    </dgm:pt>
    <dgm:pt modelId="{71FA17E8-3A5D-453B-9AF1-9992EFE04F2B}" type="pres">
      <dgm:prSet presAssocID="{2B8F8576-8367-490B-A599-F8D224F5EAF3}" presName="composite" presStyleCnt="0"/>
      <dgm:spPr/>
    </dgm:pt>
    <dgm:pt modelId="{C8278D1D-A5B4-4180-A34F-DC930ECEDAAD}" type="pres">
      <dgm:prSet presAssocID="{2B8F8576-8367-490B-A599-F8D224F5EAF3}" presName="parentText" presStyleLbl="alignNode1" presStyleIdx="1" presStyleCnt="3">
        <dgm:presLayoutVars>
          <dgm:chMax val="1"/>
          <dgm:bulletEnabled val="1"/>
        </dgm:presLayoutVars>
      </dgm:prSet>
      <dgm:spPr/>
      <dgm:t>
        <a:bodyPr/>
        <a:lstStyle/>
        <a:p>
          <a:pPr rtl="1"/>
          <a:endParaRPr lang="ar-SA"/>
        </a:p>
      </dgm:t>
    </dgm:pt>
    <dgm:pt modelId="{DC079F76-0CA3-470E-A601-085B55ED8E1B}" type="pres">
      <dgm:prSet presAssocID="{2B8F8576-8367-490B-A599-F8D224F5EAF3}" presName="descendantText" presStyleLbl="alignAcc1" presStyleIdx="1" presStyleCnt="3">
        <dgm:presLayoutVars>
          <dgm:bulletEnabled val="1"/>
        </dgm:presLayoutVars>
      </dgm:prSet>
      <dgm:spPr/>
      <dgm:t>
        <a:bodyPr/>
        <a:lstStyle/>
        <a:p>
          <a:pPr rtl="1"/>
          <a:endParaRPr lang="ar-SA"/>
        </a:p>
      </dgm:t>
    </dgm:pt>
    <dgm:pt modelId="{C6A72C92-BFE3-4383-86D2-E77D8654AC6A}" type="pres">
      <dgm:prSet presAssocID="{60313652-35FA-4F82-BCC4-D130F64997D5}" presName="sp" presStyleCnt="0"/>
      <dgm:spPr/>
    </dgm:pt>
    <dgm:pt modelId="{64F7D9C7-ED94-45B6-B1D9-30D61037FE32}" type="pres">
      <dgm:prSet presAssocID="{FF89B26C-DD87-4ED3-8F25-163CAE5DF2B0}" presName="composite" presStyleCnt="0"/>
      <dgm:spPr/>
    </dgm:pt>
    <dgm:pt modelId="{4AD6DB09-7292-4412-8AD4-A8B01543867C}" type="pres">
      <dgm:prSet presAssocID="{FF89B26C-DD87-4ED3-8F25-163CAE5DF2B0}" presName="parentText" presStyleLbl="alignNode1" presStyleIdx="2" presStyleCnt="3">
        <dgm:presLayoutVars>
          <dgm:chMax val="1"/>
          <dgm:bulletEnabled val="1"/>
        </dgm:presLayoutVars>
      </dgm:prSet>
      <dgm:spPr/>
      <dgm:t>
        <a:bodyPr/>
        <a:lstStyle/>
        <a:p>
          <a:pPr rtl="1"/>
          <a:endParaRPr lang="ar-SA"/>
        </a:p>
      </dgm:t>
    </dgm:pt>
    <dgm:pt modelId="{09D75C4D-AF2F-46E0-8765-6BAF65C882AA}" type="pres">
      <dgm:prSet presAssocID="{FF89B26C-DD87-4ED3-8F25-163CAE5DF2B0}" presName="descendantText" presStyleLbl="alignAcc1" presStyleIdx="2" presStyleCnt="3">
        <dgm:presLayoutVars>
          <dgm:bulletEnabled val="1"/>
        </dgm:presLayoutVars>
      </dgm:prSet>
      <dgm:spPr/>
      <dgm:t>
        <a:bodyPr/>
        <a:lstStyle/>
        <a:p>
          <a:pPr rtl="1"/>
          <a:endParaRPr lang="ar-SA"/>
        </a:p>
      </dgm:t>
    </dgm:pt>
  </dgm:ptLst>
  <dgm:cxnLst>
    <dgm:cxn modelId="{FD854CEB-2FD1-4CE6-B276-6712C2D84340}" srcId="{2287E5E4-532E-42E1-BE65-EB70D9FF99C9}" destId="{6657535A-C0F2-4E3B-B0C8-2444C3F510F6}" srcOrd="0" destOrd="0" parTransId="{584B57A3-C5A0-42A3-AE9A-75919520BC8D}" sibTransId="{77DCD473-386E-4BFC-A86B-39AB9BCEBEE3}"/>
    <dgm:cxn modelId="{4D2DDB41-9615-4A14-BC39-86A3AC4B2F8D}" type="presOf" srcId="{2B8F8576-8367-490B-A599-F8D224F5EAF3}" destId="{C8278D1D-A5B4-4180-A34F-DC930ECEDAAD}" srcOrd="0" destOrd="0" presId="urn:microsoft.com/office/officeart/2005/8/layout/chevron2"/>
    <dgm:cxn modelId="{FCE73635-1EA8-4097-B4BE-4D2901A6190E}" type="presOf" srcId="{95D63546-94C2-4B88-88E0-6BE3D36D712B}" destId="{31120395-B3CD-47A8-AF31-81741CF6C75A}" srcOrd="0" destOrd="0" presId="urn:microsoft.com/office/officeart/2005/8/layout/chevron2"/>
    <dgm:cxn modelId="{AA86C2D7-B68F-410E-8DCC-36607DC266B2}" srcId="{2287E5E4-532E-42E1-BE65-EB70D9FF99C9}" destId="{FF89B26C-DD87-4ED3-8F25-163CAE5DF2B0}" srcOrd="2" destOrd="0" parTransId="{029EBF11-B00C-4F57-A1AA-0BCF38FFDA0B}" sibTransId="{918366E6-6459-4437-906D-E1A52E3FD5E9}"/>
    <dgm:cxn modelId="{C6B79716-E890-4662-BB2A-B61B22FCC3A5}" type="presOf" srcId="{34D7A96D-7E97-4585-9679-075777427C7A}" destId="{09D75C4D-AF2F-46E0-8765-6BAF65C882AA}" srcOrd="0" destOrd="0" presId="urn:microsoft.com/office/officeart/2005/8/layout/chevron2"/>
    <dgm:cxn modelId="{D141B05B-6434-4064-9531-2FCD38F27832}" srcId="{6657535A-C0F2-4E3B-B0C8-2444C3F510F6}" destId="{95D63546-94C2-4B88-88E0-6BE3D36D712B}" srcOrd="0" destOrd="0" parTransId="{A91F82FC-0B87-4A31-A115-67D147B51CEF}" sibTransId="{3646553E-7D05-440D-94BF-899BB5B37A26}"/>
    <dgm:cxn modelId="{095AC128-EF3C-4969-9890-29B5374CE041}" type="presOf" srcId="{2287E5E4-532E-42E1-BE65-EB70D9FF99C9}" destId="{53C59589-0776-4BDE-9472-2AC4D61ABDE7}" srcOrd="0" destOrd="0" presId="urn:microsoft.com/office/officeart/2005/8/layout/chevron2"/>
    <dgm:cxn modelId="{AC73FB5D-10CB-4D5B-B92B-7F7A22E799F0}" type="presOf" srcId="{FF89B26C-DD87-4ED3-8F25-163CAE5DF2B0}" destId="{4AD6DB09-7292-4412-8AD4-A8B01543867C}" srcOrd="0" destOrd="0" presId="urn:microsoft.com/office/officeart/2005/8/layout/chevron2"/>
    <dgm:cxn modelId="{FF5F3842-C11E-49AA-AA81-A5F3541104FA}" srcId="{2287E5E4-532E-42E1-BE65-EB70D9FF99C9}" destId="{2B8F8576-8367-490B-A599-F8D224F5EAF3}" srcOrd="1" destOrd="0" parTransId="{9ED6583F-081C-406E-93DE-C94FCAFA129B}" sibTransId="{60313652-35FA-4F82-BCC4-D130F64997D5}"/>
    <dgm:cxn modelId="{6FF76CF7-1597-4BEA-8E51-C45D0837AE54}" srcId="{2B8F8576-8367-490B-A599-F8D224F5EAF3}" destId="{0C8C610A-4F1E-4555-B350-2AFC76770836}" srcOrd="0" destOrd="0" parTransId="{F87D1861-4961-4244-B3B7-E5CD079FC2E5}" sibTransId="{7BD3C2DA-570B-4AA2-B708-749D85BCFA8E}"/>
    <dgm:cxn modelId="{80ED999E-6F48-4E23-B692-4A4C64675970}" srcId="{FF89B26C-DD87-4ED3-8F25-163CAE5DF2B0}" destId="{34D7A96D-7E97-4585-9679-075777427C7A}" srcOrd="0" destOrd="0" parTransId="{1DE71339-CFFA-49ED-A8CF-38CEAFC2558D}" sibTransId="{941E0616-1890-4A13-8EDD-9EEB46ED7882}"/>
    <dgm:cxn modelId="{B5FAD808-B1F2-47A1-940C-2B0D13808423}" type="presOf" srcId="{6657535A-C0F2-4E3B-B0C8-2444C3F510F6}" destId="{C42849B0-9E94-4522-927B-E8D9713A6EEE}" srcOrd="0" destOrd="0" presId="urn:microsoft.com/office/officeart/2005/8/layout/chevron2"/>
    <dgm:cxn modelId="{1FC4AA54-AEB2-4F7C-9E78-8E8B72F1C3CA}" type="presOf" srcId="{0C8C610A-4F1E-4555-B350-2AFC76770836}" destId="{DC079F76-0CA3-470E-A601-085B55ED8E1B}" srcOrd="0" destOrd="0" presId="urn:microsoft.com/office/officeart/2005/8/layout/chevron2"/>
    <dgm:cxn modelId="{81D52332-5B6D-4E4F-9A5D-3A76DB7A0630}" type="presParOf" srcId="{53C59589-0776-4BDE-9472-2AC4D61ABDE7}" destId="{2E01B0DD-FB47-41AA-A5DD-4565789C1957}" srcOrd="0" destOrd="0" presId="urn:microsoft.com/office/officeart/2005/8/layout/chevron2"/>
    <dgm:cxn modelId="{23D9BB3B-BD07-443F-A1EB-00C81C21C1D7}" type="presParOf" srcId="{2E01B0DD-FB47-41AA-A5DD-4565789C1957}" destId="{C42849B0-9E94-4522-927B-E8D9713A6EEE}" srcOrd="0" destOrd="0" presId="urn:microsoft.com/office/officeart/2005/8/layout/chevron2"/>
    <dgm:cxn modelId="{D7C67C43-F178-4199-B270-099E1F122AE3}" type="presParOf" srcId="{2E01B0DD-FB47-41AA-A5DD-4565789C1957}" destId="{31120395-B3CD-47A8-AF31-81741CF6C75A}" srcOrd="1" destOrd="0" presId="urn:microsoft.com/office/officeart/2005/8/layout/chevron2"/>
    <dgm:cxn modelId="{0AAF9103-C7DD-44CF-9AC3-DBEEED1A5D3A}" type="presParOf" srcId="{53C59589-0776-4BDE-9472-2AC4D61ABDE7}" destId="{60AF7DF9-B110-4960-BA14-642E0DC201DF}" srcOrd="1" destOrd="0" presId="urn:microsoft.com/office/officeart/2005/8/layout/chevron2"/>
    <dgm:cxn modelId="{1B912B86-48F7-4F94-960F-1C44200A3801}" type="presParOf" srcId="{53C59589-0776-4BDE-9472-2AC4D61ABDE7}" destId="{71FA17E8-3A5D-453B-9AF1-9992EFE04F2B}" srcOrd="2" destOrd="0" presId="urn:microsoft.com/office/officeart/2005/8/layout/chevron2"/>
    <dgm:cxn modelId="{0B897132-89EF-458D-92C0-99BAE24230CC}" type="presParOf" srcId="{71FA17E8-3A5D-453B-9AF1-9992EFE04F2B}" destId="{C8278D1D-A5B4-4180-A34F-DC930ECEDAAD}" srcOrd="0" destOrd="0" presId="urn:microsoft.com/office/officeart/2005/8/layout/chevron2"/>
    <dgm:cxn modelId="{6DA6A843-EC76-4D40-91A3-7C0C447B932E}" type="presParOf" srcId="{71FA17E8-3A5D-453B-9AF1-9992EFE04F2B}" destId="{DC079F76-0CA3-470E-A601-085B55ED8E1B}" srcOrd="1" destOrd="0" presId="urn:microsoft.com/office/officeart/2005/8/layout/chevron2"/>
    <dgm:cxn modelId="{46DA481A-29D8-469B-A453-0E6E4BA21B6A}" type="presParOf" srcId="{53C59589-0776-4BDE-9472-2AC4D61ABDE7}" destId="{C6A72C92-BFE3-4383-86D2-E77D8654AC6A}" srcOrd="3" destOrd="0" presId="urn:microsoft.com/office/officeart/2005/8/layout/chevron2"/>
    <dgm:cxn modelId="{6A3F1BD2-FEAE-4D61-A53B-112FAE920090}" type="presParOf" srcId="{53C59589-0776-4BDE-9472-2AC4D61ABDE7}" destId="{64F7D9C7-ED94-45B6-B1D9-30D61037FE32}" srcOrd="4" destOrd="0" presId="urn:microsoft.com/office/officeart/2005/8/layout/chevron2"/>
    <dgm:cxn modelId="{123B9630-47DE-449B-892E-48FF541A88F7}" type="presParOf" srcId="{64F7D9C7-ED94-45B6-B1D9-30D61037FE32}" destId="{4AD6DB09-7292-4412-8AD4-A8B01543867C}" srcOrd="0" destOrd="0" presId="urn:microsoft.com/office/officeart/2005/8/layout/chevron2"/>
    <dgm:cxn modelId="{7FBF583B-C295-4D3D-8996-8F9335C5F9BB}" type="presParOf" srcId="{64F7D9C7-ED94-45B6-B1D9-30D61037FE32}" destId="{09D75C4D-AF2F-46E0-8765-6BAF65C882AA}" srcOrd="1" destOrd="0" presId="urn:microsoft.com/office/officeart/2005/8/layout/chevron2"/>
  </dgm:cxnLst>
  <dgm:bg/>
  <dgm:whole/>
</dgm:dataModel>
</file>

<file path=ppt/diagrams/data4.xml><?xml version="1.0" encoding="utf-8"?>
<dgm:dataModel xmlns:dgm="http://schemas.openxmlformats.org/drawingml/2006/diagram" xmlns:a="http://schemas.openxmlformats.org/drawingml/2006/main">
  <dgm:ptLst>
    <dgm:pt modelId="{75D8FA6E-DD0F-4BB0-8DE1-1CDB905F3AEC}" type="doc">
      <dgm:prSet loTypeId="urn:microsoft.com/office/officeart/2005/8/layout/vList6" loCatId="list" qsTypeId="urn:microsoft.com/office/officeart/2005/8/quickstyle/simple4" qsCatId="simple" csTypeId="urn:microsoft.com/office/officeart/2005/8/colors/accent4_3" csCatId="accent4" phldr="1"/>
      <dgm:spPr/>
      <dgm:t>
        <a:bodyPr/>
        <a:lstStyle/>
        <a:p>
          <a:pPr rtl="1"/>
          <a:endParaRPr lang="ar-SA"/>
        </a:p>
      </dgm:t>
    </dgm:pt>
    <dgm:pt modelId="{30A70958-2453-44F5-9533-92CEF590E17C}">
      <dgm:prSet phldrT="[نص]"/>
      <dgm:spPr/>
      <dgm:t>
        <a:bodyPr/>
        <a:lstStyle/>
        <a:p>
          <a:pPr rtl="1"/>
          <a:r>
            <a:rPr lang="ar-SA" dirty="0" smtClean="0"/>
            <a:t>مثل صناعة حلج القطن والسجائر</a:t>
          </a:r>
          <a:endParaRPr lang="ar-SA" dirty="0"/>
        </a:p>
      </dgm:t>
    </dgm:pt>
    <dgm:pt modelId="{DA87C6D8-6ECD-4571-BF4A-C1DF320A13C7}" type="parTrans" cxnId="{2E67DC92-38A3-4B76-91BA-4748BE0C022D}">
      <dgm:prSet/>
      <dgm:spPr/>
      <dgm:t>
        <a:bodyPr/>
        <a:lstStyle/>
        <a:p>
          <a:pPr rtl="1"/>
          <a:endParaRPr lang="ar-SA"/>
        </a:p>
      </dgm:t>
    </dgm:pt>
    <dgm:pt modelId="{15FA2B1E-4E81-4C40-B339-BA432A2E13B1}" type="sibTrans" cxnId="{2E67DC92-38A3-4B76-91BA-4748BE0C022D}">
      <dgm:prSet/>
      <dgm:spPr/>
      <dgm:t>
        <a:bodyPr/>
        <a:lstStyle/>
        <a:p>
          <a:pPr rtl="1"/>
          <a:endParaRPr lang="ar-SA"/>
        </a:p>
      </dgm:t>
    </dgm:pt>
    <dgm:pt modelId="{E52D89A1-2168-455B-9D9E-28CE684A89D4}">
      <dgm:prSet phldrT="[نص]"/>
      <dgm:spPr/>
      <dgm:t>
        <a:bodyPr/>
        <a:lstStyle/>
        <a:p>
          <a:pPr rtl="1"/>
          <a:r>
            <a:rPr lang="ar-SA" dirty="0" smtClean="0"/>
            <a:t>هناك صناعات تحتاج درجة رطوبة معينة.</a:t>
          </a:r>
          <a:endParaRPr lang="ar-SA" dirty="0"/>
        </a:p>
      </dgm:t>
    </dgm:pt>
    <dgm:pt modelId="{13DC4CA5-616B-44CF-A6B5-5D4912A9056A}" type="parTrans" cxnId="{5EAB2AEF-5B4F-42E7-9D7D-4795BA2C4499}">
      <dgm:prSet/>
      <dgm:spPr/>
      <dgm:t>
        <a:bodyPr/>
        <a:lstStyle/>
        <a:p>
          <a:pPr rtl="1"/>
          <a:endParaRPr lang="ar-SA"/>
        </a:p>
      </dgm:t>
    </dgm:pt>
    <dgm:pt modelId="{12D45C49-EC2B-48AF-9C86-8ECF975C0BE0}" type="sibTrans" cxnId="{5EAB2AEF-5B4F-42E7-9D7D-4795BA2C4499}">
      <dgm:prSet/>
      <dgm:spPr/>
      <dgm:t>
        <a:bodyPr/>
        <a:lstStyle/>
        <a:p>
          <a:pPr rtl="1"/>
          <a:endParaRPr lang="ar-SA"/>
        </a:p>
      </dgm:t>
    </dgm:pt>
    <dgm:pt modelId="{A84C4585-2B7C-474A-9DBF-57B999A91786}">
      <dgm:prSet phldrT="[نص]"/>
      <dgm:spPr/>
      <dgm:t>
        <a:bodyPr/>
        <a:lstStyle/>
        <a:p>
          <a:pPr rtl="1"/>
          <a:r>
            <a:rPr lang="ar-SA" dirty="0" smtClean="0"/>
            <a:t>مثل صناعة تجفيف الفاكهة في مناخ البحر المتوسط </a:t>
          </a:r>
          <a:endParaRPr lang="ar-SA" dirty="0"/>
        </a:p>
      </dgm:t>
    </dgm:pt>
    <dgm:pt modelId="{3FD4CE3D-4BEB-4D4D-92CC-0AC7BCB06E7E}" type="parTrans" cxnId="{0AE5881C-6CBF-4A3B-AA12-EF535544174D}">
      <dgm:prSet/>
      <dgm:spPr/>
      <dgm:t>
        <a:bodyPr/>
        <a:lstStyle/>
        <a:p>
          <a:pPr rtl="1"/>
          <a:endParaRPr lang="ar-SA"/>
        </a:p>
      </dgm:t>
    </dgm:pt>
    <dgm:pt modelId="{5832C976-DCA6-4858-8147-E34A71847300}" type="sibTrans" cxnId="{0AE5881C-6CBF-4A3B-AA12-EF535544174D}">
      <dgm:prSet/>
      <dgm:spPr/>
      <dgm:t>
        <a:bodyPr/>
        <a:lstStyle/>
        <a:p>
          <a:pPr rtl="1"/>
          <a:endParaRPr lang="ar-SA"/>
        </a:p>
      </dgm:t>
    </dgm:pt>
    <dgm:pt modelId="{13033959-35C8-4003-A21C-40770AD05A62}">
      <dgm:prSet phldrT="[نص]"/>
      <dgm:spPr/>
      <dgm:t>
        <a:bodyPr/>
        <a:lstStyle/>
        <a:p>
          <a:pPr rtl="1"/>
          <a:r>
            <a:rPr lang="ar-SA" dirty="0" smtClean="0"/>
            <a:t>هناك صناعات تحتاج إلى جو مشمس .</a:t>
          </a:r>
          <a:endParaRPr lang="ar-SA" dirty="0"/>
        </a:p>
      </dgm:t>
    </dgm:pt>
    <dgm:pt modelId="{1AC0EBA6-B91B-46E0-8391-7F586B1DC0E8}" type="parTrans" cxnId="{DCB5EFEF-14F1-4349-9C07-615E3CA7CBAB}">
      <dgm:prSet/>
      <dgm:spPr/>
      <dgm:t>
        <a:bodyPr/>
        <a:lstStyle/>
        <a:p>
          <a:pPr rtl="1"/>
          <a:endParaRPr lang="ar-SA"/>
        </a:p>
      </dgm:t>
    </dgm:pt>
    <dgm:pt modelId="{FEC5ED7B-3ABB-4DB2-9787-C6553825698B}" type="sibTrans" cxnId="{DCB5EFEF-14F1-4349-9C07-615E3CA7CBAB}">
      <dgm:prSet/>
      <dgm:spPr/>
      <dgm:t>
        <a:bodyPr/>
        <a:lstStyle/>
        <a:p>
          <a:pPr rtl="1"/>
          <a:endParaRPr lang="ar-SA"/>
        </a:p>
      </dgm:t>
    </dgm:pt>
    <dgm:pt modelId="{9E55B17C-5589-42A0-9A6D-D855DD3B65CB}" type="pres">
      <dgm:prSet presAssocID="{75D8FA6E-DD0F-4BB0-8DE1-1CDB905F3AEC}" presName="Name0" presStyleCnt="0">
        <dgm:presLayoutVars>
          <dgm:dir/>
          <dgm:animLvl val="lvl"/>
          <dgm:resizeHandles/>
        </dgm:presLayoutVars>
      </dgm:prSet>
      <dgm:spPr/>
      <dgm:t>
        <a:bodyPr/>
        <a:lstStyle/>
        <a:p>
          <a:pPr rtl="1"/>
          <a:endParaRPr lang="ar-SA"/>
        </a:p>
      </dgm:t>
    </dgm:pt>
    <dgm:pt modelId="{13A7406A-DF7F-460D-9DA9-7C98B4E7F3D8}" type="pres">
      <dgm:prSet presAssocID="{30A70958-2453-44F5-9533-92CEF590E17C}" presName="linNode" presStyleCnt="0"/>
      <dgm:spPr/>
    </dgm:pt>
    <dgm:pt modelId="{4C13500C-A398-44D6-B4DB-9211E91F1599}" type="pres">
      <dgm:prSet presAssocID="{30A70958-2453-44F5-9533-92CEF590E17C}" presName="parentShp" presStyleLbl="node1" presStyleIdx="0" presStyleCnt="2">
        <dgm:presLayoutVars>
          <dgm:bulletEnabled val="1"/>
        </dgm:presLayoutVars>
      </dgm:prSet>
      <dgm:spPr/>
      <dgm:t>
        <a:bodyPr/>
        <a:lstStyle/>
        <a:p>
          <a:pPr rtl="1"/>
          <a:endParaRPr lang="ar-SA"/>
        </a:p>
      </dgm:t>
    </dgm:pt>
    <dgm:pt modelId="{217805E2-D42C-4BD4-9819-64EF43580ED3}" type="pres">
      <dgm:prSet presAssocID="{30A70958-2453-44F5-9533-92CEF590E17C}" presName="childShp" presStyleLbl="bgAccFollowNode1" presStyleIdx="0" presStyleCnt="2">
        <dgm:presLayoutVars>
          <dgm:bulletEnabled val="1"/>
        </dgm:presLayoutVars>
      </dgm:prSet>
      <dgm:spPr/>
      <dgm:t>
        <a:bodyPr/>
        <a:lstStyle/>
        <a:p>
          <a:pPr rtl="1"/>
          <a:endParaRPr lang="ar-SA"/>
        </a:p>
      </dgm:t>
    </dgm:pt>
    <dgm:pt modelId="{F1ABC191-E3EB-448D-BCD9-EFF4165DE385}" type="pres">
      <dgm:prSet presAssocID="{15FA2B1E-4E81-4C40-B339-BA432A2E13B1}" presName="spacing" presStyleCnt="0"/>
      <dgm:spPr/>
    </dgm:pt>
    <dgm:pt modelId="{6BCB12EE-C4F4-4260-90FE-782566A57246}" type="pres">
      <dgm:prSet presAssocID="{A84C4585-2B7C-474A-9DBF-57B999A91786}" presName="linNode" presStyleCnt="0"/>
      <dgm:spPr/>
    </dgm:pt>
    <dgm:pt modelId="{28A09A2B-1696-4D62-BE9A-D7343517C2B3}" type="pres">
      <dgm:prSet presAssocID="{A84C4585-2B7C-474A-9DBF-57B999A91786}" presName="parentShp" presStyleLbl="node1" presStyleIdx="1" presStyleCnt="2">
        <dgm:presLayoutVars>
          <dgm:bulletEnabled val="1"/>
        </dgm:presLayoutVars>
      </dgm:prSet>
      <dgm:spPr/>
      <dgm:t>
        <a:bodyPr/>
        <a:lstStyle/>
        <a:p>
          <a:pPr rtl="1"/>
          <a:endParaRPr lang="ar-SA"/>
        </a:p>
      </dgm:t>
    </dgm:pt>
    <dgm:pt modelId="{82B40F29-1294-42F6-A6C7-D59FF7095F2A}" type="pres">
      <dgm:prSet presAssocID="{A84C4585-2B7C-474A-9DBF-57B999A91786}" presName="childShp" presStyleLbl="bgAccFollowNode1" presStyleIdx="1" presStyleCnt="2">
        <dgm:presLayoutVars>
          <dgm:bulletEnabled val="1"/>
        </dgm:presLayoutVars>
      </dgm:prSet>
      <dgm:spPr/>
      <dgm:t>
        <a:bodyPr/>
        <a:lstStyle/>
        <a:p>
          <a:pPr rtl="1"/>
          <a:endParaRPr lang="ar-SA"/>
        </a:p>
      </dgm:t>
    </dgm:pt>
  </dgm:ptLst>
  <dgm:cxnLst>
    <dgm:cxn modelId="{5EAB2AEF-5B4F-42E7-9D7D-4795BA2C4499}" srcId="{30A70958-2453-44F5-9533-92CEF590E17C}" destId="{E52D89A1-2168-455B-9D9E-28CE684A89D4}" srcOrd="0" destOrd="0" parTransId="{13DC4CA5-616B-44CF-A6B5-5D4912A9056A}" sibTransId="{12D45C49-EC2B-48AF-9C86-8ECF975C0BE0}"/>
    <dgm:cxn modelId="{D4546A6A-F352-4B2D-82E0-A1133BBE0E69}" type="presOf" srcId="{E52D89A1-2168-455B-9D9E-28CE684A89D4}" destId="{217805E2-D42C-4BD4-9819-64EF43580ED3}" srcOrd="0" destOrd="0" presId="urn:microsoft.com/office/officeart/2005/8/layout/vList6"/>
    <dgm:cxn modelId="{0AE5881C-6CBF-4A3B-AA12-EF535544174D}" srcId="{75D8FA6E-DD0F-4BB0-8DE1-1CDB905F3AEC}" destId="{A84C4585-2B7C-474A-9DBF-57B999A91786}" srcOrd="1" destOrd="0" parTransId="{3FD4CE3D-4BEB-4D4D-92CC-0AC7BCB06E7E}" sibTransId="{5832C976-DCA6-4858-8147-E34A71847300}"/>
    <dgm:cxn modelId="{28695BF0-40E4-48D1-9B2E-AC95606DA7CD}" type="presOf" srcId="{75D8FA6E-DD0F-4BB0-8DE1-1CDB905F3AEC}" destId="{9E55B17C-5589-42A0-9A6D-D855DD3B65CB}" srcOrd="0" destOrd="0" presId="urn:microsoft.com/office/officeart/2005/8/layout/vList6"/>
    <dgm:cxn modelId="{2E67DC92-38A3-4B76-91BA-4748BE0C022D}" srcId="{75D8FA6E-DD0F-4BB0-8DE1-1CDB905F3AEC}" destId="{30A70958-2453-44F5-9533-92CEF590E17C}" srcOrd="0" destOrd="0" parTransId="{DA87C6D8-6ECD-4571-BF4A-C1DF320A13C7}" sibTransId="{15FA2B1E-4E81-4C40-B339-BA432A2E13B1}"/>
    <dgm:cxn modelId="{355601DE-E300-45D3-88BF-5C3BD6B7E719}" type="presOf" srcId="{A84C4585-2B7C-474A-9DBF-57B999A91786}" destId="{28A09A2B-1696-4D62-BE9A-D7343517C2B3}" srcOrd="0" destOrd="0" presId="urn:microsoft.com/office/officeart/2005/8/layout/vList6"/>
    <dgm:cxn modelId="{DCB5EFEF-14F1-4349-9C07-615E3CA7CBAB}" srcId="{A84C4585-2B7C-474A-9DBF-57B999A91786}" destId="{13033959-35C8-4003-A21C-40770AD05A62}" srcOrd="0" destOrd="0" parTransId="{1AC0EBA6-B91B-46E0-8391-7F586B1DC0E8}" sibTransId="{FEC5ED7B-3ABB-4DB2-9787-C6553825698B}"/>
    <dgm:cxn modelId="{CA1E40DC-89B8-40CF-A94B-B4C5C6EF2943}" type="presOf" srcId="{13033959-35C8-4003-A21C-40770AD05A62}" destId="{82B40F29-1294-42F6-A6C7-D59FF7095F2A}" srcOrd="0" destOrd="0" presId="urn:microsoft.com/office/officeart/2005/8/layout/vList6"/>
    <dgm:cxn modelId="{6C434039-AD5C-43B1-B16C-92E158AFD1B7}" type="presOf" srcId="{30A70958-2453-44F5-9533-92CEF590E17C}" destId="{4C13500C-A398-44D6-B4DB-9211E91F1599}" srcOrd="0" destOrd="0" presId="urn:microsoft.com/office/officeart/2005/8/layout/vList6"/>
    <dgm:cxn modelId="{0B870A2B-053D-426C-8941-958F28EE8D11}" type="presParOf" srcId="{9E55B17C-5589-42A0-9A6D-D855DD3B65CB}" destId="{13A7406A-DF7F-460D-9DA9-7C98B4E7F3D8}" srcOrd="0" destOrd="0" presId="urn:microsoft.com/office/officeart/2005/8/layout/vList6"/>
    <dgm:cxn modelId="{681FA141-1C0D-4049-BD14-81CE39B7E9B0}" type="presParOf" srcId="{13A7406A-DF7F-460D-9DA9-7C98B4E7F3D8}" destId="{4C13500C-A398-44D6-B4DB-9211E91F1599}" srcOrd="0" destOrd="0" presId="urn:microsoft.com/office/officeart/2005/8/layout/vList6"/>
    <dgm:cxn modelId="{95665117-C3B8-420E-A595-BF145139CF86}" type="presParOf" srcId="{13A7406A-DF7F-460D-9DA9-7C98B4E7F3D8}" destId="{217805E2-D42C-4BD4-9819-64EF43580ED3}" srcOrd="1" destOrd="0" presId="urn:microsoft.com/office/officeart/2005/8/layout/vList6"/>
    <dgm:cxn modelId="{D073863E-2F7F-470C-94C9-29D1ECF11B59}" type="presParOf" srcId="{9E55B17C-5589-42A0-9A6D-D855DD3B65CB}" destId="{F1ABC191-E3EB-448D-BCD9-EFF4165DE385}" srcOrd="1" destOrd="0" presId="urn:microsoft.com/office/officeart/2005/8/layout/vList6"/>
    <dgm:cxn modelId="{CB700322-C6E8-414A-8A10-6B1DC00F3D21}" type="presParOf" srcId="{9E55B17C-5589-42A0-9A6D-D855DD3B65CB}" destId="{6BCB12EE-C4F4-4260-90FE-782566A57246}" srcOrd="2" destOrd="0" presId="urn:microsoft.com/office/officeart/2005/8/layout/vList6"/>
    <dgm:cxn modelId="{4C8116CB-82C3-490E-A127-0D330E5B02DE}" type="presParOf" srcId="{6BCB12EE-C4F4-4260-90FE-782566A57246}" destId="{28A09A2B-1696-4D62-BE9A-D7343517C2B3}" srcOrd="0" destOrd="0" presId="urn:microsoft.com/office/officeart/2005/8/layout/vList6"/>
    <dgm:cxn modelId="{22D7E551-F16C-4D4F-92FB-30E33FE501D4}" type="presParOf" srcId="{6BCB12EE-C4F4-4260-90FE-782566A57246}" destId="{82B40F29-1294-42F6-A6C7-D59FF7095F2A}" srcOrd="1" destOrd="0" presId="urn:microsoft.com/office/officeart/2005/8/layout/vList6"/>
  </dgm:cxnLst>
  <dgm:bg/>
  <dgm:whole/>
</dgm:dataModel>
</file>

<file path=ppt/diagrams/data5.xml><?xml version="1.0" encoding="utf-8"?>
<dgm:dataModel xmlns:dgm="http://schemas.openxmlformats.org/drawingml/2006/diagram" xmlns:a="http://schemas.openxmlformats.org/drawingml/2006/main">
  <dgm:ptLst>
    <dgm:pt modelId="{E26637B7-DE7D-4973-9DD7-F8CB3CF4B0D0}" type="doc">
      <dgm:prSet loTypeId="urn:microsoft.com/office/officeart/2005/8/layout/process4" loCatId="list" qsTypeId="urn:microsoft.com/office/officeart/2005/8/quickstyle/3d2" qsCatId="3D" csTypeId="urn:microsoft.com/office/officeart/2005/8/colors/accent4_5" csCatId="accent4" phldr="1"/>
      <dgm:spPr/>
      <dgm:t>
        <a:bodyPr/>
        <a:lstStyle/>
        <a:p>
          <a:pPr rtl="1"/>
          <a:endParaRPr lang="ar-SA"/>
        </a:p>
      </dgm:t>
    </dgm:pt>
    <dgm:pt modelId="{332CE87B-B160-4EBA-BCB2-24F93B04F159}">
      <dgm:prSet phldrT="[نص]"/>
      <dgm:spPr/>
      <dgm:t>
        <a:bodyPr/>
        <a:lstStyle/>
        <a:p>
          <a:pPr rtl="1"/>
          <a:r>
            <a:rPr lang="ar-SA" dirty="0" smtClean="0"/>
            <a:t>سكان المناطق الباردة يسعون للمناطق الدافئة شتاءاً.</a:t>
          </a:r>
          <a:endParaRPr lang="ar-SA" dirty="0"/>
        </a:p>
      </dgm:t>
    </dgm:pt>
    <dgm:pt modelId="{712A094F-7425-4336-B336-A81AD4BAB60B}" type="parTrans" cxnId="{6F9C046F-370F-459E-A863-21596BFFE128}">
      <dgm:prSet/>
      <dgm:spPr/>
      <dgm:t>
        <a:bodyPr/>
        <a:lstStyle/>
        <a:p>
          <a:pPr rtl="1"/>
          <a:endParaRPr lang="ar-SA"/>
        </a:p>
      </dgm:t>
    </dgm:pt>
    <dgm:pt modelId="{38DE3F1F-331B-434A-8CE9-4669B7C3E56B}" type="sibTrans" cxnId="{6F9C046F-370F-459E-A863-21596BFFE128}">
      <dgm:prSet/>
      <dgm:spPr/>
      <dgm:t>
        <a:bodyPr/>
        <a:lstStyle/>
        <a:p>
          <a:pPr rtl="1"/>
          <a:endParaRPr lang="ar-SA"/>
        </a:p>
      </dgm:t>
    </dgm:pt>
    <dgm:pt modelId="{1AD0129E-7707-4E8D-9B74-6743DA15741F}">
      <dgm:prSet phldrT="[نص]"/>
      <dgm:spPr/>
      <dgm:t>
        <a:bodyPr/>
        <a:lstStyle/>
        <a:p>
          <a:pPr rtl="1"/>
          <a:r>
            <a:rPr lang="ar-SA" dirty="0" smtClean="0"/>
            <a:t>سكان المناطق الحارة يسعون للمناطق المعتدلة صيفاً</a:t>
          </a:r>
          <a:endParaRPr lang="ar-SA" dirty="0"/>
        </a:p>
      </dgm:t>
    </dgm:pt>
    <dgm:pt modelId="{8CE4C55C-DB14-43CD-A278-F4B7F8B51A42}" type="parTrans" cxnId="{FD4F7469-19EB-4089-9C68-1FFACB506413}">
      <dgm:prSet/>
      <dgm:spPr/>
      <dgm:t>
        <a:bodyPr/>
        <a:lstStyle/>
        <a:p>
          <a:pPr rtl="1"/>
          <a:endParaRPr lang="ar-SA"/>
        </a:p>
      </dgm:t>
    </dgm:pt>
    <dgm:pt modelId="{EEDE3987-3DF9-4E89-AE7B-BFE8789E0D0B}" type="sibTrans" cxnId="{FD4F7469-19EB-4089-9C68-1FFACB506413}">
      <dgm:prSet/>
      <dgm:spPr/>
      <dgm:t>
        <a:bodyPr/>
        <a:lstStyle/>
        <a:p>
          <a:pPr rtl="1"/>
          <a:endParaRPr lang="ar-SA"/>
        </a:p>
      </dgm:t>
    </dgm:pt>
    <dgm:pt modelId="{A2912394-1091-4A37-B448-F3F772E3811A}">
      <dgm:prSet phldrT="[نص]"/>
      <dgm:spPr/>
      <dgm:t>
        <a:bodyPr/>
        <a:lstStyle/>
        <a:p>
          <a:pPr rtl="1"/>
          <a:r>
            <a:rPr lang="ar-SA" dirty="0" smtClean="0"/>
            <a:t>بعض السكان يسعون للمناطق المغطاة بالجليد لممارسة الرياضة والهوايات المختلفة (انزلاق على الجليد,)</a:t>
          </a:r>
          <a:endParaRPr lang="ar-SA" dirty="0"/>
        </a:p>
      </dgm:t>
    </dgm:pt>
    <dgm:pt modelId="{68BD3243-FDF5-4F89-A1D3-BE128388A47D}" type="parTrans" cxnId="{C1864834-C23F-4B22-B65A-F521FA3150F5}">
      <dgm:prSet/>
      <dgm:spPr/>
      <dgm:t>
        <a:bodyPr/>
        <a:lstStyle/>
        <a:p>
          <a:pPr rtl="1"/>
          <a:endParaRPr lang="ar-SA"/>
        </a:p>
      </dgm:t>
    </dgm:pt>
    <dgm:pt modelId="{3FC72101-FA7C-429C-ACF9-DB60E835B14D}" type="sibTrans" cxnId="{C1864834-C23F-4B22-B65A-F521FA3150F5}">
      <dgm:prSet/>
      <dgm:spPr/>
      <dgm:t>
        <a:bodyPr/>
        <a:lstStyle/>
        <a:p>
          <a:pPr rtl="1"/>
          <a:endParaRPr lang="ar-SA"/>
        </a:p>
      </dgm:t>
    </dgm:pt>
    <dgm:pt modelId="{7DC06658-5E6F-4BA8-8036-B02AD3D3D5CB}" type="pres">
      <dgm:prSet presAssocID="{E26637B7-DE7D-4973-9DD7-F8CB3CF4B0D0}" presName="Name0" presStyleCnt="0">
        <dgm:presLayoutVars>
          <dgm:dir/>
          <dgm:animLvl val="lvl"/>
          <dgm:resizeHandles val="exact"/>
        </dgm:presLayoutVars>
      </dgm:prSet>
      <dgm:spPr/>
      <dgm:t>
        <a:bodyPr/>
        <a:lstStyle/>
        <a:p>
          <a:pPr rtl="1"/>
          <a:endParaRPr lang="ar-SA"/>
        </a:p>
      </dgm:t>
    </dgm:pt>
    <dgm:pt modelId="{04CEE23D-9F04-40C3-8189-F132E0AB50DD}" type="pres">
      <dgm:prSet presAssocID="{A2912394-1091-4A37-B448-F3F772E3811A}" presName="boxAndChildren" presStyleCnt="0"/>
      <dgm:spPr/>
    </dgm:pt>
    <dgm:pt modelId="{0A740212-C44B-4127-9016-C6986A59A23C}" type="pres">
      <dgm:prSet presAssocID="{A2912394-1091-4A37-B448-F3F772E3811A}" presName="parentTextBox" presStyleLbl="node1" presStyleIdx="0" presStyleCnt="3"/>
      <dgm:spPr/>
      <dgm:t>
        <a:bodyPr/>
        <a:lstStyle/>
        <a:p>
          <a:pPr rtl="1"/>
          <a:endParaRPr lang="ar-SA"/>
        </a:p>
      </dgm:t>
    </dgm:pt>
    <dgm:pt modelId="{ACD002E7-31FF-4B4F-91D6-6C0514387C78}" type="pres">
      <dgm:prSet presAssocID="{EEDE3987-3DF9-4E89-AE7B-BFE8789E0D0B}" presName="sp" presStyleCnt="0"/>
      <dgm:spPr/>
    </dgm:pt>
    <dgm:pt modelId="{DD199D87-383B-4994-B014-9BA47F89DBA7}" type="pres">
      <dgm:prSet presAssocID="{1AD0129E-7707-4E8D-9B74-6743DA15741F}" presName="arrowAndChildren" presStyleCnt="0"/>
      <dgm:spPr/>
    </dgm:pt>
    <dgm:pt modelId="{AF7448E0-09D2-41B2-AAD4-1C73342E0A1A}" type="pres">
      <dgm:prSet presAssocID="{1AD0129E-7707-4E8D-9B74-6743DA15741F}" presName="parentTextArrow" presStyleLbl="node1" presStyleIdx="1" presStyleCnt="3"/>
      <dgm:spPr/>
      <dgm:t>
        <a:bodyPr/>
        <a:lstStyle/>
        <a:p>
          <a:pPr rtl="1"/>
          <a:endParaRPr lang="ar-SA"/>
        </a:p>
      </dgm:t>
    </dgm:pt>
    <dgm:pt modelId="{B7F758EC-4E09-4A31-9C29-86702930CA47}" type="pres">
      <dgm:prSet presAssocID="{38DE3F1F-331B-434A-8CE9-4669B7C3E56B}" presName="sp" presStyleCnt="0"/>
      <dgm:spPr/>
    </dgm:pt>
    <dgm:pt modelId="{65D87FC7-E698-44DE-945C-46F495ACB965}" type="pres">
      <dgm:prSet presAssocID="{332CE87B-B160-4EBA-BCB2-24F93B04F159}" presName="arrowAndChildren" presStyleCnt="0"/>
      <dgm:spPr/>
    </dgm:pt>
    <dgm:pt modelId="{795B683F-6230-427E-8FB2-46223F6131F1}" type="pres">
      <dgm:prSet presAssocID="{332CE87B-B160-4EBA-BCB2-24F93B04F159}" presName="parentTextArrow" presStyleLbl="node1" presStyleIdx="2" presStyleCnt="3"/>
      <dgm:spPr/>
      <dgm:t>
        <a:bodyPr/>
        <a:lstStyle/>
        <a:p>
          <a:pPr rtl="1"/>
          <a:endParaRPr lang="ar-SA"/>
        </a:p>
      </dgm:t>
    </dgm:pt>
  </dgm:ptLst>
  <dgm:cxnLst>
    <dgm:cxn modelId="{1AC339B6-B46F-43A8-97C3-544E789C1F85}" type="presOf" srcId="{E26637B7-DE7D-4973-9DD7-F8CB3CF4B0D0}" destId="{7DC06658-5E6F-4BA8-8036-B02AD3D3D5CB}" srcOrd="0" destOrd="0" presId="urn:microsoft.com/office/officeart/2005/8/layout/process4"/>
    <dgm:cxn modelId="{47A0392D-635C-4A4B-A14C-742DAFE3784D}" type="presOf" srcId="{1AD0129E-7707-4E8D-9B74-6743DA15741F}" destId="{AF7448E0-09D2-41B2-AAD4-1C73342E0A1A}" srcOrd="0" destOrd="0" presId="urn:microsoft.com/office/officeart/2005/8/layout/process4"/>
    <dgm:cxn modelId="{B77811D9-5464-4AED-828F-A75E4B29BF4F}" type="presOf" srcId="{A2912394-1091-4A37-B448-F3F772E3811A}" destId="{0A740212-C44B-4127-9016-C6986A59A23C}" srcOrd="0" destOrd="0" presId="urn:microsoft.com/office/officeart/2005/8/layout/process4"/>
    <dgm:cxn modelId="{FD4F7469-19EB-4089-9C68-1FFACB506413}" srcId="{E26637B7-DE7D-4973-9DD7-F8CB3CF4B0D0}" destId="{1AD0129E-7707-4E8D-9B74-6743DA15741F}" srcOrd="1" destOrd="0" parTransId="{8CE4C55C-DB14-43CD-A278-F4B7F8B51A42}" sibTransId="{EEDE3987-3DF9-4E89-AE7B-BFE8789E0D0B}"/>
    <dgm:cxn modelId="{BCC95646-95A1-46C4-9A67-AD36B70DF169}" type="presOf" srcId="{332CE87B-B160-4EBA-BCB2-24F93B04F159}" destId="{795B683F-6230-427E-8FB2-46223F6131F1}" srcOrd="0" destOrd="0" presId="urn:microsoft.com/office/officeart/2005/8/layout/process4"/>
    <dgm:cxn modelId="{C1864834-C23F-4B22-B65A-F521FA3150F5}" srcId="{E26637B7-DE7D-4973-9DD7-F8CB3CF4B0D0}" destId="{A2912394-1091-4A37-B448-F3F772E3811A}" srcOrd="2" destOrd="0" parTransId="{68BD3243-FDF5-4F89-A1D3-BE128388A47D}" sibTransId="{3FC72101-FA7C-429C-ACF9-DB60E835B14D}"/>
    <dgm:cxn modelId="{6F9C046F-370F-459E-A863-21596BFFE128}" srcId="{E26637B7-DE7D-4973-9DD7-F8CB3CF4B0D0}" destId="{332CE87B-B160-4EBA-BCB2-24F93B04F159}" srcOrd="0" destOrd="0" parTransId="{712A094F-7425-4336-B336-A81AD4BAB60B}" sibTransId="{38DE3F1F-331B-434A-8CE9-4669B7C3E56B}"/>
    <dgm:cxn modelId="{5B82C680-602B-42ED-A823-0EAA5D33FE8D}" type="presParOf" srcId="{7DC06658-5E6F-4BA8-8036-B02AD3D3D5CB}" destId="{04CEE23D-9F04-40C3-8189-F132E0AB50DD}" srcOrd="0" destOrd="0" presId="urn:microsoft.com/office/officeart/2005/8/layout/process4"/>
    <dgm:cxn modelId="{98C14D02-5933-47E1-850B-974E92E75625}" type="presParOf" srcId="{04CEE23D-9F04-40C3-8189-F132E0AB50DD}" destId="{0A740212-C44B-4127-9016-C6986A59A23C}" srcOrd="0" destOrd="0" presId="urn:microsoft.com/office/officeart/2005/8/layout/process4"/>
    <dgm:cxn modelId="{AAB8FAF8-A9B7-42F4-933F-8A42233344A1}" type="presParOf" srcId="{7DC06658-5E6F-4BA8-8036-B02AD3D3D5CB}" destId="{ACD002E7-31FF-4B4F-91D6-6C0514387C78}" srcOrd="1" destOrd="0" presId="urn:microsoft.com/office/officeart/2005/8/layout/process4"/>
    <dgm:cxn modelId="{9D420592-51E4-4691-9375-0E4A6738AC0A}" type="presParOf" srcId="{7DC06658-5E6F-4BA8-8036-B02AD3D3D5CB}" destId="{DD199D87-383B-4994-B014-9BA47F89DBA7}" srcOrd="2" destOrd="0" presId="urn:microsoft.com/office/officeart/2005/8/layout/process4"/>
    <dgm:cxn modelId="{3B3CF78A-37DA-4D96-9142-C50FA80BF51E}" type="presParOf" srcId="{DD199D87-383B-4994-B014-9BA47F89DBA7}" destId="{AF7448E0-09D2-41B2-AAD4-1C73342E0A1A}" srcOrd="0" destOrd="0" presId="urn:microsoft.com/office/officeart/2005/8/layout/process4"/>
    <dgm:cxn modelId="{78C9C586-181C-4D74-AE9A-53F74E6E1A37}" type="presParOf" srcId="{7DC06658-5E6F-4BA8-8036-B02AD3D3D5CB}" destId="{B7F758EC-4E09-4A31-9C29-86702930CA47}" srcOrd="3" destOrd="0" presId="urn:microsoft.com/office/officeart/2005/8/layout/process4"/>
    <dgm:cxn modelId="{7CAC62E0-5453-45F5-B53B-1CAAED7FE4C8}" type="presParOf" srcId="{7DC06658-5E6F-4BA8-8036-B02AD3D3D5CB}" destId="{65D87FC7-E698-44DE-945C-46F495ACB965}" srcOrd="4" destOrd="0" presId="urn:microsoft.com/office/officeart/2005/8/layout/process4"/>
    <dgm:cxn modelId="{8E207BA3-0947-4EB4-8E56-EACBD8B15659}" type="presParOf" srcId="{65D87FC7-E698-44DE-945C-46F495ACB965}" destId="{795B683F-6230-427E-8FB2-46223F6131F1}" srcOrd="0" destOrd="0" presId="urn:microsoft.com/office/officeart/2005/8/layout/process4"/>
  </dgm:cxnLst>
  <dgm:bg/>
  <dgm:whole/>
</dgm:dataModel>
</file>

<file path=ppt/diagrams/layout1.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E97A3D13-BD64-4D8A-BF9E-23AE38A08A17}" type="datetimeFigureOut">
              <a:rPr lang="ar-SA" smtClean="0"/>
              <a:pPr/>
              <a:t>23/01/33</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17348968-CD6B-483E-B7F3-DD12F30E8A54}" type="slidenum">
              <a:rPr lang="ar-SA" smtClean="0"/>
              <a:pPr/>
              <a:t>‹#›</a:t>
            </a:fld>
            <a:endParaRPr lang="ar-SA"/>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17348968-CD6B-483E-B7F3-DD12F30E8A54}" type="slidenum">
              <a:rPr lang="ar-SA" smtClean="0"/>
              <a:pPr/>
              <a:t>19</a:t>
            </a:fld>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8" name="عنوان 7"/>
          <p:cNvSpPr>
            <a:spLocks noGrp="1"/>
          </p:cNvSpPr>
          <p:nvPr>
            <p:ph type="ctrTitle"/>
          </p:nvPr>
        </p:nvSpPr>
        <p:spPr>
          <a:xfrm>
            <a:off x="2286000" y="3124200"/>
            <a:ext cx="6172200" cy="1894362"/>
          </a:xfrm>
        </p:spPr>
        <p:txBody>
          <a:bodyPr/>
          <a:lstStyle>
            <a:lvl1pPr>
              <a:defRPr b="1"/>
            </a:lvl1pPr>
          </a:lstStyle>
          <a:p>
            <a:r>
              <a:rPr kumimoji="0" lang="ar-SA" smtClean="0"/>
              <a:t>انقر لتحرير نمط العنوان الرئيسي</a:t>
            </a:r>
            <a:endParaRPr kumimoji="0" lang="en-US"/>
          </a:p>
        </p:txBody>
      </p:sp>
      <p:sp>
        <p:nvSpPr>
          <p:cNvPr id="9" name="عنوان فرعي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28" name="عنصر نائب للتاريخ 27"/>
          <p:cNvSpPr>
            <a:spLocks noGrp="1"/>
          </p:cNvSpPr>
          <p:nvPr>
            <p:ph type="dt" sz="half" idx="10"/>
          </p:nvPr>
        </p:nvSpPr>
        <p:spPr bwMode="auto">
          <a:xfrm rot="5400000">
            <a:off x="7764621" y="1174097"/>
            <a:ext cx="2286000" cy="381000"/>
          </a:xfrm>
        </p:spPr>
        <p:txBody>
          <a:bodyPr/>
          <a:lstStyle/>
          <a:p>
            <a:fld id="{66216055-8862-424A-81C4-DE8B3282C62A}" type="datetimeFigureOut">
              <a:rPr lang="ar-SA" smtClean="0"/>
              <a:pPr/>
              <a:t>23/01/33</a:t>
            </a:fld>
            <a:endParaRPr lang="ar-SA"/>
          </a:p>
        </p:txBody>
      </p:sp>
      <p:sp>
        <p:nvSpPr>
          <p:cNvPr id="17" name="عنصر نائب للتذييل 16"/>
          <p:cNvSpPr>
            <a:spLocks noGrp="1"/>
          </p:cNvSpPr>
          <p:nvPr>
            <p:ph type="ftr" sz="quarter" idx="11"/>
          </p:nvPr>
        </p:nvSpPr>
        <p:spPr bwMode="auto">
          <a:xfrm rot="5400000">
            <a:off x="7077269" y="4181669"/>
            <a:ext cx="3657600" cy="384048"/>
          </a:xfrm>
        </p:spPr>
        <p:txBody>
          <a:bodyPr/>
          <a:lstStyle/>
          <a:p>
            <a:endParaRPr lang="ar-SA"/>
          </a:p>
        </p:txBody>
      </p:sp>
      <p:sp>
        <p:nvSpPr>
          <p:cNvPr id="10" name="مستطيل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مستطيل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مستطيل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مستطيل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رابط مستقيم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رابط مستقيم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رابط مستقيم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رابط مستقيم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رابط مستقيم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رابط مستقيم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مستطيل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شكل بيضاوي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شكل بيضاوي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شكل بيضاوي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شكل بيضاوي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شكل بيضاوي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عنصر نائب لرقم الشريحة 28"/>
          <p:cNvSpPr>
            <a:spLocks noGrp="1"/>
          </p:cNvSpPr>
          <p:nvPr>
            <p:ph type="sldNum" sz="quarter" idx="12"/>
          </p:nvPr>
        </p:nvSpPr>
        <p:spPr bwMode="auto">
          <a:xfrm>
            <a:off x="1325544" y="4928702"/>
            <a:ext cx="609600" cy="517524"/>
          </a:xfrm>
        </p:spPr>
        <p:txBody>
          <a:bodyPr/>
          <a:lstStyle/>
          <a:p>
            <a:fld id="{EC9668EC-FB21-4ECB-A04C-324E40401174}" type="slidenum">
              <a:rPr lang="ar-SA" smtClean="0"/>
              <a:pPr/>
              <a:t>‹#›</a:t>
            </a:fld>
            <a:endParaRPr lang="ar-SA"/>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8" name="عنصر نائب للمحتوى 7"/>
          <p:cNvSpPr>
            <a:spLocks noGrp="1"/>
          </p:cNvSpPr>
          <p:nvPr>
            <p:ph sz="quarter" idx="1"/>
          </p:nvPr>
        </p:nvSpPr>
        <p:spPr>
          <a:xfrm>
            <a:off x="457200" y="1600200"/>
            <a:ext cx="7467600" cy="4873752"/>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4"/>
          </p:nvPr>
        </p:nvSpPr>
        <p:spPr/>
        <p:txBody>
          <a:bodyPr rtlCol="0"/>
          <a:lstStyle/>
          <a:p>
            <a:fld id="{66216055-8862-424A-81C4-DE8B3282C62A}" type="datetimeFigureOut">
              <a:rPr lang="ar-SA" smtClean="0"/>
              <a:pPr/>
              <a:t>23/01/33</a:t>
            </a:fld>
            <a:endParaRPr lang="ar-SA"/>
          </a:p>
        </p:txBody>
      </p:sp>
      <p:sp>
        <p:nvSpPr>
          <p:cNvPr id="9" name="عنصر نائب لرقم الشريحة 8"/>
          <p:cNvSpPr>
            <a:spLocks noGrp="1"/>
          </p:cNvSpPr>
          <p:nvPr>
            <p:ph type="sldNum" sz="quarter" idx="15"/>
          </p:nvPr>
        </p:nvSpPr>
        <p:spPr/>
        <p:txBody>
          <a:bodyPr rtlCol="0"/>
          <a:lstStyle/>
          <a:p>
            <a:fld id="{EC9668EC-FB21-4ECB-A04C-324E40401174}" type="slidenum">
              <a:rPr lang="ar-SA" smtClean="0"/>
              <a:pPr/>
              <a:t>‹#›</a:t>
            </a:fld>
            <a:endParaRPr lang="ar-SA"/>
          </a:p>
        </p:txBody>
      </p:sp>
      <p:sp>
        <p:nvSpPr>
          <p:cNvPr id="10" name="عنصر نائب للتذييل 9"/>
          <p:cNvSpPr>
            <a:spLocks noGrp="1"/>
          </p:cNvSpPr>
          <p:nvPr>
            <p:ph type="ftr" sz="quarter" idx="16"/>
          </p:nvPr>
        </p:nvSpPr>
        <p:spPr/>
        <p:txBody>
          <a:bodyPr rtlCol="0"/>
          <a:lstStyle/>
          <a:p>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2286000" y="2895600"/>
            <a:ext cx="6172200" cy="2053590"/>
          </a:xfrm>
        </p:spPr>
        <p:txBody>
          <a:bodyPr/>
          <a:lstStyle>
            <a:lvl1pPr algn="l">
              <a:buNone/>
              <a:defRPr sz="3000" b="1" cap="small" baseline="0"/>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bwMode="auto">
          <a:xfrm rot="5400000">
            <a:off x="7763256" y="1170432"/>
            <a:ext cx="2286000" cy="381000"/>
          </a:xfrm>
        </p:spPr>
        <p:txBody>
          <a:bodyPr/>
          <a:lstStyle/>
          <a:p>
            <a:fld id="{66216055-8862-424A-81C4-DE8B3282C62A}" type="datetimeFigureOut">
              <a:rPr lang="ar-SA" smtClean="0"/>
              <a:pPr/>
              <a:t>23/01/33</a:t>
            </a:fld>
            <a:endParaRPr lang="ar-SA"/>
          </a:p>
        </p:txBody>
      </p:sp>
      <p:sp>
        <p:nvSpPr>
          <p:cNvPr id="5" name="عنصر نائب للتذييل 4"/>
          <p:cNvSpPr>
            <a:spLocks noGrp="1"/>
          </p:cNvSpPr>
          <p:nvPr>
            <p:ph type="ftr" sz="quarter" idx="11"/>
          </p:nvPr>
        </p:nvSpPr>
        <p:spPr bwMode="auto">
          <a:xfrm rot="5400000">
            <a:off x="7077456" y="4178808"/>
            <a:ext cx="3657600" cy="384048"/>
          </a:xfrm>
        </p:spPr>
        <p:txBody>
          <a:bodyPr/>
          <a:lstStyle/>
          <a:p>
            <a:endParaRPr lang="ar-SA"/>
          </a:p>
        </p:txBody>
      </p:sp>
      <p:sp>
        <p:nvSpPr>
          <p:cNvPr id="9" name="مستطيل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مستطيل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مستطيل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مستطيل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رابط مستقيم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رابط مستقيم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رابط مستقيم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رابط مستقيم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رابط مستقيم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مستطيل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شكل بيضاوي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شكل بيضاوي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شكل بيضاوي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شكل بيضاوي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شكل بيضاوي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رابط مستقيم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عنصر نائب لرقم الشريحة 5"/>
          <p:cNvSpPr>
            <a:spLocks noGrp="1"/>
          </p:cNvSpPr>
          <p:nvPr>
            <p:ph type="sldNum" sz="quarter" idx="12"/>
          </p:nvPr>
        </p:nvSpPr>
        <p:spPr bwMode="auto">
          <a:xfrm>
            <a:off x="1340616" y="4928702"/>
            <a:ext cx="609600" cy="517524"/>
          </a:xfrm>
        </p:spPr>
        <p:txBody>
          <a:bodyPr/>
          <a:lstStyle/>
          <a:p>
            <a:fld id="{EC9668EC-FB21-4ECB-A04C-324E40401174}" type="slidenum">
              <a:rPr lang="ar-SA" smtClean="0"/>
              <a:pPr/>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5" name="عنصر نائب للتاريخ 4"/>
          <p:cNvSpPr>
            <a:spLocks noGrp="1"/>
          </p:cNvSpPr>
          <p:nvPr>
            <p:ph type="dt" sz="half" idx="10"/>
          </p:nvPr>
        </p:nvSpPr>
        <p:spPr/>
        <p:txBody>
          <a:bodyPr/>
          <a:lstStyle/>
          <a:p>
            <a:fld id="{66216055-8862-424A-81C4-DE8B3282C62A}" type="datetimeFigureOut">
              <a:rPr lang="ar-SA" smtClean="0"/>
              <a:pPr/>
              <a:t>23/01/33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EC9668EC-FB21-4ECB-A04C-324E40401174}" type="slidenum">
              <a:rPr lang="ar-SA" smtClean="0"/>
              <a:pPr/>
              <a:t>‹#›</a:t>
            </a:fld>
            <a:endParaRPr lang="ar-SA"/>
          </a:p>
        </p:txBody>
      </p:sp>
      <p:sp>
        <p:nvSpPr>
          <p:cNvPr id="9" name="عنصر نائب للمحتوى 8"/>
          <p:cNvSpPr>
            <a:spLocks noGrp="1"/>
          </p:cNvSpPr>
          <p:nvPr>
            <p:ph sz="quarter" idx="1"/>
          </p:nvPr>
        </p:nvSpPr>
        <p:spPr>
          <a:xfrm>
            <a:off x="457200" y="1600200"/>
            <a:ext cx="3657600"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1" name="عنصر نائب للمحتوى 10"/>
          <p:cNvSpPr>
            <a:spLocks noGrp="1"/>
          </p:cNvSpPr>
          <p:nvPr>
            <p:ph sz="quarter" idx="2"/>
          </p:nvPr>
        </p:nvSpPr>
        <p:spPr>
          <a:xfrm>
            <a:off x="4270248" y="1600200"/>
            <a:ext cx="3657600"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7543800" cy="1143000"/>
          </a:xfrm>
        </p:spPr>
        <p:txBody>
          <a:bodyPr anchor="b"/>
          <a:lstStyle>
            <a:lvl1pPr>
              <a:defRPr/>
            </a:lvl1pPr>
          </a:lstStyle>
          <a:p>
            <a:r>
              <a:rPr kumimoji="0" lang="ar-SA" smtClean="0"/>
              <a:t>انقر لتحرير نمط العنوان الرئيسي</a:t>
            </a:r>
            <a:endParaRPr kumimoji="0" lang="en-US"/>
          </a:p>
        </p:txBody>
      </p:sp>
      <p:sp>
        <p:nvSpPr>
          <p:cNvPr id="7" name="عنصر نائب للتاريخ 6"/>
          <p:cNvSpPr>
            <a:spLocks noGrp="1"/>
          </p:cNvSpPr>
          <p:nvPr>
            <p:ph type="dt" sz="half" idx="10"/>
          </p:nvPr>
        </p:nvSpPr>
        <p:spPr/>
        <p:txBody>
          <a:bodyPr/>
          <a:lstStyle/>
          <a:p>
            <a:fld id="{66216055-8862-424A-81C4-DE8B3282C62A}" type="datetimeFigureOut">
              <a:rPr lang="ar-SA" smtClean="0"/>
              <a:pPr/>
              <a:t>23/01/33</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EC9668EC-FB21-4ECB-A04C-324E40401174}" type="slidenum">
              <a:rPr lang="ar-SA" smtClean="0"/>
              <a:pPr/>
              <a:t>‹#›</a:t>
            </a:fld>
            <a:endParaRPr lang="ar-SA"/>
          </a:p>
        </p:txBody>
      </p:sp>
      <p:sp>
        <p:nvSpPr>
          <p:cNvPr id="11" name="عنصر نائب للمحتوى 10"/>
          <p:cNvSpPr>
            <a:spLocks noGrp="1"/>
          </p:cNvSpPr>
          <p:nvPr>
            <p:ph sz="quarter" idx="2"/>
          </p:nvPr>
        </p:nvSpPr>
        <p:spPr>
          <a:xfrm>
            <a:off x="457200" y="2362200"/>
            <a:ext cx="3657600" cy="38862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3" name="عنصر نائب للمحتوى 12"/>
          <p:cNvSpPr>
            <a:spLocks noGrp="1"/>
          </p:cNvSpPr>
          <p:nvPr>
            <p:ph sz="quarter" idx="4"/>
          </p:nvPr>
        </p:nvSpPr>
        <p:spPr>
          <a:xfrm>
            <a:off x="4371975" y="2362200"/>
            <a:ext cx="3657600" cy="38862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2" name="عنصر نائب للنص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ar-SA" smtClean="0"/>
              <a:t>انقر لتحرير أنماط النص الرئيسي</a:t>
            </a:r>
          </a:p>
        </p:txBody>
      </p:sp>
      <p:sp>
        <p:nvSpPr>
          <p:cNvPr id="14" name="عنصر نائب للنص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ar-SA" smtClean="0"/>
              <a:t>انقر لتحرير أنماط النص الرئيسي</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6" name="عنصر نائب للتاريخ 5"/>
          <p:cNvSpPr>
            <a:spLocks noGrp="1"/>
          </p:cNvSpPr>
          <p:nvPr>
            <p:ph type="dt" sz="half" idx="10"/>
          </p:nvPr>
        </p:nvSpPr>
        <p:spPr/>
        <p:txBody>
          <a:bodyPr rtlCol="0"/>
          <a:lstStyle/>
          <a:p>
            <a:fld id="{66216055-8862-424A-81C4-DE8B3282C62A}" type="datetimeFigureOut">
              <a:rPr lang="ar-SA" smtClean="0"/>
              <a:pPr/>
              <a:t>23/01/33</a:t>
            </a:fld>
            <a:endParaRPr lang="ar-SA"/>
          </a:p>
        </p:txBody>
      </p:sp>
      <p:sp>
        <p:nvSpPr>
          <p:cNvPr id="7" name="عنصر نائب لرقم الشريحة 6"/>
          <p:cNvSpPr>
            <a:spLocks noGrp="1"/>
          </p:cNvSpPr>
          <p:nvPr>
            <p:ph type="sldNum" sz="quarter" idx="11"/>
          </p:nvPr>
        </p:nvSpPr>
        <p:spPr/>
        <p:txBody>
          <a:bodyPr rtlCol="0"/>
          <a:lstStyle/>
          <a:p>
            <a:fld id="{EC9668EC-FB21-4ECB-A04C-324E40401174}" type="slidenum">
              <a:rPr lang="ar-SA" smtClean="0"/>
              <a:pPr/>
              <a:t>‹#›</a:t>
            </a:fld>
            <a:endParaRPr lang="ar-SA"/>
          </a:p>
        </p:txBody>
      </p:sp>
      <p:sp>
        <p:nvSpPr>
          <p:cNvPr id="8" name="عنصر نائب للتذييل 7"/>
          <p:cNvSpPr>
            <a:spLocks noGrp="1"/>
          </p:cNvSpPr>
          <p:nvPr>
            <p:ph type="ftr" sz="quarter" idx="12"/>
          </p:nvPr>
        </p:nvSpPr>
        <p:spPr/>
        <p:txBody>
          <a:bodyPr rtlCol="0"/>
          <a:lstStyle/>
          <a:p>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66216055-8862-424A-81C4-DE8B3282C62A}" type="datetimeFigureOut">
              <a:rPr lang="ar-SA" smtClean="0"/>
              <a:pPr/>
              <a:t>23/01/33</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EC9668EC-FB21-4ECB-A04C-324E40401174}"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10" name="رابط مستقيم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عنوان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8" name="رابط مستقيم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رابط مستقيم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رابط مستقيم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مستطيل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رابط مستقيم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شكل بيضاوي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عنصر نائب للمحتوى 17"/>
          <p:cNvSpPr>
            <a:spLocks noGrp="1"/>
          </p:cNvSpPr>
          <p:nvPr>
            <p:ph sz="quarter" idx="1"/>
          </p:nvPr>
        </p:nvSpPr>
        <p:spPr>
          <a:xfrm>
            <a:off x="304800" y="274320"/>
            <a:ext cx="5638800" cy="6327648"/>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1" name="عنصر نائب للتاريخ 20"/>
          <p:cNvSpPr>
            <a:spLocks noGrp="1"/>
          </p:cNvSpPr>
          <p:nvPr>
            <p:ph type="dt" sz="half" idx="14"/>
          </p:nvPr>
        </p:nvSpPr>
        <p:spPr/>
        <p:txBody>
          <a:bodyPr rtlCol="0"/>
          <a:lstStyle/>
          <a:p>
            <a:fld id="{66216055-8862-424A-81C4-DE8B3282C62A}" type="datetimeFigureOut">
              <a:rPr lang="ar-SA" smtClean="0"/>
              <a:pPr/>
              <a:t>23/01/33</a:t>
            </a:fld>
            <a:endParaRPr lang="ar-SA"/>
          </a:p>
        </p:txBody>
      </p:sp>
      <p:sp>
        <p:nvSpPr>
          <p:cNvPr id="22" name="عنصر نائب لرقم الشريحة 21"/>
          <p:cNvSpPr>
            <a:spLocks noGrp="1"/>
          </p:cNvSpPr>
          <p:nvPr>
            <p:ph type="sldNum" sz="quarter" idx="15"/>
          </p:nvPr>
        </p:nvSpPr>
        <p:spPr/>
        <p:txBody>
          <a:bodyPr rtlCol="0"/>
          <a:lstStyle/>
          <a:p>
            <a:fld id="{EC9668EC-FB21-4ECB-A04C-324E40401174}" type="slidenum">
              <a:rPr lang="ar-SA" smtClean="0"/>
              <a:pPr/>
              <a:t>‹#›</a:t>
            </a:fld>
            <a:endParaRPr lang="ar-SA"/>
          </a:p>
        </p:txBody>
      </p:sp>
      <p:sp>
        <p:nvSpPr>
          <p:cNvPr id="23" name="عنصر نائب للتذييل 22"/>
          <p:cNvSpPr>
            <a:spLocks noGrp="1"/>
          </p:cNvSpPr>
          <p:nvPr>
            <p:ph type="ftr" sz="quarter" idx="16"/>
          </p:nvPr>
        </p:nvSpPr>
        <p:spPr/>
        <p:txBody>
          <a:bodyPr rtlCol="0"/>
          <a:lstStyle/>
          <a:p>
            <a:endParaRPr lang="ar-SA"/>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9" name="رابط مستقيم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شكل بيضاوي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عنوان 1"/>
          <p:cNvSpPr>
            <a:spLocks noGrp="1"/>
          </p:cNvSpPr>
          <p:nvPr>
            <p:ph type="title"/>
          </p:nvPr>
        </p:nvSpPr>
        <p:spPr>
          <a:xfrm rot="5400000">
            <a:off x="3350133" y="3200400"/>
            <a:ext cx="6309360" cy="457200"/>
          </a:xfrm>
        </p:spPr>
        <p:txBody>
          <a:bodyPr anchor="b"/>
          <a:lstStyle>
            <a:lvl1pPr algn="l">
              <a:buNone/>
              <a:defRPr sz="2000" b="1"/>
            </a:lvl1pPr>
          </a:lstStyle>
          <a:p>
            <a:r>
              <a:rPr kumimoji="0" lang="ar-SA" smtClean="0"/>
              <a:t>انقر لتحرير نمط العنوان الرئيسي</a:t>
            </a:r>
            <a:endParaRPr kumimoji="0" lang="en-US"/>
          </a:p>
        </p:txBody>
      </p:sp>
      <p:sp>
        <p:nvSpPr>
          <p:cNvPr id="3" name="عنصر نائب للصورة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ar-SA" smtClean="0"/>
              <a:t>انقر فوق الرمز لإضافة صورة</a:t>
            </a:r>
            <a:endParaRPr kumimoji="0" lang="en-US" dirty="0"/>
          </a:p>
        </p:txBody>
      </p:sp>
      <p:sp>
        <p:nvSpPr>
          <p:cNvPr id="4" name="عنصر نائب للنص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10" name="رابط مستقيم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مستطيل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رابط مستقيم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رابط مستقيم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رابط مستقيم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عنصر نائب للتاريخ 16"/>
          <p:cNvSpPr>
            <a:spLocks noGrp="1"/>
          </p:cNvSpPr>
          <p:nvPr>
            <p:ph type="dt" sz="half" idx="10"/>
          </p:nvPr>
        </p:nvSpPr>
        <p:spPr/>
        <p:txBody>
          <a:bodyPr rtlCol="0"/>
          <a:lstStyle/>
          <a:p>
            <a:fld id="{66216055-8862-424A-81C4-DE8B3282C62A}" type="datetimeFigureOut">
              <a:rPr lang="ar-SA" smtClean="0"/>
              <a:pPr/>
              <a:t>23/01/33</a:t>
            </a:fld>
            <a:endParaRPr lang="ar-SA"/>
          </a:p>
        </p:txBody>
      </p:sp>
      <p:sp>
        <p:nvSpPr>
          <p:cNvPr id="18" name="عنصر نائب لرقم الشريحة 17"/>
          <p:cNvSpPr>
            <a:spLocks noGrp="1"/>
          </p:cNvSpPr>
          <p:nvPr>
            <p:ph type="sldNum" sz="quarter" idx="11"/>
          </p:nvPr>
        </p:nvSpPr>
        <p:spPr/>
        <p:txBody>
          <a:bodyPr rtlCol="0"/>
          <a:lstStyle/>
          <a:p>
            <a:fld id="{EC9668EC-FB21-4ECB-A04C-324E40401174}" type="slidenum">
              <a:rPr lang="ar-SA" smtClean="0"/>
              <a:pPr/>
              <a:t>‹#›</a:t>
            </a:fld>
            <a:endParaRPr lang="ar-SA"/>
          </a:p>
        </p:txBody>
      </p:sp>
      <p:sp>
        <p:nvSpPr>
          <p:cNvPr id="21" name="عنصر نائب للتذييل 20"/>
          <p:cNvSpPr>
            <a:spLocks noGrp="1"/>
          </p:cNvSpPr>
          <p:nvPr>
            <p:ph type="ftr" sz="quarter" idx="12"/>
          </p:nvPr>
        </p:nvSpPr>
        <p:spPr/>
        <p:txBody>
          <a:bodyPr rtlCol="0"/>
          <a:lstStyle/>
          <a:p>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66216055-8862-424A-81C4-DE8B3282C62A}" type="datetimeFigureOut">
              <a:rPr lang="ar-SA" smtClean="0"/>
              <a:pPr/>
              <a:t>23/01/33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EC9668EC-FB21-4ECB-A04C-324E40401174}"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9"/>
            <a:ext cx="1676400" cy="5851525"/>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66216055-8862-424A-81C4-DE8B3282C62A}" type="datetimeFigureOut">
              <a:rPr lang="ar-SA" smtClean="0"/>
              <a:pPr/>
              <a:t>23/01/33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EC9668EC-FB21-4ECB-A04C-324E40401174}"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رابط مستقيم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عنصر نائب للعنوان 21"/>
          <p:cNvSpPr>
            <a:spLocks noGrp="1"/>
          </p:cNvSpPr>
          <p:nvPr>
            <p:ph type="title"/>
          </p:nvPr>
        </p:nvSpPr>
        <p:spPr>
          <a:xfrm>
            <a:off x="457200" y="274638"/>
            <a:ext cx="7467600" cy="1143000"/>
          </a:xfrm>
          <a:prstGeom prst="rect">
            <a:avLst/>
          </a:prstGeom>
        </p:spPr>
        <p:txBody>
          <a:bodyPr vert="horz" anchor="b">
            <a:normAutofit/>
          </a:bodyPr>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4" name="عنصر نائب للتاريخ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66216055-8862-424A-81C4-DE8B3282C62A}" type="datetimeFigureOut">
              <a:rPr lang="ar-SA" smtClean="0"/>
              <a:pPr/>
              <a:t>23/01/33</a:t>
            </a:fld>
            <a:endParaRPr lang="ar-SA"/>
          </a:p>
        </p:txBody>
      </p:sp>
      <p:sp>
        <p:nvSpPr>
          <p:cNvPr id="3" name="عنصر نائب للتذييل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ar-SA"/>
          </a:p>
        </p:txBody>
      </p:sp>
      <p:sp>
        <p:nvSpPr>
          <p:cNvPr id="7" name="رابط مستقيم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رابط مستقيم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مستطيل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رابط مستقيم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شكل بيضاوي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عنصر نائب لرقم الشريحة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EC9668EC-FB21-4ECB-A04C-324E40401174}"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1"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r" rtl="1"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r" rtl="1"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r" rtl="1"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r" rtl="1"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r" rtl="1"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r" rtl="1"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r" rtl="1"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r" rtl="1"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r" rtl="1"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diagramLayout" Target="../diagrams/layout1.xml"/><Relationship Id="rId7" Type="http://schemas.openxmlformats.org/officeDocument/2006/relationships/image" Target="../media/image8.jpeg"/><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openxmlformats.org/officeDocument/2006/relationships/image" Target="../media/image7.jpeg"/><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6.xml"/><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7.xml"/><Relationship Id="rId4" Type="http://schemas.openxmlformats.org/officeDocument/2006/relationships/image" Target="../media/image23.jpeg"/></Relationships>
</file>

<file path=ppt/slides/_rels/slide1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6.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6.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6.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6.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p:cNvSpPr txBox="1"/>
          <p:nvPr/>
        </p:nvSpPr>
        <p:spPr>
          <a:xfrm>
            <a:off x="3357554" y="357166"/>
            <a:ext cx="2714644" cy="954107"/>
          </a:xfrm>
          <a:prstGeom prst="rect">
            <a:avLst/>
          </a:prstGeom>
          <a:noFill/>
        </p:spPr>
        <p:txBody>
          <a:bodyPr wrap="square" rtlCol="1">
            <a:spAutoFit/>
          </a:bodyPr>
          <a:lstStyle/>
          <a:p>
            <a:pPr algn="ctr"/>
            <a:r>
              <a:rPr lang="ar-SA" sz="2800" b="1" dirty="0" smtClean="0"/>
              <a:t>الفصل الثالث</a:t>
            </a:r>
          </a:p>
          <a:p>
            <a:pPr algn="ctr"/>
            <a:r>
              <a:rPr lang="ar-SA" sz="2800" b="1" dirty="0" smtClean="0"/>
              <a:t>الإنتاج الاقتصادي</a:t>
            </a:r>
          </a:p>
        </p:txBody>
      </p:sp>
      <p:sp>
        <p:nvSpPr>
          <p:cNvPr id="5" name="مربع نص 4"/>
          <p:cNvSpPr txBox="1"/>
          <p:nvPr/>
        </p:nvSpPr>
        <p:spPr>
          <a:xfrm>
            <a:off x="1285852" y="1857364"/>
            <a:ext cx="7072362" cy="4031873"/>
          </a:xfrm>
          <a:prstGeom prst="rect">
            <a:avLst/>
          </a:prstGeom>
          <a:noFill/>
        </p:spPr>
        <p:txBody>
          <a:bodyPr wrap="square" rtlCol="1">
            <a:spAutoFit/>
          </a:bodyPr>
          <a:lstStyle/>
          <a:p>
            <a:pPr algn="just"/>
            <a:r>
              <a:rPr lang="ar-SA" sz="2400" b="1" dirty="0" smtClean="0"/>
              <a:t>أولا : مفهوم الإنتاج الاقتصادي</a:t>
            </a:r>
          </a:p>
          <a:p>
            <a:pPr algn="just"/>
            <a:endParaRPr lang="ar-SA" sz="2000" dirty="0" smtClean="0"/>
          </a:p>
          <a:p>
            <a:pPr algn="just"/>
            <a:r>
              <a:rPr lang="ar-SA" sz="2400" b="1" dirty="0" smtClean="0"/>
              <a:t>ثانيا : مقومات الإنتاج الاقتصادي</a:t>
            </a:r>
          </a:p>
          <a:p>
            <a:pPr marL="342900" indent="-342900" algn="just">
              <a:buAutoNum type="arabic1Minus"/>
            </a:pPr>
            <a:r>
              <a:rPr lang="ar-SA" sz="2400" b="1" dirty="0" smtClean="0">
                <a:solidFill>
                  <a:srgbClr val="FF0000"/>
                </a:solidFill>
              </a:rPr>
              <a:t>المقومات الطبيعية للإنتاج:</a:t>
            </a:r>
          </a:p>
          <a:p>
            <a:pPr marL="342900" indent="-342900" algn="just"/>
            <a:r>
              <a:rPr lang="ar-SA" sz="2000" dirty="0" smtClean="0"/>
              <a:t>     الموقع الجغرافي – توزيع اليابس والماء – البنية والتكوين الجيولوجي – المظاهر التضاريسية – المناخ – التربة – النبات الطبيعي – الحيوان الطبيعي – الموارد الخام المعدنية – الموارد المائية.</a:t>
            </a:r>
          </a:p>
          <a:p>
            <a:pPr marL="342900" indent="-342900" algn="just"/>
            <a:endParaRPr lang="ar-SA" sz="2000" dirty="0"/>
          </a:p>
          <a:p>
            <a:pPr marL="342900" indent="-342900" algn="just"/>
            <a:r>
              <a:rPr lang="ar-SA" sz="2400" b="1" dirty="0" smtClean="0">
                <a:solidFill>
                  <a:srgbClr val="FF0000"/>
                </a:solidFill>
              </a:rPr>
              <a:t>ب-</a:t>
            </a:r>
            <a:r>
              <a:rPr lang="ar-SA" sz="2400" b="1" dirty="0" smtClean="0"/>
              <a:t> </a:t>
            </a:r>
            <a:r>
              <a:rPr lang="ar-SA" sz="2400" b="1" dirty="0" smtClean="0">
                <a:solidFill>
                  <a:srgbClr val="FF0000"/>
                </a:solidFill>
              </a:rPr>
              <a:t>المقومات البشرية للإنتاج:</a:t>
            </a:r>
          </a:p>
          <a:p>
            <a:pPr marL="342900" indent="-342900" algn="just"/>
            <a:r>
              <a:rPr lang="ar-SA" sz="2000" dirty="0"/>
              <a:t> </a:t>
            </a:r>
            <a:r>
              <a:rPr lang="ar-SA" sz="2000" dirty="0" smtClean="0"/>
              <a:t>   السكان – مستوى المعيشة – النظم الاجتماعية والعادات والتقاليد – التطور العلمي والتقدم التكنولوجي – العقيدة الدينية – السلالة – اللغة – النقل والمواصلات – رأس المال – السوق – التدخل الحكومي – الارتباطات الدولية.</a:t>
            </a:r>
            <a:endParaRPr lang="ar-SA" sz="2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p:cNvSpPr txBox="1"/>
          <p:nvPr/>
        </p:nvSpPr>
        <p:spPr>
          <a:xfrm>
            <a:off x="642910" y="571480"/>
            <a:ext cx="7858180" cy="5632311"/>
          </a:xfrm>
          <a:prstGeom prst="rect">
            <a:avLst/>
          </a:prstGeom>
          <a:noFill/>
        </p:spPr>
        <p:txBody>
          <a:bodyPr wrap="square" rtlCol="1">
            <a:spAutoFit/>
          </a:bodyPr>
          <a:lstStyle/>
          <a:p>
            <a:pPr algn="just"/>
            <a:r>
              <a:rPr lang="ar-SA" sz="2000" b="1" dirty="0" smtClean="0">
                <a:solidFill>
                  <a:srgbClr val="7030A0"/>
                </a:solidFill>
              </a:rPr>
              <a:t>أولا : مفهوم </a:t>
            </a:r>
            <a:r>
              <a:rPr lang="ar-SA" sz="2000" b="1" dirty="0" err="1" smtClean="0">
                <a:solidFill>
                  <a:srgbClr val="7030A0"/>
                </a:solidFill>
              </a:rPr>
              <a:t>الانتاج</a:t>
            </a:r>
            <a:r>
              <a:rPr lang="ar-SA" sz="2000" b="1" dirty="0" smtClean="0">
                <a:solidFill>
                  <a:srgbClr val="7030A0"/>
                </a:solidFill>
              </a:rPr>
              <a:t> الاقتصادي :</a:t>
            </a:r>
          </a:p>
          <a:p>
            <a:pPr algn="just"/>
            <a:endParaRPr lang="ar-SA" sz="2000" dirty="0" smtClean="0"/>
          </a:p>
          <a:p>
            <a:pPr algn="just"/>
            <a:r>
              <a:rPr lang="ar-SA" sz="2000" b="1" dirty="0" smtClean="0">
                <a:solidFill>
                  <a:srgbClr val="FF0000"/>
                </a:solidFill>
              </a:rPr>
              <a:t>تعريفه: </a:t>
            </a:r>
            <a:r>
              <a:rPr lang="ar-SA" sz="2000" b="1" dirty="0" smtClean="0"/>
              <a:t>هو عملية تحويل مصادر الثروة من كونها مكنون ثروة إلى ثروة تأخذ شكل سلعة أو خدمة يستفاد </a:t>
            </a:r>
            <a:r>
              <a:rPr lang="ar-SA" sz="2000" b="1" dirty="0" err="1" smtClean="0"/>
              <a:t>بها</a:t>
            </a:r>
            <a:r>
              <a:rPr lang="ar-SA" sz="2000" b="1" dirty="0" smtClean="0"/>
              <a:t> وتحقق منفعة.</a:t>
            </a:r>
          </a:p>
          <a:p>
            <a:pPr algn="just"/>
            <a:endParaRPr lang="ar-SA" sz="2000" dirty="0" smtClean="0"/>
          </a:p>
          <a:p>
            <a:pPr algn="just"/>
            <a:r>
              <a:rPr lang="ar-SA" sz="2000" dirty="0" smtClean="0">
                <a:solidFill>
                  <a:srgbClr val="FF0000"/>
                </a:solidFill>
              </a:rPr>
              <a:t>الإنتاج الرعوي </a:t>
            </a:r>
            <a:r>
              <a:rPr lang="ar-SA" sz="2000" dirty="0" smtClean="0"/>
              <a:t>هو تحويل الحشائش الطبيعية والحيوان إلى منتجات حيوانية, أي إلى لحوم ومنتجات لحوم وأصواف, وكل ما يمكن الحصول عليه من الثروة الحيوانية.</a:t>
            </a:r>
          </a:p>
          <a:p>
            <a:pPr algn="just"/>
            <a:endParaRPr lang="ar-SA" sz="2000" dirty="0" smtClean="0"/>
          </a:p>
          <a:p>
            <a:pPr algn="just"/>
            <a:r>
              <a:rPr lang="ar-SA" sz="2000" dirty="0" smtClean="0"/>
              <a:t>أما </a:t>
            </a:r>
            <a:r>
              <a:rPr lang="ar-SA" sz="2000" dirty="0" smtClean="0">
                <a:solidFill>
                  <a:srgbClr val="FF0000"/>
                </a:solidFill>
              </a:rPr>
              <a:t>الإنتاج المائي </a:t>
            </a:r>
            <a:r>
              <a:rPr lang="ar-SA" sz="2000" dirty="0" smtClean="0"/>
              <a:t>هو : تحويل المسطحات المائية إلى أسماك , وإلى أملاح, وإلى طرق نقل مائي وإلى طاقة كهربائية.</a:t>
            </a:r>
          </a:p>
          <a:p>
            <a:pPr algn="just"/>
            <a:endParaRPr lang="ar-SA" sz="2000" dirty="0" smtClean="0"/>
          </a:p>
          <a:p>
            <a:pPr algn="just"/>
            <a:r>
              <a:rPr lang="ar-SA" sz="2000" dirty="0" smtClean="0"/>
              <a:t>و</a:t>
            </a:r>
            <a:r>
              <a:rPr lang="ar-SA" sz="2000" dirty="0" smtClean="0">
                <a:solidFill>
                  <a:srgbClr val="FF0000"/>
                </a:solidFill>
              </a:rPr>
              <a:t>الإنتاج الزراعي </a:t>
            </a:r>
            <a:r>
              <a:rPr lang="ar-SA" sz="2000" dirty="0" smtClean="0"/>
              <a:t>هو تحويل الغلاف الغازي وسطح الأرض والتربة والماء إلى </a:t>
            </a:r>
            <a:r>
              <a:rPr lang="ar-SA" sz="2000" dirty="0" err="1" smtClean="0"/>
              <a:t>غلات</a:t>
            </a:r>
            <a:r>
              <a:rPr lang="ar-SA" sz="2000" dirty="0" smtClean="0"/>
              <a:t> زراعية.</a:t>
            </a:r>
          </a:p>
          <a:p>
            <a:pPr algn="just"/>
            <a:endParaRPr lang="ar-SA" sz="2000" dirty="0" smtClean="0"/>
          </a:p>
          <a:p>
            <a:pPr algn="just"/>
            <a:r>
              <a:rPr lang="ar-SA" sz="2000" dirty="0" smtClean="0"/>
              <a:t>و</a:t>
            </a:r>
            <a:r>
              <a:rPr lang="ar-SA" sz="2000" dirty="0" smtClean="0">
                <a:solidFill>
                  <a:srgbClr val="FF0000"/>
                </a:solidFill>
              </a:rPr>
              <a:t>الإنتاج المعدني </a:t>
            </a:r>
            <a:r>
              <a:rPr lang="ar-SA" sz="2000" dirty="0" smtClean="0"/>
              <a:t>هو تحويل بعض محتويات باطن الأرض إلى معادن يستفاد </a:t>
            </a:r>
            <a:r>
              <a:rPr lang="ar-SA" sz="2000" dirty="0" err="1" smtClean="0"/>
              <a:t>بها</a:t>
            </a:r>
            <a:r>
              <a:rPr lang="ar-SA" sz="2000" dirty="0" smtClean="0"/>
              <a:t> في أغراض متعددة.</a:t>
            </a:r>
          </a:p>
          <a:p>
            <a:pPr algn="just"/>
            <a:endParaRPr lang="ar-SA" sz="2000" dirty="0" smtClean="0"/>
          </a:p>
          <a:p>
            <a:pPr algn="just"/>
            <a:r>
              <a:rPr lang="ar-SA" sz="2000" dirty="0" smtClean="0"/>
              <a:t>و</a:t>
            </a:r>
            <a:r>
              <a:rPr lang="ar-SA" sz="2000" dirty="0" smtClean="0">
                <a:solidFill>
                  <a:srgbClr val="FF0000"/>
                </a:solidFill>
              </a:rPr>
              <a:t>الإنتاج </a:t>
            </a:r>
            <a:r>
              <a:rPr lang="ar-SA" sz="2000" dirty="0" err="1" smtClean="0">
                <a:solidFill>
                  <a:srgbClr val="FF0000"/>
                </a:solidFill>
              </a:rPr>
              <a:t>الغابي</a:t>
            </a:r>
            <a:r>
              <a:rPr lang="ar-SA" sz="2000" dirty="0" smtClean="0">
                <a:solidFill>
                  <a:srgbClr val="FF0000"/>
                </a:solidFill>
              </a:rPr>
              <a:t> </a:t>
            </a:r>
            <a:r>
              <a:rPr lang="ar-SA" sz="2000" dirty="0" smtClean="0"/>
              <a:t>هو تحويل الغطاء الشجري الطبيعي </a:t>
            </a:r>
            <a:r>
              <a:rPr lang="ar-SA" sz="2000" dirty="0" err="1" smtClean="0"/>
              <a:t>الى</a:t>
            </a:r>
            <a:r>
              <a:rPr lang="ar-SA" sz="2000" dirty="0" smtClean="0"/>
              <a:t> أخشاب لينة أو صلبة أو لب خشب أو ورق طباعة.</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p:cNvSpPr txBox="1"/>
          <p:nvPr/>
        </p:nvSpPr>
        <p:spPr>
          <a:xfrm>
            <a:off x="642910" y="285728"/>
            <a:ext cx="7858180" cy="6555641"/>
          </a:xfrm>
          <a:prstGeom prst="rect">
            <a:avLst/>
          </a:prstGeom>
          <a:noFill/>
        </p:spPr>
        <p:txBody>
          <a:bodyPr wrap="square" rtlCol="1">
            <a:spAutoFit/>
          </a:bodyPr>
          <a:lstStyle/>
          <a:p>
            <a:r>
              <a:rPr lang="ar-SA" sz="2000" dirty="0" smtClean="0"/>
              <a:t>قطاعات النشاط الاقتصادي :</a:t>
            </a:r>
          </a:p>
          <a:p>
            <a:r>
              <a:rPr lang="ar-SA" sz="2000" dirty="0" smtClean="0">
                <a:solidFill>
                  <a:srgbClr val="FF0000"/>
                </a:solidFill>
              </a:rPr>
              <a:t>1- قطاع النشاط الاقتصادي الأولي</a:t>
            </a:r>
          </a:p>
          <a:p>
            <a:pPr algn="just"/>
            <a:r>
              <a:rPr lang="ar-SA" sz="2000" dirty="0" smtClean="0"/>
              <a:t>في الحرف الأولية يحصل الإنسان على السلع أو المواد الخام الأولية في صورتها الطبيعية من الأرض أو البحار أو المحيطات والغابات , والنشاط الرئيسي لهذه المجموعة يتمثل في :</a:t>
            </a:r>
          </a:p>
          <a:p>
            <a:pPr algn="just"/>
            <a:r>
              <a:rPr lang="ar-SA" sz="2000" dirty="0" smtClean="0"/>
              <a:t>1- الجمع والالتقاط</a:t>
            </a:r>
          </a:p>
          <a:p>
            <a:pPr algn="just"/>
            <a:r>
              <a:rPr lang="ar-SA" sz="2000" dirty="0" smtClean="0"/>
              <a:t>2- الصيد البري والبحري</a:t>
            </a:r>
          </a:p>
          <a:p>
            <a:pPr algn="just"/>
            <a:r>
              <a:rPr lang="ar-SA" sz="2000" dirty="0" smtClean="0"/>
              <a:t>3- قطع الأخشاب</a:t>
            </a:r>
          </a:p>
          <a:p>
            <a:pPr algn="just"/>
            <a:r>
              <a:rPr lang="ar-SA" sz="2000" dirty="0" smtClean="0"/>
              <a:t>وتستعمل سلع هذه المجموعة عادة دون أي تعديلات في حالتها الأولى </a:t>
            </a:r>
            <a:r>
              <a:rPr lang="ar-SA" sz="2000" dirty="0" smtClean="0">
                <a:solidFill>
                  <a:schemeClr val="accent2">
                    <a:lumMod val="60000"/>
                    <a:lumOff val="40000"/>
                  </a:schemeClr>
                </a:solidFill>
              </a:rPr>
              <a:t>ويطلق عليها منتجات المنتج.</a:t>
            </a:r>
          </a:p>
          <a:p>
            <a:r>
              <a:rPr lang="ar-SA" sz="2000" dirty="0" smtClean="0">
                <a:solidFill>
                  <a:srgbClr val="FF0000"/>
                </a:solidFill>
              </a:rPr>
              <a:t>2- قطاع النشاط الاقتصادي الثاني</a:t>
            </a:r>
          </a:p>
          <a:p>
            <a:r>
              <a:rPr lang="ar-SA" sz="2000" dirty="0" smtClean="0"/>
              <a:t>حرف تغير المواد المنتجة من المجموعة الأولى. وقد تكون مصنعة بالكامل أو نصف مصنعة. غير أن هذه المرحلة تعتبر مرحلة متوسطة في مجال تغير المادة الأولية (المادة الخام), ويمكن أن </a:t>
            </a:r>
            <a:r>
              <a:rPr lang="ar-SA" sz="2000" dirty="0" smtClean="0">
                <a:solidFill>
                  <a:schemeClr val="accent2">
                    <a:lumMod val="60000"/>
                    <a:lumOff val="40000"/>
                  </a:schemeClr>
                </a:solidFill>
              </a:rPr>
              <a:t>يطلق عليها منتجات المستهلك. </a:t>
            </a:r>
            <a:r>
              <a:rPr lang="ar-SA" sz="2000" dirty="0" smtClean="0"/>
              <a:t>فالمادة الخام في معظم الحالات تمر بعدة خطوات خلال المرحلة الثانية . فمنتجات أحد المصانع تعتبر مادة خاما لمصنع آخر. ولذلك يطلق عليها </a:t>
            </a:r>
            <a:r>
              <a:rPr lang="ar-SA" sz="2000" dirty="0" smtClean="0">
                <a:solidFill>
                  <a:schemeClr val="accent2">
                    <a:lumMod val="60000"/>
                    <a:lumOff val="40000"/>
                  </a:schemeClr>
                </a:solidFill>
              </a:rPr>
              <a:t>الحرف التحويلية</a:t>
            </a:r>
            <a:r>
              <a:rPr lang="ar-SA" sz="2000" dirty="0" smtClean="0"/>
              <a:t>. وتمثل حرف المرتبة الأولى والثانية معا القسم الرئيسي في الإنتاج الاقتصادي.</a:t>
            </a:r>
          </a:p>
          <a:p>
            <a:endParaRPr lang="ar-SA" sz="2000" dirty="0">
              <a:solidFill>
                <a:srgbClr val="FF0000"/>
              </a:solidFill>
            </a:endParaRPr>
          </a:p>
          <a:p>
            <a:r>
              <a:rPr lang="ar-SA" sz="2000" dirty="0" smtClean="0">
                <a:solidFill>
                  <a:srgbClr val="FF0000"/>
                </a:solidFill>
              </a:rPr>
              <a:t>3- قطاع النشاط الاقتصادي الثالث</a:t>
            </a:r>
          </a:p>
          <a:p>
            <a:r>
              <a:rPr lang="ar-SA" sz="2000" dirty="0" smtClean="0"/>
              <a:t>هذا النشاط مكملا للمرحلة </a:t>
            </a:r>
            <a:r>
              <a:rPr lang="ar-SA" sz="2000" dirty="0" err="1" smtClean="0"/>
              <a:t>الاولى</a:t>
            </a:r>
            <a:r>
              <a:rPr lang="ar-SA" sz="2000" dirty="0" smtClean="0"/>
              <a:t> والثانية لارتباطه بنقل حصيلة </a:t>
            </a:r>
            <a:r>
              <a:rPr lang="ar-SA" sz="2000" dirty="0" err="1" smtClean="0"/>
              <a:t>الانتاج</a:t>
            </a:r>
            <a:r>
              <a:rPr lang="ar-SA" sz="2000" dirty="0" smtClean="0"/>
              <a:t> وتوزيعها للمستهلك </a:t>
            </a:r>
            <a:r>
              <a:rPr lang="ar-SA" sz="2000" dirty="0" err="1" smtClean="0"/>
              <a:t>ومايرتبط</a:t>
            </a:r>
            <a:r>
              <a:rPr lang="ar-SA" sz="2000" dirty="0" smtClean="0"/>
              <a:t> بذلك من خدمات </a:t>
            </a:r>
            <a:r>
              <a:rPr lang="ar-SA" sz="2000" dirty="0" err="1" smtClean="0"/>
              <a:t>متعدده</a:t>
            </a:r>
            <a:r>
              <a:rPr lang="ar-SA" sz="2000" dirty="0" smtClean="0"/>
              <a:t> ويسمى (قطاع الخدمات), بعضها يتعلق بالخدمات </a:t>
            </a:r>
            <a:r>
              <a:rPr lang="ar-SA" sz="2000" dirty="0" err="1" smtClean="0"/>
              <a:t>الانتاجية</a:t>
            </a:r>
            <a:r>
              <a:rPr lang="ar-SA" sz="2000" dirty="0" smtClean="0"/>
              <a:t> والاستهلاكية, وبعضها يتعلق برفاهية </a:t>
            </a:r>
            <a:r>
              <a:rPr lang="ar-SA" sz="2000" dirty="0" err="1" smtClean="0"/>
              <a:t>الانسان</a:t>
            </a:r>
            <a:r>
              <a:rPr lang="ar-SA" sz="2000" dirty="0" smtClean="0">
                <a:solidFill>
                  <a:srgbClr val="FF0000"/>
                </a:solidFill>
              </a:rPr>
              <a:t>.</a:t>
            </a:r>
          </a:p>
          <a:p>
            <a:endParaRPr lang="ar-SA" sz="2000"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p:cNvSpPr txBox="1"/>
          <p:nvPr/>
        </p:nvSpPr>
        <p:spPr>
          <a:xfrm>
            <a:off x="714348" y="571480"/>
            <a:ext cx="7786742" cy="5632311"/>
          </a:xfrm>
          <a:prstGeom prst="rect">
            <a:avLst/>
          </a:prstGeom>
          <a:noFill/>
        </p:spPr>
        <p:txBody>
          <a:bodyPr wrap="square" rtlCol="1">
            <a:spAutoFit/>
          </a:bodyPr>
          <a:lstStyle/>
          <a:p>
            <a:pPr algn="just"/>
            <a:r>
              <a:rPr lang="ar-SA" sz="2000" b="1" dirty="0" smtClean="0">
                <a:solidFill>
                  <a:srgbClr val="7030A0"/>
                </a:solidFill>
              </a:rPr>
              <a:t>ثانيا : مقومات الإنتاج الاقتصادي :</a:t>
            </a:r>
          </a:p>
          <a:p>
            <a:pPr algn="just"/>
            <a:endParaRPr lang="ar-SA" sz="2000" dirty="0"/>
          </a:p>
          <a:p>
            <a:pPr marL="342900" indent="-342900" algn="just">
              <a:buAutoNum type="arabic1Minus"/>
            </a:pPr>
            <a:r>
              <a:rPr lang="ar-SA" sz="2000" b="1" dirty="0" smtClean="0"/>
              <a:t>المقومات الطبيعية للإنتاج</a:t>
            </a:r>
          </a:p>
          <a:p>
            <a:pPr marL="342900" indent="-342900" algn="just"/>
            <a:r>
              <a:rPr lang="ar-SA" sz="2000" dirty="0" smtClean="0"/>
              <a:t>     لا تتوزع المقومات الطبيعية بصورة منسقة أو عادلة فوق كل أجزاء سطح الأرض, وقد تتشابه دولتان في بعض الموارد ذات الطبيعة الواحدة , ومع ذلك يختلف الإنتاج في كل منهما عن الأخرى. وهذا يعني أن هناك عوامل أخرى تؤدي إلى هذا الاختلاف كأن تكون إحدى الدولتين ذات مستوى علمي وتكنولوجي متقدم. من هنا يصبح ضروريا إلقاء الضوء على أثر العوامل الطبيعية, أي أثر البيئة ومعطياتها على الإنتاج وهذا ما سنتناوله فيما يلي:</a:t>
            </a:r>
          </a:p>
          <a:p>
            <a:pPr marL="342900" indent="-342900" algn="just"/>
            <a:endParaRPr lang="ar-SA" sz="2000" dirty="0"/>
          </a:p>
          <a:p>
            <a:pPr marL="342900" indent="-342900" algn="just"/>
            <a:r>
              <a:rPr lang="ar-SA" sz="2000" b="1" dirty="0" smtClean="0">
                <a:solidFill>
                  <a:srgbClr val="C00000"/>
                </a:solidFill>
              </a:rPr>
              <a:t>1- </a:t>
            </a:r>
            <a:r>
              <a:rPr lang="ar-SA" sz="2000" b="1" u="sng" dirty="0" smtClean="0">
                <a:solidFill>
                  <a:srgbClr val="C00000"/>
                </a:solidFill>
              </a:rPr>
              <a:t>الموقع الجغرافي:</a:t>
            </a:r>
          </a:p>
          <a:p>
            <a:pPr marL="342900" indent="-342900" algn="just"/>
            <a:r>
              <a:rPr lang="ar-SA" sz="2000" dirty="0" smtClean="0"/>
              <a:t>     المقصود بالموقع الجغرافي هو مكانه بالنسبة لخطوط الطول ودوائر العرض (الموقع الفلكي) وبالنسبة لليابس والماء وللأقاليم المجاورة وامتداده بشكل عام. وللموقع أثر كبير في النشاط الاقتصادي, كما يؤثر في توطن الصناعة والتبادل التجاري والأهمية الإستراتيجية للدولة.</a:t>
            </a:r>
          </a:p>
          <a:p>
            <a:pPr marL="342900" indent="-342900" algn="just"/>
            <a:endParaRPr lang="ar-SA" sz="2000" dirty="0"/>
          </a:p>
          <a:p>
            <a:pPr marL="342900" indent="-342900" algn="just"/>
            <a:r>
              <a:rPr lang="ar-SA" sz="2000" dirty="0" smtClean="0">
                <a:solidFill>
                  <a:srgbClr val="C00000"/>
                </a:solidFill>
              </a:rPr>
              <a:t>فالموقع الفلكي </a:t>
            </a:r>
            <a:r>
              <a:rPr lang="ar-SA" sz="2000" dirty="0" smtClean="0"/>
              <a:t>يحدد نوع المناخ, ونوع المنتجات التي تنتجها الدولة سواء أكانت زراعية أم رعوية أم </a:t>
            </a:r>
            <a:r>
              <a:rPr lang="ar-SA" sz="2000" dirty="0" err="1" smtClean="0"/>
              <a:t>غابية</a:t>
            </a:r>
            <a:r>
              <a:rPr lang="ar-SA" sz="2000" dirty="0" smtClean="0"/>
              <a:t>, وفي توطين صناعات معينة كصناعة غزل القطن التي تحتاج </a:t>
            </a:r>
            <a:r>
              <a:rPr lang="ar-SA" sz="2000" dirty="0" err="1" smtClean="0"/>
              <a:t>الى</a:t>
            </a:r>
            <a:r>
              <a:rPr lang="ar-SA" sz="2000" dirty="0" smtClean="0"/>
              <a:t> درجة رطوبة معينة. كما يحدد نشاط الإنسان وقدرته البدنية والذهنية على العمل نتيجة للتغيرات الفصلية.</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p:cNvSpPr txBox="1"/>
          <p:nvPr/>
        </p:nvSpPr>
        <p:spPr>
          <a:xfrm>
            <a:off x="142844" y="285728"/>
            <a:ext cx="8501122" cy="5940088"/>
          </a:xfrm>
          <a:prstGeom prst="rect">
            <a:avLst/>
          </a:prstGeom>
          <a:noFill/>
        </p:spPr>
        <p:txBody>
          <a:bodyPr wrap="square" rtlCol="1">
            <a:spAutoFit/>
          </a:bodyPr>
          <a:lstStyle/>
          <a:p>
            <a:pPr algn="just"/>
            <a:r>
              <a:rPr lang="ar-SA" sz="2000" dirty="0" smtClean="0">
                <a:solidFill>
                  <a:srgbClr val="C00000"/>
                </a:solidFill>
              </a:rPr>
              <a:t>أما الموقع بالنسبة لليابس والماء </a:t>
            </a:r>
            <a:r>
              <a:rPr lang="ar-SA" sz="2000" dirty="0" smtClean="0"/>
              <a:t>فله أهمية بالنسبة للإنتاج الاقتصادي, حيث يساعد الموقع المطل على بحار هامة على سهولة الاتصال بالعالم الخارجي, مثل الدول المطلة على البحر الأبيض المتوسط.</a:t>
            </a:r>
          </a:p>
          <a:p>
            <a:pPr algn="just"/>
            <a:endParaRPr lang="ar-SA" sz="2000" dirty="0"/>
          </a:p>
          <a:p>
            <a:pPr algn="just"/>
            <a:r>
              <a:rPr lang="ar-SA" sz="2000" dirty="0" smtClean="0"/>
              <a:t>وموقع </a:t>
            </a:r>
            <a:r>
              <a:rPr lang="ar-SA" sz="2000" dirty="0" err="1" smtClean="0"/>
              <a:t>الاقليم</a:t>
            </a:r>
            <a:r>
              <a:rPr lang="ar-SA" sz="2000" dirty="0" smtClean="0"/>
              <a:t> في منطقة تضم موارد طبيعية متنوعة يؤدي إلى تنوع النشاط الاقتصادي. ففي الولايات المتحدة الأمريكية وروسيا, نظرا لكبر مساحتهما وتنوع الظواهر التضاريسية والمناخية والنباتية لكل منهما, تنوعت الموارد وبالتالي تنوع النشاط الاقتصادي في كل منهما.</a:t>
            </a:r>
          </a:p>
          <a:p>
            <a:pPr algn="just"/>
            <a:endParaRPr lang="ar-SA" sz="2000" dirty="0"/>
          </a:p>
          <a:p>
            <a:pPr algn="just"/>
            <a:r>
              <a:rPr lang="ar-SA" sz="2000" dirty="0" smtClean="0">
                <a:solidFill>
                  <a:srgbClr val="C00000"/>
                </a:solidFill>
              </a:rPr>
              <a:t>قيمة وأهمية الموقع متغيرة :</a:t>
            </a:r>
          </a:p>
          <a:p>
            <a:pPr algn="just"/>
            <a:r>
              <a:rPr lang="ar-SA" sz="2000" dirty="0" smtClean="0"/>
              <a:t>كان لموقع مصر الجغرافي أهمية كبيرة قبل كشف طريق رأس الرجاء الصالح, حيث كانت تحصل مصر على مبالغ كبيرة كضريبة مرور السلع مابين غرب أوروبا وجنوب شرق </a:t>
            </a:r>
            <a:r>
              <a:rPr lang="ar-SA" sz="2000" dirty="0" err="1" smtClean="0"/>
              <a:t>اسيا</a:t>
            </a:r>
            <a:r>
              <a:rPr lang="ar-SA" sz="2000" dirty="0" smtClean="0"/>
              <a:t> عبر مصر. لكن هذه الأهمية لموقع مصر عادت بعد حفر قناة السويس ثم تعميقها وتوسيعها في الفترة الأخيرة, وأصبحت ذات أهمية كبيرة في الدخل القومي.</a:t>
            </a:r>
          </a:p>
          <a:p>
            <a:pPr algn="just"/>
            <a:endParaRPr lang="ar-SA" sz="2000" dirty="0"/>
          </a:p>
          <a:p>
            <a:pPr algn="just"/>
            <a:r>
              <a:rPr lang="ar-SA" sz="2000" dirty="0" smtClean="0">
                <a:solidFill>
                  <a:srgbClr val="C00000"/>
                </a:solidFill>
              </a:rPr>
              <a:t>أثر الموقع في تحديد نوع السلعة </a:t>
            </a:r>
            <a:r>
              <a:rPr lang="ar-SA" sz="2000" dirty="0" smtClean="0"/>
              <a:t>:</a:t>
            </a:r>
          </a:p>
          <a:p>
            <a:pPr algn="just"/>
            <a:r>
              <a:rPr lang="ar-SA" sz="2000" dirty="0" smtClean="0"/>
              <a:t>كما يلعب الموقع دورا هاما في تحديد نوع السلعة التي يمكن إنتاجها والاستفادة منها تجاريا. فبعد الدول المنتجة عن مناطق الاستهلاك يستدعي إنتاج سلع لا تتلف أثناء نقلها لمسافات طويلة, كما يجب أن تكون خفيفة الوزن صغيرة الحجم غالية الثمن حتى يمكنها تحمل تكلفة النقل لمسافات بعيدة, ولذلك تخصصت أستراليا في </a:t>
            </a:r>
            <a:r>
              <a:rPr lang="ar-SA" sz="2000" dirty="0" err="1" smtClean="0"/>
              <a:t>انتاج</a:t>
            </a:r>
            <a:r>
              <a:rPr lang="ar-SA" sz="2000" dirty="0" smtClean="0"/>
              <a:t> الصوف. وبعد التقدم العلمي والتكنولوجي في الفترة الأخيرة واختراع التبريد وتطور وسائل النقل أمكن لكل من أستراليا والأرجنتين أن تقوما بتصدير اللحوم المجمدة.</a:t>
            </a:r>
            <a:endParaRPr lang="ar-SA" sz="2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p:cNvSpPr txBox="1"/>
          <p:nvPr/>
        </p:nvSpPr>
        <p:spPr>
          <a:xfrm>
            <a:off x="285720" y="0"/>
            <a:ext cx="8358246" cy="7048083"/>
          </a:xfrm>
          <a:prstGeom prst="rect">
            <a:avLst/>
          </a:prstGeom>
          <a:noFill/>
        </p:spPr>
        <p:txBody>
          <a:bodyPr wrap="square" rtlCol="1">
            <a:spAutoFit/>
          </a:bodyPr>
          <a:lstStyle/>
          <a:p>
            <a:pPr algn="just"/>
            <a:r>
              <a:rPr lang="ar-SA" sz="3200" b="1" dirty="0" smtClean="0">
                <a:solidFill>
                  <a:schemeClr val="accent4">
                    <a:lumMod val="50000"/>
                  </a:schemeClr>
                </a:solidFill>
              </a:rPr>
              <a:t>2- توزيع اليابس والماء:</a:t>
            </a:r>
          </a:p>
          <a:p>
            <a:pPr algn="just"/>
            <a:r>
              <a:rPr lang="ar-SA" sz="2000" dirty="0" smtClean="0"/>
              <a:t>عدم التناسب في توزيع اليابس والماء في القارات المختلفة كما يبدو من تركيز نحو ثلثي اليابس في نصف الكرة الشمالي والثلث في الكره الجنوبي.. أدى إلى تركيز معظم المسطحات المائية في نصف الكرة الجنوبي. </a:t>
            </a:r>
          </a:p>
          <a:p>
            <a:pPr algn="just"/>
            <a:endParaRPr lang="ar-SA" sz="2000" dirty="0" smtClean="0"/>
          </a:p>
          <a:p>
            <a:pPr algn="just"/>
            <a:endParaRPr lang="ar-SA" sz="2000" dirty="0" smtClean="0"/>
          </a:p>
          <a:p>
            <a:pPr algn="just"/>
            <a:endParaRPr lang="ar-SA" sz="2000" dirty="0" smtClean="0"/>
          </a:p>
          <a:p>
            <a:pPr algn="just"/>
            <a:endParaRPr lang="ar-SA" sz="2000" dirty="0" smtClean="0"/>
          </a:p>
          <a:p>
            <a:pPr algn="just"/>
            <a:endParaRPr lang="ar-SA" sz="2000" dirty="0" smtClean="0"/>
          </a:p>
          <a:p>
            <a:pPr algn="just"/>
            <a:endParaRPr lang="ar-SA" sz="2000" dirty="0" smtClean="0"/>
          </a:p>
          <a:p>
            <a:pPr algn="just"/>
            <a:r>
              <a:rPr lang="ar-SA" sz="2000" dirty="0" smtClean="0"/>
              <a:t>ولقد كان لهذا أثره في المناخ كما يبدو من ضخامة قارة أسيا التي </a:t>
            </a:r>
            <a:r>
              <a:rPr lang="ar-SA" sz="2000" dirty="0" err="1" smtClean="0"/>
              <a:t>لاتستطيع</a:t>
            </a:r>
            <a:r>
              <a:rPr lang="ar-SA" sz="2000" dirty="0" smtClean="0"/>
              <a:t> المؤثرات البحرية التوغل إلى داخلها مما اثر على مناخها, بينما نجد قارة أوروبا التي تتوغل فيها البحار والخلجان وتكثر </a:t>
            </a:r>
            <a:r>
              <a:rPr lang="ar-SA" sz="2000" dirty="0" err="1" smtClean="0"/>
              <a:t>بها</a:t>
            </a:r>
            <a:r>
              <a:rPr lang="ar-SA" sz="2000" dirty="0" smtClean="0"/>
              <a:t> التعاريج والأذرع البحرية تأثرت بذلك </a:t>
            </a:r>
            <a:r>
              <a:rPr lang="ar-SA" sz="2000" dirty="0" err="1" smtClean="0"/>
              <a:t>الى</a:t>
            </a:r>
            <a:r>
              <a:rPr lang="ar-SA" sz="2000" dirty="0" smtClean="0"/>
              <a:t> حد كبير وبالتالي انعكس ذلك على نشاطها الاقتصادي.</a:t>
            </a:r>
          </a:p>
          <a:p>
            <a:pPr algn="just"/>
            <a:r>
              <a:rPr lang="ar-SA" sz="2400" b="1" dirty="0" smtClean="0">
                <a:solidFill>
                  <a:srgbClr val="FF0000"/>
                </a:solidFill>
              </a:rPr>
              <a:t>اليابس:</a:t>
            </a:r>
          </a:p>
          <a:p>
            <a:pPr algn="just"/>
            <a:r>
              <a:rPr lang="ar-SA" sz="2000" dirty="0" smtClean="0"/>
              <a:t>والمعروف أن اليابس هو الميدان الرئيسي لنشاط الإنسان. وعلى الرغم من هذه الأهمية الكبيرة فهو </a:t>
            </a:r>
            <a:r>
              <a:rPr lang="ar-SA" sz="2000" dirty="0" err="1" smtClean="0"/>
              <a:t>لايتجاوز</a:t>
            </a:r>
            <a:r>
              <a:rPr lang="ar-SA" sz="2000" dirty="0" smtClean="0"/>
              <a:t> 29% من مساحة سطح الكرة الأرضية, والأراضي المنزرعة من هذه المساحات قليلة ومعظم اليابس مناطق غابات ومراعي وصحاري ومناطق تقع في الأقاليم القطبية.</a:t>
            </a:r>
          </a:p>
          <a:p>
            <a:pPr algn="just"/>
            <a:r>
              <a:rPr lang="ar-SA" sz="2000" dirty="0" smtClean="0"/>
              <a:t>وباستخدام الإنسان لموارد الطاقة استطاع استغلال الطبقات السفلى من الأرض </a:t>
            </a:r>
            <a:r>
              <a:rPr lang="ar-SA" sz="2000" dirty="0" err="1" smtClean="0"/>
              <a:t>ومابها</a:t>
            </a:r>
            <a:r>
              <a:rPr lang="ar-SA" sz="2000" dirty="0" smtClean="0"/>
              <a:t> من معادن, كما انتقل الإنسان إلى الغلاف الجوي فحصل على الأكسجين والنيتروجين, كما استغل </a:t>
            </a:r>
            <a:r>
              <a:rPr lang="ar-SA" sz="2000" dirty="0" err="1" smtClean="0"/>
              <a:t>المساقط</a:t>
            </a:r>
            <a:r>
              <a:rPr lang="ar-SA" sz="2000" dirty="0" smtClean="0"/>
              <a:t> المائية في توليد الكهرباء, واستطاع الاستفادة من الغابات وبذلك اتسع نشاط الإنسان.</a:t>
            </a:r>
          </a:p>
          <a:p>
            <a:pPr algn="just"/>
            <a:endParaRPr lang="ar-SA" sz="2000" dirty="0"/>
          </a:p>
          <a:p>
            <a:pPr algn="just"/>
            <a:r>
              <a:rPr lang="ar-SA" sz="2000" dirty="0" smtClean="0"/>
              <a:t>.</a:t>
            </a:r>
            <a:endParaRPr lang="ar-SA" sz="2000" dirty="0"/>
          </a:p>
        </p:txBody>
      </p:sp>
      <p:pic>
        <p:nvPicPr>
          <p:cNvPr id="3" name="صورة 2" descr="44.jpg"/>
          <p:cNvPicPr>
            <a:picLocks noChangeAspect="1"/>
          </p:cNvPicPr>
          <p:nvPr/>
        </p:nvPicPr>
        <p:blipFill>
          <a:blip r:embed="rId2"/>
          <a:stretch>
            <a:fillRect/>
          </a:stretch>
        </p:blipFill>
        <p:spPr>
          <a:xfrm>
            <a:off x="4572000" y="1214422"/>
            <a:ext cx="2933703" cy="2000250"/>
          </a:xfrm>
          <a:prstGeom prst="rect">
            <a:avLst/>
          </a:prstGeom>
          <a:ln>
            <a:noFill/>
          </a:ln>
          <a:effectLst>
            <a:softEdge rad="112500"/>
          </a:effectLst>
        </p:spPr>
      </p:pic>
      <p:pic>
        <p:nvPicPr>
          <p:cNvPr id="5" name="صورة 4" descr="52.jpg"/>
          <p:cNvPicPr>
            <a:picLocks noChangeAspect="1"/>
          </p:cNvPicPr>
          <p:nvPr/>
        </p:nvPicPr>
        <p:blipFill>
          <a:blip r:embed="rId3"/>
          <a:stretch>
            <a:fillRect/>
          </a:stretch>
        </p:blipFill>
        <p:spPr>
          <a:xfrm>
            <a:off x="285720" y="1285860"/>
            <a:ext cx="4391062" cy="2070397"/>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ستطيل 4"/>
          <p:cNvSpPr/>
          <p:nvPr/>
        </p:nvSpPr>
        <p:spPr>
          <a:xfrm>
            <a:off x="928662" y="428604"/>
            <a:ext cx="7429552" cy="3600986"/>
          </a:xfrm>
          <a:prstGeom prst="rect">
            <a:avLst/>
          </a:prstGeom>
        </p:spPr>
        <p:txBody>
          <a:bodyPr wrap="square">
            <a:spAutoFit/>
          </a:bodyPr>
          <a:lstStyle/>
          <a:p>
            <a:pPr algn="just"/>
            <a:r>
              <a:rPr lang="ar-SA" sz="2400" b="1" dirty="0" smtClean="0">
                <a:solidFill>
                  <a:schemeClr val="accent2">
                    <a:lumMod val="50000"/>
                  </a:schemeClr>
                </a:solidFill>
              </a:rPr>
              <a:t>نشاط الإنسان في اليابس:</a:t>
            </a:r>
          </a:p>
          <a:p>
            <a:pPr algn="just"/>
            <a:r>
              <a:rPr lang="ar-SA" sz="2000" dirty="0" smtClean="0"/>
              <a:t>وباستخدام الإنسان لموارد الطاقة استطاع استغلال الطبقات السفلى من الأرض </a:t>
            </a:r>
            <a:r>
              <a:rPr lang="ar-SA" sz="2000" dirty="0" err="1" smtClean="0"/>
              <a:t>ومابها</a:t>
            </a:r>
            <a:r>
              <a:rPr lang="ar-SA" sz="2000" dirty="0" smtClean="0"/>
              <a:t> من معادن, كما انتقل الإنسان إلى الغلاف الجوي فحصل على الأكسجين والنيتروجين, كما استغل </a:t>
            </a:r>
            <a:r>
              <a:rPr lang="ar-SA" sz="2000" dirty="0" err="1" smtClean="0"/>
              <a:t>المساقط</a:t>
            </a:r>
            <a:r>
              <a:rPr lang="ar-SA" sz="2000" dirty="0" smtClean="0"/>
              <a:t> المائية في توليد الكهرباء, واستطاع الاستفادة من الغابات وبذلك اتسع نشاط الإنسان.</a:t>
            </a:r>
          </a:p>
          <a:p>
            <a:pPr algn="just"/>
            <a:r>
              <a:rPr lang="ar-SA" sz="2400" b="1" dirty="0" smtClean="0">
                <a:solidFill>
                  <a:schemeClr val="accent2">
                    <a:lumMod val="50000"/>
                  </a:schemeClr>
                </a:solidFill>
              </a:rPr>
              <a:t>نشاط الإنسان واستغلاله للمسطحات المائية:</a:t>
            </a:r>
          </a:p>
          <a:p>
            <a:pPr algn="just"/>
            <a:r>
              <a:rPr lang="ar-SA" sz="2000" dirty="0" smtClean="0"/>
              <a:t>أما المسطحات المائية التي تبلغ نحو 71% من مساحة سطح الكرة الأرضية فتحتوي/</a:t>
            </a:r>
          </a:p>
          <a:p>
            <a:pPr algn="just"/>
            <a:r>
              <a:rPr lang="ar-SA" sz="2000" dirty="0" smtClean="0"/>
              <a:t>1. الكثير من الثروات </a:t>
            </a:r>
            <a:r>
              <a:rPr lang="ar-SA" sz="2000" b="1" dirty="0" smtClean="0"/>
              <a:t>كالأسماك</a:t>
            </a:r>
            <a:r>
              <a:rPr lang="ar-SA" sz="2000" dirty="0" smtClean="0"/>
              <a:t> التي أصبحت ذات أهمية كبيرة للإنسان في الفترة الأخيرة لمواجهة نقص الغذاء.</a:t>
            </a:r>
          </a:p>
          <a:p>
            <a:pPr algn="just"/>
            <a:r>
              <a:rPr lang="ar-SA" sz="2000" dirty="0" smtClean="0"/>
              <a:t>2. تعد هذه المسطحات المائية </a:t>
            </a:r>
            <a:r>
              <a:rPr lang="ar-SA" sz="2000" b="1" dirty="0" smtClean="0"/>
              <a:t>طرقا هامه للنقل </a:t>
            </a:r>
            <a:r>
              <a:rPr lang="ar-SA" sz="2000" dirty="0" smtClean="0"/>
              <a:t>المائي وما </a:t>
            </a:r>
            <a:r>
              <a:rPr lang="ar-SA" sz="2000" dirty="0" err="1" smtClean="0"/>
              <a:t>تستلزمه</a:t>
            </a:r>
            <a:r>
              <a:rPr lang="ar-SA" sz="2000" dirty="0" smtClean="0"/>
              <a:t> من </a:t>
            </a:r>
            <a:r>
              <a:rPr lang="ar-SA" sz="2000" b="1" dirty="0" smtClean="0"/>
              <a:t>إنشاء الموانئ وصناعة السفن.</a:t>
            </a:r>
            <a:endParaRPr lang="ar-SA" sz="2000" dirty="0"/>
          </a:p>
        </p:txBody>
      </p:sp>
      <p:pic>
        <p:nvPicPr>
          <p:cNvPr id="6" name="صورة 5" descr="44.jpg"/>
          <p:cNvPicPr>
            <a:picLocks noChangeAspect="1"/>
          </p:cNvPicPr>
          <p:nvPr/>
        </p:nvPicPr>
        <p:blipFill>
          <a:blip r:embed="rId2"/>
          <a:stretch>
            <a:fillRect/>
          </a:stretch>
        </p:blipFill>
        <p:spPr>
          <a:xfrm>
            <a:off x="3643306" y="4214818"/>
            <a:ext cx="2933703" cy="200025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428596" y="500042"/>
            <a:ext cx="8215370" cy="5632311"/>
          </a:xfrm>
          <a:prstGeom prst="rect">
            <a:avLst/>
          </a:prstGeom>
          <a:noFill/>
        </p:spPr>
        <p:txBody>
          <a:bodyPr wrap="square" rtlCol="1">
            <a:spAutoFit/>
          </a:bodyPr>
          <a:lstStyle/>
          <a:p>
            <a:pPr algn="just"/>
            <a:r>
              <a:rPr lang="ar-SA" sz="2000" dirty="0" smtClean="0"/>
              <a:t>3. مصدرا لبعض </a:t>
            </a:r>
            <a:r>
              <a:rPr lang="ar-SA" sz="2000" b="1" dirty="0" smtClean="0"/>
              <a:t>الثروات </a:t>
            </a:r>
            <a:r>
              <a:rPr lang="ar-SA" sz="2000" dirty="0" smtClean="0"/>
              <a:t>كالإسفنج والأصداف واللؤلؤ والأملاح كملح الطعام, </a:t>
            </a:r>
          </a:p>
          <a:p>
            <a:pPr algn="just"/>
            <a:r>
              <a:rPr lang="ar-SA" sz="2000" dirty="0" smtClean="0"/>
              <a:t>4. يجري استغلال قيعان بعض البحار في </a:t>
            </a:r>
            <a:r>
              <a:rPr lang="ar-SA" sz="2000" b="1" dirty="0" smtClean="0"/>
              <a:t>استخراج المعادن, </a:t>
            </a:r>
            <a:r>
              <a:rPr lang="ar-SA" sz="2000" dirty="0" smtClean="0"/>
              <a:t>مثل استخراج البترول من مياه خليج السويس والخليج العربي.</a:t>
            </a:r>
          </a:p>
          <a:p>
            <a:pPr algn="just"/>
            <a:endParaRPr lang="ar-SA" sz="2000" dirty="0"/>
          </a:p>
          <a:p>
            <a:pPr algn="just"/>
            <a:r>
              <a:rPr lang="ar-SA" sz="2000" dirty="0" smtClean="0"/>
              <a:t>5. استغلال </a:t>
            </a:r>
            <a:r>
              <a:rPr lang="ar-SA" sz="2000" b="1" dirty="0" smtClean="0"/>
              <a:t>قوة المدد والجزر </a:t>
            </a:r>
            <a:r>
              <a:rPr lang="ar-SA" sz="2000" dirty="0" smtClean="0"/>
              <a:t>في بعض الجهات في توليد الطاقة كما يحدث في خليج </a:t>
            </a:r>
            <a:r>
              <a:rPr lang="ar-SA" sz="2000" dirty="0" err="1" smtClean="0"/>
              <a:t>برستول</a:t>
            </a:r>
            <a:r>
              <a:rPr lang="ar-SA" sz="2000" dirty="0" smtClean="0"/>
              <a:t> ببريطانيا. كما يمكن استخدام الأمواج المتتالية المستمرة في توليد طاقة كهربائية تستغل في إدارة بعض المصانع في الجهات الساحلية.</a:t>
            </a:r>
          </a:p>
          <a:p>
            <a:pPr algn="just"/>
            <a:endParaRPr lang="ar-SA" sz="2000" dirty="0"/>
          </a:p>
          <a:p>
            <a:pPr algn="just"/>
            <a:r>
              <a:rPr lang="ar-SA" sz="2000" dirty="0" smtClean="0"/>
              <a:t>6. </a:t>
            </a:r>
            <a:r>
              <a:rPr lang="ar-SA" sz="2000" dirty="0" err="1" smtClean="0"/>
              <a:t>لهاأهمية</a:t>
            </a:r>
            <a:r>
              <a:rPr lang="ar-SA" sz="2000" dirty="0" smtClean="0"/>
              <a:t> كبيرة عندما تستغل </a:t>
            </a:r>
            <a:r>
              <a:rPr lang="ar-SA" sz="2000" b="1" dirty="0" smtClean="0"/>
              <a:t>كمعابر مائية </a:t>
            </a:r>
            <a:r>
              <a:rPr lang="ar-SA" sz="2000" dirty="0" smtClean="0"/>
              <a:t>كما هو الحال بالنسبة لقناة السويس ومضيقي </a:t>
            </a:r>
            <a:r>
              <a:rPr lang="ar-SA" sz="2000" dirty="0" err="1" smtClean="0"/>
              <a:t>البسفور</a:t>
            </a:r>
            <a:r>
              <a:rPr lang="ar-SA" sz="2000" dirty="0" smtClean="0"/>
              <a:t> والدردنيل ومضيق جبل طارق.</a:t>
            </a:r>
          </a:p>
          <a:p>
            <a:pPr algn="just"/>
            <a:endParaRPr lang="ar-SA" sz="2000" dirty="0" smtClean="0"/>
          </a:p>
          <a:p>
            <a:pPr algn="just"/>
            <a:endParaRPr lang="ar-SA" sz="2000" dirty="0" smtClean="0"/>
          </a:p>
          <a:p>
            <a:pPr algn="just"/>
            <a:endParaRPr lang="ar-SA" sz="2000" dirty="0"/>
          </a:p>
          <a:p>
            <a:pPr algn="just"/>
            <a:r>
              <a:rPr lang="ar-SA" sz="2000" dirty="0" smtClean="0"/>
              <a:t>8. تربة </a:t>
            </a:r>
            <a:r>
              <a:rPr lang="ar-SA" sz="2000" dirty="0" err="1" smtClean="0"/>
              <a:t>الانهار</a:t>
            </a:r>
            <a:r>
              <a:rPr lang="ar-SA" sz="2000" dirty="0" smtClean="0"/>
              <a:t> أكثر </a:t>
            </a:r>
            <a:r>
              <a:rPr lang="ar-SA" sz="2000" dirty="0" err="1" smtClean="0"/>
              <a:t>الاراضي</a:t>
            </a:r>
            <a:r>
              <a:rPr lang="ar-SA" sz="2000" dirty="0" smtClean="0"/>
              <a:t> الزراعية إنتاجية على سطح الأرض </a:t>
            </a:r>
            <a:r>
              <a:rPr lang="ar-SA" sz="2000" dirty="0" err="1" smtClean="0"/>
              <a:t>ولايفوق</a:t>
            </a:r>
            <a:r>
              <a:rPr lang="ar-SA" sz="2000" dirty="0" smtClean="0"/>
              <a:t> التربة التي تكونها الأنهار إلا تربة البراكين. ولذلك كانت مناطق وديان الأنهار من أكثر المناطق ازدحاما بالسكان.</a:t>
            </a:r>
          </a:p>
          <a:p>
            <a:pPr algn="just"/>
            <a:r>
              <a:rPr lang="ar-SA" sz="2000" dirty="0" smtClean="0"/>
              <a:t>وقد تكون الأنهار أحيانا سببا في بعض الكوارث التي تترتب على </a:t>
            </a:r>
            <a:r>
              <a:rPr lang="ar-SA" sz="2000" dirty="0" err="1" smtClean="0"/>
              <a:t>الفياضانات</a:t>
            </a:r>
            <a:r>
              <a:rPr lang="ar-SA" sz="2000" dirty="0" smtClean="0"/>
              <a:t> المدمرة, وخاصة أن وديانها تضم كثافة عالية من السكان , كما هو الحال في نهر النيل في مصر. ويبدو ذلك أيضا بالنسبة لنهر الأمازون الذي يعد من أكبر الأنهار فيضانا في العالم.</a:t>
            </a:r>
            <a:endParaRPr lang="ar-SA" sz="2000" dirty="0"/>
          </a:p>
        </p:txBody>
      </p:sp>
      <p:pic>
        <p:nvPicPr>
          <p:cNvPr id="3" name="صورة 2" descr="Strait-AR.png"/>
          <p:cNvPicPr>
            <a:picLocks noChangeAspect="1"/>
          </p:cNvPicPr>
          <p:nvPr/>
        </p:nvPicPr>
        <p:blipFill>
          <a:blip r:embed="rId2"/>
          <a:stretch>
            <a:fillRect/>
          </a:stretch>
        </p:blipFill>
        <p:spPr>
          <a:xfrm>
            <a:off x="4000496" y="3357562"/>
            <a:ext cx="1928826" cy="1169436"/>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714348" y="214290"/>
            <a:ext cx="7929618" cy="3724096"/>
          </a:xfrm>
          <a:prstGeom prst="rect">
            <a:avLst/>
          </a:prstGeom>
          <a:noFill/>
        </p:spPr>
        <p:txBody>
          <a:bodyPr wrap="square" rtlCol="1">
            <a:spAutoFit/>
          </a:bodyPr>
          <a:lstStyle/>
          <a:p>
            <a:pPr algn="just"/>
            <a:r>
              <a:rPr lang="ar-SA" sz="2800" b="1" dirty="0" smtClean="0">
                <a:solidFill>
                  <a:schemeClr val="accent4">
                    <a:lumMod val="50000"/>
                  </a:schemeClr>
                </a:solidFill>
              </a:rPr>
              <a:t>3- البنية والتكوين الجيولوجي:</a:t>
            </a:r>
          </a:p>
          <a:p>
            <a:pPr algn="just"/>
            <a:r>
              <a:rPr lang="ar-SA" sz="2400" b="1" dirty="0" smtClean="0">
                <a:solidFill>
                  <a:srgbClr val="FF0000"/>
                </a:solidFill>
              </a:rPr>
              <a:t>تعريف البنية: </a:t>
            </a:r>
            <a:r>
              <a:rPr lang="ar-SA" sz="2000" dirty="0" smtClean="0">
                <a:solidFill>
                  <a:schemeClr val="accent1">
                    <a:lumMod val="50000"/>
                  </a:schemeClr>
                </a:solidFill>
              </a:rPr>
              <a:t>هي الصورة التي يظهر عليها بناء سطح الأرض, سواء كانت في شكل كتل مندمجة متتابعة, أو طبقات أفقية أو رأسية, أو أصابتها التواءات أو انكسارات أو بقيت على وضعها الأصلي. وكل هذا من شأنه أن يؤثر على الإنتاج.</a:t>
            </a:r>
          </a:p>
          <a:p>
            <a:pPr algn="just"/>
            <a:endParaRPr lang="ar-SA" sz="2000" dirty="0" smtClean="0"/>
          </a:p>
          <a:p>
            <a:pPr algn="just"/>
            <a:r>
              <a:rPr lang="ar-SA" sz="2400" b="1" dirty="0" smtClean="0">
                <a:solidFill>
                  <a:srgbClr val="FF0000"/>
                </a:solidFill>
              </a:rPr>
              <a:t>تعريف التكوين الجيولوجي: </a:t>
            </a:r>
            <a:r>
              <a:rPr lang="ar-SA" sz="2000" dirty="0" smtClean="0">
                <a:solidFill>
                  <a:schemeClr val="accent1">
                    <a:lumMod val="50000"/>
                  </a:schemeClr>
                </a:solidFill>
              </a:rPr>
              <a:t>هو التكوين الصخري للمنطقة الذي يتمثل في نوع صخورها وخصائصه والعصر الجيولوجي الذي تكون فيه. فاختلاف الصخور من مكان لآخر متأثرة بالمكان أو الزمان يترتب عليه اختلاف في أشكال سطح الأرض, وفي نوع التربة, ومدى وفرة الماء المخزون في الصخر, وكل هذا من شأنه التأثير في الإنتاج. </a:t>
            </a:r>
          </a:p>
          <a:p>
            <a:pPr algn="just"/>
            <a:endParaRPr lang="ar-SA" sz="2000" dirty="0"/>
          </a:p>
          <a:p>
            <a:pPr algn="just"/>
            <a:endParaRPr lang="ar-SA" sz="2000" dirty="0"/>
          </a:p>
        </p:txBody>
      </p:sp>
      <p:pic>
        <p:nvPicPr>
          <p:cNvPr id="5" name="صورة 4" descr="sedstrat-2.jpg"/>
          <p:cNvPicPr>
            <a:picLocks noChangeAspect="1"/>
          </p:cNvPicPr>
          <p:nvPr/>
        </p:nvPicPr>
        <p:blipFill>
          <a:blip r:embed="rId2"/>
          <a:stretch>
            <a:fillRect/>
          </a:stretch>
        </p:blipFill>
        <p:spPr>
          <a:xfrm>
            <a:off x="4857752" y="3500438"/>
            <a:ext cx="3595696" cy="2696772"/>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6" name="صورة 5" descr="25006827.jpg"/>
          <p:cNvPicPr>
            <a:picLocks noChangeAspect="1"/>
          </p:cNvPicPr>
          <p:nvPr/>
        </p:nvPicPr>
        <p:blipFill>
          <a:blip r:embed="rId3"/>
          <a:stretch>
            <a:fillRect/>
          </a:stretch>
        </p:blipFill>
        <p:spPr>
          <a:xfrm>
            <a:off x="642910" y="3357562"/>
            <a:ext cx="4000528" cy="2911843"/>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رسم تخطيطي 1"/>
          <p:cNvGraphicFramePr/>
          <p:nvPr/>
        </p:nvGraphicFramePr>
        <p:xfrm>
          <a:off x="714348" y="571480"/>
          <a:ext cx="7453322" cy="450059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مستطيل 2"/>
          <p:cNvSpPr/>
          <p:nvPr/>
        </p:nvSpPr>
        <p:spPr>
          <a:xfrm>
            <a:off x="1714480" y="428604"/>
            <a:ext cx="5763116" cy="707886"/>
          </a:xfrm>
          <a:prstGeom prst="rect">
            <a:avLst/>
          </a:prstGeom>
        </p:spPr>
        <p:txBody>
          <a:bodyPr wrap="none">
            <a:spAutoFit/>
          </a:bodyPr>
          <a:lstStyle/>
          <a:p>
            <a:pPr algn="just"/>
            <a:r>
              <a:rPr lang="ar-SA" sz="40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أنواع الصخور على سطح الأرض:</a:t>
            </a:r>
          </a:p>
        </p:txBody>
      </p:sp>
      <p:pic>
        <p:nvPicPr>
          <p:cNvPr id="4" name="صورة 3" descr="imagesCA6H610F.jpg"/>
          <p:cNvPicPr>
            <a:picLocks noChangeAspect="1"/>
          </p:cNvPicPr>
          <p:nvPr/>
        </p:nvPicPr>
        <p:blipFill>
          <a:blip r:embed="rId6"/>
          <a:stretch>
            <a:fillRect/>
          </a:stretch>
        </p:blipFill>
        <p:spPr>
          <a:xfrm>
            <a:off x="3286116" y="4786322"/>
            <a:ext cx="2447925" cy="181927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5" name="صورة 4" descr="ees.jpg"/>
          <p:cNvPicPr>
            <a:picLocks noChangeAspect="1"/>
          </p:cNvPicPr>
          <p:nvPr/>
        </p:nvPicPr>
        <p:blipFill>
          <a:blip r:embed="rId7"/>
          <a:stretch>
            <a:fillRect/>
          </a:stretch>
        </p:blipFill>
        <p:spPr>
          <a:xfrm>
            <a:off x="571472" y="4643446"/>
            <a:ext cx="2428881" cy="207645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6" name="صورة 5" descr="imagesCAZHP537.jpg"/>
          <p:cNvPicPr>
            <a:picLocks noChangeAspect="1"/>
          </p:cNvPicPr>
          <p:nvPr/>
        </p:nvPicPr>
        <p:blipFill>
          <a:blip r:embed="rId8"/>
          <a:stretch>
            <a:fillRect/>
          </a:stretch>
        </p:blipFill>
        <p:spPr>
          <a:xfrm>
            <a:off x="5929322" y="4643446"/>
            <a:ext cx="2466975" cy="2000264"/>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3"/>
          <p:cNvSpPr>
            <a:spLocks noGrp="1"/>
          </p:cNvSpPr>
          <p:nvPr>
            <p:ph type="title"/>
          </p:nvPr>
        </p:nvSpPr>
        <p:spPr>
          <a:xfrm>
            <a:off x="714348" y="428604"/>
            <a:ext cx="7467600" cy="1000132"/>
          </a:xfrm>
        </p:spPr>
        <p:txBody>
          <a:bodyPr>
            <a:noAutofit/>
          </a:bodyPr>
          <a:lstStyle/>
          <a:p>
            <a:r>
              <a:rPr lang="ar-SA" sz="3600" b="1" cap="none" dirty="0" smtClean="0">
                <a:ln w="12700">
                  <a:solidFill>
                    <a:schemeClr val="tx2">
                      <a:satMod val="155000"/>
                    </a:schemeClr>
                  </a:solidFill>
                  <a:prstDash val="solid"/>
                </a:ln>
                <a:solidFill>
                  <a:schemeClr val="bg2">
                    <a:tint val="85000"/>
                    <a:satMod val="155000"/>
                  </a:schemeClr>
                </a:solidFill>
                <a:effectLst>
                  <a:outerShdw blurRad="60007" dist="200025" dir="15000000" sy="30000" kx="-1800000" algn="bl" rotWithShape="0">
                    <a:prstClr val="black">
                      <a:alpha val="32000"/>
                    </a:prstClr>
                  </a:outerShdw>
                </a:effectLst>
              </a:rPr>
              <a:t>كيف تؤثر البنية الجيولوجية في الإنتاج التعديني:</a:t>
            </a:r>
            <a:br>
              <a:rPr lang="ar-SA" sz="3600" b="1" cap="none" dirty="0" smtClean="0">
                <a:ln w="12700">
                  <a:solidFill>
                    <a:schemeClr val="tx2">
                      <a:satMod val="155000"/>
                    </a:schemeClr>
                  </a:solidFill>
                  <a:prstDash val="solid"/>
                </a:ln>
                <a:solidFill>
                  <a:schemeClr val="bg2">
                    <a:tint val="85000"/>
                    <a:satMod val="155000"/>
                  </a:schemeClr>
                </a:solidFill>
                <a:effectLst>
                  <a:outerShdw blurRad="60007" dist="200025" dir="15000000" sy="30000" kx="-1800000" algn="bl" rotWithShape="0">
                    <a:prstClr val="black">
                      <a:alpha val="32000"/>
                    </a:prstClr>
                  </a:outerShdw>
                </a:effectLst>
              </a:rPr>
            </a:br>
            <a:endParaRPr lang="ar-SA" sz="3600" b="1" cap="none" dirty="0">
              <a:ln w="12700">
                <a:solidFill>
                  <a:schemeClr val="tx2">
                    <a:satMod val="155000"/>
                  </a:schemeClr>
                </a:solidFill>
                <a:prstDash val="solid"/>
              </a:ln>
              <a:solidFill>
                <a:schemeClr val="bg2">
                  <a:tint val="85000"/>
                  <a:satMod val="155000"/>
                </a:schemeClr>
              </a:solidFill>
              <a:effectLst>
                <a:outerShdw blurRad="60007" dist="200025" dir="15000000" sy="30000" kx="-1800000" algn="bl" rotWithShape="0">
                  <a:prstClr val="black">
                    <a:alpha val="32000"/>
                  </a:prstClr>
                </a:outerShdw>
              </a:effectLst>
            </a:endParaRPr>
          </a:p>
        </p:txBody>
      </p:sp>
      <p:sp>
        <p:nvSpPr>
          <p:cNvPr id="5" name="مربع نص 4"/>
          <p:cNvSpPr txBox="1"/>
          <p:nvPr/>
        </p:nvSpPr>
        <p:spPr>
          <a:xfrm>
            <a:off x="857224" y="1000108"/>
            <a:ext cx="7143800" cy="3785652"/>
          </a:xfrm>
          <a:prstGeom prst="rect">
            <a:avLst/>
          </a:prstGeom>
          <a:noFill/>
        </p:spPr>
        <p:txBody>
          <a:bodyPr wrap="square" rtlCol="1">
            <a:spAutoFit/>
          </a:bodyPr>
          <a:lstStyle/>
          <a:p>
            <a:pPr algn="justLow"/>
            <a:r>
              <a:rPr lang="ar-SA" sz="2400" dirty="0" smtClean="0"/>
              <a:t>يبدو أثر البنية واضحا في الإنتاج التعديني. </a:t>
            </a:r>
            <a:r>
              <a:rPr lang="ar-SA" sz="2400" dirty="0" smtClean="0">
                <a:solidFill>
                  <a:srgbClr val="FF0000"/>
                </a:solidFill>
              </a:rPr>
              <a:t>فالطبقات الأفقية </a:t>
            </a:r>
            <a:r>
              <a:rPr lang="ar-SA" sz="2400" dirty="0" smtClean="0"/>
              <a:t>قد تكون أكثر ملائمة </a:t>
            </a:r>
            <a:r>
              <a:rPr lang="ar-SA" sz="2400" dirty="0" smtClean="0">
                <a:solidFill>
                  <a:schemeClr val="accent4">
                    <a:lumMod val="75000"/>
                  </a:schemeClr>
                </a:solidFill>
              </a:rPr>
              <a:t>لتعدين الفحم </a:t>
            </a:r>
            <a:r>
              <a:rPr lang="ar-SA" sz="2400" dirty="0" smtClean="0"/>
              <a:t>من الطبقات الرأسية التي تأثرت بالالتواء أو الانكسارات. كما أن </a:t>
            </a:r>
            <a:r>
              <a:rPr lang="ar-SA" sz="2400" dirty="0" smtClean="0">
                <a:solidFill>
                  <a:schemeClr val="accent4">
                    <a:lumMod val="75000"/>
                  </a:schemeClr>
                </a:solidFill>
              </a:rPr>
              <a:t>مصايد البترول </a:t>
            </a:r>
            <a:r>
              <a:rPr lang="ar-SA" sz="2400" dirty="0" smtClean="0"/>
              <a:t>ترتبط </a:t>
            </a:r>
            <a:r>
              <a:rPr lang="ar-SA" sz="2400" dirty="0" smtClean="0">
                <a:solidFill>
                  <a:srgbClr val="FF0000"/>
                </a:solidFill>
              </a:rPr>
              <a:t>بالمحدبات</a:t>
            </a:r>
            <a:r>
              <a:rPr lang="ar-SA" sz="2400" dirty="0" smtClean="0"/>
              <a:t> في المناطق التي تعرضت للالتواء أو جوانب الانكسارات كما تتضح من أحواض البترول في منطقة خليج السويس والخليج العربي.</a:t>
            </a:r>
          </a:p>
          <a:p>
            <a:pPr algn="justLow"/>
            <a:r>
              <a:rPr lang="ar-SA" sz="2400" dirty="0" smtClean="0"/>
              <a:t> وتوزيع المعادن ليس متساويا في جميع التكوينات على سطح الكرة الأرضية. مما أدى إلى زيادة أهمية الدول التي تملك الكثير من المعادن.</a:t>
            </a:r>
            <a:r>
              <a:rPr lang="ar-SA" sz="2400" b="1" dirty="0" smtClean="0"/>
              <a:t> </a:t>
            </a:r>
            <a:r>
              <a:rPr lang="ar-SA" sz="2400" dirty="0" smtClean="0"/>
              <a:t>كما أن توافر الحديد والفحم في تكوينات الأرض كان سببا في قيام صناعة متقدمة في بعض الدول مثل الولايات المتحدة وألمانيا.</a:t>
            </a:r>
            <a:br>
              <a:rPr lang="ar-SA" sz="2400" dirty="0" smtClean="0"/>
            </a:br>
            <a:endParaRPr lang="ar-SA" sz="2400" dirty="0"/>
          </a:p>
        </p:txBody>
      </p:sp>
      <p:pic>
        <p:nvPicPr>
          <p:cNvPr id="6" name="صورة 5" descr="1_605289_1_34.jpg"/>
          <p:cNvPicPr>
            <a:picLocks noChangeAspect="1"/>
          </p:cNvPicPr>
          <p:nvPr/>
        </p:nvPicPr>
        <p:blipFill>
          <a:blip r:embed="rId2"/>
          <a:stretch>
            <a:fillRect/>
          </a:stretch>
        </p:blipFill>
        <p:spPr>
          <a:xfrm>
            <a:off x="5929322" y="4286256"/>
            <a:ext cx="2571755" cy="2384920"/>
          </a:xfrm>
          <a:prstGeom prst="rect">
            <a:avLst/>
          </a:prstGeom>
          <a:ln>
            <a:noFill/>
          </a:ln>
          <a:effectLst>
            <a:softEdge rad="112500"/>
          </a:effectLst>
        </p:spPr>
      </p:pic>
      <p:pic>
        <p:nvPicPr>
          <p:cNvPr id="7" name="صورة 6" descr="petrol-kerkuk_thumb_medium296_236.jpg"/>
          <p:cNvPicPr>
            <a:picLocks noChangeAspect="1"/>
          </p:cNvPicPr>
          <p:nvPr/>
        </p:nvPicPr>
        <p:blipFill>
          <a:blip r:embed="rId3"/>
          <a:stretch>
            <a:fillRect/>
          </a:stretch>
        </p:blipFill>
        <p:spPr>
          <a:xfrm>
            <a:off x="3000364" y="4429132"/>
            <a:ext cx="2819400" cy="2247900"/>
          </a:xfrm>
          <a:prstGeom prst="rect">
            <a:avLst/>
          </a:prstGeom>
          <a:ln>
            <a:noFill/>
          </a:ln>
          <a:effectLst>
            <a:softEdge rad="112500"/>
          </a:effectLst>
        </p:spPr>
      </p:pic>
      <p:pic>
        <p:nvPicPr>
          <p:cNvPr id="8" name="صورة 7" descr="petrole.jpg"/>
          <p:cNvPicPr>
            <a:picLocks noChangeAspect="1"/>
          </p:cNvPicPr>
          <p:nvPr/>
        </p:nvPicPr>
        <p:blipFill>
          <a:blip r:embed="rId4"/>
          <a:stretch>
            <a:fillRect/>
          </a:stretch>
        </p:blipFill>
        <p:spPr>
          <a:xfrm>
            <a:off x="714348" y="4357694"/>
            <a:ext cx="2154240" cy="2314095"/>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428596" y="642918"/>
            <a:ext cx="8072494" cy="3816429"/>
          </a:xfrm>
          <a:prstGeom prst="rect">
            <a:avLst/>
          </a:prstGeom>
          <a:noFill/>
        </p:spPr>
        <p:txBody>
          <a:bodyPr wrap="square" rtlCol="1">
            <a:spAutoFit/>
          </a:bodyPr>
          <a:lstStyle/>
          <a:p>
            <a:endParaRPr lang="ar-SA" dirty="0"/>
          </a:p>
          <a:p>
            <a:r>
              <a:rPr lang="ar-SA" sz="2800" b="1" dirty="0" smtClean="0">
                <a:solidFill>
                  <a:schemeClr val="accent4">
                    <a:lumMod val="50000"/>
                  </a:schemeClr>
                </a:solidFill>
              </a:rPr>
              <a:t>4- المظاهر التضاريسية:</a:t>
            </a:r>
          </a:p>
          <a:p>
            <a:r>
              <a:rPr lang="ar-SA" sz="2000" b="1" dirty="0" smtClean="0">
                <a:solidFill>
                  <a:srgbClr val="FF0000"/>
                </a:solidFill>
              </a:rPr>
              <a:t>1. السهول:</a:t>
            </a:r>
          </a:p>
          <a:p>
            <a:r>
              <a:rPr lang="ar-SA" sz="2000" b="1" dirty="0" smtClean="0">
                <a:solidFill>
                  <a:schemeClr val="accent5">
                    <a:lumMod val="75000"/>
                  </a:schemeClr>
                </a:solidFill>
              </a:rPr>
              <a:t>مميزاتها: </a:t>
            </a:r>
            <a:r>
              <a:rPr lang="ar-SA" sz="2000" dirty="0" smtClean="0"/>
              <a:t>1. تعتبر أكثر ملائمة للنشاط البشري, ولذلك فإن الكثافة السكانية المرتفعة.</a:t>
            </a:r>
          </a:p>
          <a:p>
            <a:r>
              <a:rPr lang="ar-SA" sz="2000" dirty="0" smtClean="0"/>
              <a:t>2. غنية بمواردها الاقتصادية (وادي النيل بمصر).</a:t>
            </a:r>
          </a:p>
          <a:p>
            <a:r>
              <a:rPr lang="ar-SA" sz="2000" dirty="0" smtClean="0"/>
              <a:t>3. السطح المستوي يساعد على سهولة مد وسائل وطرق المواصلات.</a:t>
            </a:r>
          </a:p>
          <a:p>
            <a:r>
              <a:rPr lang="ar-SA" sz="2000" dirty="0" smtClean="0"/>
              <a:t>4. يبرز نشاط الزراعة في السهول وخاصة حينما تتوافر المقومات الأساسية لذلك (توافر المياه/ ترب خصبة)</a:t>
            </a:r>
          </a:p>
          <a:p>
            <a:r>
              <a:rPr lang="ar-SA" sz="2000" dirty="0" smtClean="0"/>
              <a:t>5. نشأة المدن الكبرى لاستقرار السكان وكثرة العمران.</a:t>
            </a:r>
          </a:p>
          <a:p>
            <a:r>
              <a:rPr lang="ar-SA" sz="2000" dirty="0" smtClean="0"/>
              <a:t>6. قامت الحضارات الأولى في مناطق السهول الفيضية (حضارات مصر وبابل)</a:t>
            </a:r>
          </a:p>
          <a:p>
            <a:endParaRPr lang="ar-SA" dirty="0"/>
          </a:p>
          <a:p>
            <a:endParaRPr lang="ar-SA" dirty="0" smtClean="0"/>
          </a:p>
        </p:txBody>
      </p:sp>
      <p:pic>
        <p:nvPicPr>
          <p:cNvPr id="3" name="صورة 2" descr="57.jpg"/>
          <p:cNvPicPr>
            <a:picLocks noChangeAspect="1"/>
          </p:cNvPicPr>
          <p:nvPr/>
        </p:nvPicPr>
        <p:blipFill>
          <a:blip r:embed="rId2"/>
          <a:stretch>
            <a:fillRect/>
          </a:stretch>
        </p:blipFill>
        <p:spPr>
          <a:xfrm>
            <a:off x="5357818" y="3929066"/>
            <a:ext cx="3381377" cy="2786058"/>
          </a:xfrm>
          <a:prstGeom prst="rect">
            <a:avLst/>
          </a:prstGeom>
        </p:spPr>
      </p:pic>
      <p:pic>
        <p:nvPicPr>
          <p:cNvPr id="4" name="صورة 3" descr="19727.jpg"/>
          <p:cNvPicPr>
            <a:picLocks noChangeAspect="1"/>
          </p:cNvPicPr>
          <p:nvPr/>
        </p:nvPicPr>
        <p:blipFill>
          <a:blip r:embed="rId3"/>
          <a:stretch>
            <a:fillRect/>
          </a:stretch>
        </p:blipFill>
        <p:spPr>
          <a:xfrm>
            <a:off x="785786" y="4000504"/>
            <a:ext cx="4562496" cy="2716082"/>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285720" y="428604"/>
            <a:ext cx="8429684" cy="3323987"/>
          </a:xfrm>
          <a:prstGeom prst="rect">
            <a:avLst/>
          </a:prstGeom>
          <a:noFill/>
        </p:spPr>
        <p:txBody>
          <a:bodyPr wrap="square" rtlCol="1">
            <a:spAutoFit/>
          </a:bodyPr>
          <a:lstStyle/>
          <a:p>
            <a:r>
              <a:rPr lang="ar-SA" dirty="0" smtClean="0">
                <a:solidFill>
                  <a:srgbClr val="FF0000"/>
                </a:solidFill>
              </a:rPr>
              <a:t> 2. </a:t>
            </a:r>
            <a:r>
              <a:rPr lang="ar-SA" sz="2000" b="1" dirty="0" smtClean="0">
                <a:solidFill>
                  <a:srgbClr val="FF0000"/>
                </a:solidFill>
              </a:rPr>
              <a:t>المناطق الجبلية:</a:t>
            </a:r>
          </a:p>
          <a:p>
            <a:r>
              <a:rPr lang="ar-SA" sz="2000" b="1" dirty="0" smtClean="0">
                <a:solidFill>
                  <a:srgbClr val="00B050"/>
                </a:solidFill>
              </a:rPr>
              <a:t>* الطرق والمواصلات</a:t>
            </a:r>
            <a:r>
              <a:rPr lang="ar-SA" sz="2000" b="1" dirty="0" smtClean="0">
                <a:solidFill>
                  <a:srgbClr val="C00000"/>
                </a:solidFill>
              </a:rPr>
              <a:t>:</a:t>
            </a:r>
          </a:p>
          <a:p>
            <a:r>
              <a:rPr lang="ar-SA" sz="2000" dirty="0" smtClean="0">
                <a:solidFill>
                  <a:srgbClr val="C00000"/>
                </a:solidFill>
              </a:rPr>
              <a:t>س. عللي: يصعب مد طرق ووسائل المواصلات في المناطق الجبلية</a:t>
            </a:r>
            <a:r>
              <a:rPr lang="ar-SA" sz="2000" dirty="0" smtClean="0"/>
              <a:t>.</a:t>
            </a:r>
          </a:p>
          <a:p>
            <a:pPr marL="342900" indent="-342900">
              <a:buAutoNum type="arabicPeriod"/>
            </a:pPr>
            <a:r>
              <a:rPr lang="ar-SA" sz="2000" dirty="0" smtClean="0"/>
              <a:t>صعوبة تضاريس هذه المناطق تحتم شق الجسور والإنفاق والقناطر.</a:t>
            </a:r>
          </a:p>
          <a:p>
            <a:pPr marL="342900" indent="-342900">
              <a:buAutoNum type="arabicPeriod"/>
            </a:pPr>
            <a:r>
              <a:rPr lang="ar-SA" sz="2000" dirty="0" smtClean="0"/>
              <a:t>زيادة تكاليف إنشاء طرق المواصلات.</a:t>
            </a:r>
          </a:p>
          <a:p>
            <a:pPr marL="342900" indent="-342900">
              <a:buAutoNum type="arabicPeriod"/>
            </a:pPr>
            <a:r>
              <a:rPr lang="ar-SA" sz="2000" dirty="0" smtClean="0"/>
              <a:t>إذا تواجدت شبكة مواصلات فإنها تكون قليلة الكثافة مقارنة بالسهول.</a:t>
            </a:r>
          </a:p>
          <a:p>
            <a:pPr marL="342900" indent="-342900">
              <a:buAutoNum type="arabicPeriod"/>
            </a:pPr>
            <a:endParaRPr lang="ar-SA" dirty="0"/>
          </a:p>
          <a:p>
            <a:pPr marL="342900" indent="-342900"/>
            <a:r>
              <a:rPr lang="ar-SA" dirty="0" smtClean="0"/>
              <a:t> </a:t>
            </a:r>
            <a:endParaRPr lang="ar-SA" sz="2000" b="1" dirty="0" smtClean="0">
              <a:solidFill>
                <a:srgbClr val="00B050"/>
              </a:solidFill>
            </a:endParaRPr>
          </a:p>
          <a:p>
            <a:pPr marL="342900" indent="-342900"/>
            <a:endParaRPr lang="ar-SA" dirty="0" smtClean="0"/>
          </a:p>
          <a:p>
            <a:pPr marL="342900" indent="-342900"/>
            <a:endParaRPr lang="ar-SA" dirty="0" smtClean="0"/>
          </a:p>
          <a:p>
            <a:endParaRPr lang="ar-SA" dirty="0"/>
          </a:p>
        </p:txBody>
      </p:sp>
      <p:pic>
        <p:nvPicPr>
          <p:cNvPr id="3" name="صورة 2" descr="khuzaa-a9bb5f71b3.jpg"/>
          <p:cNvPicPr>
            <a:picLocks noChangeAspect="1"/>
          </p:cNvPicPr>
          <p:nvPr/>
        </p:nvPicPr>
        <p:blipFill>
          <a:blip r:embed="rId2"/>
          <a:stretch>
            <a:fillRect/>
          </a:stretch>
        </p:blipFill>
        <p:spPr>
          <a:xfrm>
            <a:off x="1785918" y="2571744"/>
            <a:ext cx="5907234" cy="392909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176117.jpg"/>
          <p:cNvPicPr>
            <a:picLocks noChangeAspect="1"/>
          </p:cNvPicPr>
          <p:nvPr/>
        </p:nvPicPr>
        <p:blipFill>
          <a:blip r:embed="rId2"/>
          <a:stretch>
            <a:fillRect/>
          </a:stretch>
        </p:blipFill>
        <p:spPr>
          <a:xfrm>
            <a:off x="500034" y="428604"/>
            <a:ext cx="8001056" cy="6072230"/>
          </a:xfrm>
          <a:prstGeom prst="rect">
            <a:avLst/>
          </a:prstGeom>
          <a:ln w="88900" cap="sq" cmpd="thickThin">
            <a:solidFill>
              <a:srgbClr val="000000"/>
            </a:solidFill>
            <a:prstDash val="solid"/>
            <a:miter lim="800000"/>
          </a:ln>
          <a:effectLst>
            <a:innerShdw blurRad="76200">
              <a:srgbClr val="000000"/>
            </a:innerShdw>
          </a:effec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176118.jpg"/>
          <p:cNvPicPr>
            <a:picLocks noChangeAspect="1"/>
          </p:cNvPicPr>
          <p:nvPr/>
        </p:nvPicPr>
        <p:blipFill>
          <a:blip r:embed="rId2"/>
          <a:stretch>
            <a:fillRect/>
          </a:stretch>
        </p:blipFill>
        <p:spPr>
          <a:xfrm>
            <a:off x="714348" y="357166"/>
            <a:ext cx="7529137" cy="6143668"/>
          </a:xfrm>
          <a:prstGeom prst="rect">
            <a:avLst/>
          </a:prstGeom>
          <a:ln w="88900" cap="sq" cmpd="thickThin">
            <a:solidFill>
              <a:srgbClr val="000000"/>
            </a:solidFill>
            <a:prstDash val="solid"/>
            <a:miter lim="800000"/>
          </a:ln>
          <a:effectLst>
            <a:innerShdw blurRad="76200">
              <a:srgbClr val="000000"/>
            </a:innerShdw>
          </a:effec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176120.jpg"/>
          <p:cNvPicPr>
            <a:picLocks noChangeAspect="1"/>
          </p:cNvPicPr>
          <p:nvPr/>
        </p:nvPicPr>
        <p:blipFill>
          <a:blip r:embed="rId2"/>
          <a:stretch>
            <a:fillRect/>
          </a:stretch>
        </p:blipFill>
        <p:spPr>
          <a:xfrm>
            <a:off x="285720" y="285728"/>
            <a:ext cx="8358214" cy="6268661"/>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428596" y="500042"/>
            <a:ext cx="7786742" cy="3785652"/>
          </a:xfrm>
          <a:prstGeom prst="rect">
            <a:avLst/>
          </a:prstGeom>
        </p:spPr>
        <p:txBody>
          <a:bodyPr wrap="square">
            <a:spAutoFit/>
          </a:bodyPr>
          <a:lstStyle/>
          <a:p>
            <a:pPr marL="342900" indent="-342900"/>
            <a:r>
              <a:rPr lang="ar-SA" sz="2000" b="1" dirty="0" smtClean="0">
                <a:solidFill>
                  <a:srgbClr val="00B050"/>
                </a:solidFill>
              </a:rPr>
              <a:t>*الزراعة:</a:t>
            </a:r>
          </a:p>
          <a:p>
            <a:pPr marL="342900" indent="-342900"/>
            <a:r>
              <a:rPr lang="ar-SA" sz="2000" b="1" dirty="0" smtClean="0">
                <a:solidFill>
                  <a:srgbClr val="C00000"/>
                </a:solidFill>
              </a:rPr>
              <a:t>س. عللي: الأقاليم الجبلية لا </a:t>
            </a:r>
            <a:r>
              <a:rPr lang="ar-SA" sz="2000" b="1" dirty="0" err="1" smtClean="0">
                <a:solidFill>
                  <a:srgbClr val="C00000"/>
                </a:solidFill>
              </a:rPr>
              <a:t>تلائم</a:t>
            </a:r>
            <a:r>
              <a:rPr lang="ar-SA" sz="2000" b="1" dirty="0" smtClean="0">
                <a:solidFill>
                  <a:srgbClr val="C00000"/>
                </a:solidFill>
              </a:rPr>
              <a:t> الإنتاج الزراعي بالتالي تكون قليلة السكان.</a:t>
            </a:r>
          </a:p>
          <a:p>
            <a:pPr marL="342900" indent="-342900"/>
            <a:r>
              <a:rPr lang="ar-SA" sz="2000" b="1" dirty="0" smtClean="0"/>
              <a:t>لشدة انحدارها ووعورة سطحها وانجراف تربتها وإن وجدت الزراعة فإنها توجد في (الأودية المنخفضة/ المدرجات الزراعية مثال: اليابان)</a:t>
            </a:r>
          </a:p>
          <a:p>
            <a:pPr marL="342900" indent="-342900"/>
            <a:endParaRPr lang="ar-SA" sz="2000" b="1" dirty="0" smtClean="0"/>
          </a:p>
          <a:p>
            <a:pPr marL="342900" indent="-342900"/>
            <a:r>
              <a:rPr lang="ar-SA" sz="2000" b="1" dirty="0" smtClean="0"/>
              <a:t>* قد تكون بعض المناطق الجبلية كثافتها السكانية مرتفعة ونجدها في الأقاليم الحارة وذلك لاعتدال المناخ وتلطيف درجات الحرارة.</a:t>
            </a:r>
          </a:p>
          <a:p>
            <a:pPr marL="342900" indent="-342900"/>
            <a:r>
              <a:rPr lang="ar-SA" sz="2000" b="1" dirty="0" smtClean="0"/>
              <a:t>* لذلك تتميز الأقاليم الجبلية عادة بتخلفها الاقتصادي إذ يحتاج العمل فيها رؤوس أموال ضخمة وجهود كبيرة. </a:t>
            </a:r>
          </a:p>
          <a:p>
            <a:pPr marL="342900" indent="-342900"/>
            <a:r>
              <a:rPr lang="ar-SA" sz="2000" b="1" dirty="0" smtClean="0">
                <a:solidFill>
                  <a:srgbClr val="00B050"/>
                </a:solidFill>
              </a:rPr>
              <a:t>*التعدين:</a:t>
            </a:r>
          </a:p>
          <a:p>
            <a:pPr marL="342900" indent="-342900"/>
            <a:r>
              <a:rPr lang="ar-SA" sz="2000" b="1" dirty="0" smtClean="0"/>
              <a:t>تعد المناطق الجبلية من أغنى المناطق غنى بالثروة المعدنية , وقد تبدو ظاهرة على السطح أو مطمورة تحت الرواسب القديمة..</a:t>
            </a:r>
          </a:p>
        </p:txBody>
      </p:sp>
      <p:pic>
        <p:nvPicPr>
          <p:cNvPr id="3" name="صورة 2" descr="rice-terraces-162-600x400.jpg"/>
          <p:cNvPicPr>
            <a:picLocks noChangeAspect="1"/>
          </p:cNvPicPr>
          <p:nvPr/>
        </p:nvPicPr>
        <p:blipFill>
          <a:blip r:embed="rId2"/>
          <a:stretch>
            <a:fillRect/>
          </a:stretch>
        </p:blipFill>
        <p:spPr>
          <a:xfrm>
            <a:off x="4857752" y="4214818"/>
            <a:ext cx="3929050" cy="2643182"/>
          </a:xfrm>
          <a:prstGeom prst="rect">
            <a:avLst/>
          </a:prstGeom>
          <a:ln>
            <a:noFill/>
          </a:ln>
          <a:effectLst>
            <a:softEdge rad="112500"/>
          </a:effectLst>
        </p:spPr>
      </p:pic>
      <p:pic>
        <p:nvPicPr>
          <p:cNvPr id="4" name="صورة 3" descr="58.jpg"/>
          <p:cNvPicPr>
            <a:picLocks noChangeAspect="1"/>
          </p:cNvPicPr>
          <p:nvPr/>
        </p:nvPicPr>
        <p:blipFill>
          <a:blip r:embed="rId3"/>
          <a:stretch>
            <a:fillRect/>
          </a:stretch>
        </p:blipFill>
        <p:spPr>
          <a:xfrm>
            <a:off x="642910" y="4214818"/>
            <a:ext cx="4000528" cy="2643182"/>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rice-terraces-62-600x760.jpg"/>
          <p:cNvPicPr>
            <a:picLocks noChangeAspect="1"/>
          </p:cNvPicPr>
          <p:nvPr/>
        </p:nvPicPr>
        <p:blipFill>
          <a:blip r:embed="rId2"/>
          <a:stretch>
            <a:fillRect/>
          </a:stretch>
        </p:blipFill>
        <p:spPr>
          <a:xfrm>
            <a:off x="285720" y="642918"/>
            <a:ext cx="3429024" cy="4357670"/>
          </a:xfrm>
          <a:prstGeom prst="rect">
            <a:avLst/>
          </a:prstGeom>
          <a:ln>
            <a:noFill/>
          </a:ln>
          <a:effectLst>
            <a:softEdge rad="112500"/>
          </a:effectLst>
        </p:spPr>
      </p:pic>
      <p:pic>
        <p:nvPicPr>
          <p:cNvPr id="3" name="صورة 2" descr="rice-terraces-142-600x401.jpg"/>
          <p:cNvPicPr>
            <a:picLocks noChangeAspect="1"/>
          </p:cNvPicPr>
          <p:nvPr/>
        </p:nvPicPr>
        <p:blipFill>
          <a:blip r:embed="rId3"/>
          <a:stretch>
            <a:fillRect/>
          </a:stretch>
        </p:blipFill>
        <p:spPr>
          <a:xfrm>
            <a:off x="3398328" y="285728"/>
            <a:ext cx="5344489" cy="35719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4" name="صورة 3" descr="rice-terraces-152-600x401.jpg"/>
          <p:cNvPicPr>
            <a:picLocks noChangeAspect="1"/>
          </p:cNvPicPr>
          <p:nvPr/>
        </p:nvPicPr>
        <p:blipFill>
          <a:blip r:embed="rId4"/>
          <a:stretch>
            <a:fillRect/>
          </a:stretch>
        </p:blipFill>
        <p:spPr>
          <a:xfrm>
            <a:off x="2643174" y="3500438"/>
            <a:ext cx="4500574" cy="300788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857224" y="571480"/>
            <a:ext cx="7715304" cy="2123658"/>
          </a:xfrm>
          <a:prstGeom prst="rect">
            <a:avLst/>
          </a:prstGeom>
          <a:noFill/>
        </p:spPr>
        <p:txBody>
          <a:bodyPr wrap="square" rtlCol="1">
            <a:spAutoFit/>
          </a:bodyPr>
          <a:lstStyle/>
          <a:p>
            <a:pPr>
              <a:buFont typeface="Arial" pitchFamily="34" charset="0"/>
              <a:buChar char="•"/>
            </a:pPr>
            <a:r>
              <a:rPr lang="ar-SA" sz="2000" b="1" dirty="0" smtClean="0">
                <a:solidFill>
                  <a:srgbClr val="00B050"/>
                </a:solidFill>
              </a:rPr>
              <a:t>توليد الطاقة الكهربائية:  </a:t>
            </a:r>
          </a:p>
          <a:p>
            <a:pPr>
              <a:buFont typeface="Arial" pitchFamily="34" charset="0"/>
              <a:buChar char="•"/>
            </a:pPr>
            <a:r>
              <a:rPr lang="ar-SA" sz="2000" b="1" dirty="0" smtClean="0"/>
              <a:t>للجبال أهمية كبيرة في توليد الطاقة الكهربائية من المجاري النهرية شديدة الانحدار سريعة الجريان مثل(مرتفعات كشمير, مرتفعات اسكندنافية).</a:t>
            </a:r>
          </a:p>
          <a:p>
            <a:endParaRPr lang="ar-SA" dirty="0" smtClean="0"/>
          </a:p>
          <a:p>
            <a:endParaRPr lang="ar-SA" dirty="0" smtClean="0"/>
          </a:p>
          <a:p>
            <a:endParaRPr lang="ar-SA" dirty="0" smtClean="0"/>
          </a:p>
          <a:p>
            <a:endParaRPr lang="ar-SA" dirty="0"/>
          </a:p>
        </p:txBody>
      </p:sp>
      <p:pic>
        <p:nvPicPr>
          <p:cNvPr id="3" name="صورة 2" descr="كشمييير.jpg"/>
          <p:cNvPicPr>
            <a:picLocks noChangeAspect="1"/>
          </p:cNvPicPr>
          <p:nvPr/>
        </p:nvPicPr>
        <p:blipFill>
          <a:blip r:embed="rId3"/>
          <a:stretch>
            <a:fillRect/>
          </a:stretch>
        </p:blipFill>
        <p:spPr>
          <a:xfrm>
            <a:off x="928662" y="1785926"/>
            <a:ext cx="6858048" cy="450059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14348" y="214291"/>
            <a:ext cx="7500990" cy="3908762"/>
          </a:xfrm>
          <a:prstGeom prst="rect">
            <a:avLst/>
          </a:prstGeom>
        </p:spPr>
        <p:txBody>
          <a:bodyPr wrap="square">
            <a:spAutoFit/>
          </a:bodyPr>
          <a:lstStyle/>
          <a:p>
            <a:r>
              <a:rPr lang="ar-SA" sz="2400" b="1" dirty="0" smtClean="0">
                <a:solidFill>
                  <a:schemeClr val="accent1">
                    <a:lumMod val="50000"/>
                  </a:schemeClr>
                </a:solidFill>
              </a:rPr>
              <a:t>كيف تؤثر التضاريس في الأمطار والرياح: </a:t>
            </a:r>
          </a:p>
          <a:p>
            <a:pPr algn="justLow"/>
            <a:r>
              <a:rPr lang="ar-SA" sz="2000" dirty="0" smtClean="0"/>
              <a:t>_ المناطق المرتفعة تعتبر أغزر مطراً وبالتالي تصبح هذه المناطق مصدراً لمياه الأنهار, ويكون النبات أسرع نمواً في الجوانب أو السفوح الجبلية المعرضة للشمس مثال</a:t>
            </a:r>
            <a:r>
              <a:rPr lang="ar-SA" sz="2000" dirty="0" smtClean="0">
                <a:sym typeface="Wingdings" pitchFamily="2" charset="2"/>
              </a:rPr>
              <a:t>: (السفوح الجنوبية لجبال الألب), </a:t>
            </a:r>
            <a:r>
              <a:rPr lang="ar-SA" sz="2000" dirty="0" smtClean="0"/>
              <a:t>حيث تختلف في إنتاجها الزراعي عن السفوح الشمالية التي تكون واقعة في منطقة (ظل الشمس).</a:t>
            </a:r>
          </a:p>
          <a:p>
            <a:pPr algn="justLow"/>
            <a:r>
              <a:rPr lang="ar-SA" sz="2000" dirty="0" smtClean="0"/>
              <a:t>_ أيضا الجوانب المعرضة للرياح المحملة ببخار الماء تكون عرضة للمطر أكثر من المناطق الواقعة في (ظل المطر)..</a:t>
            </a:r>
          </a:p>
          <a:p>
            <a:endParaRPr lang="ar-SA" sz="2000" dirty="0" smtClean="0"/>
          </a:p>
          <a:p>
            <a:r>
              <a:rPr lang="ar-SA" sz="2000" b="1" dirty="0" smtClean="0">
                <a:solidFill>
                  <a:schemeClr val="accent2">
                    <a:lumMod val="75000"/>
                  </a:schemeClr>
                </a:solidFill>
              </a:rPr>
              <a:t>ويؤدي اختلاف التضاريس إلى قيام حركة تبادل تجاري بين الأقاليم السهلية والأقاليم الجبلية..</a:t>
            </a:r>
          </a:p>
          <a:p>
            <a:r>
              <a:rPr lang="ar-SA" sz="2000" b="1" dirty="0" smtClean="0">
                <a:solidFill>
                  <a:schemeClr val="accent2">
                    <a:lumMod val="75000"/>
                  </a:schemeClr>
                </a:solidFill>
              </a:rPr>
              <a:t>مثال: التبادل بين سكان جبال الألب وسكان سهل </a:t>
            </a:r>
            <a:r>
              <a:rPr lang="ar-SA" sz="2000" b="1" dirty="0" err="1" smtClean="0">
                <a:solidFill>
                  <a:schemeClr val="accent2">
                    <a:lumMod val="75000"/>
                  </a:schemeClr>
                </a:solidFill>
              </a:rPr>
              <a:t>البو</a:t>
            </a:r>
            <a:r>
              <a:rPr lang="ar-SA" sz="2000" b="1" dirty="0" smtClean="0">
                <a:solidFill>
                  <a:schemeClr val="accent2">
                    <a:lumMod val="75000"/>
                  </a:schemeClr>
                </a:solidFill>
              </a:rPr>
              <a:t> في ايطاليا..</a:t>
            </a:r>
          </a:p>
          <a:p>
            <a:endParaRPr lang="ar-SA" sz="2400" dirty="0" smtClean="0"/>
          </a:p>
        </p:txBody>
      </p:sp>
      <p:pic>
        <p:nvPicPr>
          <p:cNvPr id="3" name="صورة 2" descr="الالب.jpg"/>
          <p:cNvPicPr>
            <a:picLocks noChangeAspect="1"/>
          </p:cNvPicPr>
          <p:nvPr/>
        </p:nvPicPr>
        <p:blipFill>
          <a:blip r:embed="rId2"/>
          <a:stretch>
            <a:fillRect/>
          </a:stretch>
        </p:blipFill>
        <p:spPr>
          <a:xfrm>
            <a:off x="4714876" y="3857628"/>
            <a:ext cx="4071966" cy="271464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4" name="صورة 3" descr="300px-HauteVallePo.jpg"/>
          <p:cNvPicPr>
            <a:picLocks noChangeAspect="1"/>
          </p:cNvPicPr>
          <p:nvPr/>
        </p:nvPicPr>
        <p:blipFill>
          <a:blip r:embed="rId3"/>
          <a:stretch>
            <a:fillRect/>
          </a:stretch>
        </p:blipFill>
        <p:spPr>
          <a:xfrm>
            <a:off x="642910" y="3857628"/>
            <a:ext cx="3810000" cy="2786062"/>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714348" y="285728"/>
            <a:ext cx="7467600" cy="703282"/>
          </a:xfrm>
        </p:spPr>
        <p:txBody>
          <a:bodyPr/>
          <a:lstStyle/>
          <a:p>
            <a:pPr algn="r"/>
            <a:r>
              <a:rPr lang="ar-SA" b="1" dirty="0" smtClean="0">
                <a:solidFill>
                  <a:schemeClr val="accent4">
                    <a:lumMod val="50000"/>
                  </a:schemeClr>
                </a:solidFill>
              </a:rPr>
              <a:t>5. </a:t>
            </a:r>
            <a:r>
              <a:rPr lang="ar-SA" sz="3200" b="1" dirty="0" smtClean="0">
                <a:solidFill>
                  <a:schemeClr val="accent4">
                    <a:lumMod val="50000"/>
                  </a:schemeClr>
                </a:solidFill>
              </a:rPr>
              <a:t>المناخ</a:t>
            </a:r>
            <a:endParaRPr lang="ar-SA" sz="3200" b="1" dirty="0">
              <a:solidFill>
                <a:schemeClr val="accent4">
                  <a:lumMod val="50000"/>
                </a:schemeClr>
              </a:solidFill>
            </a:endParaRPr>
          </a:p>
        </p:txBody>
      </p:sp>
      <p:sp>
        <p:nvSpPr>
          <p:cNvPr id="5" name="مربع نص 4"/>
          <p:cNvSpPr txBox="1"/>
          <p:nvPr/>
        </p:nvSpPr>
        <p:spPr>
          <a:xfrm>
            <a:off x="714348" y="928670"/>
            <a:ext cx="7429552" cy="4955203"/>
          </a:xfrm>
          <a:prstGeom prst="rect">
            <a:avLst/>
          </a:prstGeom>
          <a:noFill/>
        </p:spPr>
        <p:txBody>
          <a:bodyPr wrap="square" rtlCol="1">
            <a:spAutoFit/>
          </a:bodyPr>
          <a:lstStyle/>
          <a:p>
            <a:pPr algn="just"/>
            <a:r>
              <a:rPr lang="ar-SA" sz="2400" dirty="0" smtClean="0"/>
              <a:t>من أهم العوامل الطبيعية المؤثرة في الإنتاج..ويظهر أثرة واضحاً على الإنسان وكافة أنشطته.</a:t>
            </a:r>
          </a:p>
          <a:p>
            <a:pPr algn="just">
              <a:buFont typeface="Arial" pitchFamily="34" charset="0"/>
              <a:buChar char="•"/>
            </a:pPr>
            <a:r>
              <a:rPr lang="ar-SA" sz="2800" b="1" dirty="0" smtClean="0">
                <a:solidFill>
                  <a:srgbClr val="00B050"/>
                </a:solidFill>
              </a:rPr>
              <a:t>تأثير المناخ على </a:t>
            </a:r>
            <a:r>
              <a:rPr lang="ar-SA" sz="2800" b="1" dirty="0" err="1" smtClean="0">
                <a:solidFill>
                  <a:srgbClr val="00B050"/>
                </a:solidFill>
              </a:rPr>
              <a:t>الغلات</a:t>
            </a:r>
            <a:r>
              <a:rPr lang="ar-SA" sz="2800" b="1" dirty="0" smtClean="0">
                <a:solidFill>
                  <a:srgbClr val="00B050"/>
                </a:solidFill>
              </a:rPr>
              <a:t> الزراعية والإنتاج الزراعي:</a:t>
            </a:r>
            <a:r>
              <a:rPr lang="ar-SA" sz="2800" b="1" dirty="0" smtClean="0"/>
              <a:t> </a:t>
            </a:r>
          </a:p>
          <a:p>
            <a:pPr algn="just">
              <a:buFont typeface="Arial" pitchFamily="34" charset="0"/>
              <a:buChar char="•"/>
            </a:pPr>
            <a:r>
              <a:rPr lang="ar-SA" sz="2400" dirty="0" smtClean="0"/>
              <a:t>يؤثر المناخ بصورة مباشرة على توزيع </a:t>
            </a:r>
            <a:r>
              <a:rPr lang="ar-SA" sz="2400" dirty="0" err="1" smtClean="0"/>
              <a:t>الغلات</a:t>
            </a:r>
            <a:r>
              <a:rPr lang="ar-SA" sz="2400" dirty="0" smtClean="0"/>
              <a:t> الزراعية  فكل محصول له ظروف مناخية معينة ينمو فيها مثال (المطاط ) تقتصر زراعته على المناطق الاستوائية لأنه يتطلب حرارة مرتفعة وأمطار غزيرة.</a:t>
            </a:r>
          </a:p>
          <a:p>
            <a:pPr algn="just">
              <a:buFont typeface="Arial" pitchFamily="34" charset="0"/>
              <a:buChar char="•"/>
            </a:pPr>
            <a:r>
              <a:rPr lang="ar-SA" sz="2400" dirty="0" smtClean="0"/>
              <a:t>إذن هناك ارتباط بين المحاصيل والمناطق المختلفة (محاصيل المناطق الحارة, الباردة, الصحراوية, المعتدلة...الخ)</a:t>
            </a:r>
          </a:p>
          <a:p>
            <a:pPr algn="just">
              <a:buFont typeface="Arial" pitchFamily="34" charset="0"/>
              <a:buChar char="•"/>
            </a:pPr>
            <a:r>
              <a:rPr lang="ar-SA" sz="2400" dirty="0" smtClean="0"/>
              <a:t>أيضا هناك ارتباط بين المحاصيل والفصول (محاصيل صيفية, شتوية).</a:t>
            </a:r>
          </a:p>
          <a:p>
            <a:pPr algn="just">
              <a:buFont typeface="Arial" pitchFamily="34" charset="0"/>
              <a:buChar char="•"/>
            </a:pPr>
            <a:r>
              <a:rPr lang="ar-SA" sz="2400" dirty="0" smtClean="0"/>
              <a:t>المطر يؤثر في الإنتاج الزراعي أكثر من أي عامل آخر ,, (موسم سقوطه/ كميته/ انتظامه).</a:t>
            </a:r>
          </a:p>
          <a:p>
            <a:pPr algn="just"/>
            <a:r>
              <a:rPr lang="ar-SA" sz="2400" dirty="0" smtClean="0"/>
              <a:t>فالاستفادة من الإمطار المنتظمة الغير فجائية تكون أكبر عادة من الإمطار الفجائية التي تسقط في وقت قصير واحد في السنة.</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7467600" cy="1011222"/>
          </a:xfrm>
        </p:spPr>
        <p:txBody>
          <a:bodyPr>
            <a:normAutofit fontScale="90000"/>
          </a:bodyPr>
          <a:lstStyle/>
          <a:p>
            <a:pPr algn="r">
              <a:buFont typeface="Arial" pitchFamily="34" charset="0"/>
              <a:buChar char="•"/>
            </a:pPr>
            <a:r>
              <a:rPr lang="ar-SA" sz="3200" b="1" dirty="0" smtClean="0">
                <a:solidFill>
                  <a:srgbClr val="00B050"/>
                </a:solidFill>
                <a:effectLst>
                  <a:glow rad="63500">
                    <a:schemeClr val="accent4">
                      <a:satMod val="175000"/>
                      <a:alpha val="40000"/>
                    </a:schemeClr>
                  </a:glow>
                </a:effectLst>
              </a:rPr>
              <a:t> تأثير المناخ على الإنسان وصحته ونشاطه:</a:t>
            </a:r>
            <a:br>
              <a:rPr lang="ar-SA" sz="3200" b="1" dirty="0" smtClean="0">
                <a:solidFill>
                  <a:srgbClr val="00B050"/>
                </a:solidFill>
                <a:effectLst>
                  <a:glow rad="63500">
                    <a:schemeClr val="accent4">
                      <a:satMod val="175000"/>
                      <a:alpha val="40000"/>
                    </a:schemeClr>
                  </a:glow>
                </a:effectLst>
              </a:rPr>
            </a:br>
            <a:endParaRPr lang="ar-SA" dirty="0">
              <a:effectLst>
                <a:glow rad="63500">
                  <a:schemeClr val="accent4">
                    <a:satMod val="175000"/>
                    <a:alpha val="40000"/>
                  </a:schemeClr>
                </a:glow>
              </a:effectLst>
            </a:endParaRPr>
          </a:p>
        </p:txBody>
      </p:sp>
      <p:graphicFrame>
        <p:nvGraphicFramePr>
          <p:cNvPr id="3" name="رسم تخطيطي 2"/>
          <p:cNvGraphicFramePr/>
          <p:nvPr/>
        </p:nvGraphicFramePr>
        <p:xfrm>
          <a:off x="1500166" y="1000108"/>
          <a:ext cx="6096000" cy="55007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714348" y="285728"/>
            <a:ext cx="7467600" cy="642942"/>
          </a:xfrm>
        </p:spPr>
        <p:txBody>
          <a:bodyPr/>
          <a:lstStyle/>
          <a:p>
            <a:pPr algn="r">
              <a:buFont typeface="Arial" pitchFamily="34" charset="0"/>
              <a:buChar char="•"/>
            </a:pPr>
            <a:r>
              <a:rPr lang="ar-SA" b="1" dirty="0" smtClean="0">
                <a:solidFill>
                  <a:srgbClr val="00B050"/>
                </a:solidFill>
                <a:effectLst>
                  <a:glow rad="63500">
                    <a:schemeClr val="accent4">
                      <a:satMod val="175000"/>
                      <a:alpha val="40000"/>
                    </a:schemeClr>
                  </a:glow>
                </a:effectLst>
              </a:rPr>
              <a:t>دور المناخ في النقل:</a:t>
            </a:r>
            <a:endParaRPr lang="ar-SA" b="1" dirty="0">
              <a:solidFill>
                <a:srgbClr val="00B050"/>
              </a:solidFill>
              <a:effectLst>
                <a:glow rad="63500">
                  <a:schemeClr val="accent4">
                    <a:satMod val="175000"/>
                    <a:alpha val="40000"/>
                  </a:schemeClr>
                </a:glow>
              </a:effectLst>
            </a:endParaRPr>
          </a:p>
        </p:txBody>
      </p:sp>
      <p:graphicFrame>
        <p:nvGraphicFramePr>
          <p:cNvPr id="3" name="رسم تخطيطي 2"/>
          <p:cNvGraphicFramePr/>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000100" y="500042"/>
            <a:ext cx="7467600" cy="725470"/>
          </a:xfrm>
        </p:spPr>
        <p:txBody>
          <a:bodyPr/>
          <a:lstStyle/>
          <a:p>
            <a:pPr algn="r">
              <a:buFont typeface="Arial" pitchFamily="34" charset="0"/>
              <a:buChar char="•"/>
            </a:pPr>
            <a:r>
              <a:rPr lang="ar-SA" b="1" dirty="0" smtClean="0">
                <a:solidFill>
                  <a:srgbClr val="00B050"/>
                </a:solidFill>
                <a:effectLst>
                  <a:glow rad="63500">
                    <a:schemeClr val="accent4">
                      <a:satMod val="175000"/>
                      <a:alpha val="40000"/>
                    </a:schemeClr>
                  </a:glow>
                </a:effectLst>
              </a:rPr>
              <a:t>دور المناخ في الصناعة:</a:t>
            </a:r>
            <a:endParaRPr lang="ar-SA" b="1" dirty="0">
              <a:solidFill>
                <a:srgbClr val="00B050"/>
              </a:solidFill>
              <a:effectLst>
                <a:glow rad="63500">
                  <a:schemeClr val="accent4">
                    <a:satMod val="175000"/>
                    <a:alpha val="40000"/>
                  </a:schemeClr>
                </a:glow>
              </a:effectLst>
            </a:endParaRPr>
          </a:p>
        </p:txBody>
      </p:sp>
      <p:graphicFrame>
        <p:nvGraphicFramePr>
          <p:cNvPr id="4" name="رسم تخطيطي 3"/>
          <p:cNvGraphicFramePr/>
          <p:nvPr/>
        </p:nvGraphicFramePr>
        <p:xfrm>
          <a:off x="1643042" y="1571612"/>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000100" y="428604"/>
            <a:ext cx="7467600" cy="654032"/>
          </a:xfrm>
        </p:spPr>
        <p:txBody>
          <a:bodyPr/>
          <a:lstStyle/>
          <a:p>
            <a:pPr algn="r">
              <a:buFont typeface="Arial" pitchFamily="34" charset="0"/>
              <a:buChar char="•"/>
            </a:pPr>
            <a:r>
              <a:rPr lang="ar-SA" b="1" dirty="0" smtClean="0">
                <a:solidFill>
                  <a:srgbClr val="00B050"/>
                </a:solidFill>
                <a:effectLst>
                  <a:glow rad="63500">
                    <a:schemeClr val="accent4">
                      <a:satMod val="175000"/>
                      <a:alpha val="40000"/>
                    </a:schemeClr>
                  </a:glow>
                </a:effectLst>
              </a:rPr>
              <a:t>دور المناخ في السياحة</a:t>
            </a:r>
            <a:endParaRPr lang="ar-SA" b="1" dirty="0">
              <a:solidFill>
                <a:srgbClr val="00B050"/>
              </a:solidFill>
              <a:effectLst>
                <a:glow rad="63500">
                  <a:schemeClr val="accent4">
                    <a:satMod val="175000"/>
                    <a:alpha val="40000"/>
                  </a:schemeClr>
                </a:glow>
              </a:effectLst>
            </a:endParaRPr>
          </a:p>
        </p:txBody>
      </p:sp>
      <p:graphicFrame>
        <p:nvGraphicFramePr>
          <p:cNvPr id="5" name="رسم تخطيطي 4"/>
          <p:cNvGraphicFramePr/>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مربع نص 3"/>
          <p:cNvSpPr txBox="1"/>
          <p:nvPr/>
        </p:nvSpPr>
        <p:spPr>
          <a:xfrm>
            <a:off x="1285852" y="5643578"/>
            <a:ext cx="2214578" cy="646331"/>
          </a:xfrm>
          <a:prstGeom prst="rect">
            <a:avLst/>
          </a:prstGeom>
          <a:noFill/>
        </p:spPr>
        <p:txBody>
          <a:bodyPr wrap="square" rtlCol="1">
            <a:spAutoFit/>
          </a:bodyPr>
          <a:lstStyle/>
          <a:p>
            <a:r>
              <a:rPr lang="ar-SA" b="1" dirty="0" smtClean="0"/>
              <a:t>انتهت..</a:t>
            </a:r>
          </a:p>
          <a:p>
            <a:r>
              <a:rPr lang="ar-SA" b="1" dirty="0" smtClean="0"/>
              <a:t>ع. أماني </a:t>
            </a:r>
            <a:r>
              <a:rPr lang="ar-SA" b="1" dirty="0" err="1" smtClean="0"/>
              <a:t>الشمري</a:t>
            </a:r>
            <a:endParaRPr lang="ar-SA" b="1"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مشربية">
  <a:themeElements>
    <a:clrScheme name="مشربية">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مشربية">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مشربية">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491</TotalTime>
  <Words>2207</Words>
  <Application>Microsoft Office PowerPoint</Application>
  <PresentationFormat>عرض على الشاشة (3:4)‏</PresentationFormat>
  <Paragraphs>171</Paragraphs>
  <Slides>25</Slides>
  <Notes>1</Notes>
  <HiddenSlides>0</HiddenSlides>
  <MMClips>0</MMClips>
  <ScaleCrop>false</ScaleCrop>
  <HeadingPairs>
    <vt:vector size="4" baseType="variant">
      <vt:variant>
        <vt:lpstr>سمة</vt:lpstr>
      </vt:variant>
      <vt:variant>
        <vt:i4>1</vt:i4>
      </vt:variant>
      <vt:variant>
        <vt:lpstr>عناوين الشرائح</vt:lpstr>
      </vt:variant>
      <vt:variant>
        <vt:i4>25</vt:i4>
      </vt:variant>
    </vt:vector>
  </HeadingPairs>
  <TitlesOfParts>
    <vt:vector size="26" baseType="lpstr">
      <vt:lpstr>مشربية</vt:lpstr>
      <vt:lpstr>الشريحة 1</vt:lpstr>
      <vt:lpstr>الشريحة 2</vt:lpstr>
      <vt:lpstr>الشريحة 3</vt:lpstr>
      <vt:lpstr>الشريحة 4</vt:lpstr>
      <vt:lpstr>الشريحة 5</vt:lpstr>
      <vt:lpstr>الشريحة 6</vt:lpstr>
      <vt:lpstr>الشريحة 7</vt:lpstr>
      <vt:lpstr>الشريحة 8</vt:lpstr>
      <vt:lpstr>الشريحة 9</vt:lpstr>
      <vt:lpstr>الشريحة 10</vt:lpstr>
      <vt:lpstr>كيف تؤثر البنية الجيولوجية في الإنتاج التعديني: </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5. المناخ</vt:lpstr>
      <vt:lpstr> تأثير المناخ على الإنسان وصحته ونشاطه: </vt:lpstr>
      <vt:lpstr>دور المناخ في النقل:</vt:lpstr>
      <vt:lpstr>دور المناخ في الصناعة:</vt:lpstr>
      <vt:lpstr>دور المناخ في السياحة</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Toshiba</dc:creator>
  <cp:lastModifiedBy>Toshiba</cp:lastModifiedBy>
  <cp:revision>33</cp:revision>
  <dcterms:created xsi:type="dcterms:W3CDTF">2011-10-16T18:17:30Z</dcterms:created>
  <dcterms:modified xsi:type="dcterms:W3CDTF">2011-12-18T19:42:52Z</dcterms:modified>
</cp:coreProperties>
</file>