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3" r:id="rId7"/>
    <p:sldId id="261" r:id="rId8"/>
    <p:sldId id="262" r:id="rId9"/>
    <p:sldId id="264" r:id="rId10"/>
    <p:sldId id="265" r:id="rId11"/>
    <p:sldId id="267" r:id="rId12"/>
    <p:sldId id="268" r:id="rId13"/>
    <p:sldId id="269" r:id="rId14"/>
    <p:sldId id="266"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49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57FA5E5B-84B0-4510-9BDE-11E0D1C86B79}" type="datetimeFigureOut">
              <a:rPr lang="ar-SA" smtClean="0"/>
              <a:pPr/>
              <a:t>23/01/33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6448BC-04C9-463E-A2D0-8E3D74FC2978}"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7FA5E5B-84B0-4510-9BDE-11E0D1C86B79}" type="datetimeFigureOut">
              <a:rPr lang="ar-SA" smtClean="0"/>
              <a:pPr/>
              <a:t>23/01/33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6448BC-04C9-463E-A2D0-8E3D74FC2978}"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57FA5E5B-84B0-4510-9BDE-11E0D1C86B79}" type="datetimeFigureOut">
              <a:rPr lang="ar-SA" smtClean="0"/>
              <a:pPr/>
              <a:t>23/01/33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6448BC-04C9-463E-A2D0-8E3D74FC2978}"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57FA5E5B-84B0-4510-9BDE-11E0D1C86B79}" type="datetimeFigureOut">
              <a:rPr lang="ar-SA" smtClean="0"/>
              <a:pPr/>
              <a:t>23/01/33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56448BC-04C9-463E-A2D0-8E3D74FC2978}"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57FA5E5B-84B0-4510-9BDE-11E0D1C86B79}" type="datetimeFigureOut">
              <a:rPr lang="ar-SA" smtClean="0"/>
              <a:pPr/>
              <a:t>23/01/33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56448BC-04C9-463E-A2D0-8E3D74FC2978}"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57FA5E5B-84B0-4510-9BDE-11E0D1C86B79}" type="datetimeFigureOut">
              <a:rPr lang="ar-SA" smtClean="0"/>
              <a:pPr/>
              <a:t>23/01/33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56448BC-04C9-463E-A2D0-8E3D74FC2978}"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7FA5E5B-84B0-4510-9BDE-11E0D1C86B79}" type="datetimeFigureOut">
              <a:rPr lang="ar-SA" smtClean="0"/>
              <a:pPr/>
              <a:t>23/01/33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56448BC-04C9-463E-A2D0-8E3D74FC2978}"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7FA5E5B-84B0-4510-9BDE-11E0D1C86B79}" type="datetimeFigureOut">
              <a:rPr lang="ar-SA" smtClean="0"/>
              <a:pPr/>
              <a:t>23/01/33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56448BC-04C9-463E-A2D0-8E3D74FC2978}"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7FA5E5B-84B0-4510-9BDE-11E0D1C86B79}" type="datetimeFigureOut">
              <a:rPr lang="ar-SA" smtClean="0"/>
              <a:pPr/>
              <a:t>23/01/33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56448BC-04C9-463E-A2D0-8E3D74FC2978}"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7FA5E5B-84B0-4510-9BDE-11E0D1C86B79}" type="datetimeFigureOut">
              <a:rPr lang="ar-SA" smtClean="0"/>
              <a:pPr/>
              <a:t>23/01/33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6448BC-04C9-463E-A2D0-8E3D74FC2978}"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7FA5E5B-84B0-4510-9BDE-11E0D1C86B79}" type="datetimeFigureOut">
              <a:rPr lang="ar-SA" smtClean="0"/>
              <a:pPr/>
              <a:t>23/01/33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6448BC-04C9-463E-A2D0-8E3D74FC2978}"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7FA5E5B-84B0-4510-9BDE-11E0D1C86B79}" type="datetimeFigureOut">
              <a:rPr lang="ar-SA" smtClean="0"/>
              <a:pPr/>
              <a:t>23/01/33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56448BC-04C9-463E-A2D0-8E3D74FC2978}"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ctrTitle"/>
          </p:nvPr>
        </p:nvSpPr>
        <p:spPr>
          <a:xfrm>
            <a:off x="685800" y="1214423"/>
            <a:ext cx="7772400" cy="2386028"/>
          </a:xfrm>
        </p:spPr>
        <p:txBody>
          <a:bodyPr>
            <a:normAutofit/>
          </a:bodyPr>
          <a:lstStyle/>
          <a:p>
            <a:r>
              <a:rPr lang="ar-SA" sz="4800" dirty="0" smtClean="0"/>
              <a:t>المحاضرة الثامنة</a:t>
            </a:r>
            <a:br>
              <a:rPr lang="ar-SA" sz="4800" dirty="0" smtClean="0"/>
            </a:br>
            <a:r>
              <a:rPr lang="ar-SA" sz="4800" dirty="0" smtClean="0"/>
              <a:t>تابع الفصل الخامس</a:t>
            </a:r>
            <a:br>
              <a:rPr lang="ar-SA" sz="4800" dirty="0" smtClean="0"/>
            </a:br>
            <a:r>
              <a:rPr lang="ar-SA" sz="4800" dirty="0" smtClean="0"/>
              <a:t>الإنتاج الزراعي</a:t>
            </a:r>
            <a:endParaRPr lang="ar-SA" sz="4800" dirty="0"/>
          </a:p>
        </p:txBody>
      </p:sp>
      <p:sp>
        <p:nvSpPr>
          <p:cNvPr id="7" name="عنوان فرعي 6"/>
          <p:cNvSpPr>
            <a:spLocks noGrp="1"/>
          </p:cNvSpPr>
          <p:nvPr>
            <p:ph type="subTitle" idx="1"/>
          </p:nvPr>
        </p:nvSpPr>
        <p:spPr>
          <a:xfrm>
            <a:off x="500034" y="3886200"/>
            <a:ext cx="8001056" cy="828684"/>
          </a:xfrm>
        </p:spPr>
        <p:txBody>
          <a:bodyPr>
            <a:noAutofit/>
          </a:bodyPr>
          <a:lstStyle/>
          <a:p>
            <a:r>
              <a:rPr lang="ar-SA" sz="4000" b="1" dirty="0" smtClean="0">
                <a:solidFill>
                  <a:srgbClr val="C00000"/>
                </a:solidFill>
              </a:rPr>
              <a:t>خامساً: أهم العوامل المؤثرة في الإنتاج الزراعي</a:t>
            </a:r>
            <a:endParaRPr lang="ar-SA" sz="4000" b="1" dirty="0">
              <a:solidFill>
                <a:srgbClr val="C00000"/>
              </a:solidFill>
            </a:endParaRPr>
          </a:p>
        </p:txBody>
      </p:sp>
      <p:sp>
        <p:nvSpPr>
          <p:cNvPr id="4" name="مربع نص 3"/>
          <p:cNvSpPr txBox="1"/>
          <p:nvPr/>
        </p:nvSpPr>
        <p:spPr>
          <a:xfrm>
            <a:off x="1428728" y="5643578"/>
            <a:ext cx="2428892" cy="369332"/>
          </a:xfrm>
          <a:prstGeom prst="rect">
            <a:avLst/>
          </a:prstGeom>
          <a:noFill/>
        </p:spPr>
        <p:txBody>
          <a:bodyPr wrap="square" rtlCol="1">
            <a:spAutoFit/>
          </a:bodyPr>
          <a:lstStyle/>
          <a:p>
            <a:r>
              <a:rPr lang="ar-SA" b="1" dirty="0" smtClean="0"/>
              <a:t>إعداد: </a:t>
            </a:r>
            <a:r>
              <a:rPr lang="ar-SA" b="1" dirty="0" err="1" smtClean="0"/>
              <a:t>ع</a:t>
            </a:r>
            <a:r>
              <a:rPr lang="ar-SA" b="1" dirty="0" smtClean="0"/>
              <a:t>. أماني </a:t>
            </a:r>
            <a:r>
              <a:rPr lang="ar-SA" b="1" dirty="0" err="1" smtClean="0"/>
              <a:t>الشمري</a:t>
            </a:r>
            <a:endParaRPr lang="ar-SA"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54032"/>
          </a:xfrm>
        </p:spPr>
        <p:txBody>
          <a:bodyPr>
            <a:normAutofit fontScale="90000"/>
          </a:bodyPr>
          <a:lstStyle/>
          <a:p>
            <a:r>
              <a:rPr lang="ar-SA" dirty="0" smtClean="0">
                <a:solidFill>
                  <a:srgbClr val="C00000"/>
                </a:solidFill>
              </a:rPr>
              <a:t>العوامل الطبيعية المؤثرة في الزراعة</a:t>
            </a:r>
            <a:endParaRPr lang="ar-SA" dirty="0">
              <a:solidFill>
                <a:srgbClr val="C00000"/>
              </a:solidFill>
            </a:endParaRPr>
          </a:p>
        </p:txBody>
      </p:sp>
      <p:sp>
        <p:nvSpPr>
          <p:cNvPr id="3" name="عنصر نائب للمحتوى 2"/>
          <p:cNvSpPr>
            <a:spLocks noGrp="1"/>
          </p:cNvSpPr>
          <p:nvPr>
            <p:ph idx="1"/>
          </p:nvPr>
        </p:nvSpPr>
        <p:spPr>
          <a:xfrm>
            <a:off x="457200" y="1000108"/>
            <a:ext cx="8229600" cy="5126055"/>
          </a:xfrm>
        </p:spPr>
        <p:txBody>
          <a:bodyPr>
            <a:normAutofit/>
          </a:bodyPr>
          <a:lstStyle/>
          <a:p>
            <a:r>
              <a:rPr lang="ar-SA" dirty="0" smtClean="0">
                <a:solidFill>
                  <a:srgbClr val="C00000"/>
                </a:solidFill>
              </a:rPr>
              <a:t>1. الموقع: </a:t>
            </a:r>
            <a:r>
              <a:rPr lang="ar-SA" sz="2400" dirty="0" smtClean="0"/>
              <a:t>كيف يؤثر الموقع في </a:t>
            </a:r>
            <a:r>
              <a:rPr lang="ar-SA" sz="2400" dirty="0" err="1" smtClean="0"/>
              <a:t>الانتاج</a:t>
            </a:r>
            <a:r>
              <a:rPr lang="ar-SA" sz="2400" dirty="0" smtClean="0"/>
              <a:t> الزراعي:</a:t>
            </a:r>
          </a:p>
          <a:p>
            <a:pPr>
              <a:buNone/>
            </a:pPr>
            <a:r>
              <a:rPr lang="ar-SA" sz="2400" dirty="0" smtClean="0"/>
              <a:t>نجد أن (وسط المدن/ العواصم): تنتج المحاصيل الغير المرنة (سريعة التلف),</a:t>
            </a:r>
          </a:p>
          <a:p>
            <a:pPr>
              <a:buNone/>
            </a:pPr>
            <a:r>
              <a:rPr lang="ar-SA" sz="2400" dirty="0" smtClean="0"/>
              <a:t>مثل الفاكهة والخضار والألبان..الخ</a:t>
            </a:r>
          </a:p>
          <a:p>
            <a:pPr>
              <a:buNone/>
            </a:pPr>
            <a:r>
              <a:rPr lang="ar-SA" sz="2400" dirty="0" smtClean="0"/>
              <a:t>بالمقابل نجد أن (المناطق البعيدة عن السوق ووسط المدينة) تتخصص في إنتاج</a:t>
            </a:r>
          </a:p>
          <a:p>
            <a:pPr>
              <a:buNone/>
            </a:pPr>
            <a:r>
              <a:rPr lang="ar-SA" sz="2400" dirty="0" smtClean="0"/>
              <a:t>المحاصيل المرنة..</a:t>
            </a:r>
          </a:p>
          <a:p>
            <a:pPr>
              <a:buFont typeface="Arial" charset="0"/>
              <a:buChar char="•"/>
            </a:pPr>
            <a:r>
              <a:rPr lang="ar-SA" sz="2400" dirty="0" smtClean="0"/>
              <a:t>لكن بعد ظهور وسائل النقل الحديثة والسريعة ذات التجهيزات المتقدمة (تبريد تجميد) أصبح بالإمكان نقل هذه المنتجات إلى مسافات بعيدة ولكن تظهر هنا مشكلة ارتفاع قيمة السلعة حين وصولها للسوق..</a:t>
            </a:r>
          </a:p>
          <a:p>
            <a:pPr>
              <a:buNone/>
            </a:pPr>
            <a:endParaRPr lang="ar-SA"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صر نائب للمحتوى 6"/>
          <p:cNvSpPr>
            <a:spLocks noGrp="1"/>
          </p:cNvSpPr>
          <p:nvPr>
            <p:ph idx="1"/>
          </p:nvPr>
        </p:nvSpPr>
        <p:spPr>
          <a:xfrm>
            <a:off x="357158" y="214290"/>
            <a:ext cx="8572560" cy="6215106"/>
          </a:xfrm>
        </p:spPr>
        <p:txBody>
          <a:bodyPr>
            <a:normAutofit/>
          </a:bodyPr>
          <a:lstStyle/>
          <a:p>
            <a:r>
              <a:rPr lang="ar-SA" dirty="0" smtClean="0">
                <a:solidFill>
                  <a:srgbClr val="C00000"/>
                </a:solidFill>
              </a:rPr>
              <a:t>2. المٌناخ:</a:t>
            </a:r>
          </a:p>
          <a:p>
            <a:pPr>
              <a:buNone/>
            </a:pPr>
            <a:r>
              <a:rPr lang="ar-SA" sz="2400" dirty="0" smtClean="0"/>
              <a:t>العناصر المٌناخية المؤثرة على الإنتاج الزراعي:</a:t>
            </a:r>
          </a:p>
          <a:p>
            <a:pPr marL="457200" indent="-457200">
              <a:buAutoNum type="arabicPeriod"/>
            </a:pPr>
            <a:r>
              <a:rPr lang="ar-SA" sz="2400" dirty="0" smtClean="0">
                <a:solidFill>
                  <a:srgbClr val="00B050"/>
                </a:solidFill>
              </a:rPr>
              <a:t>درجة الحرارة: </a:t>
            </a:r>
            <a:r>
              <a:rPr lang="ar-SA" sz="2400" dirty="0" smtClean="0"/>
              <a:t>تحدد درجة الحرارة طول فصل النمو ونوع النبات السائد..</a:t>
            </a:r>
          </a:p>
          <a:p>
            <a:pPr marL="457200" indent="-457200">
              <a:buNone/>
            </a:pPr>
            <a:r>
              <a:rPr lang="ar-SA" sz="2400" dirty="0" smtClean="0"/>
              <a:t>وقد ساهم ذلك بظهور التخصص الزراعي (لان المحاصيل بعضها يرتبط بدرجات حرارة معينة ينمو فيها)..</a:t>
            </a:r>
          </a:p>
          <a:p>
            <a:pPr marL="457200" indent="-457200">
              <a:buNone/>
            </a:pPr>
            <a:r>
              <a:rPr lang="ar-SA" sz="2400" dirty="0" smtClean="0"/>
              <a:t>- وكلما زادت قدرة النبات على تحمل درجات الحرارة المختلفة كلما كان أكثر انتشاراً.</a:t>
            </a:r>
          </a:p>
          <a:p>
            <a:pPr marL="457200" indent="-457200">
              <a:buNone/>
            </a:pPr>
            <a:r>
              <a:rPr lang="ar-SA" sz="2400" dirty="0" smtClean="0"/>
              <a:t>- فلكل محصول درجة حرارة مفضلة يجود فيها الإنتاج ودرجة حرارة صغرى لا ينمو تحتها وعظمى لا ينمو فوقها..</a:t>
            </a:r>
          </a:p>
          <a:p>
            <a:pPr marL="457200" indent="-457200">
              <a:buNone/>
            </a:pPr>
            <a:r>
              <a:rPr lang="ar-SA" sz="2400" dirty="0" smtClean="0"/>
              <a:t>وكلما كانت درجة الحرارة السائدة وقت النمو أقرب إلى الدرجة المفضلة كان ذلك أنسب لنمو النبات..</a:t>
            </a:r>
          </a:p>
          <a:p>
            <a:pPr marL="457200" indent="-457200">
              <a:buNone/>
            </a:pPr>
            <a:r>
              <a:rPr lang="ar-SA" sz="2400" dirty="0" smtClean="0"/>
              <a:t>2. </a:t>
            </a:r>
            <a:r>
              <a:rPr lang="ar-SA" sz="2400" dirty="0" smtClean="0">
                <a:solidFill>
                  <a:srgbClr val="00B050"/>
                </a:solidFill>
              </a:rPr>
              <a:t>الأمطار:</a:t>
            </a:r>
          </a:p>
          <a:p>
            <a:pPr marL="457200" indent="-457200">
              <a:buNone/>
            </a:pPr>
            <a:r>
              <a:rPr lang="ar-SA" sz="2400" dirty="0" smtClean="0"/>
              <a:t>- تؤثر الأمطار بدرجة كبيرة على النبات وذلك لأنها المصدر الرئيسي للمياه العذبة..</a:t>
            </a:r>
          </a:p>
          <a:p>
            <a:pPr marL="457200" indent="-457200">
              <a:buNone/>
            </a:pPr>
            <a:r>
              <a:rPr lang="ar-SA" sz="2400" dirty="0" smtClean="0"/>
              <a:t>كمية الأمطار وفصل سقوطها (هل هي صيفية أو شتوية),يحدد نوع المحصول المزروع والحيوان الذي يُرعى في المنطقة..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42918"/>
            <a:ext cx="8229600" cy="5483245"/>
          </a:xfrm>
        </p:spPr>
        <p:txBody>
          <a:bodyPr>
            <a:normAutofit/>
          </a:bodyPr>
          <a:lstStyle/>
          <a:p>
            <a:pPr>
              <a:buFontTx/>
              <a:buChar char="-"/>
            </a:pPr>
            <a:r>
              <a:rPr lang="ar-SA" sz="2400" dirty="0" smtClean="0"/>
              <a:t>أمثلة: - الإقليم الموسمي ذو الإمطار الصيفية تتم فيه زراعة المحاصيل الصيفية (الأرز)  - إقليم البحر المتوسط ذو الإمطار الشتوية يزرع فيه (القمح الشتوي)..</a:t>
            </a:r>
            <a:endParaRPr lang="ar-SA" sz="2400" dirty="0"/>
          </a:p>
          <a:p>
            <a:pPr>
              <a:buFontTx/>
              <a:buChar char="-"/>
            </a:pPr>
            <a:r>
              <a:rPr lang="ar-SA" sz="2400" dirty="0" smtClean="0"/>
              <a:t>ليست كمية المطر هي أساس نجاح الزراعة فلابد أن تكون هذه الأمطار تسقط في فترة </a:t>
            </a:r>
            <a:r>
              <a:rPr lang="ar-SA" sz="2400" dirty="0" err="1" smtClean="0"/>
              <a:t>النموو</a:t>
            </a:r>
            <a:r>
              <a:rPr lang="ar-SA" sz="2400" dirty="0" smtClean="0"/>
              <a:t>..</a:t>
            </a:r>
          </a:p>
          <a:p>
            <a:pPr>
              <a:buNone/>
            </a:pPr>
            <a:r>
              <a:rPr lang="ar-SA" sz="2400" dirty="0" smtClean="0">
                <a:solidFill>
                  <a:srgbClr val="00B050"/>
                </a:solidFill>
              </a:rPr>
              <a:t>3. الرياح: </a:t>
            </a:r>
            <a:r>
              <a:rPr lang="ar-SA" sz="2400" dirty="0" smtClean="0"/>
              <a:t>لها آثار سلبية مثل:</a:t>
            </a:r>
          </a:p>
          <a:p>
            <a:pPr>
              <a:buFontTx/>
              <a:buChar char="-"/>
            </a:pPr>
            <a:r>
              <a:rPr lang="ar-SA" sz="2400" dirty="0" smtClean="0"/>
              <a:t>تزيد عمليات التبخر فبذلك تفقد النبات الماء والرطوبة التي يحتاجها..</a:t>
            </a:r>
          </a:p>
          <a:p>
            <a:pPr>
              <a:buFontTx/>
              <a:buChar char="-"/>
            </a:pPr>
            <a:r>
              <a:rPr lang="ar-SA" sz="2400" dirty="0" smtClean="0"/>
              <a:t>تؤثر على بعض المحاصيل سلبا مثل الكاكاو الذي لا يحتمل الرياح وقت النضج لذلك يزرع في المناطق الهادئة..</a:t>
            </a:r>
          </a:p>
          <a:p>
            <a:pPr>
              <a:buFontTx/>
              <a:buChar char="-"/>
            </a:pPr>
            <a:r>
              <a:rPr lang="ar-SA" sz="2400" dirty="0" smtClean="0"/>
              <a:t>جرف التربة والضرر بالمحاصيل مثل رياح الخماسين في مصر..</a:t>
            </a:r>
          </a:p>
          <a:p>
            <a:pPr>
              <a:buNone/>
            </a:pPr>
            <a:r>
              <a:rPr lang="ar-SA" sz="2400" dirty="0" smtClean="0"/>
              <a:t>كما لها آثار إيجابية مثل:</a:t>
            </a:r>
          </a:p>
          <a:p>
            <a:pPr>
              <a:buFontTx/>
              <a:buChar char="-"/>
            </a:pPr>
            <a:r>
              <a:rPr lang="ar-SA" sz="2400" dirty="0" smtClean="0"/>
              <a:t>لها دور كبير في عملية التلقيح </a:t>
            </a:r>
          </a:p>
          <a:p>
            <a:pPr>
              <a:buFontTx/>
              <a:buChar char="-"/>
            </a:pPr>
            <a:r>
              <a:rPr lang="ar-SA" sz="2400" dirty="0" smtClean="0"/>
              <a:t>تفيد في تشغيل المراوح الهوائية في عمليات الري..</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0034" y="428604"/>
            <a:ext cx="8229600" cy="5768997"/>
          </a:xfrm>
        </p:spPr>
        <p:txBody>
          <a:bodyPr>
            <a:normAutofit/>
          </a:bodyPr>
          <a:lstStyle/>
          <a:p>
            <a:pPr>
              <a:buNone/>
            </a:pPr>
            <a:r>
              <a:rPr lang="ar-SA" sz="2400" dirty="0" smtClean="0">
                <a:solidFill>
                  <a:srgbClr val="00B050"/>
                </a:solidFill>
              </a:rPr>
              <a:t>4. الضوء: </a:t>
            </a:r>
            <a:r>
              <a:rPr lang="ar-SA" sz="2400" dirty="0" smtClean="0"/>
              <a:t>يؤثر في عملية التمثيل الضوئي (</a:t>
            </a:r>
            <a:r>
              <a:rPr lang="ar-SA" sz="2400" dirty="0" err="1" smtClean="0"/>
              <a:t>الكلوروفيلي</a:t>
            </a:r>
            <a:r>
              <a:rPr lang="ar-SA" sz="2400" dirty="0" smtClean="0"/>
              <a:t>) وهي عملية يتم فيها تحويل المواد الذائبة في التربة بما فيها الأملاح إلى عناصر غذائية هامة مفيدة للنبات بواسطة الضوء..</a:t>
            </a:r>
          </a:p>
          <a:p>
            <a:pPr>
              <a:buFontTx/>
              <a:buChar char="-"/>
            </a:pPr>
            <a:r>
              <a:rPr lang="ar-SA" sz="2400" dirty="0" smtClean="0"/>
              <a:t>محاصيل النهار الطويل/ هي محاصيل تحتاج إلى أيام نهار طويل لكي تنمو </a:t>
            </a:r>
            <a:r>
              <a:rPr lang="ar-SA" sz="2400" dirty="0" err="1" smtClean="0"/>
              <a:t>وتثمر</a:t>
            </a:r>
            <a:r>
              <a:rPr lang="ar-SA" sz="2400" dirty="0"/>
              <a:t> </a:t>
            </a:r>
            <a:r>
              <a:rPr lang="ar-SA" sz="2400" dirty="0" smtClean="0"/>
              <a:t>ومن أمثلتها: القمح والشعير..</a:t>
            </a:r>
          </a:p>
          <a:p>
            <a:pPr>
              <a:buFontTx/>
              <a:buChar char="-"/>
            </a:pPr>
            <a:r>
              <a:rPr lang="ar-SA" sz="2400" dirty="0" smtClean="0"/>
              <a:t>محاصيل النهار القصير/ هي محاصيل تحتاج إلى أيام نهار قصير لكي تنمو </a:t>
            </a:r>
            <a:r>
              <a:rPr lang="ar-SA" sz="2400" dirty="0" err="1" smtClean="0"/>
              <a:t>وتثمر</a:t>
            </a:r>
            <a:r>
              <a:rPr lang="ar-SA" sz="2400" dirty="0" smtClean="0"/>
              <a:t> ومن أمثلتها: فول </a:t>
            </a:r>
            <a:r>
              <a:rPr lang="ar-SA" sz="2400" dirty="0" err="1" smtClean="0"/>
              <a:t>الصويا</a:t>
            </a:r>
            <a:r>
              <a:rPr lang="ar-SA" sz="2400" dirty="0" smtClean="0"/>
              <a:t> والتبغ..</a:t>
            </a:r>
          </a:p>
          <a:p>
            <a:pPr>
              <a:buFontTx/>
              <a:buChar char="-"/>
            </a:pPr>
            <a:r>
              <a:rPr lang="ar-SA" sz="2400" dirty="0" smtClean="0"/>
              <a:t>محاصيل محايدة/ محاصيل لا تتأثر بطول النهار مثل: القطن ودوار الشمس.</a:t>
            </a:r>
          </a:p>
          <a:p>
            <a:pPr>
              <a:buNone/>
            </a:pPr>
            <a:r>
              <a:rPr lang="ar-SA" sz="2400" dirty="0" smtClean="0">
                <a:solidFill>
                  <a:srgbClr val="00B050"/>
                </a:solidFill>
              </a:rPr>
              <a:t>5. الرطوبة: </a:t>
            </a:r>
            <a:r>
              <a:rPr lang="ar-SA" sz="2400" dirty="0" smtClean="0"/>
              <a:t>تؤثر على بعض المحاصيل وبالتالي على الصناعات وترتب على اختلافها بين المناطق (التخصص الإقليمي), مثال: تخصصت منطقة وسط وشمال دلتا النيل في مصر بزراعة القطن طويل التيلة لارتفاع نسبة الرطوبة.</a:t>
            </a:r>
          </a:p>
          <a:p>
            <a:pPr>
              <a:buNone/>
            </a:pPr>
            <a:endParaRPr lang="ar-SA" sz="24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28604"/>
            <a:ext cx="8229600" cy="5697559"/>
          </a:xfrm>
        </p:spPr>
        <p:txBody>
          <a:bodyPr>
            <a:normAutofit/>
          </a:bodyPr>
          <a:lstStyle/>
          <a:p>
            <a:pPr>
              <a:buNone/>
            </a:pPr>
            <a:r>
              <a:rPr lang="ar-SA" sz="2400" dirty="0" smtClean="0">
                <a:solidFill>
                  <a:srgbClr val="00B050"/>
                </a:solidFill>
              </a:rPr>
              <a:t>6. الثلج: </a:t>
            </a:r>
          </a:p>
          <a:p>
            <a:pPr>
              <a:buFontTx/>
              <a:buChar char="-"/>
            </a:pPr>
            <a:r>
              <a:rPr lang="ar-SA" sz="2400" dirty="0" smtClean="0"/>
              <a:t>من آثاره السلبية: </a:t>
            </a:r>
          </a:p>
          <a:p>
            <a:pPr>
              <a:buFontTx/>
              <a:buChar char="-"/>
            </a:pPr>
            <a:r>
              <a:rPr lang="ar-SA" sz="2400" dirty="0" smtClean="0"/>
              <a:t>سقوط الثلج وتراكمه وتحوله إلى جليد يقضي على المزروعات بفعل الضغط.</a:t>
            </a:r>
            <a:endParaRPr lang="ar-SA" sz="2400" dirty="0"/>
          </a:p>
          <a:p>
            <a:pPr>
              <a:buFontTx/>
              <a:buChar char="-"/>
            </a:pPr>
            <a:r>
              <a:rPr lang="ar-SA" sz="2400" dirty="0" smtClean="0"/>
              <a:t>الثلج ضار إذا ساعد على نمو الحشائش الضارة بالنباتات.</a:t>
            </a:r>
          </a:p>
          <a:p>
            <a:pPr>
              <a:buFontTx/>
              <a:buChar char="-"/>
            </a:pPr>
            <a:r>
              <a:rPr lang="ar-SA" sz="2400" dirty="0" smtClean="0"/>
              <a:t>يسبب الفيضانات عند ذوبانه.</a:t>
            </a:r>
          </a:p>
          <a:p>
            <a:pPr>
              <a:buFontTx/>
              <a:buChar char="-"/>
            </a:pPr>
            <a:r>
              <a:rPr lang="ar-SA" sz="2400" dirty="0" smtClean="0"/>
              <a:t>يغطي المراعي فيضطر الفلاح إلى إيواء الحيوانات في الحظائر..</a:t>
            </a:r>
          </a:p>
          <a:p>
            <a:pPr>
              <a:buFontTx/>
              <a:buChar char="-"/>
            </a:pPr>
            <a:endParaRPr lang="ar-SA" sz="2400" dirty="0" smtClean="0"/>
          </a:p>
          <a:p>
            <a:pPr>
              <a:buFontTx/>
              <a:buChar char="-"/>
            </a:pPr>
            <a:r>
              <a:rPr lang="ar-SA" sz="2400" dirty="0" smtClean="0"/>
              <a:t>من آثاره الإيجابية:</a:t>
            </a:r>
          </a:p>
          <a:p>
            <a:pPr>
              <a:buFontTx/>
              <a:buChar char="-"/>
            </a:pPr>
            <a:r>
              <a:rPr lang="ar-SA" sz="2400" dirty="0" smtClean="0"/>
              <a:t>يعمل الجليد على حماية الحبوب التي تبذر في الخريف في المناطق الباردة لأنه يحميها من أضرار الصقيع.</a:t>
            </a:r>
          </a:p>
        </p:txBody>
      </p:sp>
      <p:pic>
        <p:nvPicPr>
          <p:cNvPr id="4" name="صورة 3" descr="untitled.bmp"/>
          <p:cNvPicPr>
            <a:picLocks noChangeAspect="1"/>
          </p:cNvPicPr>
          <p:nvPr/>
        </p:nvPicPr>
        <p:blipFill>
          <a:blip r:embed="rId2"/>
          <a:stretch>
            <a:fillRect/>
          </a:stretch>
        </p:blipFill>
        <p:spPr>
          <a:xfrm>
            <a:off x="2428860" y="4786322"/>
            <a:ext cx="4286280" cy="18573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85728"/>
            <a:ext cx="8229600" cy="5840435"/>
          </a:xfrm>
        </p:spPr>
        <p:txBody>
          <a:bodyPr>
            <a:normAutofit/>
          </a:bodyPr>
          <a:lstStyle/>
          <a:p>
            <a:pPr>
              <a:buNone/>
            </a:pPr>
            <a:r>
              <a:rPr lang="ar-SA" sz="2400" dirty="0" smtClean="0">
                <a:solidFill>
                  <a:srgbClr val="00B050"/>
                </a:solidFill>
              </a:rPr>
              <a:t>7. الصقيع: </a:t>
            </a:r>
            <a:r>
              <a:rPr lang="ar-SA" sz="2400" dirty="0" smtClean="0"/>
              <a:t>اخطر العناصر المناخية ضررا على النبات وهو ناتج عن تحول بخار الماء من حالة غازية إلى صلبة دون المرور بالحالة السائلة.</a:t>
            </a:r>
          </a:p>
          <a:p>
            <a:pPr>
              <a:buFontTx/>
              <a:buChar char="-"/>
            </a:pPr>
            <a:r>
              <a:rPr lang="ar-SA" sz="2400" dirty="0" smtClean="0"/>
              <a:t>يترك أثرا بالغا في المناطق المرتفعة وغالبا لا يصيب سفوح المنحدرات لذلك في تتخصص السفوح بزراعة المحاصيل التي تتضرر بالصقيع مثل الفاكهة.</a:t>
            </a:r>
          </a:p>
          <a:p>
            <a:r>
              <a:rPr lang="ar-SA" dirty="0" smtClean="0">
                <a:solidFill>
                  <a:srgbClr val="C00000"/>
                </a:solidFill>
              </a:rPr>
              <a:t>3. التربة: </a:t>
            </a:r>
            <a:r>
              <a:rPr lang="ar-SA" sz="2400" dirty="0" smtClean="0"/>
              <a:t>هي الطبقة السطحية والتي يمد </a:t>
            </a:r>
            <a:r>
              <a:rPr lang="ar-SA" sz="2400" dirty="0" err="1" smtClean="0"/>
              <a:t>بها</a:t>
            </a:r>
            <a:r>
              <a:rPr lang="ar-SA" sz="2400" dirty="0" smtClean="0"/>
              <a:t> النبات جذوره ويمتص </a:t>
            </a:r>
            <a:r>
              <a:rPr lang="ar-SA" sz="2400" dirty="0" err="1" smtClean="0"/>
              <a:t>الغذتء</a:t>
            </a:r>
            <a:r>
              <a:rPr lang="ar-SA" sz="2400" dirty="0" smtClean="0"/>
              <a:t> والماء الذي يلزم لنموه...</a:t>
            </a:r>
          </a:p>
          <a:p>
            <a:pPr>
              <a:buNone/>
            </a:pPr>
            <a:r>
              <a:rPr lang="ar-SA" sz="2400" dirty="0" smtClean="0"/>
              <a:t> أقسام التربة الرئيسية:</a:t>
            </a:r>
          </a:p>
          <a:p>
            <a:pPr marL="457200" indent="-457200">
              <a:buFont typeface="+mj-lt"/>
              <a:buAutoNum type="arabicPeriod"/>
            </a:pPr>
            <a:r>
              <a:rPr lang="ar-SA" sz="2400" b="1" dirty="0" smtClean="0">
                <a:solidFill>
                  <a:schemeClr val="accent1">
                    <a:lumMod val="75000"/>
                  </a:schemeClr>
                </a:solidFill>
              </a:rPr>
              <a:t>التربة الحمراء والصفراء (</a:t>
            </a:r>
            <a:r>
              <a:rPr lang="ar-SA" sz="2400" b="1" dirty="0" err="1" smtClean="0">
                <a:solidFill>
                  <a:schemeClr val="accent1">
                    <a:lumMod val="75000"/>
                  </a:schemeClr>
                </a:solidFill>
              </a:rPr>
              <a:t>اللاتريت</a:t>
            </a:r>
            <a:r>
              <a:rPr lang="ar-SA" sz="2400" b="1" dirty="0" smtClean="0">
                <a:solidFill>
                  <a:schemeClr val="accent1">
                    <a:lumMod val="75000"/>
                  </a:schemeClr>
                </a:solidFill>
              </a:rPr>
              <a:t>):</a:t>
            </a:r>
          </a:p>
          <a:p>
            <a:pPr marL="457200" indent="-457200">
              <a:buFontTx/>
              <a:buChar char="-"/>
            </a:pPr>
            <a:r>
              <a:rPr lang="ar-SA" sz="2400" dirty="0" smtClean="0"/>
              <a:t>ذات ألوان حمراء وصفراء وعمقها كبير وهي أكثر أنواع الترب انتشارا.</a:t>
            </a:r>
          </a:p>
          <a:p>
            <a:pPr marL="457200" indent="-457200">
              <a:buFontTx/>
              <a:buChar char="-"/>
            </a:pPr>
            <a:r>
              <a:rPr lang="ar-SA" sz="2400" dirty="0" smtClean="0"/>
              <a:t>أقل أنواع التربة خصوبة(عللي), حيث تخلو من المواد العضوية والمعدنية اللازمة لخصوبة التربة وذلك بسبب غزارة الأمطار التي تغسل التربة باستمرار.</a:t>
            </a:r>
          </a:p>
          <a:p>
            <a:pPr marL="457200" indent="-457200">
              <a:buFontTx/>
              <a:buChar char="-"/>
            </a:pPr>
            <a:r>
              <a:rPr lang="ar-SA" sz="2400" dirty="0" smtClean="0"/>
              <a:t>تتواجد في أقاليم الغابات المدارية في حوض الأمازون.</a:t>
            </a:r>
          </a:p>
        </p:txBody>
      </p:sp>
      <p:pic>
        <p:nvPicPr>
          <p:cNvPr id="4" name="صورة 3" descr="post-10-1109887636.jpg"/>
          <p:cNvPicPr>
            <a:picLocks noChangeAspect="1"/>
          </p:cNvPicPr>
          <p:nvPr/>
        </p:nvPicPr>
        <p:blipFill>
          <a:blip r:embed="rId2"/>
          <a:stretch>
            <a:fillRect/>
          </a:stretch>
        </p:blipFill>
        <p:spPr>
          <a:xfrm>
            <a:off x="714348" y="5000636"/>
            <a:ext cx="2222496" cy="15009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357422" y="428604"/>
            <a:ext cx="6329378" cy="5697559"/>
          </a:xfrm>
        </p:spPr>
        <p:txBody>
          <a:bodyPr>
            <a:normAutofit/>
          </a:bodyPr>
          <a:lstStyle/>
          <a:p>
            <a:r>
              <a:rPr lang="ar-SA" sz="2400" b="1" dirty="0" smtClean="0">
                <a:solidFill>
                  <a:schemeClr val="accent1">
                    <a:lumMod val="75000"/>
                  </a:schemeClr>
                </a:solidFill>
              </a:rPr>
              <a:t>2. تربة </a:t>
            </a:r>
            <a:r>
              <a:rPr lang="ar-SA" sz="2400" b="1" dirty="0" err="1" smtClean="0">
                <a:solidFill>
                  <a:schemeClr val="accent1">
                    <a:lumMod val="75000"/>
                  </a:schemeClr>
                </a:solidFill>
              </a:rPr>
              <a:t>البودزل</a:t>
            </a:r>
            <a:r>
              <a:rPr lang="ar-SA" sz="2400" b="1" dirty="0" smtClean="0">
                <a:solidFill>
                  <a:schemeClr val="accent1">
                    <a:lumMod val="75000"/>
                  </a:schemeClr>
                </a:solidFill>
              </a:rPr>
              <a:t> ذات اللون البني أو الرمادي:</a:t>
            </a:r>
          </a:p>
          <a:p>
            <a:pPr>
              <a:buFontTx/>
              <a:buChar char="-"/>
            </a:pPr>
            <a:r>
              <a:rPr lang="ar-SA" sz="2400" dirty="0" smtClean="0"/>
              <a:t>في نطاق الغابات المعتدلة والباردة</a:t>
            </a:r>
          </a:p>
          <a:p>
            <a:pPr>
              <a:buFontTx/>
              <a:buChar char="-"/>
            </a:pPr>
            <a:r>
              <a:rPr lang="ar-SA" sz="2400" dirty="0" smtClean="0"/>
              <a:t>حمضية (عللي)حيث أن طبقة </a:t>
            </a:r>
            <a:r>
              <a:rPr lang="ar-SA" sz="2400" dirty="0" err="1" smtClean="0"/>
              <a:t>الدوبال</a:t>
            </a:r>
            <a:r>
              <a:rPr lang="ar-SA" sz="2400" dirty="0" smtClean="0"/>
              <a:t> تتصف بقلة السمك (طبقة تتواجد فيها المواد العضوية ذات الأصل النباتي أو الحيواني والتي تكون هامة لخصوبة التربة).</a:t>
            </a:r>
          </a:p>
          <a:p>
            <a:pPr>
              <a:buFontTx/>
              <a:buChar char="-"/>
            </a:pPr>
            <a:r>
              <a:rPr lang="ar-SA" sz="2400" dirty="0" smtClean="0"/>
              <a:t>فقيرة في خصوبتها (عللي)حيث تعتبر أسفنجية المظهر تحتفظ بالأمطار القليلة الساقطة عليها.. </a:t>
            </a:r>
          </a:p>
          <a:p>
            <a:r>
              <a:rPr lang="ar-SA" sz="2400" b="1" dirty="0" smtClean="0">
                <a:solidFill>
                  <a:schemeClr val="accent1">
                    <a:lumMod val="75000"/>
                  </a:schemeClr>
                </a:solidFill>
              </a:rPr>
              <a:t>3. تربة </a:t>
            </a:r>
            <a:r>
              <a:rPr lang="ar-SA" sz="2400" b="1" dirty="0" err="1" smtClean="0">
                <a:solidFill>
                  <a:schemeClr val="accent1">
                    <a:lumMod val="75000"/>
                  </a:schemeClr>
                </a:solidFill>
              </a:rPr>
              <a:t>التندرا</a:t>
            </a:r>
            <a:r>
              <a:rPr lang="ar-SA" sz="2400" b="1" dirty="0" smtClean="0">
                <a:solidFill>
                  <a:schemeClr val="accent1">
                    <a:lumMod val="75000"/>
                  </a:schemeClr>
                </a:solidFill>
              </a:rPr>
              <a:t>: </a:t>
            </a:r>
          </a:p>
          <a:p>
            <a:pPr>
              <a:buFontTx/>
              <a:buChar char="-"/>
            </a:pPr>
            <a:r>
              <a:rPr lang="ar-SA" sz="2400" dirty="0" smtClean="0"/>
              <a:t>توجد في المناطق القطبية والمرتفعات العالية </a:t>
            </a:r>
          </a:p>
          <a:p>
            <a:pPr>
              <a:buFontTx/>
              <a:buChar char="-"/>
            </a:pPr>
            <a:r>
              <a:rPr lang="ar-SA" sz="2400" dirty="0" smtClean="0"/>
              <a:t>الطبقة السفلى منها دائمة التجمد إما العليا فتتجمد شتاءاً.</a:t>
            </a:r>
          </a:p>
          <a:p>
            <a:pPr>
              <a:buFontTx/>
              <a:buChar char="-"/>
            </a:pPr>
            <a:r>
              <a:rPr lang="ar-SA" sz="2400" dirty="0" smtClean="0"/>
              <a:t>تصريفها المائي رديء لذلك غير قابلة للزراعة.</a:t>
            </a:r>
          </a:p>
          <a:p>
            <a:pPr>
              <a:buFontTx/>
              <a:buChar char="-"/>
            </a:pPr>
            <a:endParaRPr lang="ar-SA" sz="2400" dirty="0"/>
          </a:p>
        </p:txBody>
      </p:sp>
      <p:pic>
        <p:nvPicPr>
          <p:cNvPr id="5" name="صورة 4" descr="imagesCAW6OSAW.jpg"/>
          <p:cNvPicPr>
            <a:picLocks noChangeAspect="1"/>
          </p:cNvPicPr>
          <p:nvPr/>
        </p:nvPicPr>
        <p:blipFill>
          <a:blip r:embed="rId2"/>
          <a:stretch>
            <a:fillRect/>
          </a:stretch>
        </p:blipFill>
        <p:spPr>
          <a:xfrm>
            <a:off x="285720" y="1428736"/>
            <a:ext cx="2466975" cy="1847850"/>
          </a:xfrm>
          <a:prstGeom prst="rect">
            <a:avLst/>
          </a:prstGeom>
          <a:ln>
            <a:noFill/>
          </a:ln>
          <a:effectLst>
            <a:outerShdw blurRad="292100" dist="139700" dir="2700000" algn="tl" rotWithShape="0">
              <a:srgbClr val="333333">
                <a:alpha val="65000"/>
              </a:srgbClr>
            </a:outerShdw>
          </a:effectLst>
        </p:spPr>
      </p:pic>
      <p:pic>
        <p:nvPicPr>
          <p:cNvPr id="6" name="صورة 5" descr="untitled.bmp"/>
          <p:cNvPicPr>
            <a:picLocks noChangeAspect="1"/>
          </p:cNvPicPr>
          <p:nvPr/>
        </p:nvPicPr>
        <p:blipFill>
          <a:blip r:embed="rId3"/>
          <a:stretch>
            <a:fillRect/>
          </a:stretch>
        </p:blipFill>
        <p:spPr>
          <a:xfrm>
            <a:off x="285720" y="3500438"/>
            <a:ext cx="2500329" cy="17649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488" y="285728"/>
            <a:ext cx="5800708" cy="6072230"/>
          </a:xfrm>
        </p:spPr>
        <p:txBody>
          <a:bodyPr>
            <a:normAutofit lnSpcReduction="10000"/>
          </a:bodyPr>
          <a:lstStyle/>
          <a:p>
            <a:r>
              <a:rPr lang="ar-SA" sz="2400" b="1" dirty="0" smtClean="0">
                <a:solidFill>
                  <a:schemeClr val="accent1">
                    <a:lumMod val="75000"/>
                  </a:schemeClr>
                </a:solidFill>
              </a:rPr>
              <a:t>4. تربة البراري السوداء:</a:t>
            </a:r>
          </a:p>
          <a:p>
            <a:pPr>
              <a:buFontTx/>
              <a:buChar char="-"/>
            </a:pPr>
            <a:r>
              <a:rPr lang="ar-SA" sz="2400" dirty="0" smtClean="0"/>
              <a:t>في العروض المعتدلة والمدارية وتتكون في مناطق الحشائش.</a:t>
            </a:r>
          </a:p>
          <a:p>
            <a:pPr>
              <a:buFontTx/>
              <a:buChar char="-"/>
            </a:pPr>
            <a:r>
              <a:rPr lang="ar-SA" sz="2400" dirty="0" smtClean="0"/>
              <a:t>تتميز بلونها الأسود وبخصوبتها العالية</a:t>
            </a:r>
          </a:p>
          <a:p>
            <a:r>
              <a:rPr lang="ar-SA" sz="2400" b="1" dirty="0" smtClean="0">
                <a:solidFill>
                  <a:schemeClr val="accent1">
                    <a:lumMod val="75000"/>
                  </a:schemeClr>
                </a:solidFill>
              </a:rPr>
              <a:t>5. تربة </a:t>
            </a:r>
            <a:r>
              <a:rPr lang="ar-SA" sz="2400" b="1" dirty="0" err="1" smtClean="0">
                <a:solidFill>
                  <a:schemeClr val="accent1">
                    <a:lumMod val="75000"/>
                  </a:schemeClr>
                </a:solidFill>
              </a:rPr>
              <a:t>التشرنوزم</a:t>
            </a:r>
            <a:r>
              <a:rPr lang="ar-SA" sz="2400" b="1" dirty="0" smtClean="0">
                <a:solidFill>
                  <a:schemeClr val="accent1">
                    <a:lumMod val="75000"/>
                  </a:schemeClr>
                </a:solidFill>
              </a:rPr>
              <a:t>:</a:t>
            </a:r>
          </a:p>
          <a:p>
            <a:pPr>
              <a:buFontTx/>
              <a:buChar char="-"/>
            </a:pPr>
            <a:r>
              <a:rPr lang="ar-SA" sz="2400" dirty="0" smtClean="0"/>
              <a:t>توجد على الأطراف الجافة لتربة البراري</a:t>
            </a:r>
          </a:p>
          <a:p>
            <a:pPr>
              <a:buFontTx/>
              <a:buChar char="-"/>
            </a:pPr>
            <a:r>
              <a:rPr lang="ar-SA" sz="2400" dirty="0" smtClean="0"/>
              <a:t>تتميز بلونها الأسود وبخصوبتها العالية</a:t>
            </a:r>
          </a:p>
          <a:p>
            <a:pPr>
              <a:buFontTx/>
              <a:buChar char="-"/>
            </a:pPr>
            <a:r>
              <a:rPr lang="ar-SA" sz="2400" dirty="0" smtClean="0"/>
              <a:t>لا تصلح للمحاصيل التي تتطلب كميات كبيرة من الماء , والحشائش التي تنمو </a:t>
            </a:r>
            <a:r>
              <a:rPr lang="ar-SA" sz="2400" dirty="0" err="1" smtClean="0"/>
              <a:t>بها</a:t>
            </a:r>
            <a:r>
              <a:rPr lang="ar-SA" sz="2400" dirty="0" smtClean="0"/>
              <a:t> اقل طولا من حشائش البراري (عللي)؟</a:t>
            </a:r>
          </a:p>
          <a:p>
            <a:pPr>
              <a:buNone/>
            </a:pPr>
            <a:r>
              <a:rPr lang="ar-SA" sz="2400" dirty="0" smtClean="0"/>
              <a:t> حيث توجد علة أطراف الإقليم المطير..</a:t>
            </a:r>
          </a:p>
          <a:p>
            <a:r>
              <a:rPr lang="ar-SA" sz="2400" b="1" dirty="0" smtClean="0">
                <a:solidFill>
                  <a:schemeClr val="accent1">
                    <a:lumMod val="75000"/>
                  </a:schemeClr>
                </a:solidFill>
              </a:rPr>
              <a:t>6. تربة </a:t>
            </a:r>
            <a:r>
              <a:rPr lang="ar-SA" sz="2400" b="1" dirty="0" err="1" smtClean="0">
                <a:solidFill>
                  <a:schemeClr val="accent1">
                    <a:lumMod val="75000"/>
                  </a:schemeClr>
                </a:solidFill>
              </a:rPr>
              <a:t>الاستبس</a:t>
            </a:r>
            <a:r>
              <a:rPr lang="ar-SA" sz="2400" b="1" dirty="0" smtClean="0">
                <a:solidFill>
                  <a:schemeClr val="accent1">
                    <a:lumMod val="75000"/>
                  </a:schemeClr>
                </a:solidFill>
              </a:rPr>
              <a:t> البنية:</a:t>
            </a:r>
          </a:p>
          <a:p>
            <a:pPr>
              <a:buFontTx/>
              <a:buChar char="-"/>
            </a:pPr>
            <a:r>
              <a:rPr lang="ar-SA" sz="2400" dirty="0" smtClean="0"/>
              <a:t>في أقاليم </a:t>
            </a:r>
            <a:r>
              <a:rPr lang="ar-SA" sz="2400" dirty="0" err="1" smtClean="0"/>
              <a:t>الاستبس</a:t>
            </a:r>
            <a:r>
              <a:rPr lang="ar-SA" sz="2400" dirty="0" smtClean="0"/>
              <a:t> قصيرة الحشائش.</a:t>
            </a:r>
          </a:p>
          <a:p>
            <a:pPr>
              <a:buFontTx/>
              <a:buChar char="-"/>
            </a:pPr>
            <a:r>
              <a:rPr lang="ar-SA" sz="2400" dirty="0" smtClean="0"/>
              <a:t>قليلة الخصوبة إلا إذا عولجت بطريقة علمية.</a:t>
            </a:r>
          </a:p>
          <a:p>
            <a:pPr>
              <a:buFontTx/>
              <a:buChar char="-"/>
            </a:pPr>
            <a:r>
              <a:rPr lang="ar-SA" sz="2400" dirty="0" smtClean="0"/>
              <a:t>تتواجد في الجزء الأكبر من الإقليم السوداني بأفريقيا.</a:t>
            </a:r>
          </a:p>
        </p:txBody>
      </p:sp>
      <p:pic>
        <p:nvPicPr>
          <p:cNvPr id="4" name="صورة 3" descr="untitledjehcjedc.bmp"/>
          <p:cNvPicPr>
            <a:picLocks noChangeAspect="1"/>
          </p:cNvPicPr>
          <p:nvPr/>
        </p:nvPicPr>
        <p:blipFill>
          <a:blip r:embed="rId2"/>
          <a:stretch>
            <a:fillRect/>
          </a:stretch>
        </p:blipFill>
        <p:spPr>
          <a:xfrm>
            <a:off x="357158" y="428604"/>
            <a:ext cx="2538430" cy="1857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4" descr="29914589.jpg"/>
          <p:cNvPicPr>
            <a:picLocks noChangeAspect="1"/>
          </p:cNvPicPr>
          <p:nvPr/>
        </p:nvPicPr>
        <p:blipFill>
          <a:blip r:embed="rId3"/>
          <a:stretch>
            <a:fillRect/>
          </a:stretch>
        </p:blipFill>
        <p:spPr>
          <a:xfrm>
            <a:off x="428596" y="2357431"/>
            <a:ext cx="2428892" cy="18573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descr="images.jpg"/>
          <p:cNvPicPr>
            <a:picLocks noChangeAspect="1"/>
          </p:cNvPicPr>
          <p:nvPr/>
        </p:nvPicPr>
        <p:blipFill>
          <a:blip r:embed="rId4"/>
          <a:stretch>
            <a:fillRect/>
          </a:stretch>
        </p:blipFill>
        <p:spPr>
          <a:xfrm>
            <a:off x="500034" y="4357694"/>
            <a:ext cx="2466975" cy="184785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5984" y="500042"/>
            <a:ext cx="6615130" cy="5626121"/>
          </a:xfrm>
        </p:spPr>
        <p:txBody>
          <a:bodyPr>
            <a:normAutofit/>
          </a:bodyPr>
          <a:lstStyle/>
          <a:p>
            <a:r>
              <a:rPr lang="ar-SA" sz="2400" b="1" dirty="0" smtClean="0">
                <a:solidFill>
                  <a:schemeClr val="accent1">
                    <a:lumMod val="75000"/>
                  </a:schemeClr>
                </a:solidFill>
              </a:rPr>
              <a:t>7. التربة الصحراوية:</a:t>
            </a:r>
          </a:p>
          <a:p>
            <a:pPr>
              <a:buFontTx/>
              <a:buChar char="-"/>
            </a:pPr>
            <a:r>
              <a:rPr lang="ar-SA" sz="2400" dirty="0" smtClean="0"/>
              <a:t>فقيرة في المواد العضوية </a:t>
            </a:r>
          </a:p>
          <a:p>
            <a:pPr>
              <a:buFontTx/>
              <a:buChar char="-"/>
            </a:pPr>
            <a:r>
              <a:rPr lang="ar-SA" sz="2400" dirty="0" smtClean="0"/>
              <a:t>غنية بالمواد المعدنية (مثل الحديد الذي يكسبها اللون الأحمر)..</a:t>
            </a:r>
          </a:p>
          <a:p>
            <a:r>
              <a:rPr lang="ar-SA" sz="2400" b="1" dirty="0" smtClean="0">
                <a:solidFill>
                  <a:schemeClr val="accent1">
                    <a:lumMod val="75000"/>
                  </a:schemeClr>
                </a:solidFill>
              </a:rPr>
              <a:t>8. التربة الرسوبية الفيضية:</a:t>
            </a:r>
          </a:p>
          <a:p>
            <a:pPr>
              <a:buFontTx/>
              <a:buChar char="-"/>
            </a:pPr>
            <a:r>
              <a:rPr lang="ar-SA" sz="2400" dirty="0" smtClean="0"/>
              <a:t>هي تربة خصبة منقولة بواسطة فيضانات الأنهار.</a:t>
            </a:r>
          </a:p>
          <a:p>
            <a:pPr>
              <a:buFontTx/>
              <a:buChar char="-"/>
            </a:pPr>
            <a:r>
              <a:rPr lang="ar-SA" sz="2400" dirty="0" smtClean="0"/>
              <a:t>خصبة لأنها متجددة باستمرار..</a:t>
            </a:r>
          </a:p>
          <a:p>
            <a:r>
              <a:rPr lang="ar-SA" sz="2400" b="1" dirty="0" smtClean="0">
                <a:solidFill>
                  <a:schemeClr val="accent1">
                    <a:lumMod val="75000"/>
                  </a:schemeClr>
                </a:solidFill>
              </a:rPr>
              <a:t>9. التربة الجليدية:</a:t>
            </a:r>
          </a:p>
          <a:p>
            <a:pPr>
              <a:buFontTx/>
              <a:buChar char="-"/>
            </a:pPr>
            <a:r>
              <a:rPr lang="ar-SA" sz="2400" dirty="0" smtClean="0"/>
              <a:t>هي تربة خصبة منقولة بواسطة الثلاجات الجليدية في النطاقات الباردة بعد ذوبان الجليد منذ العصور الجليدية القديمة..</a:t>
            </a:r>
          </a:p>
          <a:p>
            <a:r>
              <a:rPr lang="ar-SA" sz="2400" b="1" dirty="0" smtClean="0">
                <a:solidFill>
                  <a:schemeClr val="accent1">
                    <a:lumMod val="75000"/>
                  </a:schemeClr>
                </a:solidFill>
              </a:rPr>
              <a:t>10. التربة الهوائية </a:t>
            </a:r>
            <a:r>
              <a:rPr lang="ar-SA" sz="2400" b="1" dirty="0" err="1" smtClean="0">
                <a:solidFill>
                  <a:schemeClr val="accent1">
                    <a:lumMod val="75000"/>
                  </a:schemeClr>
                </a:solidFill>
              </a:rPr>
              <a:t>اللويس</a:t>
            </a:r>
            <a:r>
              <a:rPr lang="ar-SA" sz="2400" b="1" dirty="0" smtClean="0">
                <a:solidFill>
                  <a:schemeClr val="accent1">
                    <a:lumMod val="75000"/>
                  </a:schemeClr>
                </a:solidFill>
              </a:rPr>
              <a:t>:</a:t>
            </a:r>
          </a:p>
          <a:p>
            <a:pPr>
              <a:buNone/>
            </a:pPr>
            <a:r>
              <a:rPr lang="ar-SA" sz="2400" dirty="0" smtClean="0"/>
              <a:t>- هي تربة خصبة منقولة بواسطة الرياح وتتكون من </a:t>
            </a:r>
            <a:r>
              <a:rPr lang="ar-SA" sz="2400" dirty="0" err="1" smtClean="0"/>
              <a:t>ذرات</a:t>
            </a:r>
            <a:r>
              <a:rPr lang="ar-SA" sz="2400" dirty="0" smtClean="0"/>
              <a:t> رفيعة..</a:t>
            </a:r>
            <a:endParaRPr lang="ar-SA" sz="2400" dirty="0"/>
          </a:p>
        </p:txBody>
      </p:sp>
      <p:pic>
        <p:nvPicPr>
          <p:cNvPr id="4" name="صورة 3" descr="imagesCAJBZZX2.jpg"/>
          <p:cNvPicPr>
            <a:picLocks noChangeAspect="1"/>
          </p:cNvPicPr>
          <p:nvPr/>
        </p:nvPicPr>
        <p:blipFill>
          <a:blip r:embed="rId2"/>
          <a:stretch>
            <a:fillRect/>
          </a:stretch>
        </p:blipFill>
        <p:spPr>
          <a:xfrm>
            <a:off x="285720" y="214290"/>
            <a:ext cx="2283311" cy="1928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صورة 4" descr="imagesCACQ8JAE.jpg"/>
          <p:cNvPicPr>
            <a:picLocks noChangeAspect="1"/>
          </p:cNvPicPr>
          <p:nvPr/>
        </p:nvPicPr>
        <p:blipFill>
          <a:blip r:embed="rId3"/>
          <a:stretch>
            <a:fillRect/>
          </a:stretch>
        </p:blipFill>
        <p:spPr>
          <a:xfrm>
            <a:off x="214282" y="2428868"/>
            <a:ext cx="2466975" cy="1143008"/>
          </a:xfrm>
          <a:prstGeom prst="rect">
            <a:avLst/>
          </a:prstGeom>
          <a:ln>
            <a:noFill/>
          </a:ln>
          <a:effectLst>
            <a:softEdge rad="112500"/>
          </a:effectLst>
        </p:spPr>
      </p:pic>
      <p:pic>
        <p:nvPicPr>
          <p:cNvPr id="7" name="صورة 6" descr="hjuyg.bmp"/>
          <p:cNvPicPr>
            <a:picLocks noChangeAspect="1"/>
          </p:cNvPicPr>
          <p:nvPr/>
        </p:nvPicPr>
        <p:blipFill>
          <a:blip r:embed="rId4"/>
          <a:stretch>
            <a:fillRect/>
          </a:stretch>
        </p:blipFill>
        <p:spPr>
          <a:xfrm>
            <a:off x="357158" y="3500438"/>
            <a:ext cx="2263541" cy="14287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صورة 7" descr="220PX-~1.JPG"/>
          <p:cNvPicPr>
            <a:picLocks noChangeAspect="1"/>
          </p:cNvPicPr>
          <p:nvPr/>
        </p:nvPicPr>
        <p:blipFill>
          <a:blip r:embed="rId5"/>
          <a:stretch>
            <a:fillRect/>
          </a:stretch>
        </p:blipFill>
        <p:spPr>
          <a:xfrm>
            <a:off x="500034" y="5000636"/>
            <a:ext cx="1968504" cy="147637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85728"/>
            <a:ext cx="8229600" cy="5840435"/>
          </a:xfrm>
        </p:spPr>
        <p:txBody>
          <a:bodyPr>
            <a:normAutofit/>
          </a:bodyPr>
          <a:lstStyle/>
          <a:p>
            <a:r>
              <a:rPr lang="ar-SA" sz="2400" b="1" dirty="0" smtClean="0">
                <a:solidFill>
                  <a:schemeClr val="accent1">
                    <a:lumMod val="75000"/>
                  </a:schemeClr>
                </a:solidFill>
              </a:rPr>
              <a:t>11. التربة البركانية:</a:t>
            </a:r>
          </a:p>
          <a:p>
            <a:pPr>
              <a:buFontTx/>
              <a:buChar char="-"/>
            </a:pPr>
            <a:r>
              <a:rPr lang="ar-SA" sz="2400" dirty="0" smtClean="0"/>
              <a:t>هي تربة محلية نتجت بفعل تفتت </a:t>
            </a:r>
            <a:r>
              <a:rPr lang="ar-SA" sz="2400" dirty="0" err="1" smtClean="0"/>
              <a:t>مصهورات</a:t>
            </a:r>
            <a:r>
              <a:rPr lang="ar-SA" sz="2400" dirty="0" smtClean="0"/>
              <a:t> البراكين (</a:t>
            </a:r>
            <a:r>
              <a:rPr lang="ar-SA" sz="2400" dirty="0" err="1" smtClean="0"/>
              <a:t>اللافا</a:t>
            </a:r>
            <a:r>
              <a:rPr lang="ar-SA" sz="2400" dirty="0" smtClean="0"/>
              <a:t>) </a:t>
            </a:r>
          </a:p>
          <a:p>
            <a:pPr>
              <a:buFontTx/>
              <a:buChar char="-"/>
            </a:pPr>
            <a:r>
              <a:rPr lang="ar-SA" sz="2400" dirty="0" smtClean="0"/>
              <a:t>تحوي العديد من المعادن مما ساهم بارتفاع خصوبتها..</a:t>
            </a:r>
          </a:p>
          <a:p>
            <a:r>
              <a:rPr lang="ar-SA" dirty="0" smtClean="0">
                <a:solidFill>
                  <a:srgbClr val="C00000"/>
                </a:solidFill>
              </a:rPr>
              <a:t>4. المياه: </a:t>
            </a:r>
          </a:p>
          <a:p>
            <a:pPr>
              <a:buFontTx/>
              <a:buChar char="-"/>
            </a:pPr>
            <a:r>
              <a:rPr lang="ar-SA" sz="2400" dirty="0" smtClean="0"/>
              <a:t>مصادر المياه:</a:t>
            </a:r>
          </a:p>
          <a:p>
            <a:pPr>
              <a:buNone/>
            </a:pPr>
            <a:r>
              <a:rPr lang="ar-SA" sz="2400" dirty="0" smtClean="0"/>
              <a:t>أ. مياه سطحية: (الأمطار. الأنهار والبحيرات. الينابيع)</a:t>
            </a:r>
          </a:p>
          <a:p>
            <a:pPr>
              <a:buNone/>
            </a:pPr>
            <a:r>
              <a:rPr lang="ar-SA" sz="2400" dirty="0" smtClean="0"/>
              <a:t> - تعتمد مساحات كبيرة في العالم على الري بواسطة الأنهار مثل : وادي النيل ودلتاه في مصر..</a:t>
            </a:r>
          </a:p>
          <a:p>
            <a:pPr>
              <a:buNone/>
            </a:pPr>
            <a:r>
              <a:rPr lang="ar-SA" sz="2400" dirty="0" smtClean="0"/>
              <a:t>ب. المياه الجوفية: </a:t>
            </a:r>
          </a:p>
          <a:p>
            <a:pPr>
              <a:buFontTx/>
              <a:buChar char="-"/>
            </a:pPr>
            <a:r>
              <a:rPr lang="ar-SA" sz="2400" dirty="0" smtClean="0"/>
              <a:t>يشيع استخدامها في الجهات الصحراوية </a:t>
            </a:r>
          </a:p>
          <a:p>
            <a:pPr>
              <a:buFontTx/>
              <a:buChar char="-"/>
            </a:pPr>
            <a:r>
              <a:rPr lang="ar-SA" sz="2400" dirty="0" smtClean="0"/>
              <a:t>تتمثل في مياه الينابيع والآبار مثل المياه التي تستفيد منها واحة الإحساء في المملكة العربية السعودية</a:t>
            </a:r>
          </a:p>
        </p:txBody>
      </p:sp>
      <p:pic>
        <p:nvPicPr>
          <p:cNvPr id="4" name="صورة 3" descr="155406658.jpg"/>
          <p:cNvPicPr>
            <a:picLocks noChangeAspect="1"/>
          </p:cNvPicPr>
          <p:nvPr/>
        </p:nvPicPr>
        <p:blipFill>
          <a:blip r:embed="rId2"/>
          <a:stretch>
            <a:fillRect/>
          </a:stretch>
        </p:blipFill>
        <p:spPr>
          <a:xfrm>
            <a:off x="642910" y="1285860"/>
            <a:ext cx="2143140" cy="16073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14290"/>
            <a:ext cx="8229600" cy="5911873"/>
          </a:xfrm>
        </p:spPr>
        <p:txBody>
          <a:bodyPr>
            <a:normAutofit/>
          </a:bodyPr>
          <a:lstStyle/>
          <a:p>
            <a:r>
              <a:rPr lang="ar-SA" dirty="0" smtClean="0">
                <a:solidFill>
                  <a:srgbClr val="C00000"/>
                </a:solidFill>
              </a:rPr>
              <a:t>5. سطح الأرض:</a:t>
            </a:r>
          </a:p>
          <a:p>
            <a:pPr>
              <a:buFontTx/>
              <a:buChar char="-"/>
            </a:pPr>
            <a:r>
              <a:rPr lang="ar-SA" sz="2400" dirty="0" smtClean="0"/>
              <a:t>تأثير الارتفاع والانخفاض في سطح الأرض على الإنتاج الزراعي:</a:t>
            </a:r>
          </a:p>
          <a:p>
            <a:pPr>
              <a:buNone/>
            </a:pPr>
            <a:r>
              <a:rPr lang="ar-SA" sz="2400" dirty="0"/>
              <a:t>*</a:t>
            </a:r>
            <a:r>
              <a:rPr lang="ar-SA" sz="2400" dirty="0" smtClean="0"/>
              <a:t>((درجات الحرارة تنخفض بالارتفاع عن سطح الأرض إلى أن تصل إلى مادون الصفر )) حينها يكون ذلك عائقاً أمام الزراعة..على النقيض من ذلك المناطق المنخفضة السهلية أكثر ملائمة لقيام الزراعة...كذلك  تكثر الأمطار وتشتد الرياح بالارتفاع عن سطح الأرض وهذا يؤثر على النبات..</a:t>
            </a:r>
          </a:p>
          <a:p>
            <a:pPr>
              <a:buFontTx/>
              <a:buChar char="-"/>
            </a:pPr>
            <a:r>
              <a:rPr lang="ar-SA" sz="2400" dirty="0" smtClean="0"/>
              <a:t>تأثير انحدار سطح الأرض في الزراعة:</a:t>
            </a:r>
          </a:p>
          <a:p>
            <a:pPr>
              <a:buNone/>
            </a:pPr>
            <a:r>
              <a:rPr lang="ar-SA" sz="2400" dirty="0" smtClean="0"/>
              <a:t> *يؤدي الانحدار إلى انجراف التربة, لذلك تربة السفوح رقيقة جدا بالمقارنة بتربة السهول الأسماك نسبياً. كذلك المياه الساقطة على المنحدرات تتدفق فور سقوطها إلى المنخفضات فلذلك السفوح دائما جافة على عكس المناطق المنخفضة.. وإذا انعدم الانحدار في منطقة ما أدى ذلك إلى سوء الصرف وتكوين المستنقعات وبهذه الحالة التربة هنا لا تتناسب مع كافة المحاصيل بل </a:t>
            </a:r>
            <a:r>
              <a:rPr lang="ar-SA" sz="2400" dirty="0" err="1" smtClean="0"/>
              <a:t>ببعضها</a:t>
            </a:r>
            <a:r>
              <a:rPr lang="ar-SA" sz="2400" dirty="0" smtClean="0"/>
              <a:t> مثل الأرز الذي يحتاج رطوبة عالية..</a:t>
            </a:r>
          </a:p>
          <a:p>
            <a:pPr>
              <a:buNone/>
            </a:pPr>
            <a:endParaRPr lang="ar-SA" sz="2400" dirty="0" smtClean="0"/>
          </a:p>
          <a:p>
            <a:pPr>
              <a:buNone/>
            </a:pPr>
            <a:endParaRPr lang="ar-SA"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82594"/>
          </a:xfrm>
        </p:spPr>
        <p:txBody>
          <a:bodyPr>
            <a:normAutofit fontScale="90000"/>
          </a:bodyPr>
          <a:lstStyle/>
          <a:p>
            <a:r>
              <a:rPr lang="ar-SA" dirty="0" smtClean="0">
                <a:solidFill>
                  <a:srgbClr val="C00000"/>
                </a:solidFill>
              </a:rPr>
              <a:t>العوامل البشرية المؤثرة في الزراعة:</a:t>
            </a:r>
            <a:endParaRPr lang="ar-SA" dirty="0">
              <a:solidFill>
                <a:srgbClr val="C00000"/>
              </a:solidFill>
            </a:endParaRPr>
          </a:p>
        </p:txBody>
      </p:sp>
      <p:sp>
        <p:nvSpPr>
          <p:cNvPr id="3" name="عنصر نائب للمحتوى 2"/>
          <p:cNvSpPr>
            <a:spLocks noGrp="1"/>
          </p:cNvSpPr>
          <p:nvPr>
            <p:ph idx="1"/>
          </p:nvPr>
        </p:nvSpPr>
        <p:spPr>
          <a:xfrm>
            <a:off x="457200" y="1000108"/>
            <a:ext cx="8229600" cy="5126055"/>
          </a:xfrm>
        </p:spPr>
        <p:txBody>
          <a:bodyPr>
            <a:normAutofit/>
          </a:bodyPr>
          <a:lstStyle/>
          <a:p>
            <a:r>
              <a:rPr lang="ar-SA" dirty="0" smtClean="0">
                <a:solidFill>
                  <a:srgbClr val="C00000"/>
                </a:solidFill>
              </a:rPr>
              <a:t>1. السكان: </a:t>
            </a:r>
            <a:r>
              <a:rPr lang="ar-SA" sz="2400" dirty="0" smtClean="0"/>
              <a:t>توزيع السكان وكثافتهم ومستواهم المعيشي ومقدار نموهم يلعب دوراً كبيرا في الإنتاج الزراعي.</a:t>
            </a:r>
          </a:p>
          <a:p>
            <a:pPr>
              <a:buFontTx/>
              <a:buChar char="-"/>
            </a:pPr>
            <a:r>
              <a:rPr lang="ar-SA" sz="2400" dirty="0" smtClean="0"/>
              <a:t>توافر الأيدي العاملة ومستواها ومدى مشاركة المرأة في العمل كل هذا يؤثر في الإنتاج الزراعي</a:t>
            </a:r>
          </a:p>
          <a:p>
            <a:pPr>
              <a:buFontTx/>
              <a:buChar char="-"/>
            </a:pPr>
            <a:r>
              <a:rPr lang="ar-SA" sz="2400" dirty="0" smtClean="0"/>
              <a:t>كثافة السكان أيضا تحدد نوعية الزراعة السائدة ::</a:t>
            </a:r>
          </a:p>
          <a:p>
            <a:pPr>
              <a:buFont typeface="Arial" charset="0"/>
              <a:buChar char="•"/>
            </a:pPr>
            <a:r>
              <a:rPr lang="ar-SA" sz="2400" dirty="0" smtClean="0"/>
              <a:t>في المناطق كثيفة السكان (مصر) تعتمد الزراعة الكثيفة بسبب وفرة الأيدي العاملة.</a:t>
            </a:r>
          </a:p>
          <a:p>
            <a:pPr>
              <a:buFont typeface="Arial" charset="0"/>
              <a:buChar char="•"/>
            </a:pPr>
            <a:r>
              <a:rPr lang="ar-SA" sz="2400" dirty="0" smtClean="0"/>
              <a:t>في المناطق المتوسطة الكثافة ( الولايات المتحدة الأمريكية) تسود الزراعة في كافة الأرجاء</a:t>
            </a:r>
          </a:p>
          <a:p>
            <a:pPr>
              <a:buFont typeface="Arial" charset="0"/>
              <a:buChar char="•"/>
            </a:pPr>
            <a:r>
              <a:rPr lang="ar-SA" sz="2400" dirty="0" smtClean="0"/>
              <a:t>في المناطق القليلة السكان (مناطق إفريقيا) تعتمد على التنقل فتسود الزراعة البدائية لأن هدفها الاكتفاء الذاتي.</a:t>
            </a:r>
            <a:endParaRPr lang="ar-SA"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57166"/>
            <a:ext cx="8229600" cy="5768997"/>
          </a:xfrm>
        </p:spPr>
        <p:txBody>
          <a:bodyPr>
            <a:normAutofit lnSpcReduction="10000"/>
          </a:bodyPr>
          <a:lstStyle/>
          <a:p>
            <a:pPr>
              <a:buFontTx/>
              <a:buChar char="-"/>
            </a:pPr>
            <a:r>
              <a:rPr lang="ar-SA" sz="2400" dirty="0" smtClean="0"/>
              <a:t>تركيب السكان من حيث العمر يؤثر في الإنتاج الزراعي فكلما ارتفعت نسبة من هم في سن العمل ارتفع الإنتاج.</a:t>
            </a:r>
          </a:p>
          <a:p>
            <a:pPr>
              <a:buFontTx/>
              <a:buChar char="-"/>
            </a:pPr>
            <a:r>
              <a:rPr lang="ar-SA" sz="2400" dirty="0" smtClean="0"/>
              <a:t>المستوى المعيشي له دور في الإنتاج الزراعي فإذا كان مرتفع تطلب ذلك زيادة الطلب على كافة المنتجات الزراعية, عكس الحال لو انخفض مستوى المعيشة في المجتمعات البدائية يؤدي ذلك تركيز الطلب على الأغذية الضرورية فقط.</a:t>
            </a:r>
          </a:p>
          <a:p>
            <a:r>
              <a:rPr lang="ar-SA" dirty="0" smtClean="0">
                <a:solidFill>
                  <a:srgbClr val="C00000"/>
                </a:solidFill>
              </a:rPr>
              <a:t>2. رأس المال:</a:t>
            </a:r>
          </a:p>
          <a:p>
            <a:pPr>
              <a:buNone/>
            </a:pPr>
            <a:r>
              <a:rPr lang="ar-SA" sz="2400" dirty="0" smtClean="0"/>
              <a:t>- الزراعة الواسعة بكافة ما تحتاجه من أساليب حديثة ومعدات وأسمدة لا تتحقق إلا بتوافر رؤوس الأموال وفي حالة نقص رأس المال تصبح الزراعة معاشيه بدائية بهدف الاكتفاء الذاتي حيث لا وجود لأي فائض يستغل في التجارة.</a:t>
            </a:r>
          </a:p>
          <a:p>
            <a:r>
              <a:rPr lang="ar-SA" dirty="0" smtClean="0">
                <a:solidFill>
                  <a:srgbClr val="C00000"/>
                </a:solidFill>
              </a:rPr>
              <a:t>3. التقدم العلمي التكنولوجي:</a:t>
            </a:r>
          </a:p>
          <a:p>
            <a:pPr>
              <a:buFontTx/>
              <a:buChar char="-"/>
            </a:pPr>
            <a:r>
              <a:rPr lang="ar-SA" sz="2400" dirty="0" smtClean="0"/>
              <a:t>استطاع الإنسان بفعل التقدم العلمي من مواجهة معوقات البيئة من:</a:t>
            </a:r>
          </a:p>
          <a:p>
            <a:pPr>
              <a:buFontTx/>
              <a:buChar char="-"/>
            </a:pPr>
            <a:r>
              <a:rPr lang="ar-SA" sz="2400" dirty="0" smtClean="0"/>
              <a:t>تثبيت الكثبان الرملية وبناء السدود على الأنهار..الخ</a:t>
            </a:r>
          </a:p>
          <a:p>
            <a:pPr>
              <a:buFontTx/>
              <a:buChar char="-"/>
            </a:pPr>
            <a:r>
              <a:rPr lang="ar-SA" sz="2400" dirty="0" smtClean="0"/>
              <a:t>تحسين السلالات واستحداث سلالات جديدة بفعل التهجين.</a:t>
            </a:r>
          </a:p>
          <a:p>
            <a:pPr>
              <a:buFontTx/>
              <a:buChar char="-"/>
            </a:pPr>
            <a:r>
              <a:rPr lang="ar-SA" sz="2400" dirty="0" smtClean="0"/>
              <a:t>إنتاج مبيدات حشرية وأسمدة وآلات متقدمة كل ذلك أدى لزيادة الإنتاج.</a:t>
            </a:r>
            <a:endParaRPr lang="ar-SA"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71480"/>
            <a:ext cx="8229600" cy="5554683"/>
          </a:xfrm>
        </p:spPr>
        <p:txBody>
          <a:bodyPr>
            <a:normAutofit/>
          </a:bodyPr>
          <a:lstStyle/>
          <a:p>
            <a:r>
              <a:rPr lang="ar-SA" dirty="0" smtClean="0">
                <a:solidFill>
                  <a:srgbClr val="C00000"/>
                </a:solidFill>
              </a:rPr>
              <a:t>4. النقل والمواصلات:</a:t>
            </a:r>
          </a:p>
          <a:p>
            <a:pPr>
              <a:buFontTx/>
              <a:buChar char="-"/>
            </a:pPr>
            <a:r>
              <a:rPr lang="ar-SA" sz="2400" dirty="0" smtClean="0"/>
              <a:t>تعد طرق ووسائل المواصلات عصب النشاط الاقتصادي فهي تربط بين مناطق الإنتاج والاستهلاك..</a:t>
            </a:r>
          </a:p>
          <a:p>
            <a:pPr>
              <a:buFontTx/>
              <a:buChar char="-"/>
            </a:pPr>
            <a:r>
              <a:rPr lang="ar-SA" sz="2400" dirty="0" smtClean="0"/>
              <a:t>بعض المحاصيل سريعة التلف تحتاج إلى وسائل نقل سريعة مجهزة بكافة الوسائل من تبريد وتجميد وغيره وذلك لنقلها إلى الأسواق (المدن)..</a:t>
            </a:r>
          </a:p>
          <a:p>
            <a:r>
              <a:rPr lang="ar-SA" dirty="0" smtClean="0">
                <a:solidFill>
                  <a:srgbClr val="C00000"/>
                </a:solidFill>
              </a:rPr>
              <a:t>5. السوق: </a:t>
            </a:r>
          </a:p>
          <a:p>
            <a:pPr>
              <a:buFontTx/>
              <a:buChar char="-"/>
            </a:pPr>
            <a:r>
              <a:rPr lang="ar-SA" sz="2400" dirty="0" smtClean="0"/>
              <a:t>بعض المحاصيل غير المرنة(سريعة التلف) تحتاج إلى أسواق قريبة تفاديا لطول المسافة مثل الخضروات والفاكهة والألبان.</a:t>
            </a:r>
          </a:p>
          <a:p>
            <a:pPr>
              <a:buFontTx/>
              <a:buChar char="-"/>
            </a:pPr>
            <a:r>
              <a:rPr lang="ar-SA" sz="2400" dirty="0" smtClean="0"/>
              <a:t>لكن بعد التطورات في وسائل النقل لم يعد الإنتاج مقصورا على الأسواق المحلية بل تعداه للأسواق العالمية..</a:t>
            </a:r>
          </a:p>
          <a:p>
            <a:pPr>
              <a:buFontTx/>
              <a:buChar char="-"/>
            </a:pPr>
            <a:endParaRPr lang="ar-SA"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71480"/>
            <a:ext cx="8229600" cy="5554683"/>
          </a:xfrm>
        </p:spPr>
        <p:txBody>
          <a:bodyPr>
            <a:normAutofit/>
          </a:bodyPr>
          <a:lstStyle/>
          <a:p>
            <a:r>
              <a:rPr lang="ar-SA" dirty="0" smtClean="0">
                <a:solidFill>
                  <a:srgbClr val="C00000"/>
                </a:solidFill>
              </a:rPr>
              <a:t>6. التوجيه الحكومي: </a:t>
            </a:r>
          </a:p>
          <a:p>
            <a:pPr>
              <a:buFontTx/>
              <a:buChar char="-"/>
            </a:pPr>
            <a:r>
              <a:rPr lang="ar-SA" sz="2400" dirty="0" smtClean="0"/>
              <a:t>هناك بعض الدول تخصص بعض محاصيلها لتكون محاصيل نقدية يستخدم العائد منها في سداد قيمة الواردات مثل الشاي في جنوب شرق أسيا.</a:t>
            </a:r>
          </a:p>
          <a:p>
            <a:pPr>
              <a:buFontTx/>
              <a:buChar char="-"/>
            </a:pPr>
            <a:r>
              <a:rPr lang="ar-SA" sz="2400" dirty="0" smtClean="0"/>
              <a:t>بعض الدول تشجع الزراع وذلك بمدهم بمساعدات مالية مثل المملكة العربية السعودية.</a:t>
            </a:r>
          </a:p>
          <a:p>
            <a:pPr>
              <a:buFontTx/>
              <a:buChar char="-"/>
            </a:pPr>
            <a:r>
              <a:rPr lang="ar-SA" sz="2400" dirty="0" smtClean="0"/>
              <a:t>قد يكون هناك تدخل حكومي بهدف تحقيق التوازن بين الإنتاج الزراعي والصناعي أو التحكم في الأسعار والضرائب والجمارك وغيرها.</a:t>
            </a:r>
          </a:p>
          <a:p>
            <a:pPr>
              <a:buFontTx/>
              <a:buChar char="-"/>
            </a:pPr>
            <a:endParaRPr lang="ar-SA"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1500174"/>
            <a:ext cx="8229600" cy="1143000"/>
          </a:xfrm>
        </p:spPr>
        <p:txBody>
          <a:bodyPr>
            <a:normAutofit fontScale="90000"/>
          </a:bodyPr>
          <a:lstStyle/>
          <a:p>
            <a:r>
              <a:rPr lang="ar-SA" dirty="0" smtClean="0"/>
              <a:t>الفصل السادس</a:t>
            </a:r>
            <a:br>
              <a:rPr lang="ar-SA" dirty="0" smtClean="0"/>
            </a:br>
            <a:r>
              <a:rPr lang="ar-SA" dirty="0" smtClean="0"/>
              <a:t>المحاصيل الزراعية</a:t>
            </a:r>
            <a:endParaRPr lang="ar-SA" dirty="0"/>
          </a:p>
        </p:txBody>
      </p:sp>
      <p:sp>
        <p:nvSpPr>
          <p:cNvPr id="4" name="مربع نص 3"/>
          <p:cNvSpPr txBox="1"/>
          <p:nvPr/>
        </p:nvSpPr>
        <p:spPr>
          <a:xfrm>
            <a:off x="1928794" y="3000372"/>
            <a:ext cx="5429288" cy="1200329"/>
          </a:xfrm>
          <a:prstGeom prst="rect">
            <a:avLst/>
          </a:prstGeom>
          <a:noFill/>
        </p:spPr>
        <p:txBody>
          <a:bodyPr wrap="square" rtlCol="1">
            <a:spAutoFit/>
          </a:bodyPr>
          <a:lstStyle/>
          <a:p>
            <a:r>
              <a:rPr lang="ar-SA" sz="3600" b="1" dirty="0" smtClean="0">
                <a:solidFill>
                  <a:srgbClr val="C00000"/>
                </a:solidFill>
              </a:rPr>
              <a:t>محاصيل الحبوب الغذائية ((القمح))</a:t>
            </a:r>
          </a:p>
          <a:p>
            <a:r>
              <a:rPr lang="ar-SA" sz="3600" b="1" dirty="0" smtClean="0">
                <a:solidFill>
                  <a:srgbClr val="C00000"/>
                </a:solidFill>
              </a:rPr>
              <a:t>محاصيل المنبهات ((الشاي))</a:t>
            </a:r>
            <a:endParaRPr lang="ar-SA" sz="3600" b="1" dirty="0">
              <a:solidFill>
                <a:srgbClr val="C00000"/>
              </a:solidFill>
            </a:endParaRPr>
          </a:p>
        </p:txBody>
      </p:sp>
      <p:sp>
        <p:nvSpPr>
          <p:cNvPr id="5" name="مربع نص 4"/>
          <p:cNvSpPr txBox="1"/>
          <p:nvPr/>
        </p:nvSpPr>
        <p:spPr>
          <a:xfrm>
            <a:off x="1428728" y="5572140"/>
            <a:ext cx="2428892" cy="369332"/>
          </a:xfrm>
          <a:prstGeom prst="rect">
            <a:avLst/>
          </a:prstGeom>
          <a:noFill/>
        </p:spPr>
        <p:txBody>
          <a:bodyPr wrap="square" rtlCol="1">
            <a:spAutoFit/>
          </a:bodyPr>
          <a:lstStyle/>
          <a:p>
            <a:r>
              <a:rPr lang="ar-SA" b="1" dirty="0" smtClean="0"/>
              <a:t>إعداد: </a:t>
            </a:r>
            <a:r>
              <a:rPr lang="ar-SA" b="1" dirty="0" err="1" smtClean="0"/>
              <a:t>ع</a:t>
            </a:r>
            <a:r>
              <a:rPr lang="ar-SA" b="1" dirty="0" smtClean="0"/>
              <a:t>. أماني </a:t>
            </a:r>
            <a:r>
              <a:rPr lang="ar-SA" b="1" dirty="0" err="1" smtClean="0"/>
              <a:t>الشمري</a:t>
            </a:r>
            <a:endParaRPr lang="ar-SA" b="1"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428604"/>
            <a:ext cx="8229600" cy="642942"/>
          </a:xfrm>
        </p:spPr>
        <p:txBody>
          <a:bodyPr>
            <a:normAutofit fontScale="90000"/>
          </a:bodyPr>
          <a:lstStyle/>
          <a:p>
            <a:r>
              <a:rPr lang="ar-SA" b="1" dirty="0" smtClean="0"/>
              <a:t>محاصيل الحبوب الغذائية ((القمح))</a:t>
            </a:r>
            <a:br>
              <a:rPr lang="ar-SA" b="1" dirty="0" smtClean="0"/>
            </a:br>
            <a:endParaRPr lang="ar-SA" dirty="0"/>
          </a:p>
        </p:txBody>
      </p:sp>
      <p:sp>
        <p:nvSpPr>
          <p:cNvPr id="3" name="عنصر نائب للمحتوى 2"/>
          <p:cNvSpPr>
            <a:spLocks noGrp="1"/>
          </p:cNvSpPr>
          <p:nvPr>
            <p:ph idx="1"/>
          </p:nvPr>
        </p:nvSpPr>
        <p:spPr>
          <a:xfrm>
            <a:off x="428596" y="1071546"/>
            <a:ext cx="8229600" cy="5340369"/>
          </a:xfrm>
        </p:spPr>
        <p:txBody>
          <a:bodyPr>
            <a:normAutofit/>
          </a:bodyPr>
          <a:lstStyle/>
          <a:p>
            <a:r>
              <a:rPr lang="ar-SA" sz="2400" dirty="0" smtClean="0"/>
              <a:t>القمح نبات قديم عرفه الإنسان أيام نشأة الحضارات الأولى كحضارة المصريين القدماء.</a:t>
            </a:r>
          </a:p>
          <a:p>
            <a:r>
              <a:rPr lang="ar-SA" sz="2400" b="1" dirty="0" smtClean="0">
                <a:solidFill>
                  <a:schemeClr val="accent6">
                    <a:lumMod val="50000"/>
                  </a:schemeClr>
                </a:solidFill>
              </a:rPr>
              <a:t>أنواع القمح حسب موسم زراعته:</a:t>
            </a:r>
          </a:p>
          <a:p>
            <a:pPr marL="457200" indent="-457200">
              <a:buAutoNum type="arabicPeriod"/>
            </a:pPr>
            <a:r>
              <a:rPr lang="ar-SA" sz="2400" dirty="0" smtClean="0"/>
              <a:t>القمح الشتوي: يبذر بذوره في الخريف ويترك في الأرض طوال فترة الشتاء ويتم نضجه خلال الربيع ويحصد في الصيف.</a:t>
            </a:r>
          </a:p>
          <a:p>
            <a:pPr marL="457200" indent="-457200">
              <a:buNone/>
            </a:pPr>
            <a:r>
              <a:rPr lang="ar-SA" sz="2400" dirty="0" smtClean="0"/>
              <a:t>يفوق القمح الربيعي من حيث الإنتاجية ولا يصلح لعمل </a:t>
            </a:r>
            <a:r>
              <a:rPr lang="ar-SA" sz="2400" dirty="0" err="1" smtClean="0"/>
              <a:t>المكرونة</a:t>
            </a:r>
            <a:r>
              <a:rPr lang="ar-SA" sz="2400" dirty="0" smtClean="0"/>
              <a:t> بل يستخدم في صناعة الخبز والفطائر.</a:t>
            </a:r>
          </a:p>
          <a:p>
            <a:pPr marL="457200" indent="-457200">
              <a:buAutoNum type="arabicPeriod"/>
            </a:pPr>
            <a:r>
              <a:rPr lang="ar-SA" sz="2400" dirty="0" smtClean="0"/>
              <a:t>القمح الربيعي:</a:t>
            </a:r>
          </a:p>
          <a:p>
            <a:pPr marL="457200" indent="-457200">
              <a:buNone/>
            </a:pPr>
            <a:r>
              <a:rPr lang="ar-SA" sz="2400" dirty="0" smtClean="0"/>
              <a:t>تبدأ زراعته في أواخر الشتاء وبداية الربيع عندما يبدأ الثلج في الذوبان ويتم الحصاد في أواخر الصيف وبداية الخريف.</a:t>
            </a:r>
            <a:endParaRPr lang="ar-SA"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71480"/>
            <a:ext cx="8229600" cy="5554683"/>
          </a:xfrm>
        </p:spPr>
        <p:txBody>
          <a:bodyPr>
            <a:normAutofit/>
          </a:bodyPr>
          <a:lstStyle/>
          <a:p>
            <a:r>
              <a:rPr lang="ar-SA" sz="2400" dirty="0" smtClean="0"/>
              <a:t>ويصنف القمح على أساس الأقاليم المناخي إلى:</a:t>
            </a:r>
          </a:p>
          <a:p>
            <a:pPr marL="514350" indent="-514350">
              <a:buAutoNum type="arabicPeriod"/>
            </a:pPr>
            <a:r>
              <a:rPr lang="ar-SA" sz="2400" dirty="0" smtClean="0"/>
              <a:t>قمح لين: ويزرع في الأقاليم الكثيرة المطر ويمتاز باحتوائه على نسب عالية من المواد النشوية ويستعمل في صناعة الخبز.</a:t>
            </a:r>
          </a:p>
          <a:p>
            <a:pPr marL="514350" indent="-514350">
              <a:buAutoNum type="arabicPeriod"/>
            </a:pPr>
            <a:r>
              <a:rPr lang="ar-SA" sz="2400" dirty="0" smtClean="0"/>
              <a:t> قمح صلب: يزرع في الأقاليم الجافة المشمسة ويحتوي على نسبة عالية من البروتينات لذلك يصلح لصناعة الخبز </a:t>
            </a:r>
            <a:r>
              <a:rPr lang="ar-SA" sz="2400" dirty="0" err="1" smtClean="0"/>
              <a:t>والمكرونة</a:t>
            </a:r>
            <a:r>
              <a:rPr lang="ar-SA" sz="2400" dirty="0" smtClean="0"/>
              <a:t>.</a:t>
            </a:r>
            <a:endParaRPr lang="ar-SA" sz="2400" dirty="0"/>
          </a:p>
        </p:txBody>
      </p:sp>
      <p:pic>
        <p:nvPicPr>
          <p:cNvPr id="4" name="صورة 3" descr="imagesCAJLSEWV.jpg"/>
          <p:cNvPicPr>
            <a:picLocks noChangeAspect="1"/>
          </p:cNvPicPr>
          <p:nvPr/>
        </p:nvPicPr>
        <p:blipFill>
          <a:blip r:embed="rId2"/>
          <a:stretch>
            <a:fillRect/>
          </a:stretch>
        </p:blipFill>
        <p:spPr>
          <a:xfrm>
            <a:off x="6143636" y="3000372"/>
            <a:ext cx="2500330" cy="2571756"/>
          </a:xfrm>
          <a:prstGeom prst="rect">
            <a:avLst/>
          </a:prstGeom>
          <a:ln>
            <a:noFill/>
          </a:ln>
          <a:effectLst>
            <a:outerShdw blurRad="292100" dist="139700" dir="2700000" algn="tl" rotWithShape="0">
              <a:srgbClr val="333333">
                <a:alpha val="65000"/>
              </a:srgbClr>
            </a:outerShdw>
          </a:effectLst>
        </p:spPr>
      </p:pic>
      <p:pic>
        <p:nvPicPr>
          <p:cNvPr id="5" name="صورة 4" descr="imagesCAJY4GC9.jpg"/>
          <p:cNvPicPr>
            <a:picLocks noChangeAspect="1"/>
          </p:cNvPicPr>
          <p:nvPr/>
        </p:nvPicPr>
        <p:blipFill>
          <a:blip r:embed="rId3"/>
          <a:stretch>
            <a:fillRect/>
          </a:stretch>
        </p:blipFill>
        <p:spPr>
          <a:xfrm>
            <a:off x="3428992" y="2786058"/>
            <a:ext cx="2619375" cy="292895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descr="imagesCA454MOG.jpg"/>
          <p:cNvPicPr>
            <a:picLocks noChangeAspect="1"/>
          </p:cNvPicPr>
          <p:nvPr/>
        </p:nvPicPr>
        <p:blipFill>
          <a:blip r:embed="rId4"/>
          <a:stretch>
            <a:fillRect/>
          </a:stretch>
        </p:blipFill>
        <p:spPr>
          <a:xfrm>
            <a:off x="357158" y="3000372"/>
            <a:ext cx="2871795" cy="2533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285728"/>
            <a:ext cx="8229600" cy="1143000"/>
          </a:xfrm>
        </p:spPr>
        <p:txBody>
          <a:bodyPr>
            <a:normAutofit/>
          </a:bodyPr>
          <a:lstStyle/>
          <a:p>
            <a:pPr algn="r"/>
            <a:r>
              <a:rPr lang="ar-SA" sz="3200" b="1" dirty="0" smtClean="0">
                <a:solidFill>
                  <a:schemeClr val="accent6">
                    <a:lumMod val="50000"/>
                  </a:schemeClr>
                </a:solidFill>
              </a:rPr>
              <a:t>مقومات إنتاج القمح:</a:t>
            </a:r>
            <a:endParaRPr lang="ar-SA" sz="3200" b="1" dirty="0">
              <a:solidFill>
                <a:schemeClr val="accent6">
                  <a:lumMod val="50000"/>
                </a:schemeClr>
              </a:solidFill>
            </a:endParaRPr>
          </a:p>
        </p:txBody>
      </p:sp>
      <p:sp>
        <p:nvSpPr>
          <p:cNvPr id="3" name="عنصر نائب للمحتوى 2"/>
          <p:cNvSpPr>
            <a:spLocks noGrp="1"/>
          </p:cNvSpPr>
          <p:nvPr>
            <p:ph idx="1"/>
          </p:nvPr>
        </p:nvSpPr>
        <p:spPr>
          <a:xfrm>
            <a:off x="457200" y="1214422"/>
            <a:ext cx="8229600" cy="4911741"/>
          </a:xfrm>
        </p:spPr>
        <p:txBody>
          <a:bodyPr>
            <a:normAutofit/>
          </a:bodyPr>
          <a:lstStyle/>
          <a:p>
            <a:r>
              <a:rPr lang="ar-SA" sz="2800" dirty="0" smtClean="0"/>
              <a:t>يحتاج القمح إلى تربة طينية خفيفة مختلطة بقليل من الرمل</a:t>
            </a:r>
          </a:p>
          <a:p>
            <a:pPr>
              <a:buNone/>
            </a:pPr>
            <a:r>
              <a:rPr lang="ar-SA" sz="2800" dirty="0" smtClean="0"/>
              <a:t>(تربة </a:t>
            </a:r>
            <a:r>
              <a:rPr lang="ar-SA" sz="2800" dirty="0" err="1" smtClean="0"/>
              <a:t>التشرنوزم</a:t>
            </a:r>
            <a:r>
              <a:rPr lang="ar-SA" sz="2800" dirty="0" smtClean="0"/>
              <a:t>).</a:t>
            </a:r>
          </a:p>
          <a:p>
            <a:r>
              <a:rPr lang="ar-SA" sz="2800" dirty="0" smtClean="0"/>
              <a:t>يحتاج إلى الصرف الجيد وتناسبه التربة المنحدرة أو المتموجة.</a:t>
            </a:r>
          </a:p>
          <a:p>
            <a:r>
              <a:rPr lang="ar-SA" sz="2800" dirty="0" smtClean="0"/>
              <a:t>القمح محصول مجهد للتربة لذلك يحتاج إلى دورة زراعية</a:t>
            </a:r>
          </a:p>
          <a:p>
            <a:r>
              <a:rPr lang="ar-SA" sz="2800" dirty="0" smtClean="0"/>
              <a:t>يحتمل درجات الحرارة المتباينة لذلك هو واسع الانتشار</a:t>
            </a:r>
          </a:p>
          <a:p>
            <a:r>
              <a:rPr lang="ar-SA" sz="2800" dirty="0" smtClean="0"/>
              <a:t>ينمو في المناطق المعتدلة الدفيئة والباردة وتقل زراعته في المناطق المدارية.</a:t>
            </a:r>
          </a:p>
          <a:p>
            <a:r>
              <a:rPr lang="ar-SA" sz="2800" dirty="0" smtClean="0"/>
              <a:t>يعتمد على الإمطار في معظم أماكن زراعته</a:t>
            </a:r>
          </a:p>
          <a:p>
            <a:r>
              <a:rPr lang="ar-SA" sz="2800" dirty="0" smtClean="0"/>
              <a:t>يمكن استخدام الآلات في زراعته ولا يتطلب أيدي عاملة كثيرة.</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54032"/>
          </a:xfrm>
        </p:spPr>
        <p:txBody>
          <a:bodyPr>
            <a:normAutofit fontScale="90000"/>
          </a:bodyPr>
          <a:lstStyle/>
          <a:p>
            <a:r>
              <a:rPr lang="ar-SA" dirty="0" smtClean="0"/>
              <a:t>محاصيل المنبهات ((الشاي)) :</a:t>
            </a:r>
            <a:endParaRPr lang="ar-SA" dirty="0"/>
          </a:p>
        </p:txBody>
      </p:sp>
      <p:sp>
        <p:nvSpPr>
          <p:cNvPr id="3" name="عنصر نائب للمحتوى 2"/>
          <p:cNvSpPr>
            <a:spLocks noGrp="1"/>
          </p:cNvSpPr>
          <p:nvPr>
            <p:ph idx="1"/>
          </p:nvPr>
        </p:nvSpPr>
        <p:spPr>
          <a:xfrm>
            <a:off x="3214678" y="1071546"/>
            <a:ext cx="5586394" cy="5126055"/>
          </a:xfrm>
        </p:spPr>
        <p:txBody>
          <a:bodyPr>
            <a:normAutofit fontScale="92500"/>
          </a:bodyPr>
          <a:lstStyle/>
          <a:p>
            <a:r>
              <a:rPr lang="ar-SA" sz="2800" dirty="0" smtClean="0"/>
              <a:t>من أكثر محاصيل المنبهات أهمية وقد عرف منذ زمن بعيد في الهند والصين. وموطنة الأصلي منطقة أسام في الهند.</a:t>
            </a:r>
          </a:p>
          <a:p>
            <a:r>
              <a:rPr lang="ar-SA" sz="2800" dirty="0" smtClean="0"/>
              <a:t>يوجد في المناطق المدارية وشبة المدارية.</a:t>
            </a:r>
          </a:p>
          <a:p>
            <a:r>
              <a:rPr lang="ar-SA" sz="2800" b="1" dirty="0" smtClean="0">
                <a:solidFill>
                  <a:schemeClr val="accent6">
                    <a:lumMod val="50000"/>
                  </a:schemeClr>
                </a:solidFill>
              </a:rPr>
              <a:t>هناك نوعان رئيسيان لنبات الشاي هما:</a:t>
            </a:r>
          </a:p>
          <a:p>
            <a:pPr>
              <a:buNone/>
            </a:pPr>
            <a:r>
              <a:rPr lang="ar-SA" sz="2800" dirty="0" smtClean="0"/>
              <a:t>1. الشاي الهندي (</a:t>
            </a:r>
            <a:r>
              <a:rPr lang="ar-SA" sz="2800" dirty="0" err="1" smtClean="0"/>
              <a:t>الأسامي</a:t>
            </a:r>
            <a:r>
              <a:rPr lang="ar-SA" sz="2800" dirty="0" smtClean="0"/>
              <a:t>) </a:t>
            </a:r>
          </a:p>
          <a:p>
            <a:pPr>
              <a:buNone/>
            </a:pPr>
            <a:r>
              <a:rPr lang="ar-SA" sz="2800" dirty="0" smtClean="0"/>
              <a:t>2. الشاي الصيني </a:t>
            </a:r>
          </a:p>
          <a:p>
            <a:pPr>
              <a:buNone/>
            </a:pPr>
            <a:r>
              <a:rPr lang="ar-SA" sz="2800" dirty="0" smtClean="0"/>
              <a:t>ويعتبر الشاي الهندي هو الأفضل ومنه تلك الذي يزرع في </a:t>
            </a:r>
            <a:r>
              <a:rPr lang="ar-SA" sz="2800" dirty="0" err="1" smtClean="0"/>
              <a:t>سيرلانكا</a:t>
            </a:r>
            <a:r>
              <a:rPr lang="ar-SA" sz="2800" dirty="0" smtClean="0"/>
              <a:t> ويعد من أجود أنواع الشاي..</a:t>
            </a:r>
          </a:p>
          <a:p>
            <a:pPr>
              <a:buNone/>
            </a:pPr>
            <a:r>
              <a:rPr lang="ar-SA" sz="2800" dirty="0" smtClean="0">
                <a:solidFill>
                  <a:schemeClr val="accent6">
                    <a:lumMod val="50000"/>
                  </a:schemeClr>
                </a:solidFill>
              </a:rPr>
              <a:t>كما يصنف الشاي إلى ثلاث أصناف رئيسية أسود وأخضر وشاي القوالب..</a:t>
            </a:r>
            <a:endParaRPr lang="ar-SA" sz="2800" dirty="0">
              <a:solidFill>
                <a:schemeClr val="accent6">
                  <a:lumMod val="50000"/>
                </a:schemeClr>
              </a:solidFill>
            </a:endParaRPr>
          </a:p>
        </p:txBody>
      </p:sp>
      <p:pic>
        <p:nvPicPr>
          <p:cNvPr id="4" name="صورة 3" descr="5211alsh3er.jpg"/>
          <p:cNvPicPr>
            <a:picLocks noChangeAspect="1"/>
          </p:cNvPicPr>
          <p:nvPr/>
        </p:nvPicPr>
        <p:blipFill>
          <a:blip r:embed="rId2"/>
          <a:stretch>
            <a:fillRect/>
          </a:stretch>
        </p:blipFill>
        <p:spPr>
          <a:xfrm>
            <a:off x="214282" y="1142984"/>
            <a:ext cx="3143272" cy="2571768"/>
          </a:xfrm>
          <a:prstGeom prst="rect">
            <a:avLst/>
          </a:prstGeom>
          <a:ln>
            <a:noFill/>
          </a:ln>
          <a:effectLst>
            <a:softEdge rad="112500"/>
          </a:effectLst>
        </p:spPr>
      </p:pic>
      <p:pic>
        <p:nvPicPr>
          <p:cNvPr id="5" name="صورة 4" descr="imagesCA2VN20P.jpg"/>
          <p:cNvPicPr>
            <a:picLocks noChangeAspect="1"/>
          </p:cNvPicPr>
          <p:nvPr/>
        </p:nvPicPr>
        <p:blipFill>
          <a:blip r:embed="rId3"/>
          <a:stretch>
            <a:fillRect/>
          </a:stretch>
        </p:blipFill>
        <p:spPr>
          <a:xfrm>
            <a:off x="285720" y="3714752"/>
            <a:ext cx="3055348" cy="242889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428604"/>
            <a:ext cx="8229600" cy="511156"/>
          </a:xfrm>
        </p:spPr>
        <p:txBody>
          <a:bodyPr>
            <a:noAutofit/>
          </a:bodyPr>
          <a:lstStyle/>
          <a:p>
            <a:pPr algn="r"/>
            <a:r>
              <a:rPr lang="ar-SA" sz="3600" b="1" dirty="0" smtClean="0">
                <a:solidFill>
                  <a:schemeClr val="accent6">
                    <a:lumMod val="50000"/>
                  </a:schemeClr>
                </a:solidFill>
              </a:rPr>
              <a:t>مقومات إنتاج الشاي:</a:t>
            </a:r>
            <a:endParaRPr lang="ar-SA" sz="3600" b="1" dirty="0">
              <a:solidFill>
                <a:schemeClr val="accent6">
                  <a:lumMod val="50000"/>
                </a:schemeClr>
              </a:solidFill>
            </a:endParaRPr>
          </a:p>
        </p:txBody>
      </p:sp>
      <p:sp>
        <p:nvSpPr>
          <p:cNvPr id="3" name="عنصر نائب للمحتوى 2"/>
          <p:cNvSpPr>
            <a:spLocks noGrp="1"/>
          </p:cNvSpPr>
          <p:nvPr>
            <p:ph idx="1"/>
          </p:nvPr>
        </p:nvSpPr>
        <p:spPr>
          <a:xfrm>
            <a:off x="457200" y="928670"/>
            <a:ext cx="8229600" cy="5197493"/>
          </a:xfrm>
        </p:spPr>
        <p:txBody>
          <a:bodyPr/>
          <a:lstStyle/>
          <a:p>
            <a:r>
              <a:rPr lang="ar-SA" dirty="0" smtClean="0"/>
              <a:t>الشاي محصول مداري ويتحمل الصقيع باعتباره من الأشجار الصلبة.</a:t>
            </a:r>
          </a:p>
          <a:p>
            <a:r>
              <a:rPr lang="ar-SA" dirty="0" smtClean="0"/>
              <a:t>يحتاج إلى الإمطار ورطوبة عالية.</a:t>
            </a:r>
          </a:p>
          <a:p>
            <a:r>
              <a:rPr lang="ar-SA" dirty="0" smtClean="0"/>
              <a:t>يحتاج إلى صرف جيد لذلك </a:t>
            </a:r>
            <a:r>
              <a:rPr lang="ar-SA" dirty="0" err="1" smtClean="0"/>
              <a:t>تلائمة</a:t>
            </a:r>
            <a:r>
              <a:rPr lang="ar-SA" dirty="0" smtClean="0"/>
              <a:t> السفوح بدلا من السهول لان المياه الراكدة حوله مضره </a:t>
            </a:r>
            <a:r>
              <a:rPr lang="ar-SA" dirty="0" err="1" smtClean="0"/>
              <a:t>به</a:t>
            </a:r>
            <a:r>
              <a:rPr lang="ar-SA" dirty="0" smtClean="0"/>
              <a:t>.</a:t>
            </a:r>
          </a:p>
          <a:p>
            <a:r>
              <a:rPr lang="ar-SA" dirty="0" smtClean="0"/>
              <a:t>أفضل الترب له هي الخفيفة الهشة </a:t>
            </a:r>
            <a:r>
              <a:rPr lang="ar-SA" dirty="0" err="1" smtClean="0"/>
              <a:t>الطفلية</a:t>
            </a:r>
            <a:r>
              <a:rPr lang="ar-SA" dirty="0" smtClean="0"/>
              <a:t> الخصبة ذات المواد العضوية</a:t>
            </a:r>
          </a:p>
          <a:p>
            <a:r>
              <a:rPr lang="ar-SA" dirty="0" smtClean="0"/>
              <a:t>تحتاج زراعته إلى الأيدي العاملة الوفيرة الرخيصة.</a:t>
            </a:r>
          </a:p>
          <a:p>
            <a:endParaRPr lang="ar-SA" dirty="0" smtClean="0"/>
          </a:p>
          <a:p>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solidFill>
                  <a:schemeClr val="accent3">
                    <a:lumMod val="75000"/>
                  </a:schemeClr>
                </a:solidFill>
              </a:rPr>
              <a:t>الفصل الثامن</a:t>
            </a:r>
            <a:br>
              <a:rPr lang="ar-SA" dirty="0" smtClean="0">
                <a:solidFill>
                  <a:schemeClr val="accent3">
                    <a:lumMod val="75000"/>
                  </a:schemeClr>
                </a:solidFill>
              </a:rPr>
            </a:br>
            <a:r>
              <a:rPr lang="ar-SA" dirty="0" smtClean="0">
                <a:solidFill>
                  <a:schemeClr val="accent3">
                    <a:lumMod val="75000"/>
                  </a:schemeClr>
                </a:solidFill>
              </a:rPr>
              <a:t>محاصيل الألياف (القطن)</a:t>
            </a:r>
            <a:endParaRPr lang="ar-SA" dirty="0">
              <a:solidFill>
                <a:schemeClr val="accent3">
                  <a:lumMod val="75000"/>
                </a:schemeClr>
              </a:solidFill>
            </a:endParaRPr>
          </a:p>
        </p:txBody>
      </p:sp>
      <p:sp>
        <p:nvSpPr>
          <p:cNvPr id="3" name="عنصر نائب للمحتوى 2"/>
          <p:cNvSpPr>
            <a:spLocks noGrp="1"/>
          </p:cNvSpPr>
          <p:nvPr>
            <p:ph idx="1"/>
          </p:nvPr>
        </p:nvSpPr>
        <p:spPr/>
        <p:txBody>
          <a:bodyPr>
            <a:normAutofit/>
          </a:bodyPr>
          <a:lstStyle/>
          <a:p>
            <a:r>
              <a:rPr lang="ar-SA" sz="2800" dirty="0" smtClean="0"/>
              <a:t>القطن أهم محاصيل الألياف النباتية وهو محصول مداري موطنة الأصلي الهند.</a:t>
            </a:r>
          </a:p>
          <a:p>
            <a:r>
              <a:rPr lang="ar-SA" sz="2800" dirty="0" smtClean="0"/>
              <a:t>وهو من النباتات الشجرية المعمرة ولكنة يعامل كمحصول سنوي بحيث يقطع كل عام.</a:t>
            </a:r>
          </a:p>
          <a:p>
            <a:r>
              <a:rPr lang="ar-SA" sz="2800" dirty="0" smtClean="0"/>
              <a:t>ونبات القطن جهد للتربة ولذلك فان استمراره في الأرض لفترة طويلة قد يجهد التربة ويقلل خصوبتها.</a:t>
            </a:r>
            <a:endParaRPr lang="ar-SA" sz="2800" dirty="0"/>
          </a:p>
        </p:txBody>
      </p:sp>
      <p:pic>
        <p:nvPicPr>
          <p:cNvPr id="4" name="صورة 3" descr="hnjhh.bmp"/>
          <p:cNvPicPr>
            <a:picLocks noChangeAspect="1"/>
          </p:cNvPicPr>
          <p:nvPr/>
        </p:nvPicPr>
        <p:blipFill>
          <a:blip r:embed="rId2"/>
          <a:stretch>
            <a:fillRect/>
          </a:stretch>
        </p:blipFill>
        <p:spPr>
          <a:xfrm>
            <a:off x="4572000" y="4572008"/>
            <a:ext cx="3286148" cy="20717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صورة 4" descr="imagesCAL9H1I2.jpg"/>
          <p:cNvPicPr>
            <a:picLocks noChangeAspect="1"/>
          </p:cNvPicPr>
          <p:nvPr/>
        </p:nvPicPr>
        <p:blipFill>
          <a:blip r:embed="rId3"/>
          <a:stretch>
            <a:fillRect/>
          </a:stretch>
        </p:blipFill>
        <p:spPr>
          <a:xfrm>
            <a:off x="1000100" y="4143380"/>
            <a:ext cx="3419480" cy="22860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accent3">
                    <a:lumMod val="75000"/>
                  </a:schemeClr>
                </a:solidFill>
              </a:rPr>
              <a:t>أنواع القطن بحسب طول التيلة:</a:t>
            </a:r>
            <a:endParaRPr lang="ar-SA" dirty="0">
              <a:solidFill>
                <a:schemeClr val="accent3">
                  <a:lumMod val="75000"/>
                </a:schemeClr>
              </a:solidFill>
            </a:endParaRPr>
          </a:p>
        </p:txBody>
      </p:sp>
      <p:sp>
        <p:nvSpPr>
          <p:cNvPr id="3" name="عنصر نائب للمحتوى 2"/>
          <p:cNvSpPr>
            <a:spLocks noGrp="1"/>
          </p:cNvSpPr>
          <p:nvPr>
            <p:ph idx="1"/>
          </p:nvPr>
        </p:nvSpPr>
        <p:spPr>
          <a:xfrm>
            <a:off x="457200" y="1285860"/>
            <a:ext cx="8229600" cy="4840303"/>
          </a:xfrm>
        </p:spPr>
        <p:txBody>
          <a:bodyPr>
            <a:normAutofit/>
          </a:bodyPr>
          <a:lstStyle/>
          <a:p>
            <a:r>
              <a:rPr lang="ar-SA" sz="2400" b="1" dirty="0" smtClean="0">
                <a:solidFill>
                  <a:schemeClr val="bg2">
                    <a:lumMod val="50000"/>
                  </a:schemeClr>
                </a:solidFill>
              </a:rPr>
              <a:t>1. قطن قصير التيلة جدا:</a:t>
            </a:r>
          </a:p>
          <a:p>
            <a:r>
              <a:rPr lang="ar-SA" sz="2400" dirty="0" smtClean="0"/>
              <a:t>لا يصلح للغزل ويستخدم في  حشو الوسائد وصناعة البطانيات ويوجد في الهند والصين.</a:t>
            </a:r>
          </a:p>
          <a:p>
            <a:r>
              <a:rPr lang="ar-SA" sz="2400" b="1" dirty="0" smtClean="0">
                <a:solidFill>
                  <a:schemeClr val="bg2">
                    <a:lumMod val="50000"/>
                  </a:schemeClr>
                </a:solidFill>
              </a:rPr>
              <a:t>2. قطن قصير التيلة:</a:t>
            </a:r>
          </a:p>
          <a:p>
            <a:r>
              <a:rPr lang="ar-SA" sz="2400" dirty="0" smtClean="0"/>
              <a:t>يصلح لصناعة الغزل والنسيج وخاصة الشعبي لرخصه, ويوجد في الهند والولايات.</a:t>
            </a:r>
          </a:p>
          <a:p>
            <a:r>
              <a:rPr lang="ar-SA" sz="2400" b="1" dirty="0" smtClean="0">
                <a:solidFill>
                  <a:schemeClr val="bg2">
                    <a:lumMod val="50000"/>
                  </a:schemeClr>
                </a:solidFill>
              </a:rPr>
              <a:t>3. قطن طويل التيلة:</a:t>
            </a:r>
          </a:p>
          <a:p>
            <a:r>
              <a:rPr lang="ar-SA" sz="2400" dirty="0" smtClean="0"/>
              <a:t>يصلح لصناعة الغزل والنسيج </a:t>
            </a:r>
            <a:r>
              <a:rPr lang="ar-SA" sz="2400" dirty="0" err="1" smtClean="0"/>
              <a:t>والكاوتشوك</a:t>
            </a:r>
            <a:r>
              <a:rPr lang="ar-SA" sz="2400" dirty="0" smtClean="0"/>
              <a:t> وينتج في الولايات ومصر والسودان.</a:t>
            </a:r>
          </a:p>
          <a:p>
            <a:r>
              <a:rPr lang="ar-SA" sz="2400" b="1" dirty="0" smtClean="0">
                <a:solidFill>
                  <a:schemeClr val="bg2">
                    <a:lumMod val="50000"/>
                  </a:schemeClr>
                </a:solidFill>
              </a:rPr>
              <a:t>4. قطن طويل التيلة ممتاز:</a:t>
            </a:r>
          </a:p>
          <a:p>
            <a:r>
              <a:rPr lang="ar-SA" sz="2400" dirty="0" smtClean="0"/>
              <a:t>بالغ الأهمية للصناعات الحربية وينتج في مصر والسودان.</a:t>
            </a:r>
            <a:endParaRPr lang="ar-SA"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85794"/>
            <a:ext cx="8229600" cy="5340369"/>
          </a:xfrm>
        </p:spPr>
        <p:txBody>
          <a:bodyPr>
            <a:normAutofit/>
          </a:bodyPr>
          <a:lstStyle/>
          <a:p>
            <a:r>
              <a:rPr lang="ar-SA" sz="2400" b="1" dirty="0" smtClean="0">
                <a:solidFill>
                  <a:schemeClr val="accent3">
                    <a:lumMod val="75000"/>
                  </a:schemeClr>
                </a:solidFill>
              </a:rPr>
              <a:t>مميزاته: </a:t>
            </a:r>
            <a:r>
              <a:rPr lang="ar-SA" sz="2400" dirty="0" smtClean="0"/>
              <a:t>قوي الاحتمال لا يتغير مع كثرة الاستعمال يميزه اللون الأبيض ويمكن صباغته, وهو متعدد الإغراض خيوطه تستعمل في صنع الملابس وبذوره في استخلاص الزيت وبقايا البذور علفا للماشية وعيدانه وأغصانه لصناعة الورق والخشب.</a:t>
            </a:r>
          </a:p>
          <a:p>
            <a:endParaRPr lang="ar-SA" sz="2400" dirty="0" smtClean="0"/>
          </a:p>
          <a:p>
            <a:r>
              <a:rPr lang="ar-SA" sz="2400" b="1" dirty="0" smtClean="0">
                <a:solidFill>
                  <a:schemeClr val="accent3">
                    <a:lumMod val="75000"/>
                  </a:schemeClr>
                </a:solidFill>
              </a:rPr>
              <a:t>مقومات إنتاج القطن:</a:t>
            </a:r>
          </a:p>
          <a:p>
            <a:r>
              <a:rPr lang="ar-SA" sz="2400" dirty="0" smtClean="0"/>
              <a:t>محصول مداري يمكن إنتاجه في المناطق شبة المدارية الخالية من الصقيع.</a:t>
            </a:r>
          </a:p>
          <a:p>
            <a:r>
              <a:rPr lang="ar-SA" sz="2400" dirty="0" smtClean="0"/>
              <a:t> يحتاج إلى فتره طويلة من الشمس المشرقة.</a:t>
            </a:r>
          </a:p>
          <a:p>
            <a:r>
              <a:rPr lang="ar-SA" sz="2400" dirty="0" smtClean="0"/>
              <a:t>يجود الإنتاج في التربة الفيضية.</a:t>
            </a:r>
          </a:p>
          <a:p>
            <a:r>
              <a:rPr lang="ar-SA" sz="2400" dirty="0" smtClean="0"/>
              <a:t> يحتاج إلى الأيدي العاملة الوفيرة.</a:t>
            </a:r>
          </a:p>
          <a:p>
            <a:endParaRPr lang="ar-SA" sz="24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14290"/>
            <a:ext cx="8229600" cy="796908"/>
          </a:xfrm>
        </p:spPr>
        <p:txBody>
          <a:bodyPr>
            <a:normAutofit fontScale="90000"/>
          </a:bodyPr>
          <a:lstStyle/>
          <a:p>
            <a:r>
              <a:rPr lang="ar-SA" dirty="0" smtClean="0">
                <a:solidFill>
                  <a:srgbClr val="7030A0"/>
                </a:solidFill>
              </a:rPr>
              <a:t>الفصل التاسع</a:t>
            </a:r>
            <a:br>
              <a:rPr lang="ar-SA" dirty="0" smtClean="0">
                <a:solidFill>
                  <a:srgbClr val="7030A0"/>
                </a:solidFill>
              </a:rPr>
            </a:br>
            <a:r>
              <a:rPr lang="ar-SA" dirty="0" smtClean="0">
                <a:solidFill>
                  <a:srgbClr val="7030A0"/>
                </a:solidFill>
              </a:rPr>
              <a:t>محاصيل ذات طبيعة خاصة(المطاط)</a:t>
            </a:r>
            <a:endParaRPr lang="ar-SA" dirty="0">
              <a:solidFill>
                <a:srgbClr val="7030A0"/>
              </a:solidFill>
            </a:endParaRPr>
          </a:p>
        </p:txBody>
      </p:sp>
      <p:sp>
        <p:nvSpPr>
          <p:cNvPr id="3" name="عنصر نائب للمحتوى 2"/>
          <p:cNvSpPr>
            <a:spLocks noGrp="1"/>
          </p:cNvSpPr>
          <p:nvPr>
            <p:ph idx="1"/>
          </p:nvPr>
        </p:nvSpPr>
        <p:spPr>
          <a:xfrm>
            <a:off x="3000364" y="1285860"/>
            <a:ext cx="5686436" cy="5214974"/>
          </a:xfrm>
        </p:spPr>
        <p:txBody>
          <a:bodyPr>
            <a:noAutofit/>
          </a:bodyPr>
          <a:lstStyle/>
          <a:p>
            <a:r>
              <a:rPr lang="ar-SA" sz="2800" b="1" dirty="0" smtClean="0">
                <a:solidFill>
                  <a:srgbClr val="7030A0"/>
                </a:solidFill>
              </a:rPr>
              <a:t>أ. المطاط الطبيعي:</a:t>
            </a:r>
          </a:p>
          <a:p>
            <a:pPr>
              <a:buNone/>
            </a:pPr>
            <a:r>
              <a:rPr lang="ar-SA" sz="2800" dirty="0" smtClean="0"/>
              <a:t>- محصول هام ينمو في الأقاليم المدارية الرطبة عرفه الهنود الحمر في أمريكا الجنوبية كماده مانعة للبلل.</a:t>
            </a:r>
          </a:p>
          <a:p>
            <a:pPr>
              <a:buFontTx/>
              <a:buChar char="-"/>
            </a:pPr>
            <a:r>
              <a:rPr lang="ar-SA" sz="2800" dirty="0" smtClean="0"/>
              <a:t>من أهم السلع الإستراتيجية وتتوقف عليه حركة النقل فتصنع منه الإطارات وغيرها.</a:t>
            </a:r>
          </a:p>
          <a:p>
            <a:pPr>
              <a:buFontTx/>
              <a:buChar char="-"/>
            </a:pPr>
            <a:r>
              <a:rPr lang="ar-SA" sz="2800" dirty="0" smtClean="0"/>
              <a:t>كثرة استخداماته أدت إلى عجز المطاط الطبيعي عن مواجهتها فكان التوسع في استخدام المطاط الصناعي.</a:t>
            </a:r>
          </a:p>
          <a:p>
            <a:pPr>
              <a:buFontTx/>
              <a:buChar char="-"/>
            </a:pPr>
            <a:r>
              <a:rPr lang="ar-SA" sz="2800" dirty="0" smtClean="0"/>
              <a:t>ظل حوض الأمازون محافظا على مركزه من حيث إنتاج المطاط لمدة طويلة.  </a:t>
            </a:r>
            <a:endParaRPr lang="ar-SA" sz="2800" dirty="0"/>
          </a:p>
        </p:txBody>
      </p:sp>
      <p:pic>
        <p:nvPicPr>
          <p:cNvPr id="4" name="صورة 3" descr="popop.bmp"/>
          <p:cNvPicPr>
            <a:picLocks noChangeAspect="1"/>
          </p:cNvPicPr>
          <p:nvPr/>
        </p:nvPicPr>
        <p:blipFill>
          <a:blip r:embed="rId2"/>
          <a:stretch>
            <a:fillRect/>
          </a:stretch>
        </p:blipFill>
        <p:spPr>
          <a:xfrm>
            <a:off x="214282" y="1500174"/>
            <a:ext cx="2619048" cy="20717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صورة 4" descr="imagesCAY8DN0Z.jpg"/>
          <p:cNvPicPr>
            <a:picLocks noChangeAspect="1"/>
          </p:cNvPicPr>
          <p:nvPr/>
        </p:nvPicPr>
        <p:blipFill>
          <a:blip r:embed="rId3"/>
          <a:stretch>
            <a:fillRect/>
          </a:stretch>
        </p:blipFill>
        <p:spPr>
          <a:xfrm>
            <a:off x="285720" y="3786190"/>
            <a:ext cx="2571768" cy="26432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85728"/>
            <a:ext cx="8229600" cy="6215106"/>
          </a:xfrm>
        </p:spPr>
        <p:txBody>
          <a:bodyPr>
            <a:normAutofit lnSpcReduction="10000"/>
          </a:bodyPr>
          <a:lstStyle/>
          <a:p>
            <a:r>
              <a:rPr lang="ar-SA" sz="2400" dirty="0" smtClean="0">
                <a:solidFill>
                  <a:srgbClr val="C00000"/>
                </a:solidFill>
              </a:rPr>
              <a:t>عللي: نجاح زراعة المطاط في جنوب شرق آسيا.</a:t>
            </a:r>
          </a:p>
          <a:p>
            <a:pPr>
              <a:buNone/>
            </a:pPr>
            <a:r>
              <a:rPr lang="ar-SA" sz="2400" dirty="0" smtClean="0"/>
              <a:t>لبعد منطقة </a:t>
            </a:r>
            <a:r>
              <a:rPr lang="ar-SA" sz="2400" dirty="0" err="1" smtClean="0"/>
              <a:t>الامزون</a:t>
            </a:r>
            <a:r>
              <a:rPr lang="ar-SA" sz="2400" dirty="0" smtClean="0"/>
              <a:t> عن مناطق الاستهلاك الرئيسية وقلة الأيدي العاملة والخبرة ..</a:t>
            </a:r>
          </a:p>
          <a:p>
            <a:pPr>
              <a:buNone/>
            </a:pPr>
            <a:r>
              <a:rPr lang="ar-SA" sz="2400" dirty="0" smtClean="0">
                <a:solidFill>
                  <a:srgbClr val="C00000"/>
                </a:solidFill>
              </a:rPr>
              <a:t>مقومات إنتاج المطاط الطبيعي:</a:t>
            </a:r>
          </a:p>
          <a:p>
            <a:pPr>
              <a:buFontTx/>
              <a:buChar char="-"/>
            </a:pPr>
            <a:r>
              <a:rPr lang="ar-SA" sz="2400" dirty="0" smtClean="0"/>
              <a:t>يجود في عدد من </a:t>
            </a:r>
            <a:r>
              <a:rPr lang="ar-SA" sz="2400" dirty="0" err="1" smtClean="0"/>
              <a:t>التربات</a:t>
            </a:r>
            <a:r>
              <a:rPr lang="ar-SA" sz="2400" dirty="0" smtClean="0"/>
              <a:t> وخاصة الغنية بالنيتروجين</a:t>
            </a:r>
          </a:p>
          <a:p>
            <a:pPr>
              <a:buFontTx/>
              <a:buChar char="-"/>
            </a:pPr>
            <a:r>
              <a:rPr lang="ar-SA" sz="2400" dirty="0" smtClean="0"/>
              <a:t>يحتاج إلى ارتفاع درجة الحرارة دون رطوبة عالية</a:t>
            </a:r>
          </a:p>
          <a:p>
            <a:pPr>
              <a:buFontTx/>
              <a:buChar char="-"/>
            </a:pPr>
            <a:r>
              <a:rPr lang="ar-SA" sz="2400" dirty="0" smtClean="0"/>
              <a:t>يحتاج إلى أيدي عامله وفيرة مدربة على استخراج العصارة من الأشجار.</a:t>
            </a:r>
          </a:p>
          <a:p>
            <a:r>
              <a:rPr lang="ar-SA" sz="2400" b="1" dirty="0" smtClean="0">
                <a:solidFill>
                  <a:srgbClr val="7030A0"/>
                </a:solidFill>
              </a:rPr>
              <a:t>ب. المطاط الصناعي:</a:t>
            </a:r>
          </a:p>
          <a:p>
            <a:pPr>
              <a:buFontTx/>
              <a:buChar char="-"/>
            </a:pPr>
            <a:r>
              <a:rPr lang="ar-SA" sz="2400" dirty="0" smtClean="0"/>
              <a:t>بعد الحرب العالمية الأولى أصبحت هناك ضرورة للحصول على بديل عن المطاط الطبيعي وذلك للتقدم الصناعي الكبير وزيادة الطلب على المطاط .</a:t>
            </a:r>
          </a:p>
          <a:p>
            <a:pPr>
              <a:buFontTx/>
              <a:buChar char="-"/>
            </a:pPr>
            <a:r>
              <a:rPr lang="ar-SA" sz="2400" dirty="0" smtClean="0"/>
              <a:t>أمكن إنتاج المطاط الصناعي من البترول في ألمانيا والاتحاد السوفييتي.</a:t>
            </a:r>
          </a:p>
          <a:p>
            <a:pPr>
              <a:buFontTx/>
              <a:buChar char="-"/>
            </a:pPr>
            <a:r>
              <a:rPr lang="ar-SA" sz="2400" dirty="0" smtClean="0"/>
              <a:t>تتركز صناعة المطاط قرب حقول البترول أو قرب مواني استيراده </a:t>
            </a:r>
          </a:p>
          <a:p>
            <a:pPr>
              <a:buFontTx/>
              <a:buChar char="-"/>
            </a:pPr>
            <a:r>
              <a:rPr lang="ar-SA" sz="2400" dirty="0" smtClean="0">
                <a:solidFill>
                  <a:srgbClr val="C00000"/>
                </a:solidFill>
              </a:rPr>
              <a:t>عللي: نجاح المطاط الصناعي وزيادة إنتاجه.</a:t>
            </a:r>
          </a:p>
          <a:p>
            <a:pPr>
              <a:buFontTx/>
              <a:buChar char="-"/>
            </a:pPr>
            <a:r>
              <a:rPr lang="ar-SA" sz="2400" dirty="0" smtClean="0"/>
              <a:t>لان المطاط الطبيعي يرتبط بمناطق محدودة مما يرفع تكاليفه ويجعل أسعاره غير </a:t>
            </a:r>
            <a:r>
              <a:rPr lang="ar-SA" sz="2400" dirty="0" err="1" smtClean="0"/>
              <a:t>ثابته</a:t>
            </a:r>
            <a:r>
              <a:rPr lang="ar-SA" sz="2400" dirty="0" smtClean="0"/>
              <a:t>, ولان المطاط الصناعي يمكن التحكم في إنتاجه لذلك أصبح اقل تكلفة بعد التقدم العلمي وتعدد استخدامات المطاط الصناعي والتي تتزايد باستمرار. </a:t>
            </a:r>
          </a:p>
          <a:p>
            <a:pPr>
              <a:buNone/>
            </a:pPr>
            <a:endParaRPr lang="ar-SA"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541</TotalTime>
  <Words>2320</Words>
  <Application>Microsoft Office PowerPoint</Application>
  <PresentationFormat>عرض على الشاشة (3:4)‏</PresentationFormat>
  <Paragraphs>197</Paragraphs>
  <Slides>27</Slides>
  <Notes>0</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سمة Office</vt:lpstr>
      <vt:lpstr>المحاضرة الثامنة تابع الفصل الخامس الإنتاج الزراعي</vt:lpstr>
      <vt:lpstr>العوامل الطبيعية المؤثرة في الزراعة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العوامل البشرية المؤثرة في الزراعة:</vt:lpstr>
      <vt:lpstr>الشريحة 14</vt:lpstr>
      <vt:lpstr>الشريحة 15</vt:lpstr>
      <vt:lpstr>الشريحة 16</vt:lpstr>
      <vt:lpstr>الفصل السادس المحاصيل الزراعية</vt:lpstr>
      <vt:lpstr>محاصيل الحبوب الغذائية ((القمح)) </vt:lpstr>
      <vt:lpstr>الشريحة 19</vt:lpstr>
      <vt:lpstr>مقومات إنتاج القمح:</vt:lpstr>
      <vt:lpstr>محاصيل المنبهات ((الشاي)) :</vt:lpstr>
      <vt:lpstr>مقومات إنتاج الشاي:</vt:lpstr>
      <vt:lpstr>الفصل الثامن محاصيل الألياف (القطن)</vt:lpstr>
      <vt:lpstr>أنواع القطن بحسب طول التيلة:</vt:lpstr>
      <vt:lpstr>الشريحة 25</vt:lpstr>
      <vt:lpstr>الفصل التاسع محاصيل ذات طبيعة خاصة(المطاط)</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الثامنة تابع الفصل الخامس الإنتاج الزراعي</dc:title>
  <dc:creator>Toshiba</dc:creator>
  <cp:lastModifiedBy>Toshiba</cp:lastModifiedBy>
  <cp:revision>60</cp:revision>
  <dcterms:created xsi:type="dcterms:W3CDTF">2011-11-27T17:25:36Z</dcterms:created>
  <dcterms:modified xsi:type="dcterms:W3CDTF">2011-12-18T19:45:54Z</dcterms:modified>
</cp:coreProperties>
</file>