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C09E1B49-E9C6-46EB-B5A3-E2FA5EB3A2BF}" type="datetimeFigureOut">
              <a:rPr lang="ar-SA" smtClean="0"/>
              <a:pPr/>
              <a:t>23/01/33</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D3441AAD-138B-41F9-8F8F-FF068B2E7C47}" type="slidenum">
              <a:rPr lang="ar-SA" smtClean="0"/>
              <a:pPr/>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C09E1B49-E9C6-46EB-B5A3-E2FA5EB3A2BF}"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441AAD-138B-41F9-8F8F-FF068B2E7C47}" type="slidenum">
              <a:rPr lang="ar-SA" smtClean="0"/>
              <a:pPr/>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09E1B49-E9C6-46EB-B5A3-E2FA5EB3A2BF}" type="datetimeFigureOut">
              <a:rPr lang="ar-SA" smtClean="0"/>
              <a:pPr/>
              <a:t>23/01/33</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D3441AAD-138B-41F9-8F8F-FF068B2E7C47}"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C09E1B49-E9C6-46EB-B5A3-E2FA5EB3A2BF}"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3441AAD-138B-41F9-8F8F-FF068B2E7C47}" type="slidenum">
              <a:rPr lang="ar-SA" smtClean="0"/>
              <a:pPr/>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C09E1B49-E9C6-46EB-B5A3-E2FA5EB3A2BF}" type="datetimeFigureOut">
              <a:rPr lang="ar-SA" smtClean="0"/>
              <a:pPr/>
              <a:t>23/01/33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3441AAD-138B-41F9-8F8F-FF068B2E7C47}" type="slidenum">
              <a:rPr lang="ar-SA" smtClean="0"/>
              <a:pPr/>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09E1B49-E9C6-46EB-B5A3-E2FA5EB3A2BF}" type="datetimeFigureOut">
              <a:rPr lang="ar-SA" smtClean="0"/>
              <a:pPr/>
              <a:t>23/01/33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3441AAD-138B-41F9-8F8F-FF068B2E7C47}"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09E1B49-E9C6-46EB-B5A3-E2FA5EB3A2BF}" type="datetimeFigureOut">
              <a:rPr lang="ar-SA" smtClean="0"/>
              <a:pPr/>
              <a:t>23/01/33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3441AAD-138B-41F9-8F8F-FF068B2E7C47}"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09E1B49-E9C6-46EB-B5A3-E2FA5EB3A2BF}"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3441AAD-138B-41F9-8F8F-FF068B2E7C47}" type="slidenum">
              <a:rPr lang="ar-SA" smtClean="0"/>
              <a:pPr/>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09E1B49-E9C6-46EB-B5A3-E2FA5EB3A2BF}" type="datetimeFigureOut">
              <a:rPr lang="ar-SA" smtClean="0"/>
              <a:pPr/>
              <a:t>23/01/33</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D3441AAD-138B-41F9-8F8F-FF068B2E7C47}" type="slidenum">
              <a:rPr lang="ar-SA" smtClean="0"/>
              <a:pPr/>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09E1B49-E9C6-46EB-B5A3-E2FA5EB3A2BF}"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441AAD-138B-41F9-8F8F-FF068B2E7C47}"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09E1B49-E9C6-46EB-B5A3-E2FA5EB3A2BF}"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3441AAD-138B-41F9-8F8F-FF068B2E7C47}"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09E1B49-E9C6-46EB-B5A3-E2FA5EB3A2BF}" type="datetimeFigureOut">
              <a:rPr lang="ar-SA" smtClean="0"/>
              <a:pPr/>
              <a:t>23/01/33</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3441AAD-138B-41F9-8F8F-FF068B2E7C47}"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295400" y="3357562"/>
            <a:ext cx="6400800" cy="1443038"/>
          </a:xfrm>
        </p:spPr>
        <p:txBody>
          <a:bodyPr>
            <a:normAutofit fontScale="77500" lnSpcReduction="20000"/>
          </a:bodyPr>
          <a:lstStyle/>
          <a:p>
            <a:r>
              <a:rPr lang="ar-SA" sz="6600" b="1" dirty="0" smtClean="0"/>
              <a:t>الإنتاج الحيواني</a:t>
            </a:r>
          </a:p>
          <a:p>
            <a:r>
              <a:rPr lang="ar-SA" sz="6600" b="1" dirty="0" smtClean="0"/>
              <a:t>الموارد </a:t>
            </a:r>
            <a:r>
              <a:rPr lang="ar-SA" sz="6600" b="1" dirty="0" smtClean="0"/>
              <a:t>المائية</a:t>
            </a:r>
          </a:p>
        </p:txBody>
      </p:sp>
      <p:sp>
        <p:nvSpPr>
          <p:cNvPr id="2" name="عنوان 1"/>
          <p:cNvSpPr>
            <a:spLocks noGrp="1"/>
          </p:cNvSpPr>
          <p:nvPr>
            <p:ph type="ctrTitle"/>
          </p:nvPr>
        </p:nvSpPr>
        <p:spPr>
          <a:xfrm>
            <a:off x="457200" y="1428736"/>
            <a:ext cx="8229600" cy="1547219"/>
          </a:xfrm>
        </p:spPr>
        <p:txBody>
          <a:bodyPr>
            <a:normAutofit fontScale="90000"/>
          </a:bodyPr>
          <a:lstStyle/>
          <a:p>
            <a:r>
              <a:rPr lang="ar-SA" dirty="0" smtClean="0"/>
              <a:t/>
            </a:r>
            <a:br>
              <a:rPr lang="ar-SA" dirty="0" smtClean="0"/>
            </a:br>
            <a:r>
              <a:rPr lang="ar-SA" dirty="0" smtClean="0"/>
              <a:t>المحاضرة التاسعة</a:t>
            </a:r>
            <a:br>
              <a:rPr lang="ar-SA" dirty="0" smtClean="0"/>
            </a:br>
            <a:r>
              <a:rPr lang="ar-SA" dirty="0" smtClean="0"/>
              <a:t>الفصل 10 + 11</a:t>
            </a:r>
            <a:br>
              <a:rPr lang="ar-SA" dirty="0" smtClean="0"/>
            </a:br>
            <a:endParaRPr lang="ar-SA" dirty="0"/>
          </a:p>
        </p:txBody>
      </p:sp>
      <p:sp>
        <p:nvSpPr>
          <p:cNvPr id="4" name="مستطيل 3"/>
          <p:cNvSpPr/>
          <p:nvPr/>
        </p:nvSpPr>
        <p:spPr>
          <a:xfrm>
            <a:off x="2000232" y="5143512"/>
            <a:ext cx="2428892" cy="400110"/>
          </a:xfrm>
          <a:prstGeom prst="rect">
            <a:avLst/>
          </a:prstGeom>
        </p:spPr>
        <p:txBody>
          <a:bodyPr wrap="square">
            <a:spAutoFit/>
          </a:bodyPr>
          <a:lstStyle/>
          <a:p>
            <a:r>
              <a:rPr lang="ar-SA" sz="2000" b="1" dirty="0" smtClean="0"/>
              <a:t>إعداد </a:t>
            </a:r>
            <a:r>
              <a:rPr lang="ar-SA" sz="2000" b="1" dirty="0" err="1" smtClean="0"/>
              <a:t>ع</a:t>
            </a:r>
            <a:r>
              <a:rPr lang="ar-SA" sz="2000" b="1" dirty="0" smtClean="0"/>
              <a:t>. أماني </a:t>
            </a:r>
            <a:r>
              <a:rPr lang="ar-SA" sz="2000" b="1" dirty="0" err="1" smtClean="0"/>
              <a:t>الشمري</a:t>
            </a:r>
            <a:endParaRPr lang="ar-SA"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654032"/>
          </a:xfrm>
        </p:spPr>
        <p:txBody>
          <a:bodyPr>
            <a:normAutofit fontScale="90000"/>
          </a:bodyPr>
          <a:lstStyle/>
          <a:p>
            <a:pPr algn="r"/>
            <a:r>
              <a:rPr lang="ar-SA" dirty="0" smtClean="0">
                <a:effectLst>
                  <a:outerShdw blurRad="38100" dist="38100" dir="2700000" algn="tl">
                    <a:srgbClr val="000000">
                      <a:alpha val="43137"/>
                    </a:srgbClr>
                  </a:outerShdw>
                </a:effectLst>
              </a:rPr>
              <a:t>أولاً: الرعي وأنواعه:</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357158" y="928670"/>
            <a:ext cx="8329642" cy="5643602"/>
          </a:xfrm>
        </p:spPr>
        <p:txBody>
          <a:bodyPr>
            <a:normAutofit lnSpcReduction="10000"/>
          </a:bodyPr>
          <a:lstStyle/>
          <a:p>
            <a:r>
              <a:rPr lang="ar-SA" b="1" dirty="0" smtClean="0">
                <a:solidFill>
                  <a:schemeClr val="accent1">
                    <a:lumMod val="75000"/>
                  </a:schemeClr>
                </a:solidFill>
              </a:rPr>
              <a:t>1/ الرعي البدائي (المتنقل)::</a:t>
            </a:r>
          </a:p>
          <a:p>
            <a:pPr>
              <a:buFont typeface="Arial" charset="0"/>
              <a:buChar char="•"/>
            </a:pPr>
            <a:r>
              <a:rPr lang="ar-SA" dirty="0" smtClean="0"/>
              <a:t>يتواجد في الجهات الفقيرة في أعشابها , والصعبة في زراعتها (قلة أمطار أو قصر فصل النمو, أو لوعورة السطح ,أو لكثرة رطوبة التربة وقلة خصوبتها) ..</a:t>
            </a:r>
          </a:p>
          <a:p>
            <a:pPr>
              <a:buFont typeface="Arial" charset="0"/>
              <a:buChar char="•"/>
            </a:pPr>
            <a:r>
              <a:rPr lang="ar-SA" dirty="0" smtClean="0"/>
              <a:t>لذلك تتميز هذه المناطق بقلة السكان وعدم استقرارهم لذلك هم في تنقل دائم.وكل المنتجات تكون لسد حاجة السكان فقط أي للاكتفاء الذاتي..</a:t>
            </a:r>
          </a:p>
          <a:p>
            <a:pPr>
              <a:buFont typeface="Arial" charset="0"/>
              <a:buChar char="•"/>
            </a:pPr>
            <a:r>
              <a:rPr lang="ar-SA" dirty="0" smtClean="0"/>
              <a:t>يرتبط نوع الحيوان وكميته بنوع وكمية الأعشاب, وبعض البدو يفضلون نوعا واحدا من الحيوان مثل رعاة الرنة في </a:t>
            </a:r>
            <a:r>
              <a:rPr lang="ar-SA" dirty="0" err="1" smtClean="0"/>
              <a:t>التندرا</a:t>
            </a:r>
            <a:r>
              <a:rPr lang="ar-SA" dirty="0" smtClean="0"/>
              <a:t>..</a:t>
            </a:r>
          </a:p>
          <a:p>
            <a:pPr>
              <a:buFont typeface="Arial" charset="0"/>
              <a:buChar char="•"/>
            </a:pPr>
            <a:r>
              <a:rPr lang="ar-SA" dirty="0" smtClean="0"/>
              <a:t>يتبع الرعاة في تحركاتهم حركات رأسية وأفقية:</a:t>
            </a:r>
          </a:p>
          <a:p>
            <a:pPr>
              <a:buNone/>
            </a:pPr>
            <a:r>
              <a:rPr lang="ar-SA" dirty="0" smtClean="0"/>
              <a:t>*الحركات الأفقية: تتمثل إذا انتقل الرعاة تبعاً لفصل سقوط الأمطار إلى مناطق العشب الجديد, ويمكثون في مراكز الاستقرار والواحات في أوقات الجفاف.</a:t>
            </a:r>
          </a:p>
          <a:p>
            <a:pPr>
              <a:buNone/>
            </a:pPr>
            <a:r>
              <a:rPr lang="ar-SA" dirty="0" smtClean="0"/>
              <a:t>* الحركات الرأسية: تتم لضيق الأرض الزراعية وعدم توافر المراعي مثال المناطق الجبلية ففي الشتاء تهبط الحيوانات إلى الأودية وفي الصيف تصعد إلى سفوح الجبال ..</a:t>
            </a:r>
          </a:p>
          <a:p>
            <a:pPr>
              <a:buFont typeface="Arial" charset="0"/>
              <a:buChar char="•"/>
            </a:pPr>
            <a:endParaRPr lang="ar-SA" dirty="0" smtClean="0"/>
          </a:p>
          <a:p>
            <a:pPr>
              <a:buFont typeface="Arial" charset="0"/>
              <a:buChar char="•"/>
            </a:pPr>
            <a:endParaRPr lang="ar-SA" dirty="0" smtClean="0"/>
          </a:p>
          <a:p>
            <a:pPr>
              <a:buNone/>
            </a:pPr>
            <a:endParaRPr lang="ar-SA"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928662" y="500042"/>
            <a:ext cx="7772400" cy="5519758"/>
          </a:xfrm>
        </p:spPr>
        <p:txBody>
          <a:bodyPr>
            <a:normAutofit lnSpcReduction="10000"/>
          </a:bodyPr>
          <a:lstStyle/>
          <a:p>
            <a:r>
              <a:rPr lang="ar-SA" b="1" dirty="0" smtClean="0">
                <a:solidFill>
                  <a:schemeClr val="accent1">
                    <a:lumMod val="75000"/>
                  </a:schemeClr>
                </a:solidFill>
              </a:rPr>
              <a:t>2/ الرعي التجاري (المناطق المعتدلة) ::</a:t>
            </a:r>
          </a:p>
          <a:p>
            <a:pPr>
              <a:buFont typeface="Arial" pitchFamily="34" charset="0"/>
              <a:buChar char="•"/>
            </a:pPr>
            <a:r>
              <a:rPr lang="ar-SA" dirty="0" smtClean="0"/>
              <a:t>يغطي مساحات كبيرة من مناطق الحشائش المعتدلة </a:t>
            </a:r>
            <a:r>
              <a:rPr lang="ar-SA" dirty="0" err="1" smtClean="0"/>
              <a:t>والسافانا</a:t>
            </a:r>
            <a:r>
              <a:rPr lang="ar-SA" dirty="0" smtClean="0"/>
              <a:t> المدارية وزاد الاهتمام </a:t>
            </a:r>
            <a:r>
              <a:rPr lang="ar-SA" dirty="0" err="1" smtClean="0"/>
              <a:t>بها</a:t>
            </a:r>
            <a:r>
              <a:rPr lang="ar-SA" dirty="0" smtClean="0"/>
              <a:t> بعد حاجة الأقاليم الصناعية إلى اللحوم والألبان والأصواف.</a:t>
            </a:r>
          </a:p>
          <a:p>
            <a:pPr>
              <a:buFont typeface="Arial" pitchFamily="34" charset="0"/>
              <a:buChar char="•"/>
            </a:pPr>
            <a:r>
              <a:rPr lang="ar-SA" dirty="0" smtClean="0"/>
              <a:t>يتميز الرعي التجاري بالاستقرار ويتركز في المناطق الرئيسة التالية:</a:t>
            </a:r>
          </a:p>
          <a:p>
            <a:pPr>
              <a:buFont typeface="Arial" pitchFamily="34" charset="0"/>
              <a:buChar char="•"/>
            </a:pPr>
            <a:r>
              <a:rPr lang="ar-SA" b="1" dirty="0" smtClean="0">
                <a:solidFill>
                  <a:srgbClr val="0070C0"/>
                </a:solidFill>
              </a:rPr>
              <a:t>أ. الرعي التجاري في أمريكا الشمالية:</a:t>
            </a:r>
          </a:p>
          <a:p>
            <a:pPr>
              <a:buNone/>
            </a:pPr>
            <a:r>
              <a:rPr lang="ar-SA" dirty="0" smtClean="0"/>
              <a:t>   تختلف طاقتها الرعوية من إقليم لأخر تبعا لاختلاف كثافة الحشائش والإعشاب , كما يختلف طول فصل الرعي في الشمال عنه في الجنوب.</a:t>
            </a:r>
          </a:p>
          <a:p>
            <a:pPr>
              <a:buFont typeface="Arial" pitchFamily="34" charset="0"/>
              <a:buChar char="•"/>
            </a:pPr>
            <a:r>
              <a:rPr lang="ar-SA" b="1" dirty="0" smtClean="0">
                <a:solidFill>
                  <a:srgbClr val="0070C0"/>
                </a:solidFill>
              </a:rPr>
              <a:t>ب. الرعي التجاري في أمريكا الجنوبية:</a:t>
            </a:r>
          </a:p>
          <a:p>
            <a:pPr>
              <a:buNone/>
            </a:pPr>
            <a:r>
              <a:rPr lang="ar-SA" dirty="0" smtClean="0"/>
              <a:t>  تعتبر هذه المناطق من أهم مناطق الرعي التجاري في العالم..</a:t>
            </a:r>
          </a:p>
          <a:p>
            <a:pPr>
              <a:buNone/>
            </a:pPr>
            <a:r>
              <a:rPr lang="ar-SA" dirty="0" smtClean="0"/>
              <a:t>  وتعد منطقة </a:t>
            </a:r>
            <a:r>
              <a:rPr lang="ar-SA" dirty="0" err="1" smtClean="0"/>
              <a:t>البمبا</a:t>
            </a:r>
            <a:r>
              <a:rPr lang="ar-SA" dirty="0" smtClean="0"/>
              <a:t> من أحسن أقاليم تربية الحيوان في العالم لملائمة مناخها وحشائشها للرعي طوال العام, وتربى في هذا الإقليم أحسن سلالات الأبقار والأغنام.</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914400" y="357166"/>
            <a:ext cx="7772400" cy="6143668"/>
          </a:xfrm>
        </p:spPr>
        <p:txBody>
          <a:bodyPr>
            <a:normAutofit fontScale="92500" lnSpcReduction="10000"/>
          </a:bodyPr>
          <a:lstStyle/>
          <a:p>
            <a:pPr>
              <a:buFont typeface="Arial" pitchFamily="34" charset="0"/>
              <a:buChar char="•"/>
            </a:pPr>
            <a:r>
              <a:rPr lang="ar-SA" b="1" dirty="0" smtClean="0">
                <a:solidFill>
                  <a:srgbClr val="0070C0"/>
                </a:solidFill>
              </a:rPr>
              <a:t>ج/ الرعي التجاري في استراليا ونيوزيلندة:</a:t>
            </a:r>
          </a:p>
          <a:p>
            <a:pPr>
              <a:buFont typeface="Arial" pitchFamily="34" charset="0"/>
              <a:buChar char="•"/>
            </a:pPr>
            <a:r>
              <a:rPr lang="ar-SA" dirty="0" smtClean="0"/>
              <a:t>تعتبر هذه المنطقة من أهم مناطق العالم في إنتاج الأغنام.</a:t>
            </a:r>
          </a:p>
          <a:p>
            <a:pPr>
              <a:buFont typeface="Arial" pitchFamily="34" charset="0"/>
              <a:buChar char="•"/>
            </a:pPr>
            <a:r>
              <a:rPr lang="ar-SA" dirty="0" smtClean="0"/>
              <a:t>في استراليا : يعوق التوسع في حرفة الرعي صعوبة المواصلات وموجات الجفاف التي تتعرض لها وانتشار الأرانب البرية التي تقضي على المراعي.</a:t>
            </a:r>
          </a:p>
          <a:p>
            <a:pPr>
              <a:buFont typeface="Arial" pitchFamily="34" charset="0"/>
              <a:buChar char="•"/>
            </a:pPr>
            <a:r>
              <a:rPr lang="ar-SA" dirty="0" smtClean="0"/>
              <a:t>أما في نيوزيلندة : </a:t>
            </a:r>
            <a:r>
              <a:rPr lang="ar-SA" dirty="0" smtClean="0">
                <a:solidFill>
                  <a:srgbClr val="C00000"/>
                </a:solidFill>
              </a:rPr>
              <a:t>تناسب الظروف الطبيعية حرفة الرعي(عللي)  </a:t>
            </a:r>
          </a:p>
          <a:p>
            <a:pPr>
              <a:buNone/>
            </a:pPr>
            <a:r>
              <a:rPr lang="ar-SA" dirty="0" smtClean="0"/>
              <a:t>بسبب غزارة أمطارها نسبياً وتوزعها على مدار السنة, وقربها من البحار والطرق الملاحية ووجود شبكة جيدة من السكك الحديدية.</a:t>
            </a:r>
          </a:p>
          <a:p>
            <a:pPr>
              <a:buFont typeface="Arial" pitchFamily="34" charset="0"/>
              <a:buChar char="•"/>
            </a:pPr>
            <a:r>
              <a:rPr lang="ar-SA" b="1" dirty="0" smtClean="0">
                <a:solidFill>
                  <a:srgbClr val="0070C0"/>
                </a:solidFill>
              </a:rPr>
              <a:t>د/ الرعي التجاري في مناطق </a:t>
            </a:r>
            <a:r>
              <a:rPr lang="ar-SA" b="1" dirty="0" err="1" smtClean="0">
                <a:solidFill>
                  <a:srgbClr val="0070C0"/>
                </a:solidFill>
              </a:rPr>
              <a:t>السافانا</a:t>
            </a:r>
            <a:r>
              <a:rPr lang="ar-SA" b="1" dirty="0" smtClean="0">
                <a:solidFill>
                  <a:srgbClr val="0070C0"/>
                </a:solidFill>
              </a:rPr>
              <a:t> (المنطقة المدارية):</a:t>
            </a:r>
          </a:p>
          <a:p>
            <a:pPr>
              <a:buNone/>
            </a:pPr>
            <a:r>
              <a:rPr lang="ar-SA" dirty="0" smtClean="0"/>
              <a:t>   رغم اتساع مناطق </a:t>
            </a:r>
            <a:r>
              <a:rPr lang="ar-SA" dirty="0" err="1" smtClean="0"/>
              <a:t>السافانا</a:t>
            </a:r>
            <a:r>
              <a:rPr lang="ar-SA" dirty="0" smtClean="0"/>
              <a:t> في أفريقيا وأمريكا الجنوبية واستراليا إلا أنها أقل أهمية من حيث </a:t>
            </a:r>
            <a:r>
              <a:rPr lang="ar-SA" dirty="0" err="1" smtClean="0"/>
              <a:t>الانتاج</a:t>
            </a:r>
            <a:r>
              <a:rPr lang="ar-SA" dirty="0" smtClean="0"/>
              <a:t> إذا قورنت بنطاقات الحشائش المعتدلة </a:t>
            </a:r>
            <a:r>
              <a:rPr lang="ar-SA" b="1" dirty="0" smtClean="0">
                <a:solidFill>
                  <a:srgbClr val="C00000"/>
                </a:solidFill>
              </a:rPr>
              <a:t>وذلك بسبب الصعوبات التي تواجهها متمثلة في:</a:t>
            </a:r>
          </a:p>
          <a:p>
            <a:pPr>
              <a:buNone/>
            </a:pPr>
            <a:r>
              <a:rPr lang="ar-SA" dirty="0" smtClean="0"/>
              <a:t>*طول وخشونة </a:t>
            </a:r>
            <a:r>
              <a:rPr lang="ar-SA" dirty="0" err="1" smtClean="0"/>
              <a:t>السافانا</a:t>
            </a:r>
            <a:r>
              <a:rPr lang="ar-SA" dirty="0" smtClean="0"/>
              <a:t> مما يجعلها غير صالحة للرعي</a:t>
            </a:r>
          </a:p>
          <a:p>
            <a:pPr>
              <a:buNone/>
            </a:pPr>
            <a:r>
              <a:rPr lang="ar-SA" dirty="0" smtClean="0"/>
              <a:t>*كثرة الحشرات والآفات التي تصيب المواشي فتفتك بالكثير منها</a:t>
            </a:r>
          </a:p>
          <a:p>
            <a:pPr>
              <a:buNone/>
            </a:pPr>
            <a:r>
              <a:rPr lang="ar-SA" dirty="0" smtClean="0"/>
              <a:t>*إذابة الأمطار لبعض عناصر التربة الهامة </a:t>
            </a:r>
          </a:p>
          <a:p>
            <a:pPr>
              <a:buNone/>
            </a:pPr>
            <a:r>
              <a:rPr lang="ar-SA" dirty="0" smtClean="0"/>
              <a:t>*مشكلة الجفاف رغم ارتفاع الأمطار وذلك لشدة الحرارة  التي تساهم في عملية التبخير.</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914400" y="428604"/>
            <a:ext cx="7772400" cy="5591196"/>
          </a:xfrm>
        </p:spPr>
        <p:txBody>
          <a:bodyPr/>
          <a:lstStyle/>
          <a:p>
            <a:r>
              <a:rPr lang="ar-SA" b="1" dirty="0" smtClean="0">
                <a:solidFill>
                  <a:srgbClr val="C00000"/>
                </a:solidFill>
              </a:rPr>
              <a:t>3/ الإنتاج الحيواني المختلط ::</a:t>
            </a:r>
          </a:p>
          <a:p>
            <a:pPr>
              <a:buFont typeface="Arial" pitchFamily="34" charset="0"/>
              <a:buChar char="•"/>
            </a:pPr>
            <a:r>
              <a:rPr lang="ar-SA" dirty="0" smtClean="0"/>
              <a:t>ينتشر في كثير من جهات العالم التي تجمع بين إنتاج المحاصيل والإنتاج الحيواني.</a:t>
            </a:r>
          </a:p>
          <a:p>
            <a:pPr>
              <a:buFont typeface="Arial" pitchFamily="34" charset="0"/>
              <a:buChar char="•"/>
            </a:pPr>
            <a:r>
              <a:rPr lang="ar-SA" dirty="0" smtClean="0"/>
              <a:t>يعتبر نطاق الذرة في الولايات المتحدة الأمريكية من أحسن الأمثلة التي توضح هذا النوع من الإنتاج.</a:t>
            </a:r>
          </a:p>
          <a:p>
            <a:pPr>
              <a:buFont typeface="Arial" pitchFamily="34" charset="0"/>
              <a:buChar char="•"/>
            </a:pPr>
            <a:r>
              <a:rPr lang="ar-SA" dirty="0" smtClean="0"/>
              <a:t>ورغم مساحة نطاق الذرة نسبيا إلا انه ينتج ما يقرب من نصف إنتاج الولايات من الشوفان والذرة , كما ينتج كميات كبيرة من محاصيل الغذاء ومحاصيل العلف, كما ينتج نصف إنتاج الولايات من الخنازير وخمس إنتاج الأبقار </a:t>
            </a:r>
            <a:r>
              <a:rPr lang="ar-SA" dirty="0" smtClean="0">
                <a:solidFill>
                  <a:srgbClr val="C00000"/>
                </a:solidFill>
              </a:rPr>
              <a:t>(عللي) ::</a:t>
            </a:r>
          </a:p>
          <a:p>
            <a:pPr>
              <a:buNone/>
            </a:pPr>
            <a:r>
              <a:rPr lang="ar-SA" dirty="0" smtClean="0"/>
              <a:t>  السبب/ ملائمة المناخ والتربة والأرض المستوية التي تساعد على استخدام الآلات الحديثة, وأيضاً وقوعه بين مناطق المراعي في الغرب ومنطقة المدن الكبرى في الشرق..</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654032"/>
          </a:xfrm>
        </p:spPr>
        <p:txBody>
          <a:bodyPr>
            <a:normAutofit fontScale="90000"/>
          </a:bodyPr>
          <a:lstStyle/>
          <a:p>
            <a:pPr algn="r"/>
            <a:r>
              <a:rPr lang="ar-SA" dirty="0" smtClean="0">
                <a:effectLst>
                  <a:outerShdw blurRad="38100" dist="38100" dir="2700000" algn="tl">
                    <a:srgbClr val="000000">
                      <a:alpha val="43137"/>
                    </a:srgbClr>
                  </a:outerShdw>
                </a:effectLst>
              </a:rPr>
              <a:t>ثانيا: الثروة الحيوانية في العالم:</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2786050" y="1000108"/>
            <a:ext cx="5900750" cy="5572164"/>
          </a:xfrm>
        </p:spPr>
        <p:txBody>
          <a:bodyPr>
            <a:normAutofit fontScale="92500" lnSpcReduction="20000"/>
          </a:bodyPr>
          <a:lstStyle/>
          <a:p>
            <a:pPr algn="justLow"/>
            <a:r>
              <a:rPr lang="ar-SA" dirty="0" smtClean="0"/>
              <a:t>تعد حيوانات العمل وحيوانات الإنتاج أهم عناصر الثروة الحيوانية:</a:t>
            </a:r>
          </a:p>
          <a:p>
            <a:pPr algn="justLow"/>
            <a:r>
              <a:rPr lang="ar-SA" dirty="0" smtClean="0"/>
              <a:t>تشمل حيوانات العمل:: الخيول, الجاموس, الجمال.</a:t>
            </a:r>
          </a:p>
          <a:p>
            <a:pPr algn="justLow"/>
            <a:r>
              <a:rPr lang="ar-SA" dirty="0" smtClean="0"/>
              <a:t>تشمل حيوانات الإنتاج:: الأغنام, الأبقار, الماعز , الخنازير.</a:t>
            </a:r>
          </a:p>
          <a:p>
            <a:pPr algn="justLow">
              <a:buNone/>
            </a:pPr>
            <a:r>
              <a:rPr lang="ar-SA" sz="3200" b="1" dirty="0" smtClean="0"/>
              <a:t>دراسة الأبقار كأحد حيوانات الإنتاج/</a:t>
            </a:r>
          </a:p>
          <a:p>
            <a:pPr algn="justLow">
              <a:buFont typeface="Courier New" pitchFamily="49" charset="0"/>
              <a:buChar char="o"/>
            </a:pPr>
            <a:r>
              <a:rPr lang="ar-SA" sz="2400" dirty="0" smtClean="0"/>
              <a:t>تستخدم الأبقار كمصدر أساسي للحوم والألبان في أوربا والأمريكيتين وتستخدم كحيوان يخدم الزراعة وفي نقل وجر العربات في إفريقيا وآسيا.</a:t>
            </a:r>
          </a:p>
          <a:p>
            <a:pPr algn="justLow">
              <a:buFont typeface="Courier New" pitchFamily="49" charset="0"/>
              <a:buChar char="o"/>
            </a:pPr>
            <a:r>
              <a:rPr lang="ar-SA" sz="2400" dirty="0" smtClean="0"/>
              <a:t>عللي: توزيع الأبقار يشمل وينتشر في كل جهات العالم:ِِ</a:t>
            </a:r>
          </a:p>
          <a:p>
            <a:pPr marL="457200" indent="-457200" algn="justLow">
              <a:buAutoNum type="arabicPeriod"/>
            </a:pPr>
            <a:r>
              <a:rPr lang="ar-SA" sz="2400" dirty="0" smtClean="0"/>
              <a:t>تختلف الأبقار في احتياجاتها المناخية والنباتية عن بعض أنواع الحيوانات الاخرى كالخيول فهي اقل ارتباطا بظروف معينة.</a:t>
            </a:r>
          </a:p>
          <a:p>
            <a:pPr marL="457200" indent="-457200" algn="justLow">
              <a:buAutoNum type="arabicPeriod"/>
            </a:pPr>
            <a:r>
              <a:rPr lang="ar-SA" sz="2400" dirty="0" smtClean="0"/>
              <a:t> وجود أنواع مختلفة من الأبقار يتلاءم كل منها مع الظروف المناخية والنباتية السائدة.</a:t>
            </a:r>
          </a:p>
          <a:p>
            <a:pPr marL="457200" indent="-457200" algn="justLow">
              <a:buFont typeface="Courier New" pitchFamily="49" charset="0"/>
              <a:buChar char="o"/>
            </a:pPr>
            <a:r>
              <a:rPr lang="ar-SA" sz="2400" dirty="0" smtClean="0"/>
              <a:t>تعتبر آسيا أغنى قارات العالم من حيث أعداد الأبقار. </a:t>
            </a:r>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Font typeface="Courier New" pitchFamily="49" charset="0"/>
              <a:buChar char="o"/>
            </a:pPr>
            <a:endParaRPr lang="ar-SA" sz="2400" dirty="0" smtClean="0"/>
          </a:p>
          <a:p>
            <a:pPr marL="457200" indent="-457200">
              <a:buAutoNum type="arabicPeriod"/>
            </a:pPr>
            <a:endParaRPr lang="ar-SA" sz="2400" dirty="0"/>
          </a:p>
        </p:txBody>
      </p:sp>
      <p:pic>
        <p:nvPicPr>
          <p:cNvPr id="4" name="صورة 3" descr="__-4d02b8bbe514d.jpg"/>
          <p:cNvPicPr>
            <a:picLocks noChangeAspect="1"/>
          </p:cNvPicPr>
          <p:nvPr/>
        </p:nvPicPr>
        <p:blipFill>
          <a:blip r:embed="rId2"/>
          <a:stretch>
            <a:fillRect/>
          </a:stretch>
        </p:blipFill>
        <p:spPr>
          <a:xfrm>
            <a:off x="285720" y="785794"/>
            <a:ext cx="2428860" cy="1905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descr="cows2118_thumb.jpg"/>
          <p:cNvPicPr>
            <a:picLocks noChangeAspect="1"/>
          </p:cNvPicPr>
          <p:nvPr/>
        </p:nvPicPr>
        <p:blipFill>
          <a:blip r:embed="rId3"/>
          <a:stretch>
            <a:fillRect/>
          </a:stretch>
        </p:blipFill>
        <p:spPr>
          <a:xfrm>
            <a:off x="214282" y="2714620"/>
            <a:ext cx="2571768" cy="1776621"/>
          </a:xfrm>
          <a:prstGeom prst="rect">
            <a:avLst/>
          </a:prstGeom>
          <a:ln>
            <a:noFill/>
          </a:ln>
          <a:effectLst>
            <a:softEdge rad="112500"/>
          </a:effectLst>
        </p:spPr>
      </p:pic>
      <p:pic>
        <p:nvPicPr>
          <p:cNvPr id="6" name="صورة 5" descr="TNp93876.jpg"/>
          <p:cNvPicPr>
            <a:picLocks noChangeAspect="1"/>
          </p:cNvPicPr>
          <p:nvPr/>
        </p:nvPicPr>
        <p:blipFill>
          <a:blip r:embed="rId4"/>
          <a:stretch>
            <a:fillRect/>
          </a:stretch>
        </p:blipFill>
        <p:spPr>
          <a:xfrm>
            <a:off x="285720" y="4500570"/>
            <a:ext cx="2456989" cy="20002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000100" y="714356"/>
            <a:ext cx="7772400" cy="1857388"/>
          </a:xfrm>
        </p:spPr>
        <p:txBody>
          <a:bodyPr/>
          <a:lstStyle/>
          <a:p>
            <a:r>
              <a:rPr lang="ar-SA" sz="2800" b="1" dirty="0" smtClean="0"/>
              <a:t>دراسة الإبل كأحد حيوانات العمل/</a:t>
            </a:r>
          </a:p>
          <a:p>
            <a:pPr>
              <a:buFont typeface="Courier New" pitchFamily="49" charset="0"/>
              <a:buChar char="o"/>
            </a:pPr>
            <a:r>
              <a:rPr lang="ar-SA" sz="2400" dirty="0" smtClean="0"/>
              <a:t>تكاد تكون الجمال حكراً على قارتي آسيا وأفريقيا, حيث تضم أفريقيا نحو 75% من الجمال في العالم, ويأتي معظمها من الصومال, وفي قارة آسيا تعد الهند أهم الدول المنتجة للجمال.</a:t>
            </a:r>
          </a:p>
        </p:txBody>
      </p:sp>
      <p:pic>
        <p:nvPicPr>
          <p:cNvPr id="4" name="صورة 3" descr="138an_an1_ga_web.jpg"/>
          <p:cNvPicPr>
            <a:picLocks noChangeAspect="1"/>
          </p:cNvPicPr>
          <p:nvPr/>
        </p:nvPicPr>
        <p:blipFill>
          <a:blip r:embed="rId2"/>
          <a:stretch>
            <a:fillRect/>
          </a:stretch>
        </p:blipFill>
        <p:spPr>
          <a:xfrm>
            <a:off x="500034" y="3076524"/>
            <a:ext cx="4071966" cy="3225843"/>
          </a:xfrm>
          <a:prstGeom prst="rect">
            <a:avLst/>
          </a:prstGeom>
        </p:spPr>
      </p:pic>
      <p:pic>
        <p:nvPicPr>
          <p:cNvPr id="5" name="صورة 4" descr="daily1_536551.jpg"/>
          <p:cNvPicPr>
            <a:picLocks noChangeAspect="1"/>
          </p:cNvPicPr>
          <p:nvPr/>
        </p:nvPicPr>
        <p:blipFill>
          <a:blip r:embed="rId3"/>
          <a:stretch>
            <a:fillRect/>
          </a:stretch>
        </p:blipFill>
        <p:spPr>
          <a:xfrm>
            <a:off x="4572000" y="3357562"/>
            <a:ext cx="3619500" cy="2481263"/>
          </a:xfrm>
          <a:prstGeom prst="rect">
            <a:avLst/>
          </a:prstGeom>
          <a:ln w="88900" cap="sq" cmpd="thickThin">
            <a:solidFill>
              <a:srgbClr val="C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796908"/>
          </a:xfrm>
        </p:spPr>
        <p:txBody>
          <a:bodyPr/>
          <a:lstStyle/>
          <a:p>
            <a:pPr algn="r"/>
            <a:r>
              <a:rPr lang="ar-SA" dirty="0" smtClean="0">
                <a:effectLst>
                  <a:outerShdw blurRad="38100" dist="38100" dir="2700000" algn="tl">
                    <a:srgbClr val="000000">
                      <a:alpha val="43137"/>
                    </a:srgbClr>
                  </a:outerShdw>
                </a:effectLst>
              </a:rPr>
              <a:t>ثالثا: المنتجات الحيوانية: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914400" y="1071546"/>
            <a:ext cx="7772400" cy="4948254"/>
          </a:xfrm>
        </p:spPr>
        <p:txBody>
          <a:bodyPr/>
          <a:lstStyle/>
          <a:p>
            <a:r>
              <a:rPr lang="ar-SA" dirty="0" smtClean="0"/>
              <a:t>تتمثل المنتجات الحيوانية في اللحوم والألبان والدواجن والجلود والأصواف والشعر والريش..الخ</a:t>
            </a:r>
          </a:p>
          <a:p>
            <a:pPr>
              <a:buFont typeface="Wingdings" pitchFamily="2" charset="2"/>
              <a:buChar char="v"/>
            </a:pPr>
            <a:r>
              <a:rPr lang="ar-SA" dirty="0" smtClean="0"/>
              <a:t> </a:t>
            </a:r>
            <a:r>
              <a:rPr lang="ar-SA" b="1" dirty="0" smtClean="0">
                <a:solidFill>
                  <a:srgbClr val="FF0000"/>
                </a:solidFill>
              </a:rPr>
              <a:t>-</a:t>
            </a:r>
            <a:r>
              <a:rPr lang="ar-SA" dirty="0" smtClean="0"/>
              <a:t> حيث تمثل الولايات المتحدة: المركز الأول بين الدول المنتجة للحوم البقر عالميا.</a:t>
            </a:r>
          </a:p>
          <a:p>
            <a:pPr>
              <a:buFontTx/>
              <a:buChar char="-"/>
            </a:pPr>
            <a:r>
              <a:rPr lang="ar-SA" dirty="0" smtClean="0"/>
              <a:t>والصين: تتصدر دول العالم في إنتاج لحوم الأغنام والماعز والخنازير</a:t>
            </a:r>
          </a:p>
          <a:p>
            <a:pPr>
              <a:buFontTx/>
              <a:buChar char="-"/>
            </a:pPr>
            <a:r>
              <a:rPr lang="ar-SA" dirty="0" smtClean="0"/>
              <a:t>استراليا: المركز الأول في إنتاج الصوف</a:t>
            </a:r>
          </a:p>
          <a:p>
            <a:pPr>
              <a:buFontTx/>
              <a:buChar char="-"/>
            </a:pPr>
            <a:r>
              <a:rPr lang="ar-SA" dirty="0" smtClean="0"/>
              <a:t>دول أوربا: تتصدر إنتاج الألبان.</a:t>
            </a:r>
          </a:p>
          <a:p>
            <a:pPr>
              <a:buNone/>
            </a:pPr>
            <a:endParaRPr lang="ar-SA" dirty="0"/>
          </a:p>
        </p:txBody>
      </p:sp>
      <p:pic>
        <p:nvPicPr>
          <p:cNvPr id="6" name="صورة 5" descr="imagesCAMBLE73.jpg"/>
          <p:cNvPicPr>
            <a:picLocks noChangeAspect="1"/>
          </p:cNvPicPr>
          <p:nvPr/>
        </p:nvPicPr>
        <p:blipFill>
          <a:blip r:embed="rId2"/>
          <a:stretch>
            <a:fillRect/>
          </a:stretch>
        </p:blipFill>
        <p:spPr>
          <a:xfrm>
            <a:off x="6000760" y="4357694"/>
            <a:ext cx="2490789" cy="20097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صورة 6" descr="117alsh3er.jpg"/>
          <p:cNvPicPr>
            <a:picLocks noChangeAspect="1"/>
          </p:cNvPicPr>
          <p:nvPr/>
        </p:nvPicPr>
        <p:blipFill>
          <a:blip r:embed="rId3" cstate="print"/>
          <a:stretch>
            <a:fillRect/>
          </a:stretch>
        </p:blipFill>
        <p:spPr>
          <a:xfrm>
            <a:off x="3357554" y="4357694"/>
            <a:ext cx="2714644" cy="20002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صورة 7" descr="__-4d02b8bbe514d.jpg"/>
          <p:cNvPicPr>
            <a:picLocks noChangeAspect="1"/>
          </p:cNvPicPr>
          <p:nvPr/>
        </p:nvPicPr>
        <p:blipFill>
          <a:blip r:embed="rId4"/>
          <a:stretch>
            <a:fillRect/>
          </a:stretch>
        </p:blipFill>
        <p:spPr>
          <a:xfrm>
            <a:off x="714348" y="4357694"/>
            <a:ext cx="2571768" cy="20002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28662" y="357166"/>
            <a:ext cx="7772400" cy="296842"/>
          </a:xfrm>
        </p:spPr>
        <p:txBody>
          <a:bodyPr>
            <a:normAutofit fontScale="90000"/>
          </a:bodyPr>
          <a:lstStyle/>
          <a:p>
            <a:pPr algn="r"/>
            <a:r>
              <a:rPr lang="ar-SA" dirty="0" smtClean="0">
                <a:effectLst>
                  <a:outerShdw blurRad="38100" dist="38100" dir="2700000" algn="tl">
                    <a:srgbClr val="000000">
                      <a:alpha val="43137"/>
                    </a:srgbClr>
                  </a:outerShdw>
                </a:effectLst>
              </a:rPr>
              <a:t>أمثلة للمنتجات الحيوانية: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2000232" y="500042"/>
            <a:ext cx="6929486" cy="6143668"/>
          </a:xfrm>
        </p:spPr>
        <p:txBody>
          <a:bodyPr>
            <a:normAutofit fontScale="77500" lnSpcReduction="20000"/>
          </a:bodyPr>
          <a:lstStyle/>
          <a:p>
            <a:r>
              <a:rPr lang="ar-SA" sz="3300" b="1" dirty="0" smtClean="0">
                <a:solidFill>
                  <a:srgbClr val="C00000"/>
                </a:solidFill>
              </a:rPr>
              <a:t>اللحوم:</a:t>
            </a:r>
          </a:p>
          <a:p>
            <a:pPr>
              <a:buFont typeface="Arial" pitchFamily="34" charset="0"/>
              <a:buChar char="•"/>
            </a:pPr>
            <a:r>
              <a:rPr lang="ar-SA" sz="3400" dirty="0" smtClean="0"/>
              <a:t>تعد اللحوم من أهم المنتجات الحيوانية.</a:t>
            </a:r>
          </a:p>
          <a:p>
            <a:pPr>
              <a:buFont typeface="Arial" pitchFamily="34" charset="0"/>
              <a:buChar char="•"/>
            </a:pPr>
            <a:r>
              <a:rPr lang="ar-SA" sz="3400" dirty="0" smtClean="0"/>
              <a:t>عللي: ارتفع إنتاج اللحوم في السنوات الأخيرة بدرجة كبيرة.</a:t>
            </a:r>
          </a:p>
          <a:p>
            <a:pPr>
              <a:buNone/>
            </a:pPr>
            <a:r>
              <a:rPr lang="ar-SA" sz="3400" dirty="0" smtClean="0"/>
              <a:t>وذلك لزيادة السكان من ناحية, ولارتفاع مستوى المعيشة وزيادة الطلب على اللحوم من ناحية أخرى..</a:t>
            </a:r>
          </a:p>
          <a:p>
            <a:r>
              <a:rPr lang="ar-SA" sz="3300" b="1" dirty="0" smtClean="0">
                <a:solidFill>
                  <a:srgbClr val="C00000"/>
                </a:solidFill>
              </a:rPr>
              <a:t>الألبان ومنتجاتها:</a:t>
            </a:r>
          </a:p>
          <a:p>
            <a:pPr algn="just">
              <a:buFont typeface="Arial" pitchFamily="34" charset="0"/>
              <a:buChar char="•"/>
            </a:pPr>
            <a:r>
              <a:rPr lang="ar-SA" sz="3100" dirty="0" smtClean="0"/>
              <a:t>نظرا لتزايد حاجة الإنسان إلى منتجات الألبان في المناطق الجافة وشبه الجافة ولفترات طويلة, أمكن استخلاص مواد غذائية منه أطول عمرا وأصلح للحفظ من اللبن الطازج.وبذلك أمكن إنتاج </a:t>
            </a:r>
            <a:r>
              <a:rPr lang="ar-SA" sz="3100" dirty="0" err="1" smtClean="0"/>
              <a:t>الزبدة</a:t>
            </a:r>
            <a:r>
              <a:rPr lang="ar-SA" sz="3100" dirty="0" smtClean="0"/>
              <a:t> والسمن والجبن وأنواع الحليب المختلفة.</a:t>
            </a:r>
          </a:p>
          <a:p>
            <a:pPr algn="just">
              <a:buFont typeface="Arial" pitchFamily="34" charset="0"/>
              <a:buChar char="•"/>
            </a:pPr>
            <a:r>
              <a:rPr lang="ar-SA" sz="3100" dirty="0" smtClean="0"/>
              <a:t>نجحت صناعة الألبان في الوقت الحاضر إلى حد كبير وأصبحت تدخل التجارة العالمية.</a:t>
            </a:r>
          </a:p>
          <a:p>
            <a:pPr algn="just">
              <a:buFont typeface="Arial" pitchFamily="34" charset="0"/>
              <a:buChar char="•"/>
            </a:pPr>
            <a:r>
              <a:rPr lang="ar-SA" sz="3100" dirty="0" smtClean="0"/>
              <a:t>يزيد إنتاج الألبان قرب المدن وكلما بعدنا يزيد إنتاج الجبن لأنه يحتمل التخزين أكثر من اللبن وكلما بعدنا أكثر يمكن إنتاج </a:t>
            </a:r>
            <a:r>
              <a:rPr lang="ar-SA" sz="3100" dirty="0" err="1" smtClean="0"/>
              <a:t>الزبدة</a:t>
            </a:r>
            <a:r>
              <a:rPr lang="ar-SA" sz="3100" dirty="0" smtClean="0"/>
              <a:t>. ولهذا ترتفع أسعار </a:t>
            </a:r>
            <a:r>
              <a:rPr lang="ar-SA" sz="3100" dirty="0" err="1" smtClean="0"/>
              <a:t>الزبدة</a:t>
            </a:r>
            <a:r>
              <a:rPr lang="ar-SA" sz="3100" dirty="0" smtClean="0"/>
              <a:t> عن الجبن واللبن لارتفاع تكلفة النقل نظرا لعامل بعد المسافة.</a:t>
            </a:r>
          </a:p>
          <a:p>
            <a:pPr algn="just">
              <a:buFont typeface="Arial" pitchFamily="34" charset="0"/>
              <a:buChar char="•"/>
            </a:pPr>
            <a:r>
              <a:rPr lang="ar-SA" sz="3100" dirty="0" smtClean="0"/>
              <a:t>بعض المزارع يكون هدفها الرئيسي من تربية الحيوان هو إنتاج الألبان مثل دولة </a:t>
            </a:r>
            <a:r>
              <a:rPr lang="ar-SA" sz="3100" dirty="0" err="1" smtClean="0"/>
              <a:t>الدنمارك</a:t>
            </a:r>
            <a:r>
              <a:rPr lang="ar-SA" sz="3100" dirty="0" smtClean="0"/>
              <a:t>.</a:t>
            </a:r>
          </a:p>
        </p:txBody>
      </p:sp>
      <p:pic>
        <p:nvPicPr>
          <p:cNvPr id="4" name="صورة 3" descr="521h777h.jpg"/>
          <p:cNvPicPr>
            <a:picLocks noChangeAspect="1"/>
          </p:cNvPicPr>
          <p:nvPr/>
        </p:nvPicPr>
        <p:blipFill>
          <a:blip r:embed="rId2"/>
          <a:stretch>
            <a:fillRect/>
          </a:stretch>
        </p:blipFill>
        <p:spPr>
          <a:xfrm>
            <a:off x="214282" y="3571876"/>
            <a:ext cx="1714512" cy="2511774"/>
          </a:xfrm>
          <a:prstGeom prst="rect">
            <a:avLst/>
          </a:prstGeom>
          <a:ln>
            <a:noFill/>
          </a:ln>
          <a:effectLst>
            <a:softEdge rad="112500"/>
          </a:effectLst>
        </p:spPr>
      </p:pic>
      <p:pic>
        <p:nvPicPr>
          <p:cNvPr id="5" name="صورة 4" descr="frozen_meat430x300.jpg"/>
          <p:cNvPicPr>
            <a:picLocks noChangeAspect="1"/>
          </p:cNvPicPr>
          <p:nvPr/>
        </p:nvPicPr>
        <p:blipFill>
          <a:blip r:embed="rId3"/>
          <a:stretch>
            <a:fillRect/>
          </a:stretch>
        </p:blipFill>
        <p:spPr>
          <a:xfrm>
            <a:off x="0" y="1357298"/>
            <a:ext cx="2000232" cy="25717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الموارد المائية,</a:t>
            </a:r>
            <a:r>
              <a:rPr lang="ar-SA" dirty="0" smtClean="0">
                <a:effectLst>
                  <a:outerShdw blurRad="38100" dist="38100" dir="2700000" algn="tl">
                    <a:srgbClr val="000000">
                      <a:alpha val="43137"/>
                    </a:srgbClr>
                  </a:outerShdw>
                </a:effectLst>
              </a:rPr>
              <a:t/>
            </a:r>
            <a:br>
              <a:rPr lang="ar-SA" dirty="0" smtClean="0">
                <a:effectLst>
                  <a:outerShdw blurRad="38100" dist="38100" dir="2700000" algn="tl">
                    <a:srgbClr val="000000">
                      <a:alpha val="43137"/>
                    </a:srgbClr>
                  </a:outerShdw>
                </a:effectLst>
              </a:rPr>
            </a:br>
            <a:r>
              <a:rPr lang="ar-SA" dirty="0" smtClean="0">
                <a:effectLst>
                  <a:outerShdw blurRad="38100" dist="38100" dir="2700000" algn="tl">
                    <a:srgbClr val="000000">
                      <a:alpha val="43137"/>
                    </a:srgbClr>
                  </a:outerShdw>
                </a:effectLst>
              </a:rPr>
              <a:t>أولاً : مفهوم الموارد المائية:</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3071802" y="1447800"/>
            <a:ext cx="5614998" cy="4572000"/>
          </a:xfrm>
        </p:spPr>
        <p:txBody>
          <a:bodyPr/>
          <a:lstStyle/>
          <a:p>
            <a:pPr algn="justLow"/>
            <a:r>
              <a:rPr lang="ar-SA" b="1" dirty="0" smtClean="0">
                <a:solidFill>
                  <a:srgbClr val="C00000"/>
                </a:solidFill>
                <a:effectLst>
                  <a:outerShdw blurRad="38100" dist="38100" dir="2700000" algn="tl">
                    <a:srgbClr val="000000">
                      <a:alpha val="43137"/>
                    </a:srgbClr>
                  </a:outerShdw>
                </a:effectLst>
              </a:rPr>
              <a:t>تعريف الموارد المائية:</a:t>
            </a:r>
            <a:r>
              <a:rPr lang="ar-SA" dirty="0" smtClean="0"/>
              <a:t> كل الهبات المائية في الطبيعة التي تغطي أجزاء من سطح الأرض في صورة أنهار أو بحيرات أو بحار ومحيطات, وما تحويه من حيوانات مائية أو ما يستفاد من هذه المياه في شكل طاقة من </a:t>
            </a:r>
            <a:r>
              <a:rPr lang="ar-SA" dirty="0" err="1" smtClean="0"/>
              <a:t>المساقط</a:t>
            </a:r>
            <a:r>
              <a:rPr lang="ar-SA" dirty="0" smtClean="0"/>
              <a:t> المائية أو عن حركات المد والجزر, أو خدمات النقل المائي.</a:t>
            </a:r>
          </a:p>
          <a:p>
            <a:pPr algn="justLow"/>
            <a:r>
              <a:rPr lang="ar-SA" dirty="0" smtClean="0"/>
              <a:t> تصنف الموارد المائية إلى موارد مائية عذبة وموارد مائية مالحة.</a:t>
            </a:r>
          </a:p>
          <a:p>
            <a:pPr algn="justLow"/>
            <a:endParaRPr lang="ar-SA" dirty="0" smtClean="0"/>
          </a:p>
          <a:p>
            <a:pPr algn="justLow"/>
            <a:endParaRPr lang="ar-SA" dirty="0"/>
          </a:p>
        </p:txBody>
      </p:sp>
      <p:pic>
        <p:nvPicPr>
          <p:cNvPr id="4" name="صورة 3" descr="imagesCAVCUWPW.jpg"/>
          <p:cNvPicPr>
            <a:picLocks noChangeAspect="1"/>
          </p:cNvPicPr>
          <p:nvPr/>
        </p:nvPicPr>
        <p:blipFill>
          <a:blip r:embed="rId2"/>
          <a:stretch>
            <a:fillRect/>
          </a:stretch>
        </p:blipFill>
        <p:spPr>
          <a:xfrm>
            <a:off x="214282" y="214290"/>
            <a:ext cx="2786082"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1154865378.jpg"/>
          <p:cNvPicPr>
            <a:picLocks noChangeAspect="1"/>
          </p:cNvPicPr>
          <p:nvPr/>
        </p:nvPicPr>
        <p:blipFill>
          <a:blip r:embed="rId3"/>
          <a:stretch>
            <a:fillRect/>
          </a:stretch>
        </p:blipFill>
        <p:spPr>
          <a:xfrm>
            <a:off x="214282" y="2143116"/>
            <a:ext cx="2762269"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descr="2299232.jpg"/>
          <p:cNvPicPr>
            <a:picLocks noChangeAspect="1"/>
          </p:cNvPicPr>
          <p:nvPr/>
        </p:nvPicPr>
        <p:blipFill>
          <a:blip r:embed="rId4" cstate="print"/>
          <a:stretch>
            <a:fillRect/>
          </a:stretch>
        </p:blipFill>
        <p:spPr>
          <a:xfrm>
            <a:off x="214282" y="4357694"/>
            <a:ext cx="2714612" cy="2214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439718"/>
          </a:xfrm>
        </p:spPr>
        <p:txBody>
          <a:bodyPr>
            <a:normAutofit fontScale="90000"/>
          </a:bodyPr>
          <a:lstStyle/>
          <a:p>
            <a:pPr algn="r"/>
            <a:r>
              <a:rPr lang="ar-SA" dirty="0" smtClean="0">
                <a:effectLst>
                  <a:outerShdw blurRad="38100" dist="38100" dir="2700000" algn="tl">
                    <a:srgbClr val="000000">
                      <a:alpha val="43137"/>
                    </a:srgbClr>
                  </a:outerShdw>
                </a:effectLst>
              </a:rPr>
              <a:t>ثانيا:صيد الأسماك:</a:t>
            </a:r>
            <a:endParaRPr lang="ar-SA" dirty="0">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3571868" y="642918"/>
            <a:ext cx="5186370" cy="6215082"/>
          </a:xfrm>
        </p:spPr>
        <p:txBody>
          <a:bodyPr>
            <a:noAutofit/>
          </a:bodyPr>
          <a:lstStyle/>
          <a:p>
            <a:pPr algn="justLow"/>
            <a:r>
              <a:rPr lang="ar-SA" sz="2400" dirty="0" smtClean="0"/>
              <a:t>صيد الأسماك من الحرف القديمة لكن مع التقدم الحضاري اشتدت الحاجة إليها لمواجهة النقص في اللحوم فخرجت هذه الحرفة من كونها بدائية هدفها الأساسي الاكتفاء الذاتي وسد الحاجة الغذائية إلى كونها أصبحت تمارس بشكل تجاري وفق أسس علمية مدروسة..</a:t>
            </a:r>
          </a:p>
          <a:p>
            <a:pPr algn="justLow"/>
            <a:r>
              <a:rPr lang="ar-SA" sz="2400" dirty="0" smtClean="0"/>
              <a:t>صيد الأسماك لا يشمل فقط الأسماك بمفهومها المعروف بل يشمل كل القشريات (الجمبري, </a:t>
            </a:r>
            <a:r>
              <a:rPr lang="ar-SA" sz="2400" dirty="0" err="1" smtClean="0"/>
              <a:t>الاستاكوزا</a:t>
            </a:r>
            <a:r>
              <a:rPr lang="ar-SA" sz="2400" dirty="0" smtClean="0"/>
              <a:t>..الخ), ويشمل الأصداف البحرية وحيوانات البحر (الحوت , عجل البحر)..</a:t>
            </a:r>
          </a:p>
          <a:p>
            <a:pPr algn="justLow"/>
            <a:r>
              <a:rPr lang="ar-SA" sz="2400" dirty="0" smtClean="0"/>
              <a:t>أيضا ليست الأهمية هنا أو الهدف مقصور على الغذاء بل الاستفادة من الجلود والفراء من حيوانات البحر كالحيتان, وأيضا الحصول على اللؤلؤ والمرجان والإسفنج, واستخدام زيوت الأسماك في بعض الصناعات مثل الصابون.</a:t>
            </a:r>
          </a:p>
        </p:txBody>
      </p:sp>
      <p:pic>
        <p:nvPicPr>
          <p:cNvPr id="4" name="صورة 3" descr="15_071685_01.jpg"/>
          <p:cNvPicPr>
            <a:picLocks noChangeAspect="1"/>
          </p:cNvPicPr>
          <p:nvPr/>
        </p:nvPicPr>
        <p:blipFill>
          <a:blip r:embed="rId2"/>
          <a:stretch>
            <a:fillRect/>
          </a:stretch>
        </p:blipFill>
        <p:spPr>
          <a:xfrm>
            <a:off x="214282" y="285728"/>
            <a:ext cx="3300421" cy="2962288"/>
          </a:xfrm>
          <a:prstGeom prst="rect">
            <a:avLst/>
          </a:prstGeom>
          <a:ln>
            <a:noFill/>
          </a:ln>
          <a:effectLst>
            <a:softEdge rad="112500"/>
          </a:effectLst>
        </p:spPr>
      </p:pic>
      <p:pic>
        <p:nvPicPr>
          <p:cNvPr id="5" name="صورة 4" descr="15_071685_14.jpg"/>
          <p:cNvPicPr>
            <a:picLocks noChangeAspect="1"/>
          </p:cNvPicPr>
          <p:nvPr/>
        </p:nvPicPr>
        <p:blipFill>
          <a:blip r:embed="rId3"/>
          <a:stretch>
            <a:fillRect/>
          </a:stretch>
        </p:blipFill>
        <p:spPr>
          <a:xfrm>
            <a:off x="285720" y="3286124"/>
            <a:ext cx="3232961" cy="2857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85918" y="274638"/>
            <a:ext cx="6900882" cy="582594"/>
          </a:xfrm>
        </p:spPr>
        <p:txBody>
          <a:bodyPr>
            <a:normAutofit fontScale="90000"/>
          </a:bodyPr>
          <a:lstStyle/>
          <a:p>
            <a:pPr algn="r"/>
            <a:r>
              <a:rPr lang="ar-SA" b="1" i="1" u="sng" dirty="0" smtClean="0"/>
              <a:t>مقومات صيد الأسماك</a:t>
            </a:r>
            <a:endParaRPr lang="ar-SA" b="1" i="1" u="sng" dirty="0"/>
          </a:p>
        </p:txBody>
      </p:sp>
      <p:sp>
        <p:nvSpPr>
          <p:cNvPr id="3" name="عنصر نائب للمحتوى 2"/>
          <p:cNvSpPr>
            <a:spLocks noGrp="1"/>
          </p:cNvSpPr>
          <p:nvPr>
            <p:ph sz="quarter" idx="1"/>
          </p:nvPr>
        </p:nvSpPr>
        <p:spPr>
          <a:xfrm>
            <a:off x="914400" y="785794"/>
            <a:ext cx="7772400" cy="5234006"/>
          </a:xfrm>
        </p:spPr>
        <p:txBody>
          <a:bodyPr/>
          <a:lstStyle/>
          <a:p>
            <a:r>
              <a:rPr lang="ar-SA" dirty="0" smtClean="0"/>
              <a:t>الموقع</a:t>
            </a:r>
          </a:p>
          <a:p>
            <a:r>
              <a:rPr lang="ar-SA" dirty="0" smtClean="0"/>
              <a:t>ضحالة المياه</a:t>
            </a:r>
          </a:p>
          <a:p>
            <a:r>
              <a:rPr lang="ar-SA" dirty="0" smtClean="0"/>
              <a:t>الرواسب والمياه النهرية</a:t>
            </a:r>
          </a:p>
          <a:p>
            <a:r>
              <a:rPr lang="ar-SA" dirty="0" smtClean="0"/>
              <a:t>الخصائص الطبيعية للمياه</a:t>
            </a:r>
          </a:p>
          <a:p>
            <a:r>
              <a:rPr lang="ar-SA" dirty="0" smtClean="0"/>
              <a:t>اختلاط مياه التيارات البحرية</a:t>
            </a:r>
          </a:p>
          <a:p>
            <a:r>
              <a:rPr lang="ar-SA" dirty="0" smtClean="0"/>
              <a:t>كثرة الخلجان </a:t>
            </a:r>
            <a:r>
              <a:rPr lang="ar-SA" dirty="0" err="1" smtClean="0"/>
              <a:t>والفيوردات</a:t>
            </a:r>
            <a:endParaRPr lang="ar-SA" dirty="0" smtClean="0"/>
          </a:p>
          <a:p>
            <a:r>
              <a:rPr lang="ar-SA" dirty="0" smtClean="0"/>
              <a:t>التيارات الصاعدة</a:t>
            </a:r>
          </a:p>
          <a:p>
            <a:r>
              <a:rPr lang="ar-SA" dirty="0" smtClean="0"/>
              <a:t>كثافة السكان</a:t>
            </a:r>
          </a:p>
          <a:p>
            <a:r>
              <a:rPr lang="ar-SA" dirty="0" smtClean="0"/>
              <a:t>العادات </a:t>
            </a:r>
            <a:r>
              <a:rPr lang="ar-SA" dirty="0" err="1" smtClean="0"/>
              <a:t>والتقااليد</a:t>
            </a:r>
            <a:endParaRPr lang="ar-SA" dirty="0" smtClean="0"/>
          </a:p>
          <a:p>
            <a:r>
              <a:rPr lang="ar-SA" dirty="0" smtClean="0"/>
              <a:t>قلة المساحة الزراعية</a:t>
            </a:r>
          </a:p>
          <a:p>
            <a:r>
              <a:rPr lang="ar-SA" dirty="0" smtClean="0"/>
              <a:t>التقدم التكنولوجي</a:t>
            </a:r>
            <a:endParaRPr lang="ar-SA" dirty="0"/>
          </a:p>
        </p:txBody>
      </p:sp>
      <p:pic>
        <p:nvPicPr>
          <p:cNvPr id="4" name="صورة 3" descr="15_071685_05.jpg"/>
          <p:cNvPicPr>
            <a:picLocks noChangeAspect="1"/>
          </p:cNvPicPr>
          <p:nvPr/>
        </p:nvPicPr>
        <p:blipFill>
          <a:blip r:embed="rId2"/>
          <a:stretch>
            <a:fillRect/>
          </a:stretch>
        </p:blipFill>
        <p:spPr>
          <a:xfrm>
            <a:off x="285720" y="285728"/>
            <a:ext cx="3362325" cy="20478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صورة 4" descr="15_071685_06.jpg"/>
          <p:cNvPicPr>
            <a:picLocks noChangeAspect="1"/>
          </p:cNvPicPr>
          <p:nvPr/>
        </p:nvPicPr>
        <p:blipFill>
          <a:blip r:embed="rId3"/>
          <a:stretch>
            <a:fillRect/>
          </a:stretch>
        </p:blipFill>
        <p:spPr>
          <a:xfrm>
            <a:off x="285720" y="2428868"/>
            <a:ext cx="3419475" cy="20002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صورة 5" descr="15_071685_07.jpg"/>
          <p:cNvPicPr>
            <a:picLocks noChangeAspect="1"/>
          </p:cNvPicPr>
          <p:nvPr/>
        </p:nvPicPr>
        <p:blipFill>
          <a:blip r:embed="rId4"/>
          <a:stretch>
            <a:fillRect/>
          </a:stretch>
        </p:blipFill>
        <p:spPr>
          <a:xfrm>
            <a:off x="285720" y="4500570"/>
            <a:ext cx="3429024" cy="19330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368280"/>
          </a:xfrm>
        </p:spPr>
        <p:txBody>
          <a:bodyPr>
            <a:normAutofit fontScale="90000"/>
          </a:bodyPr>
          <a:lstStyle/>
          <a:p>
            <a:pPr algn="r"/>
            <a:r>
              <a:rPr lang="ar-SA" b="1" i="1" u="sng" dirty="0" smtClean="0"/>
              <a:t>مناطق الصيد الرئيسية </a:t>
            </a:r>
            <a:endParaRPr lang="ar-SA" b="1" i="1" u="sng" dirty="0"/>
          </a:p>
        </p:txBody>
      </p:sp>
      <p:sp>
        <p:nvSpPr>
          <p:cNvPr id="3" name="عنصر نائب للمحتوى 2"/>
          <p:cNvSpPr>
            <a:spLocks noGrp="1"/>
          </p:cNvSpPr>
          <p:nvPr>
            <p:ph sz="quarter" idx="1"/>
          </p:nvPr>
        </p:nvSpPr>
        <p:spPr>
          <a:xfrm>
            <a:off x="3857620" y="571480"/>
            <a:ext cx="5286380" cy="6286520"/>
          </a:xfrm>
        </p:spPr>
        <p:txBody>
          <a:bodyPr>
            <a:normAutofit/>
          </a:bodyPr>
          <a:lstStyle/>
          <a:p>
            <a:pPr algn="justLow"/>
            <a:r>
              <a:rPr lang="ar-SA" b="1" dirty="0" smtClean="0">
                <a:solidFill>
                  <a:srgbClr val="00B050"/>
                </a:solidFill>
              </a:rPr>
              <a:t>شمال شرق آسيا: </a:t>
            </a:r>
            <a:r>
              <a:rPr lang="ar-SA" dirty="0" smtClean="0"/>
              <a:t>وتعد اليابان أهم الدول المنتجة للأسماك في هذه المنطقة, أهم الأسماك: التونة</a:t>
            </a:r>
          </a:p>
          <a:p>
            <a:pPr algn="just"/>
            <a:r>
              <a:rPr lang="ar-SA" b="1" dirty="0" smtClean="0">
                <a:solidFill>
                  <a:srgbClr val="00B050"/>
                </a:solidFill>
              </a:rPr>
              <a:t>شمال شرق المحيط الأطلنطي: </a:t>
            </a:r>
            <a:r>
              <a:rPr lang="ar-SA" dirty="0" smtClean="0"/>
              <a:t>(شواطئ شمال غرب أوربا) أهم الأسماك: الرنجة</a:t>
            </a:r>
          </a:p>
          <a:p>
            <a:pPr algn="justLow"/>
            <a:r>
              <a:rPr lang="ar-SA" b="1" dirty="0" smtClean="0">
                <a:solidFill>
                  <a:srgbClr val="00B050"/>
                </a:solidFill>
              </a:rPr>
              <a:t>الشواطئ الشمالية الشرقية لأمريكا الشمالية: </a:t>
            </a:r>
            <a:r>
              <a:rPr lang="ar-SA" dirty="0" smtClean="0"/>
              <a:t>أهم الأسماك: </a:t>
            </a:r>
            <a:r>
              <a:rPr lang="ar-SA" dirty="0" err="1" smtClean="0"/>
              <a:t>الاستاكوزا</a:t>
            </a:r>
            <a:endParaRPr lang="ar-SA" dirty="0" smtClean="0"/>
          </a:p>
          <a:p>
            <a:pPr algn="justLow"/>
            <a:r>
              <a:rPr lang="ar-SA" b="1" dirty="0" smtClean="0">
                <a:solidFill>
                  <a:srgbClr val="00B050"/>
                </a:solidFill>
              </a:rPr>
              <a:t>الشواطئ الشمالية الغربية لأمريكا الشمالية: </a:t>
            </a:r>
            <a:r>
              <a:rPr lang="ar-SA" dirty="0" smtClean="0"/>
              <a:t>أهم الأسماك: السلمون</a:t>
            </a:r>
          </a:p>
          <a:p>
            <a:pPr algn="justLow"/>
            <a:r>
              <a:rPr lang="ar-SA" b="1" dirty="0" smtClean="0">
                <a:solidFill>
                  <a:srgbClr val="00B050"/>
                </a:solidFill>
              </a:rPr>
              <a:t>الساحل الغربي لأمريكا الجنوبية</a:t>
            </a:r>
          </a:p>
          <a:p>
            <a:pPr algn="justLow"/>
            <a:r>
              <a:rPr lang="ar-SA" b="1" dirty="0" smtClean="0">
                <a:solidFill>
                  <a:srgbClr val="00B050"/>
                </a:solidFill>
              </a:rPr>
              <a:t>مناطق تقل أهمية عن الأخرى </a:t>
            </a:r>
            <a:r>
              <a:rPr lang="ar-SA" dirty="0" smtClean="0"/>
              <a:t>مثل: مياه البحر المتوسط,خليج المكسيك</a:t>
            </a:r>
          </a:p>
          <a:p>
            <a:pPr algn="justLow">
              <a:buNone/>
            </a:pPr>
            <a:endParaRPr lang="ar-SA" dirty="0"/>
          </a:p>
        </p:txBody>
      </p:sp>
      <p:pic>
        <p:nvPicPr>
          <p:cNvPr id="4" name="صورة 3" descr="15_071685_02.jpg"/>
          <p:cNvPicPr>
            <a:picLocks noChangeAspect="1"/>
          </p:cNvPicPr>
          <p:nvPr/>
        </p:nvPicPr>
        <p:blipFill>
          <a:blip r:embed="rId2"/>
          <a:stretch>
            <a:fillRect/>
          </a:stretch>
        </p:blipFill>
        <p:spPr>
          <a:xfrm>
            <a:off x="571472" y="285728"/>
            <a:ext cx="2643206" cy="19626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descr="imagesCAN7E67V.jpg"/>
          <p:cNvPicPr>
            <a:picLocks noChangeAspect="1"/>
          </p:cNvPicPr>
          <p:nvPr/>
        </p:nvPicPr>
        <p:blipFill>
          <a:blip r:embed="rId3"/>
          <a:stretch>
            <a:fillRect/>
          </a:stretch>
        </p:blipFill>
        <p:spPr>
          <a:xfrm>
            <a:off x="571472" y="2357430"/>
            <a:ext cx="2786082" cy="18305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descr="imagesCAFI1O0T.jpg"/>
          <p:cNvPicPr>
            <a:picLocks noChangeAspect="1"/>
          </p:cNvPicPr>
          <p:nvPr/>
        </p:nvPicPr>
        <p:blipFill>
          <a:blip r:embed="rId4"/>
          <a:stretch>
            <a:fillRect/>
          </a:stretch>
        </p:blipFill>
        <p:spPr>
          <a:xfrm>
            <a:off x="642910" y="4500570"/>
            <a:ext cx="2500330" cy="17958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1_797447a319701ea3a.jpg"/>
          <p:cNvPicPr>
            <a:picLocks noChangeAspect="1"/>
          </p:cNvPicPr>
          <p:nvPr/>
        </p:nvPicPr>
        <p:blipFill>
          <a:blip r:embed="rId2"/>
          <a:stretch>
            <a:fillRect/>
          </a:stretch>
        </p:blipFill>
        <p:spPr>
          <a:xfrm>
            <a:off x="214282" y="214290"/>
            <a:ext cx="8715436" cy="642942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357</TotalTime>
  <Words>1179</Words>
  <Application>Microsoft Office PowerPoint</Application>
  <PresentationFormat>عرض على الشاشة (3:4)‏</PresentationFormat>
  <Paragraphs>107</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موازنة</vt:lpstr>
      <vt:lpstr> المحاضرة التاسعة الفصل 10 + 11 </vt:lpstr>
      <vt:lpstr>أولاً: الرعي وأنواعه:</vt:lpstr>
      <vt:lpstr>الشريحة 3</vt:lpstr>
      <vt:lpstr>الشريحة 4</vt:lpstr>
      <vt:lpstr>الشريحة 5</vt:lpstr>
      <vt:lpstr>ثانيا: الثروة الحيوانية في العالم:</vt:lpstr>
      <vt:lpstr>الشريحة 7</vt:lpstr>
      <vt:lpstr>ثالثا: المنتجات الحيوانية:</vt:lpstr>
      <vt:lpstr>أمثلة للمنتجات الحيوانية:</vt:lpstr>
      <vt:lpstr>الموارد المائية, أولاً : مفهوم الموارد المائية:</vt:lpstr>
      <vt:lpstr>ثانيا:صيد الأسماك:</vt:lpstr>
      <vt:lpstr>مقومات صيد الأسماك</vt:lpstr>
      <vt:lpstr>مناطق الصيد الرئيسية </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Toshiba</dc:creator>
  <cp:lastModifiedBy>Toshiba</cp:lastModifiedBy>
  <cp:revision>36</cp:revision>
  <dcterms:created xsi:type="dcterms:W3CDTF">2011-12-04T18:17:37Z</dcterms:created>
  <dcterms:modified xsi:type="dcterms:W3CDTF">2011-12-18T19:47:03Z</dcterms:modified>
</cp:coreProperties>
</file>