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20"/>
  </p:notesMasterIdLst>
  <p:handoutMasterIdLst>
    <p:handoutMasterId r:id="rId21"/>
  </p:handoutMasterIdLst>
  <p:sldIdLst>
    <p:sldId id="256" r:id="rId2"/>
    <p:sldId id="263" r:id="rId3"/>
    <p:sldId id="264" r:id="rId4"/>
    <p:sldId id="258" r:id="rId5"/>
    <p:sldId id="276" r:id="rId6"/>
    <p:sldId id="259" r:id="rId7"/>
    <p:sldId id="260" r:id="rId8"/>
    <p:sldId id="261" r:id="rId9"/>
    <p:sldId id="262" r:id="rId10"/>
    <p:sldId id="265" r:id="rId11"/>
    <p:sldId id="266" r:id="rId12"/>
    <p:sldId id="267" r:id="rId13"/>
    <p:sldId id="268" r:id="rId14"/>
    <p:sldId id="270" r:id="rId15"/>
    <p:sldId id="271" r:id="rId16"/>
    <p:sldId id="272" r:id="rId17"/>
    <p:sldId id="273" r:id="rId18"/>
    <p:sldId id="274" r:id="rId1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8" d="100"/>
          <a:sy n="68" d="100"/>
        </p:scale>
        <p:origin x="-114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CD5C42FF-2FDF-4990-A009-68B446CF8D54}" type="datetimeFigureOut">
              <a:rPr lang="ar-SA" smtClean="0"/>
              <a:pPr/>
              <a:t>06/10/1431</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280E6499-7340-4F11-BA91-1D4C5D4BA94B}" type="slidenum">
              <a:rPr lang="ar-SA" smtClean="0"/>
              <a:pPr/>
              <a:t>‹#›</a:t>
            </a:fld>
            <a:endParaRPr lang="ar-SA"/>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E84D475-3359-4663-B111-BD7BAED6E127}" type="datetimeFigureOut">
              <a:rPr lang="ar-SA" smtClean="0"/>
              <a:pPr/>
              <a:t>06/10/1431</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4056DC40-AE64-40E3-BC7D-A156C1592503}" type="slidenum">
              <a:rPr lang="ar-SA" smtClean="0"/>
              <a:pPr/>
              <a:t>‹#›</a:t>
            </a:fld>
            <a:endParaRPr lang="ar-SA"/>
          </a:p>
        </p:txBody>
      </p:sp>
    </p:spTree>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4056DC40-AE64-40E3-BC7D-A156C1592503}" type="slidenum">
              <a:rPr lang="ar-SA" smtClean="0"/>
              <a:pPr/>
              <a:t>3</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F800FC95-8582-4A25-A28A-E79C5A779BB4}" type="datetime1">
              <a:rPr lang="ar-SA" smtClean="0"/>
              <a:pPr/>
              <a:t>06/10/1431</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BD32FF12-58A3-4DBA-9087-5CD3F87F35AD}" type="datetime1">
              <a:rPr lang="ar-SA" smtClean="0"/>
              <a:pPr/>
              <a:t>06/10/1431</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5AB25F17-6CCD-4FD4-AF91-1B262419579C}" type="datetime1">
              <a:rPr lang="ar-SA" smtClean="0"/>
              <a:pPr/>
              <a:t>06/10/1431</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5C323BC4-56E0-4BE9-A154-1ACAFD0D8705}" type="datetime1">
              <a:rPr lang="ar-SA" smtClean="0"/>
              <a:pPr/>
              <a:t>06/10/1431</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416CBD69-7FD8-481B-BF6C-2758E5CAA917}" type="datetime1">
              <a:rPr lang="ar-SA" smtClean="0"/>
              <a:pPr/>
              <a:t>06/10/1431</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AFDBF011-1B89-417C-B8F8-2F6C3C9362B0}" type="datetime1">
              <a:rPr lang="ar-SA" smtClean="0"/>
              <a:pPr/>
              <a:t>06/10/1431</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FBD9F80A-C342-4C94-A67A-354543F3AB06}" type="datetime1">
              <a:rPr lang="ar-SA" smtClean="0"/>
              <a:pPr/>
              <a:t>06/10/1431</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25FED202-6C29-4C6A-AB82-E335EAF97576}" type="datetime1">
              <a:rPr lang="ar-SA" smtClean="0"/>
              <a:pPr/>
              <a:t>06/10/1431</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2B6BFCE9-110C-4BFE-9E6F-C732802103A6}" type="datetime1">
              <a:rPr lang="ar-SA" smtClean="0"/>
              <a:pPr/>
              <a:t>06/10/1431</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52719B20-ED6F-4018-A741-4680BEA6E000}" type="datetime1">
              <a:rPr lang="ar-SA" smtClean="0"/>
              <a:pPr/>
              <a:t>06/10/1431</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CA22AE1C-4970-4B82-8D60-736300C8FD8A}" type="datetime1">
              <a:rPr lang="ar-SA" smtClean="0"/>
              <a:pPr/>
              <a:t>06/10/1431</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F2211922-A943-4725-9939-443755CF22BC}" type="datetime1">
              <a:rPr lang="ar-SA" smtClean="0"/>
              <a:pPr/>
              <a:t>06/10/1431</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B34F065-1154-456A-91E3-76DE8E75E17B}"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slide" Target="slide15.xml"/><Relationship Id="rId7" Type="http://schemas.openxmlformats.org/officeDocument/2006/relationships/slide" Target="slide7.xml"/><Relationship Id="rId2" Type="http://schemas.openxmlformats.org/officeDocument/2006/relationships/slide" Target="slide14.xml"/><Relationship Id="rId1" Type="http://schemas.openxmlformats.org/officeDocument/2006/relationships/slideLayout" Target="../slideLayouts/slideLayout4.xml"/><Relationship Id="rId6" Type="http://schemas.openxmlformats.org/officeDocument/2006/relationships/slide" Target="slide6.xml"/><Relationship Id="rId5" Type="http://schemas.openxmlformats.org/officeDocument/2006/relationships/slide" Target="slide18.xml"/><Relationship Id="rId4" Type="http://schemas.openxmlformats.org/officeDocument/2006/relationships/slide" Target="slide16.xml"/><Relationship Id="rId9" Type="http://schemas.openxmlformats.org/officeDocument/2006/relationships/slide" Target="slide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4932040" y="404665"/>
            <a:ext cx="3888432" cy="4032447"/>
          </a:xfrm>
        </p:spPr>
        <p:txBody>
          <a:bodyPr>
            <a:normAutofit/>
          </a:bodyPr>
          <a:lstStyle/>
          <a:p>
            <a:pPr algn="ctr"/>
            <a:r>
              <a:rPr lang="ar-SA" b="1" dirty="0" smtClean="0"/>
              <a:t>الجغرافيا البشرية</a:t>
            </a:r>
            <a:br>
              <a:rPr lang="ar-SA" b="1" dirty="0" smtClean="0"/>
            </a:br>
            <a:r>
              <a:rPr lang="ar-SA" sz="2800" b="1" dirty="0" smtClean="0"/>
              <a:t>جامعة الدمام</a:t>
            </a:r>
            <a:r>
              <a:rPr lang="ar-SA" b="1" dirty="0" smtClean="0"/>
              <a:t/>
            </a:r>
            <a:br>
              <a:rPr lang="ar-SA" b="1" dirty="0" smtClean="0"/>
            </a:br>
            <a:r>
              <a:rPr lang="ar-SA" sz="2400" b="1" dirty="0" smtClean="0"/>
              <a:t>كلية الآداب بالدمام</a:t>
            </a:r>
            <a:br>
              <a:rPr lang="ar-SA" sz="2400" b="1" dirty="0" smtClean="0"/>
            </a:br>
            <a:r>
              <a:rPr lang="ar-SA" b="1" dirty="0" smtClean="0"/>
              <a:t/>
            </a:r>
            <a:br>
              <a:rPr lang="ar-SA" b="1" dirty="0" smtClean="0"/>
            </a:br>
            <a:r>
              <a:rPr lang="ar-SA" sz="2000" b="1" dirty="0" smtClean="0"/>
              <a:t>قسم الجغرافيا ونظم المعلومات الجغرافية.</a:t>
            </a:r>
            <a:br>
              <a:rPr lang="ar-SA" sz="2000" b="1" dirty="0" smtClean="0"/>
            </a:br>
            <a:r>
              <a:rPr lang="ar-SA" sz="2000" b="1" dirty="0" smtClean="0"/>
              <a:t>المستوي الثالث </a:t>
            </a:r>
            <a:r>
              <a:rPr lang="ar-SA" b="1" dirty="0" smtClean="0"/>
              <a:t/>
            </a:r>
            <a:br>
              <a:rPr lang="ar-SA" b="1" dirty="0" smtClean="0"/>
            </a:br>
            <a:endParaRPr lang="ar-SA" b="1" dirty="0"/>
          </a:p>
        </p:txBody>
      </p:sp>
      <p:sp>
        <p:nvSpPr>
          <p:cNvPr id="3" name="عنوان فرعي 2"/>
          <p:cNvSpPr>
            <a:spLocks noGrp="1"/>
          </p:cNvSpPr>
          <p:nvPr>
            <p:ph type="subTitle" idx="1"/>
          </p:nvPr>
        </p:nvSpPr>
        <p:spPr>
          <a:xfrm>
            <a:off x="4716016" y="4725144"/>
            <a:ext cx="3960440" cy="1296144"/>
          </a:xfrm>
          <a:noFill/>
        </p:spPr>
        <p:txBody>
          <a:bodyPr/>
          <a:lstStyle/>
          <a:p>
            <a:pPr algn="ctr"/>
            <a:r>
              <a:rPr lang="ar-SA" b="1" dirty="0" smtClean="0"/>
              <a:t>إعداد</a:t>
            </a:r>
          </a:p>
          <a:p>
            <a:pPr algn="ctr"/>
            <a:r>
              <a:rPr lang="ar-SA" b="1" dirty="0" smtClean="0"/>
              <a:t>أ </a:t>
            </a:r>
            <a:r>
              <a:rPr lang="ar-SA" b="1" dirty="0" err="1" smtClean="0"/>
              <a:t>د</a:t>
            </a:r>
            <a:r>
              <a:rPr lang="ar-SA" b="1" dirty="0" smtClean="0"/>
              <a:t> / محمد إبراهيم رمضان</a:t>
            </a:r>
            <a:endParaRPr lang="ar-SA" b="1" dirty="0"/>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1</a:t>
            </a:fld>
            <a:endParaRPr lang="ar-SA"/>
          </a:p>
        </p:txBody>
      </p:sp>
      <p:pic>
        <p:nvPicPr>
          <p:cNvPr id="1026" name="Picture 2" descr="C:\Documents and Settings\user\Desktop\خرائط الجغرافيا البشرية\4 028.jpg"/>
          <p:cNvPicPr>
            <a:picLocks noChangeAspect="1" noChangeArrowheads="1"/>
          </p:cNvPicPr>
          <p:nvPr/>
        </p:nvPicPr>
        <p:blipFill>
          <a:blip r:embed="rId2" cstate="print"/>
          <a:srcRect/>
          <a:stretch>
            <a:fillRect/>
          </a:stretch>
        </p:blipFill>
        <p:spPr bwMode="auto">
          <a:xfrm>
            <a:off x="467544" y="332657"/>
            <a:ext cx="4104456" cy="5976664"/>
          </a:xfrm>
          <a:prstGeom prst="rect">
            <a:avLst/>
          </a:prstGeom>
          <a:noFill/>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linds(horizontal)">
                                      <p:cBhvr>
                                        <p:cTn id="7" dur="3000"/>
                                        <p:tgtEl>
                                          <p:spTgt spid="1026"/>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circle(in)">
                                      <p:cBhvr>
                                        <p:cTn id="10" dur="2000"/>
                                        <p:tgtEl>
                                          <p:spTgt spid="3">
                                            <p:txEl>
                                              <p:pRg st="0" end="0"/>
                                            </p:txEl>
                                          </p:spTgt>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circle(in)">
                                      <p:cBhvr>
                                        <p:cTn id="13"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915816" y="260648"/>
            <a:ext cx="3610744" cy="850106"/>
          </a:xfrm>
        </p:spPr>
        <p:txBody>
          <a:bodyPr/>
          <a:lstStyle/>
          <a:p>
            <a:pPr algn="ctr"/>
            <a:r>
              <a:rPr lang="ar-SA" b="1" u="sng" dirty="0" smtClean="0"/>
              <a:t>أهداف</a:t>
            </a:r>
            <a:r>
              <a:rPr lang="en-US" b="1" u="sng" dirty="0" smtClean="0"/>
              <a:t>  </a:t>
            </a:r>
            <a:r>
              <a:rPr lang="ar-SA" b="1" u="sng" dirty="0" smtClean="0"/>
              <a:t>المقرر</a:t>
            </a:r>
            <a:r>
              <a:rPr lang="ar-SA" b="1" dirty="0" smtClean="0"/>
              <a:t>:</a:t>
            </a:r>
            <a:endParaRPr lang="ar-SA" dirty="0"/>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2</a:t>
            </a:fld>
            <a:endParaRPr lang="ar-SA"/>
          </a:p>
        </p:txBody>
      </p:sp>
      <p:sp>
        <p:nvSpPr>
          <p:cNvPr id="5" name="سهم إلى اليمين 4"/>
          <p:cNvSpPr/>
          <p:nvPr/>
        </p:nvSpPr>
        <p:spPr>
          <a:xfrm>
            <a:off x="575048" y="260648"/>
            <a:ext cx="8568952" cy="3672408"/>
          </a:xfrm>
          <a:prstGeom prst="rightArrow">
            <a:avLst>
              <a:gd name="adj1" fmla="val 50000"/>
              <a:gd name="adj2" fmla="val 50000"/>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Low"/>
            <a:r>
              <a:rPr lang="ar-SA" sz="3600" b="1" dirty="0" smtClean="0">
                <a:solidFill>
                  <a:schemeClr val="tx1"/>
                </a:solidFill>
              </a:rPr>
              <a:t>يهدف المقرر إلي التعريف بعلم الجغرافيا البشرية بمفهومه الحديث وتطوره وفروعه الرئيسية.</a:t>
            </a:r>
          </a:p>
        </p:txBody>
      </p:sp>
      <p:sp>
        <p:nvSpPr>
          <p:cNvPr id="8" name="سهم إلى اليسار 7"/>
          <p:cNvSpPr/>
          <p:nvPr/>
        </p:nvSpPr>
        <p:spPr>
          <a:xfrm>
            <a:off x="179512" y="2924944"/>
            <a:ext cx="8712968" cy="3933056"/>
          </a:xfrm>
          <a:prstGeom prst="leftArrow">
            <a:avLst>
              <a:gd name="adj1" fmla="val 50000"/>
              <a:gd name="adj2" fmla="val 51710"/>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Low"/>
            <a:r>
              <a:rPr lang="ar-SA" sz="3200" b="1" dirty="0" smtClean="0">
                <a:solidFill>
                  <a:schemeClr val="tx1"/>
                </a:solidFill>
              </a:rPr>
              <a:t>كما يهدف إلى التعرف بعناصر البيئة الطبيعية ودور الإنسان في بيئته الجغرافية, بالإضافة إلى إلقاء الضوء على سكان كوكب الأرض من حيث:- التوزيع والنمو والهجرات والتركيب.</a:t>
            </a:r>
          </a:p>
        </p:txBody>
      </p:sp>
      <p:sp>
        <p:nvSpPr>
          <p:cNvPr id="6" name="مستطيل 5"/>
          <p:cNvSpPr/>
          <p:nvPr/>
        </p:nvSpPr>
        <p:spPr>
          <a:xfrm>
            <a:off x="179512" y="6309320"/>
            <a:ext cx="1385315" cy="369332"/>
          </a:xfrm>
          <a:prstGeom prst="rect">
            <a:avLst/>
          </a:prstGeom>
        </p:spPr>
        <p:txBody>
          <a:bodyPr wrap="none">
            <a:spAutoFit/>
          </a:bodyPr>
          <a:lstStyle/>
          <a:p>
            <a:r>
              <a:rPr lang="ar-SA" b="1" dirty="0" smtClean="0">
                <a:solidFill>
                  <a:srgbClr val="FF0000"/>
                </a:solidFill>
              </a:rPr>
              <a:t>أد/محمد رمضان</a:t>
            </a:r>
            <a:endParaRPr lang="ar-SA" b="1" dirty="0">
              <a:solidFill>
                <a:srgbClr val="FF0000"/>
              </a:solidFill>
            </a:endParaRPr>
          </a:p>
        </p:txBody>
      </p:sp>
      <p:sp>
        <p:nvSpPr>
          <p:cNvPr id="7" name="مربع نص 6"/>
          <p:cNvSpPr txBox="1"/>
          <p:nvPr/>
        </p:nvSpPr>
        <p:spPr>
          <a:xfrm>
            <a:off x="0" y="764704"/>
            <a:ext cx="3635896" cy="400110"/>
          </a:xfrm>
          <a:prstGeom prst="rect">
            <a:avLst/>
          </a:prstGeom>
          <a:noFill/>
          <a:ln w="9525">
            <a:solidFill>
              <a:schemeClr val="tx1"/>
            </a:solidFill>
          </a:ln>
        </p:spPr>
        <p:txBody>
          <a:bodyPr wrap="square" rtlCol="1">
            <a:spAutoFit/>
          </a:bodyPr>
          <a:lstStyle/>
          <a:p>
            <a:r>
              <a:rPr lang="ar-SA" sz="2000" b="1" dirty="0" err="1" smtClean="0">
                <a:solidFill>
                  <a:srgbClr val="FF0000"/>
                </a:solidFill>
              </a:rPr>
              <a:t>ماهي</a:t>
            </a:r>
            <a:r>
              <a:rPr lang="ar-SA" sz="2000" b="1" dirty="0" smtClean="0">
                <a:solidFill>
                  <a:srgbClr val="FF0000"/>
                </a:solidFill>
              </a:rPr>
              <a:t> أهم أهداف مقرر الجغرافية البشرية؟</a:t>
            </a:r>
            <a:endParaRPr lang="ar-SA" sz="2000" b="1" dirty="0">
              <a:solidFill>
                <a:srgbClr val="FF0000"/>
              </a:solidFill>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0" fill="hold"/>
                                        <p:tgtEl>
                                          <p:spTgt spid="5"/>
                                        </p:tgtEl>
                                        <p:attrNameLst>
                                          <p:attrName>ppt_x</p:attrName>
                                        </p:attrNameLst>
                                      </p:cBhvr>
                                      <p:tavLst>
                                        <p:tav tm="0">
                                          <p:val>
                                            <p:strVal val="0-#ppt_w/2"/>
                                          </p:val>
                                        </p:tav>
                                        <p:tav tm="100000">
                                          <p:val>
                                            <p:strVal val="#ppt_x"/>
                                          </p:val>
                                        </p:tav>
                                      </p:tavLst>
                                    </p:anim>
                                    <p:anim calcmode="lin" valueType="num">
                                      <p:cBhvr additive="base">
                                        <p:cTn id="8" dur="5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2000" fill="hold"/>
                                        <p:tgtEl>
                                          <p:spTgt spid="8"/>
                                        </p:tgtEl>
                                        <p:attrNameLst>
                                          <p:attrName>ppt_x</p:attrName>
                                        </p:attrNameLst>
                                      </p:cBhvr>
                                      <p:tavLst>
                                        <p:tav tm="0">
                                          <p:val>
                                            <p:strVal val="1+#ppt_w/2"/>
                                          </p:val>
                                        </p:tav>
                                        <p:tav tm="100000">
                                          <p:val>
                                            <p:strVal val="#ppt_x"/>
                                          </p:val>
                                        </p:tav>
                                      </p:tavLst>
                                    </p:anim>
                                    <p:anim calcmode="lin" valueType="num">
                                      <p:cBhvr additive="base">
                                        <p:cTn id="13" dur="2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0B34F065-1154-456A-91E3-76DE8E75E17B}" type="slidenum">
              <a:rPr lang="ar-SA" smtClean="0"/>
              <a:pPr/>
              <a:t>3</a:t>
            </a:fld>
            <a:endParaRPr lang="ar-SA"/>
          </a:p>
        </p:txBody>
      </p:sp>
      <p:sp>
        <p:nvSpPr>
          <p:cNvPr id="5" name="سهم إلى اليمين 4"/>
          <p:cNvSpPr/>
          <p:nvPr/>
        </p:nvSpPr>
        <p:spPr>
          <a:xfrm>
            <a:off x="179512" y="0"/>
            <a:ext cx="8784976" cy="3888432"/>
          </a:xfrm>
          <a:prstGeom prst="right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Low"/>
            <a:r>
              <a:rPr lang="ar-SA" sz="3200" b="1" dirty="0" smtClean="0">
                <a:solidFill>
                  <a:schemeClr val="tx1"/>
                </a:solidFill>
              </a:rPr>
              <a:t>ويهدف المقرر إلى التعرف على أنماط الحياة في البيئات البدائية, فضلاً عن فهم النشاط البشري (الزراعة, الرعي, صيد الأسماك, قطع الأخشاب, التعدين, الصناعة, الخدمات)</a:t>
            </a:r>
            <a:endParaRPr lang="ar-SA" sz="3200" dirty="0">
              <a:solidFill>
                <a:schemeClr val="tx1"/>
              </a:solidFill>
            </a:endParaRPr>
          </a:p>
        </p:txBody>
      </p:sp>
      <p:sp>
        <p:nvSpPr>
          <p:cNvPr id="6" name="سهم إلى اليسار 5"/>
          <p:cNvSpPr/>
          <p:nvPr/>
        </p:nvSpPr>
        <p:spPr>
          <a:xfrm>
            <a:off x="0" y="3140968"/>
            <a:ext cx="8748464" cy="3717032"/>
          </a:xfrm>
          <a:prstGeom prst="left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chemeClr val="tx1"/>
                </a:solidFill>
              </a:rPr>
              <a:t>كما يهدف إلي التعرف بشكل موجز بشكل موجز على النقاط التالية:1- الجغرافيا والتنمية. </a:t>
            </a:r>
          </a:p>
          <a:p>
            <a:pPr algn="ctr"/>
            <a:r>
              <a:rPr lang="ar-SA" sz="3200" b="1" dirty="0" smtClean="0">
                <a:solidFill>
                  <a:schemeClr val="tx1"/>
                </a:solidFill>
              </a:rPr>
              <a:t>2– مراكز العمران البشري. 3 – الجغرافيا والسياسة. </a:t>
            </a:r>
            <a:endParaRPr lang="ar-SA" sz="3200" b="1" dirty="0">
              <a:solidFill>
                <a:schemeClr val="tx1"/>
              </a:solidFill>
            </a:endParaRPr>
          </a:p>
        </p:txBody>
      </p:sp>
      <p:sp>
        <p:nvSpPr>
          <p:cNvPr id="7" name="مستطيل 6"/>
          <p:cNvSpPr/>
          <p:nvPr/>
        </p:nvSpPr>
        <p:spPr>
          <a:xfrm>
            <a:off x="323528" y="6488668"/>
            <a:ext cx="1385315" cy="369332"/>
          </a:xfrm>
          <a:prstGeom prst="rect">
            <a:avLst/>
          </a:prstGeom>
        </p:spPr>
        <p:txBody>
          <a:bodyPr wrap="none">
            <a:spAutoFit/>
          </a:bodyPr>
          <a:lstStyle/>
          <a:p>
            <a:pPr algn="l"/>
            <a:r>
              <a:rPr lang="ar-SA" b="1" dirty="0" smtClean="0">
                <a:solidFill>
                  <a:srgbClr val="FF0000"/>
                </a:solidFill>
              </a:rPr>
              <a:t>أد/محمد رمضان</a:t>
            </a:r>
            <a:endParaRPr lang="ar-SA" b="1" dirty="0">
              <a:solidFill>
                <a:srgbClr val="FF0000"/>
              </a:solidFill>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0" fill="hold"/>
                                        <p:tgtEl>
                                          <p:spTgt spid="5"/>
                                        </p:tgtEl>
                                        <p:attrNameLst>
                                          <p:attrName>ppt_x</p:attrName>
                                        </p:attrNameLst>
                                      </p:cBhvr>
                                      <p:tavLst>
                                        <p:tav tm="0">
                                          <p:val>
                                            <p:strVal val="0-#ppt_w/2"/>
                                          </p:val>
                                        </p:tav>
                                        <p:tav tm="100000">
                                          <p:val>
                                            <p:strVal val="#ppt_x"/>
                                          </p:val>
                                        </p:tav>
                                      </p:tavLst>
                                    </p:anim>
                                    <p:anim calcmode="lin" valueType="num">
                                      <p:cBhvr additive="base">
                                        <p:cTn id="8" dur="3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3000"/>
                            </p:stCondLst>
                            <p:childTnLst>
                              <p:par>
                                <p:cTn id="10" presetID="2" presetClass="entr" presetSubtype="6"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0" fill="hold"/>
                                        <p:tgtEl>
                                          <p:spTgt spid="6"/>
                                        </p:tgtEl>
                                        <p:attrNameLst>
                                          <p:attrName>ppt_x</p:attrName>
                                        </p:attrNameLst>
                                      </p:cBhvr>
                                      <p:tavLst>
                                        <p:tav tm="0">
                                          <p:val>
                                            <p:strVal val="1+#ppt_w/2"/>
                                          </p:val>
                                        </p:tav>
                                        <p:tav tm="100000">
                                          <p:val>
                                            <p:strVal val="#ppt_x"/>
                                          </p:val>
                                        </p:tav>
                                      </p:tavLst>
                                    </p:anim>
                                    <p:anim calcmode="lin" valueType="num">
                                      <p:cBhvr additive="base">
                                        <p:cTn id="13"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5"/>
          <p:cNvSpPr>
            <a:spLocks noGrp="1"/>
          </p:cNvSpPr>
          <p:nvPr>
            <p:ph type="title"/>
          </p:nvPr>
        </p:nvSpPr>
        <p:spPr>
          <a:xfrm>
            <a:off x="2987824" y="188640"/>
            <a:ext cx="3096344" cy="720080"/>
          </a:xfrm>
        </p:spPr>
        <p:txBody>
          <a:bodyPr>
            <a:normAutofit/>
          </a:bodyPr>
          <a:lstStyle/>
          <a:p>
            <a:r>
              <a:rPr lang="ar-SA" sz="3600" b="1" dirty="0" smtClean="0"/>
              <a:t>مفردات المقرر</a:t>
            </a:r>
            <a:endParaRPr lang="ar-SA" sz="3600" b="1" dirty="0"/>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4</a:t>
            </a:fld>
            <a:endParaRPr lang="ar-SA"/>
          </a:p>
        </p:txBody>
      </p:sp>
      <p:graphicFrame>
        <p:nvGraphicFramePr>
          <p:cNvPr id="12" name="جدول 11"/>
          <p:cNvGraphicFramePr>
            <a:graphicFrameLocks noGrp="1"/>
          </p:cNvGraphicFramePr>
          <p:nvPr/>
        </p:nvGraphicFramePr>
        <p:xfrm>
          <a:off x="233376" y="908720"/>
          <a:ext cx="8731113" cy="5616625"/>
        </p:xfrm>
        <a:graphic>
          <a:graphicData uri="http://schemas.openxmlformats.org/drawingml/2006/table">
            <a:tbl>
              <a:tblPr rtl="1" firstRow="1" bandRow="1">
                <a:tableStyleId>{5C22544A-7EE6-4342-B048-85BDC9FD1C3A}</a:tableStyleId>
              </a:tblPr>
              <a:tblGrid>
                <a:gridCol w="627741"/>
                <a:gridCol w="986942"/>
                <a:gridCol w="2795950"/>
                <a:gridCol w="608402"/>
                <a:gridCol w="1175436"/>
                <a:gridCol w="2536642"/>
              </a:tblGrid>
              <a:tr h="435189">
                <a:tc>
                  <a:txBody>
                    <a:bodyPr/>
                    <a:lstStyle/>
                    <a:p>
                      <a:pPr algn="ctr" rtl="1"/>
                      <a:r>
                        <a:rPr lang="ar-SA" sz="2000" b="1" dirty="0" smtClean="0"/>
                        <a:t>الباب</a:t>
                      </a:r>
                      <a:endParaRPr lang="ar-SA"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000" b="1" dirty="0" smtClean="0"/>
                        <a:t>الفصل</a:t>
                      </a:r>
                      <a:endParaRPr lang="ar-SA"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000" b="1" dirty="0" smtClean="0"/>
                        <a:t>الموضوع</a:t>
                      </a:r>
                      <a:endParaRPr lang="ar-SA"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000" b="1" dirty="0" smtClean="0"/>
                        <a:t>الباب</a:t>
                      </a:r>
                      <a:endParaRPr lang="ar-SA"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000" b="1" dirty="0" smtClean="0"/>
                        <a:t>الفصل</a:t>
                      </a:r>
                      <a:endParaRPr lang="ar-SA"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000" b="1" dirty="0" smtClean="0"/>
                        <a:t>الموضوع</a:t>
                      </a:r>
                      <a:endParaRPr lang="ar-SA"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1679">
                <a:tc>
                  <a:txBody>
                    <a:bodyPr/>
                    <a:lstStyle/>
                    <a:p>
                      <a:pPr algn="ctr" rtl="1"/>
                      <a:r>
                        <a:rPr lang="ar-SA" sz="2400" b="1" dirty="0" smtClean="0"/>
                        <a:t>1</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1</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تطور الجغرافيا البشرية</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rtl="1"/>
                      <a:endParaRPr lang="ar-SA" sz="2400" b="1" dirty="0" smtClean="0"/>
                    </a:p>
                    <a:p>
                      <a:pPr algn="ctr" rtl="1"/>
                      <a:endParaRPr lang="ar-SA" sz="2400" b="1" dirty="0" smtClean="0"/>
                    </a:p>
                    <a:p>
                      <a:pPr algn="ctr" rtl="1"/>
                      <a:endParaRPr lang="ar-SA" sz="2400" b="1" dirty="0" smtClean="0"/>
                    </a:p>
                    <a:p>
                      <a:pPr algn="ctr" rtl="1"/>
                      <a:r>
                        <a:rPr lang="ar-SA" sz="2400" b="1" dirty="0" smtClean="0"/>
                        <a:t>4</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rtl="1"/>
                      <a:endParaRPr lang="ar-SA" sz="2400" b="1" dirty="0" smtClean="0"/>
                    </a:p>
                    <a:p>
                      <a:pPr algn="ctr" rtl="1"/>
                      <a:endParaRPr lang="ar-SA" sz="2400" b="1" dirty="0" smtClean="0"/>
                    </a:p>
                    <a:p>
                      <a:pPr algn="ctr" rtl="1"/>
                      <a:endParaRPr lang="ar-SA" sz="2400" b="1" dirty="0" smtClean="0"/>
                    </a:p>
                    <a:p>
                      <a:pPr algn="ctr" rtl="1"/>
                      <a:r>
                        <a:rPr lang="ar-SA" sz="2400" b="1" dirty="0" smtClean="0"/>
                        <a:t>11</a:t>
                      </a:r>
                      <a:r>
                        <a:rPr lang="ar-SA" sz="2400" b="1" baseline="0" dirty="0" smtClean="0"/>
                        <a:t> - 17</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rtl="1"/>
                      <a:r>
                        <a:rPr lang="ar-SA" sz="2400" b="1" dirty="0" smtClean="0"/>
                        <a:t>النشاط البشري</a:t>
                      </a:r>
                    </a:p>
                    <a:p>
                      <a:pPr algn="ctr" rtl="1"/>
                      <a:r>
                        <a:rPr lang="ar-SA" sz="2400" b="1" dirty="0" smtClean="0"/>
                        <a:t>الزراعة – الرعي</a:t>
                      </a:r>
                    </a:p>
                    <a:p>
                      <a:pPr algn="ctr" rtl="1"/>
                      <a:r>
                        <a:rPr lang="ar-SA" sz="2400" b="1" dirty="0" smtClean="0"/>
                        <a:t>صيـــد الأسماك</a:t>
                      </a:r>
                    </a:p>
                    <a:p>
                      <a:pPr algn="ctr" rtl="1"/>
                      <a:r>
                        <a:rPr lang="ar-SA" sz="2400" b="1" dirty="0" smtClean="0"/>
                        <a:t>التعدين – الصناعة</a:t>
                      </a:r>
                    </a:p>
                    <a:p>
                      <a:pPr algn="ctr" rtl="1"/>
                      <a:r>
                        <a:rPr lang="ar-SA" sz="2400" b="1" dirty="0" smtClean="0"/>
                        <a:t>الخـــدمات</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3095">
                <a:tc>
                  <a:txBody>
                    <a:bodyPr/>
                    <a:lstStyle/>
                    <a:p>
                      <a:pPr algn="ctr" rtl="1"/>
                      <a:endParaRPr lang="ar-SA" sz="24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2</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البيئة والإنسان</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rtl="1"/>
                      <a:endParaRPr lang="ar-SA"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rtl="1"/>
                      <a:endParaRPr lang="ar-SA"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rtl="1"/>
                      <a:endParaRPr lang="ar-SA"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32690">
                <a:tc>
                  <a:txBody>
                    <a:bodyPr/>
                    <a:lstStyle/>
                    <a:p>
                      <a:pPr algn="ctr" rtl="1"/>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3</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دور الإنسان في البيئة</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rtl="1"/>
                      <a:endParaRPr lang="ar-SA"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rtl="1"/>
                      <a:endParaRPr lang="ar-SA"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rtl="1"/>
                      <a:endParaRPr lang="ar-SA"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3603">
                <a:tc>
                  <a:txBody>
                    <a:bodyPr/>
                    <a:lstStyle/>
                    <a:p>
                      <a:pPr algn="ctr" rtl="1"/>
                      <a:r>
                        <a:rPr lang="ar-SA" sz="2400" b="1" dirty="0" smtClean="0"/>
                        <a:t>2</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4</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توزيع السكان</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rtl="1"/>
                      <a:endParaRPr lang="ar-SA"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rtl="1"/>
                      <a:endParaRPr lang="ar-SA"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rtl="1"/>
                      <a:endParaRPr lang="ar-SA"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0728">
                <a:tc>
                  <a:txBody>
                    <a:bodyPr/>
                    <a:lstStyle/>
                    <a:p>
                      <a:pPr algn="ctr" rtl="1"/>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5</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النمو السكاني</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5</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18 - 19</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الجغرافيا والتنمية</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142">
                <a:tc>
                  <a:txBody>
                    <a:bodyPr/>
                    <a:lstStyle/>
                    <a:p>
                      <a:pPr algn="ctr" rtl="1"/>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6</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الهجرات السكانية</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6</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20 - 21</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مركز العمران البشري</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32690">
                <a:tc>
                  <a:txBody>
                    <a:bodyPr/>
                    <a:lstStyle/>
                    <a:p>
                      <a:pPr algn="ctr" rtl="1"/>
                      <a:endParaRPr lang="ar-SA" sz="24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7</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التركيب السكاني</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rtl="1"/>
                      <a:endParaRPr lang="ar-SA" sz="2400" b="1" dirty="0" smtClean="0"/>
                    </a:p>
                    <a:p>
                      <a:pPr algn="ctr" rtl="1"/>
                      <a:endParaRPr lang="ar-SA" sz="2400" b="1" dirty="0" smtClean="0"/>
                    </a:p>
                    <a:p>
                      <a:pPr algn="ctr" rtl="1"/>
                      <a:r>
                        <a:rPr lang="ar-SA" sz="2400" b="1" dirty="0" smtClean="0"/>
                        <a:t>7</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rtl="1"/>
                      <a:endParaRPr lang="ar-SA" sz="2400" b="1" dirty="0" smtClean="0"/>
                    </a:p>
                    <a:p>
                      <a:pPr algn="ctr" rtl="1"/>
                      <a:endParaRPr lang="ar-SA" sz="2400" b="1" dirty="0" smtClean="0"/>
                    </a:p>
                    <a:p>
                      <a:pPr algn="r" rtl="1"/>
                      <a:r>
                        <a:rPr lang="ar-SA" sz="2400" b="1" dirty="0" smtClean="0"/>
                        <a:t> 22 -24</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rtl="1"/>
                      <a:endParaRPr lang="ar-SA" sz="2400" b="1" dirty="0" smtClean="0"/>
                    </a:p>
                    <a:p>
                      <a:pPr algn="ctr" rtl="1"/>
                      <a:r>
                        <a:rPr lang="ar-SA" sz="2400" b="1" dirty="0" smtClean="0"/>
                        <a:t>الجغرافيا والسياسة</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04809">
                <a:tc>
                  <a:txBody>
                    <a:bodyPr/>
                    <a:lstStyle/>
                    <a:p>
                      <a:pPr algn="ctr" rtl="1"/>
                      <a:r>
                        <a:rPr lang="ar-SA" sz="2400" b="1" dirty="0" smtClean="0"/>
                        <a:t>3</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 8 -10</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أنماط من الحياة البدائية</a:t>
                      </a:r>
                    </a:p>
                    <a:p>
                      <a:pPr algn="ctr" rtl="1"/>
                      <a:r>
                        <a:rPr lang="ar-SA" sz="2400" b="1" dirty="0" smtClean="0"/>
                        <a:t>(البيئة: المطيرة, الجافة, الباردة)</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rtl="1"/>
                      <a:endParaRPr lang="ar-SA"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rtl="1"/>
                      <a:endParaRPr lang="ar-SA"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rtl="1"/>
                      <a:endParaRPr lang="ar-SA"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7" name="مربع نص 6"/>
          <p:cNvSpPr txBox="1"/>
          <p:nvPr/>
        </p:nvSpPr>
        <p:spPr>
          <a:xfrm>
            <a:off x="323528" y="6309320"/>
            <a:ext cx="1728192" cy="369332"/>
          </a:xfrm>
          <a:prstGeom prst="rect">
            <a:avLst/>
          </a:prstGeom>
          <a:noFill/>
        </p:spPr>
        <p:txBody>
          <a:bodyPr wrap="square" rtlCol="1">
            <a:spAutoFit/>
          </a:bodyPr>
          <a:lstStyle/>
          <a:p>
            <a:r>
              <a:rPr lang="ar-SA" b="1" dirty="0" smtClean="0">
                <a:solidFill>
                  <a:srgbClr val="FF0000"/>
                </a:solidFill>
              </a:rPr>
              <a:t>أ </a:t>
            </a:r>
            <a:r>
              <a:rPr lang="ar-SA" b="1" dirty="0" err="1" smtClean="0">
                <a:solidFill>
                  <a:srgbClr val="FF0000"/>
                </a:solidFill>
              </a:rPr>
              <a:t>د</a:t>
            </a:r>
            <a:r>
              <a:rPr lang="ar-SA" b="1" dirty="0" smtClean="0">
                <a:solidFill>
                  <a:srgbClr val="FF0000"/>
                </a:solidFill>
              </a:rPr>
              <a:t> / محمد رمضان</a:t>
            </a:r>
            <a:endParaRPr lang="ar-SA" b="1" dirty="0">
              <a:solidFill>
                <a:srgbClr val="FF0000"/>
              </a:solidFill>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3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title"/>
          </p:nvPr>
        </p:nvSpPr>
        <p:spPr>
          <a:xfrm>
            <a:off x="1403648" y="404664"/>
            <a:ext cx="7498080" cy="1944216"/>
          </a:xfrm>
          <a:solidFill>
            <a:schemeClr val="accent2">
              <a:lumMod val="20000"/>
              <a:lumOff val="80000"/>
            </a:schemeClr>
          </a:solidFill>
        </p:spPr>
        <p:txBody>
          <a:bodyPr>
            <a:noAutofit/>
          </a:bodyPr>
          <a:lstStyle/>
          <a:p>
            <a:pPr algn="r"/>
            <a:r>
              <a:rPr lang="ar-SA" sz="3600" b="1" u="sng" dirty="0" smtClean="0"/>
              <a:t>الباب الأول: الإنسان والبيئة.</a:t>
            </a:r>
            <a:r>
              <a:rPr lang="ar-SA" sz="3600" b="1" dirty="0" smtClean="0"/>
              <a:t/>
            </a:r>
            <a:br>
              <a:rPr lang="ar-SA" sz="3600" b="1" dirty="0" smtClean="0"/>
            </a:br>
            <a:r>
              <a:rPr lang="ar-SA" sz="3600" b="1" dirty="0" smtClean="0"/>
              <a:t>الفصل الأول: تطور الجغرافيا البشرية.</a:t>
            </a:r>
            <a:br>
              <a:rPr lang="ar-SA" sz="3600" b="1" dirty="0" smtClean="0"/>
            </a:br>
            <a:r>
              <a:rPr lang="ar-SA" sz="3600" b="1" dirty="0" smtClean="0"/>
              <a:t>الفصل الثاني: البيئة والإنسان.</a:t>
            </a:r>
            <a:br>
              <a:rPr lang="ar-SA" sz="3600" b="1" dirty="0" smtClean="0"/>
            </a:br>
            <a:r>
              <a:rPr lang="ar-SA" sz="3600" b="1" dirty="0" smtClean="0"/>
              <a:t>الفصل الثالث: دور الإنسان في البيئة.</a:t>
            </a:r>
            <a:endParaRPr lang="ar-SA" sz="3600" b="1" dirty="0"/>
          </a:p>
        </p:txBody>
      </p:sp>
      <p:sp>
        <p:nvSpPr>
          <p:cNvPr id="5" name="عنصر نائب للمحتوى 4"/>
          <p:cNvSpPr>
            <a:spLocks noGrp="1"/>
          </p:cNvSpPr>
          <p:nvPr>
            <p:ph sz="half" idx="1"/>
          </p:nvPr>
        </p:nvSpPr>
        <p:spPr>
          <a:xfrm>
            <a:off x="251520" y="2564904"/>
            <a:ext cx="4265624" cy="3744416"/>
          </a:xfrm>
          <a:solidFill>
            <a:schemeClr val="accent2">
              <a:lumMod val="20000"/>
              <a:lumOff val="80000"/>
            </a:schemeClr>
          </a:solidFill>
        </p:spPr>
        <p:txBody>
          <a:bodyPr>
            <a:normAutofit/>
          </a:bodyPr>
          <a:lstStyle/>
          <a:p>
            <a:pPr>
              <a:buNone/>
            </a:pPr>
            <a:r>
              <a:rPr lang="ar-SA" sz="3200" b="1" dirty="0" smtClean="0">
                <a:solidFill>
                  <a:srgbClr val="00B0F0"/>
                </a:solidFill>
              </a:rPr>
              <a:t>5 . </a:t>
            </a:r>
            <a:r>
              <a:rPr lang="ar-SA" sz="3200" b="1" dirty="0" smtClean="0">
                <a:hlinkClick r:id="rId2" action="ppaction://hlinksldjump"/>
              </a:rPr>
              <a:t>البعد</a:t>
            </a:r>
            <a:r>
              <a:rPr lang="ar-SA" sz="3200" b="1" dirty="0" smtClean="0"/>
              <a:t> المكاني في الجغرافيا البشرية.</a:t>
            </a:r>
          </a:p>
          <a:p>
            <a:pPr>
              <a:buNone/>
            </a:pPr>
            <a:r>
              <a:rPr lang="ar-SA" sz="3200" b="1" dirty="0" smtClean="0">
                <a:solidFill>
                  <a:srgbClr val="00B0F0"/>
                </a:solidFill>
              </a:rPr>
              <a:t>6 .</a:t>
            </a:r>
            <a:r>
              <a:rPr lang="ar-SA" sz="3200" b="1" dirty="0" smtClean="0"/>
              <a:t> </a:t>
            </a:r>
            <a:r>
              <a:rPr lang="ar-SA" sz="3200" b="1" dirty="0" smtClean="0">
                <a:hlinkClick r:id="rId3" action="ppaction://hlinksldjump"/>
              </a:rPr>
              <a:t>تطور</a:t>
            </a:r>
            <a:r>
              <a:rPr lang="ar-SA" sz="3200" b="1" dirty="0" smtClean="0"/>
              <a:t> الجغرافيا البشرية </a:t>
            </a:r>
          </a:p>
          <a:p>
            <a:pPr>
              <a:buNone/>
            </a:pPr>
            <a:r>
              <a:rPr lang="ar-SA" sz="3200" b="1" dirty="0" smtClean="0"/>
              <a:t>   ( </a:t>
            </a:r>
            <a:r>
              <a:rPr lang="ar-SA" sz="3200" b="1" dirty="0" smtClean="0">
                <a:hlinkClick r:id="rId3" action="ppaction://hlinksldjump"/>
              </a:rPr>
              <a:t>الحتمية</a:t>
            </a:r>
            <a:r>
              <a:rPr lang="ar-SA" sz="3200" b="1" dirty="0" smtClean="0"/>
              <a:t> </a:t>
            </a:r>
            <a:r>
              <a:rPr lang="ar-SA" sz="3200" b="1" dirty="0" smtClean="0">
                <a:hlinkClick r:id="rId4" action="ppaction://hlinksldjump"/>
              </a:rPr>
              <a:t>والامكانية</a:t>
            </a:r>
            <a:r>
              <a:rPr lang="ar-SA" sz="3200" b="1" dirty="0" smtClean="0"/>
              <a:t> ).</a:t>
            </a:r>
          </a:p>
          <a:p>
            <a:pPr>
              <a:buNone/>
            </a:pPr>
            <a:r>
              <a:rPr lang="ar-SA" sz="3200" b="1" dirty="0" smtClean="0">
                <a:solidFill>
                  <a:srgbClr val="00B0F0"/>
                </a:solidFill>
              </a:rPr>
              <a:t>7 .</a:t>
            </a:r>
            <a:r>
              <a:rPr lang="ar-SA" sz="3200" b="1" dirty="0" smtClean="0"/>
              <a:t> </a:t>
            </a:r>
            <a:r>
              <a:rPr lang="ar-SA" sz="3200" b="1" dirty="0" smtClean="0">
                <a:hlinkClick r:id="rId5" action="ppaction://hlinksldjump"/>
              </a:rPr>
              <a:t>فروع</a:t>
            </a:r>
            <a:r>
              <a:rPr lang="ar-SA" sz="3200" b="1" dirty="0" smtClean="0"/>
              <a:t> الجغرافيا البشرية.</a:t>
            </a:r>
          </a:p>
          <a:p>
            <a:endParaRPr lang="ar-SA" sz="3200" dirty="0"/>
          </a:p>
        </p:txBody>
      </p:sp>
      <p:sp>
        <p:nvSpPr>
          <p:cNvPr id="6" name="عنصر نائب للمحتوى 5"/>
          <p:cNvSpPr>
            <a:spLocks noGrp="1"/>
          </p:cNvSpPr>
          <p:nvPr>
            <p:ph sz="half" idx="2"/>
          </p:nvPr>
        </p:nvSpPr>
        <p:spPr>
          <a:xfrm>
            <a:off x="4644008" y="2492896"/>
            <a:ext cx="4104456" cy="4032448"/>
          </a:xfrm>
          <a:solidFill>
            <a:schemeClr val="accent2">
              <a:lumMod val="20000"/>
              <a:lumOff val="80000"/>
            </a:schemeClr>
          </a:solidFill>
        </p:spPr>
        <p:txBody>
          <a:bodyPr>
            <a:noAutofit/>
          </a:bodyPr>
          <a:lstStyle/>
          <a:p>
            <a:pPr>
              <a:buNone/>
            </a:pPr>
            <a:r>
              <a:rPr lang="ar-SA" sz="3200" b="1" u="sng" dirty="0" smtClean="0"/>
              <a:t>عناصر الفصل الأول:</a:t>
            </a:r>
          </a:p>
          <a:p>
            <a:pPr marL="596646" indent="-514350">
              <a:buFont typeface="+mj-lt"/>
              <a:buAutoNum type="arabicPeriod"/>
            </a:pPr>
            <a:r>
              <a:rPr lang="ar-SA" sz="3200" b="1" dirty="0" smtClean="0">
                <a:hlinkClick r:id="rId6" action="ppaction://hlinksldjump"/>
              </a:rPr>
              <a:t>تعريف</a:t>
            </a:r>
            <a:r>
              <a:rPr lang="ar-SA" sz="3200" b="1" dirty="0" smtClean="0"/>
              <a:t> الجغرافيا.</a:t>
            </a:r>
          </a:p>
          <a:p>
            <a:pPr marL="596646" indent="-514350">
              <a:buFont typeface="+mj-lt"/>
              <a:buAutoNum type="arabicPeriod"/>
            </a:pPr>
            <a:r>
              <a:rPr lang="ar-SA" sz="3200" b="1" dirty="0" smtClean="0">
                <a:hlinkClick r:id="rId7" action="ppaction://hlinksldjump"/>
              </a:rPr>
              <a:t>أقسام</a:t>
            </a:r>
            <a:r>
              <a:rPr lang="ar-SA" sz="3200" b="1" dirty="0" smtClean="0"/>
              <a:t> الجغرافيا.</a:t>
            </a:r>
          </a:p>
          <a:p>
            <a:pPr marL="596646" indent="-514350">
              <a:buFont typeface="+mj-lt"/>
              <a:buAutoNum type="arabicPeriod"/>
            </a:pPr>
            <a:r>
              <a:rPr lang="ar-SA" sz="3200" b="1" dirty="0" smtClean="0">
                <a:hlinkClick r:id="rId8" action="ppaction://hlinksldjump"/>
              </a:rPr>
              <a:t>فروع</a:t>
            </a:r>
            <a:r>
              <a:rPr lang="ar-SA" sz="3200" b="1" dirty="0" smtClean="0"/>
              <a:t> الجغرافيا البشرية.</a:t>
            </a:r>
          </a:p>
          <a:p>
            <a:pPr marL="596646" indent="-514350">
              <a:buFont typeface="+mj-lt"/>
              <a:buAutoNum type="arabicPeriod"/>
            </a:pPr>
            <a:r>
              <a:rPr lang="ar-SA" sz="3200" b="1" dirty="0" smtClean="0">
                <a:hlinkClick r:id="rId9" action="ppaction://hlinksldjump"/>
              </a:rPr>
              <a:t>المنهج</a:t>
            </a:r>
            <a:r>
              <a:rPr lang="ar-SA" sz="3200" b="1" dirty="0" smtClean="0"/>
              <a:t> الأصولي والإقليمي في دراسة الجغرافيا.</a:t>
            </a: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5</a:t>
            </a:fld>
            <a:endParaRPr lang="ar-SA"/>
          </a:p>
        </p:txBody>
      </p:sp>
      <p:sp>
        <p:nvSpPr>
          <p:cNvPr id="10" name="مستطيل 9"/>
          <p:cNvSpPr/>
          <p:nvPr/>
        </p:nvSpPr>
        <p:spPr>
          <a:xfrm>
            <a:off x="1043608" y="6309320"/>
            <a:ext cx="1385315" cy="369332"/>
          </a:xfrm>
          <a:prstGeom prst="rect">
            <a:avLst/>
          </a:prstGeom>
        </p:spPr>
        <p:txBody>
          <a:bodyPr wrap="none">
            <a:spAutoFit/>
          </a:bodyPr>
          <a:lstStyle/>
          <a:p>
            <a:r>
              <a:rPr lang="ar-SA" b="1" dirty="0" smtClean="0">
                <a:solidFill>
                  <a:srgbClr val="FF0000"/>
                </a:solidFill>
              </a:rPr>
              <a:t>أد/محمد رمضان</a:t>
            </a:r>
            <a:endParaRPr lang="ar-SA" b="1" dirty="0">
              <a:solidFill>
                <a:srgbClr val="FF0000"/>
              </a:solidFill>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2000"/>
                                        <p:tgtEl>
                                          <p:spTgt spid="8"/>
                                        </p:tgtEl>
                                      </p:cBhvr>
                                    </p:animEffect>
                                  </p:childTnLst>
                                </p:cTn>
                              </p:par>
                            </p:childTnLst>
                          </p:cTn>
                        </p:par>
                        <p:par>
                          <p:cTn id="8" fill="hold">
                            <p:stCondLst>
                              <p:cond delay="2000"/>
                            </p:stCondLst>
                            <p:childTnLst>
                              <p:par>
                                <p:cTn id="9" presetID="2" presetClass="entr" presetSubtype="4" fill="hold" grpId="0" nodeType="afterEffect">
                                  <p:stCondLst>
                                    <p:cond delay="0"/>
                                  </p:stCondLst>
                                  <p:childTnLst>
                                    <p:set>
                                      <p:cBhvr>
                                        <p:cTn id="10" dur="1" fill="hold">
                                          <p:stCondLst>
                                            <p:cond delay="0"/>
                                          </p:stCondLst>
                                        </p:cTn>
                                        <p:tgtEl>
                                          <p:spTgt spid="6">
                                            <p:bg/>
                                          </p:spTgt>
                                        </p:tgtEl>
                                        <p:attrNameLst>
                                          <p:attrName>style.visibility</p:attrName>
                                        </p:attrNameLst>
                                      </p:cBhvr>
                                      <p:to>
                                        <p:strVal val="visible"/>
                                      </p:to>
                                    </p:set>
                                    <p:anim calcmode="lin" valueType="num">
                                      <p:cBhvr additive="base">
                                        <p:cTn id="11" dur="3000" fill="hold"/>
                                        <p:tgtEl>
                                          <p:spTgt spid="6">
                                            <p:bg/>
                                          </p:spTgt>
                                        </p:tgtEl>
                                        <p:attrNameLst>
                                          <p:attrName>ppt_x</p:attrName>
                                        </p:attrNameLst>
                                      </p:cBhvr>
                                      <p:tavLst>
                                        <p:tav tm="0">
                                          <p:val>
                                            <p:strVal val="#ppt_x"/>
                                          </p:val>
                                        </p:tav>
                                        <p:tav tm="100000">
                                          <p:val>
                                            <p:strVal val="#ppt_x"/>
                                          </p:val>
                                        </p:tav>
                                      </p:tavLst>
                                    </p:anim>
                                    <p:anim calcmode="lin" valueType="num">
                                      <p:cBhvr additive="base">
                                        <p:cTn id="12" dur="3000" fill="hold"/>
                                        <p:tgtEl>
                                          <p:spTgt spid="6">
                                            <p:bg/>
                                          </p:spTgt>
                                        </p:tgtEl>
                                        <p:attrNameLst>
                                          <p:attrName>ppt_y</p:attrName>
                                        </p:attrNameLst>
                                      </p:cBhvr>
                                      <p:tavLst>
                                        <p:tav tm="0">
                                          <p:val>
                                            <p:strVal val="1+#ppt_h/2"/>
                                          </p:val>
                                        </p:tav>
                                        <p:tav tm="100000">
                                          <p:val>
                                            <p:strVal val="#ppt_y"/>
                                          </p:val>
                                        </p:tav>
                                      </p:tavLst>
                                    </p:anim>
                                  </p:childTnLst>
                                </p:cTn>
                              </p:par>
                            </p:childTnLst>
                          </p:cTn>
                        </p:par>
                        <p:par>
                          <p:cTn id="13" fill="hold">
                            <p:stCondLst>
                              <p:cond delay="5000"/>
                            </p:stCondLst>
                            <p:childTnLst>
                              <p:par>
                                <p:cTn id="14" presetID="2" presetClass="entr" presetSubtype="4" fill="hold" grpId="0" nodeType="after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 calcmode="lin" valueType="num">
                                      <p:cBhvr additive="base">
                                        <p:cTn id="16" dur="3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7" dur="30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par>
                          <p:cTn id="18" fill="hold">
                            <p:stCondLst>
                              <p:cond delay="8000"/>
                            </p:stCondLst>
                            <p:childTnLst>
                              <p:par>
                                <p:cTn id="19" presetID="2" presetClass="entr" presetSubtype="4" fill="hold" grpId="0" nodeType="after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 calcmode="lin" valueType="num">
                                      <p:cBhvr additive="base">
                                        <p:cTn id="21" dur="30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2" dur="30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par>
                          <p:cTn id="23" fill="hold">
                            <p:stCondLst>
                              <p:cond delay="11000"/>
                            </p:stCondLst>
                            <p:childTnLst>
                              <p:par>
                                <p:cTn id="24" presetID="2" presetClass="entr" presetSubtype="4" fill="hold" grpId="0" nodeType="after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 calcmode="lin" valueType="num">
                                      <p:cBhvr additive="base">
                                        <p:cTn id="26" dur="30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7" dur="30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par>
                          <p:cTn id="28" fill="hold">
                            <p:stCondLst>
                              <p:cond delay="14000"/>
                            </p:stCondLst>
                            <p:childTnLst>
                              <p:par>
                                <p:cTn id="29" presetID="2" presetClass="entr" presetSubtype="4" fill="hold" grpId="0" nodeType="after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 calcmode="lin" valueType="num">
                                      <p:cBhvr additive="base">
                                        <p:cTn id="31" dur="30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2" dur="30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par>
                          <p:cTn id="33" fill="hold">
                            <p:stCondLst>
                              <p:cond delay="17000"/>
                            </p:stCondLst>
                            <p:childTnLst>
                              <p:par>
                                <p:cTn id="34" presetID="2" presetClass="entr" presetSubtype="4" fill="hold" grpId="0" nodeType="afterEffect">
                                  <p:stCondLst>
                                    <p:cond delay="0"/>
                                  </p:stCondLst>
                                  <p:childTnLst>
                                    <p:set>
                                      <p:cBhvr>
                                        <p:cTn id="35" dur="1" fill="hold">
                                          <p:stCondLst>
                                            <p:cond delay="0"/>
                                          </p:stCondLst>
                                        </p:cTn>
                                        <p:tgtEl>
                                          <p:spTgt spid="6">
                                            <p:txEl>
                                              <p:pRg st="4" end="4"/>
                                            </p:txEl>
                                          </p:spTgt>
                                        </p:tgtEl>
                                        <p:attrNameLst>
                                          <p:attrName>style.visibility</p:attrName>
                                        </p:attrNameLst>
                                      </p:cBhvr>
                                      <p:to>
                                        <p:strVal val="visible"/>
                                      </p:to>
                                    </p:set>
                                    <p:anim calcmode="lin" valueType="num">
                                      <p:cBhvr additive="base">
                                        <p:cTn id="36" dur="30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7" dur="30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par>
                          <p:cTn id="38" fill="hold">
                            <p:stCondLst>
                              <p:cond delay="20000"/>
                            </p:stCondLst>
                            <p:childTnLst>
                              <p:par>
                                <p:cTn id="39" presetID="2" presetClass="entr" presetSubtype="1" fill="hold" grpId="0" nodeType="afterEffect">
                                  <p:stCondLst>
                                    <p:cond delay="0"/>
                                  </p:stCondLst>
                                  <p:childTnLst>
                                    <p:set>
                                      <p:cBhvr>
                                        <p:cTn id="40" dur="1" fill="hold">
                                          <p:stCondLst>
                                            <p:cond delay="0"/>
                                          </p:stCondLst>
                                        </p:cTn>
                                        <p:tgtEl>
                                          <p:spTgt spid="5">
                                            <p:bg/>
                                          </p:spTgt>
                                        </p:tgtEl>
                                        <p:attrNameLst>
                                          <p:attrName>style.visibility</p:attrName>
                                        </p:attrNameLst>
                                      </p:cBhvr>
                                      <p:to>
                                        <p:strVal val="visible"/>
                                      </p:to>
                                    </p:set>
                                    <p:anim calcmode="lin" valueType="num">
                                      <p:cBhvr additive="base">
                                        <p:cTn id="41" dur="3000" fill="hold"/>
                                        <p:tgtEl>
                                          <p:spTgt spid="5">
                                            <p:bg/>
                                          </p:spTgt>
                                        </p:tgtEl>
                                        <p:attrNameLst>
                                          <p:attrName>ppt_x</p:attrName>
                                        </p:attrNameLst>
                                      </p:cBhvr>
                                      <p:tavLst>
                                        <p:tav tm="0">
                                          <p:val>
                                            <p:strVal val="#ppt_x"/>
                                          </p:val>
                                        </p:tav>
                                        <p:tav tm="100000">
                                          <p:val>
                                            <p:strVal val="#ppt_x"/>
                                          </p:val>
                                        </p:tav>
                                      </p:tavLst>
                                    </p:anim>
                                    <p:anim calcmode="lin" valueType="num">
                                      <p:cBhvr additive="base">
                                        <p:cTn id="42" dur="3000" fill="hold"/>
                                        <p:tgtEl>
                                          <p:spTgt spid="5">
                                            <p:bg/>
                                          </p:spTgt>
                                        </p:tgtEl>
                                        <p:attrNameLst>
                                          <p:attrName>ppt_y</p:attrName>
                                        </p:attrNameLst>
                                      </p:cBhvr>
                                      <p:tavLst>
                                        <p:tav tm="0">
                                          <p:val>
                                            <p:strVal val="0-#ppt_h/2"/>
                                          </p:val>
                                        </p:tav>
                                        <p:tav tm="100000">
                                          <p:val>
                                            <p:strVal val="#ppt_y"/>
                                          </p:val>
                                        </p:tav>
                                      </p:tavLst>
                                    </p:anim>
                                  </p:childTnLst>
                                </p:cTn>
                              </p:par>
                            </p:childTnLst>
                          </p:cTn>
                        </p:par>
                        <p:par>
                          <p:cTn id="43" fill="hold">
                            <p:stCondLst>
                              <p:cond delay="23000"/>
                            </p:stCondLst>
                            <p:childTnLst>
                              <p:par>
                                <p:cTn id="44" presetID="2" presetClass="entr" presetSubtype="1" fill="hold" grpId="0" nodeType="afterEffect">
                                  <p:stCondLst>
                                    <p:cond delay="0"/>
                                  </p:stCondLst>
                                  <p:childTnLst>
                                    <p:set>
                                      <p:cBhvr>
                                        <p:cTn id="45" dur="1" fill="hold">
                                          <p:stCondLst>
                                            <p:cond delay="0"/>
                                          </p:stCondLst>
                                        </p:cTn>
                                        <p:tgtEl>
                                          <p:spTgt spid="5">
                                            <p:txEl>
                                              <p:pRg st="0" end="0"/>
                                            </p:txEl>
                                          </p:spTgt>
                                        </p:tgtEl>
                                        <p:attrNameLst>
                                          <p:attrName>style.visibility</p:attrName>
                                        </p:attrNameLst>
                                      </p:cBhvr>
                                      <p:to>
                                        <p:strVal val="visible"/>
                                      </p:to>
                                    </p:set>
                                    <p:anim calcmode="lin" valueType="num">
                                      <p:cBhvr additive="base">
                                        <p:cTn id="46" dur="30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47" dur="3000" fill="hold"/>
                                        <p:tgtEl>
                                          <p:spTgt spid="5">
                                            <p:txEl>
                                              <p:pRg st="0" end="0"/>
                                            </p:txEl>
                                          </p:spTgt>
                                        </p:tgtEl>
                                        <p:attrNameLst>
                                          <p:attrName>ppt_y</p:attrName>
                                        </p:attrNameLst>
                                      </p:cBhvr>
                                      <p:tavLst>
                                        <p:tav tm="0">
                                          <p:val>
                                            <p:strVal val="0-#ppt_h/2"/>
                                          </p:val>
                                        </p:tav>
                                        <p:tav tm="100000">
                                          <p:val>
                                            <p:strVal val="#ppt_y"/>
                                          </p:val>
                                        </p:tav>
                                      </p:tavLst>
                                    </p:anim>
                                  </p:childTnLst>
                                </p:cTn>
                              </p:par>
                            </p:childTnLst>
                          </p:cTn>
                        </p:par>
                        <p:par>
                          <p:cTn id="48" fill="hold">
                            <p:stCondLst>
                              <p:cond delay="26000"/>
                            </p:stCondLst>
                            <p:childTnLst>
                              <p:par>
                                <p:cTn id="49" presetID="2" presetClass="entr" presetSubtype="1" fill="hold" grpId="0" nodeType="afterEffect">
                                  <p:stCondLst>
                                    <p:cond delay="0"/>
                                  </p:stCondLst>
                                  <p:childTnLst>
                                    <p:set>
                                      <p:cBhvr>
                                        <p:cTn id="50" dur="1" fill="hold">
                                          <p:stCondLst>
                                            <p:cond delay="0"/>
                                          </p:stCondLst>
                                        </p:cTn>
                                        <p:tgtEl>
                                          <p:spTgt spid="5">
                                            <p:txEl>
                                              <p:pRg st="1" end="1"/>
                                            </p:txEl>
                                          </p:spTgt>
                                        </p:tgtEl>
                                        <p:attrNameLst>
                                          <p:attrName>style.visibility</p:attrName>
                                        </p:attrNameLst>
                                      </p:cBhvr>
                                      <p:to>
                                        <p:strVal val="visible"/>
                                      </p:to>
                                    </p:set>
                                    <p:anim calcmode="lin" valueType="num">
                                      <p:cBhvr additive="base">
                                        <p:cTn id="51" dur="30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52" dur="3000" fill="hold"/>
                                        <p:tgtEl>
                                          <p:spTgt spid="5">
                                            <p:txEl>
                                              <p:pRg st="1" end="1"/>
                                            </p:txEl>
                                          </p:spTgt>
                                        </p:tgtEl>
                                        <p:attrNameLst>
                                          <p:attrName>ppt_y</p:attrName>
                                        </p:attrNameLst>
                                      </p:cBhvr>
                                      <p:tavLst>
                                        <p:tav tm="0">
                                          <p:val>
                                            <p:strVal val="0-#ppt_h/2"/>
                                          </p:val>
                                        </p:tav>
                                        <p:tav tm="100000">
                                          <p:val>
                                            <p:strVal val="#ppt_y"/>
                                          </p:val>
                                        </p:tav>
                                      </p:tavLst>
                                    </p:anim>
                                  </p:childTnLst>
                                </p:cTn>
                              </p:par>
                            </p:childTnLst>
                          </p:cTn>
                        </p:par>
                        <p:par>
                          <p:cTn id="53" fill="hold">
                            <p:stCondLst>
                              <p:cond delay="29000"/>
                            </p:stCondLst>
                            <p:childTnLst>
                              <p:par>
                                <p:cTn id="54" presetID="2" presetClass="entr" presetSubtype="1" fill="hold" grpId="0" nodeType="afterEffect">
                                  <p:stCondLst>
                                    <p:cond delay="0"/>
                                  </p:stCondLst>
                                  <p:childTnLst>
                                    <p:set>
                                      <p:cBhvr>
                                        <p:cTn id="55" dur="1" fill="hold">
                                          <p:stCondLst>
                                            <p:cond delay="0"/>
                                          </p:stCondLst>
                                        </p:cTn>
                                        <p:tgtEl>
                                          <p:spTgt spid="5">
                                            <p:txEl>
                                              <p:pRg st="2" end="2"/>
                                            </p:txEl>
                                          </p:spTgt>
                                        </p:tgtEl>
                                        <p:attrNameLst>
                                          <p:attrName>style.visibility</p:attrName>
                                        </p:attrNameLst>
                                      </p:cBhvr>
                                      <p:to>
                                        <p:strVal val="visible"/>
                                      </p:to>
                                    </p:set>
                                    <p:anim calcmode="lin" valueType="num">
                                      <p:cBhvr additive="base">
                                        <p:cTn id="56" dur="30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57" dur="3000" fill="hold"/>
                                        <p:tgtEl>
                                          <p:spTgt spid="5">
                                            <p:txEl>
                                              <p:pRg st="2" end="2"/>
                                            </p:txEl>
                                          </p:spTgt>
                                        </p:tgtEl>
                                        <p:attrNameLst>
                                          <p:attrName>ppt_y</p:attrName>
                                        </p:attrNameLst>
                                      </p:cBhvr>
                                      <p:tavLst>
                                        <p:tav tm="0">
                                          <p:val>
                                            <p:strVal val="0-#ppt_h/2"/>
                                          </p:val>
                                        </p:tav>
                                        <p:tav tm="100000">
                                          <p:val>
                                            <p:strVal val="#ppt_y"/>
                                          </p:val>
                                        </p:tav>
                                      </p:tavLst>
                                    </p:anim>
                                  </p:childTnLst>
                                </p:cTn>
                              </p:par>
                            </p:childTnLst>
                          </p:cTn>
                        </p:par>
                        <p:par>
                          <p:cTn id="58" fill="hold">
                            <p:stCondLst>
                              <p:cond delay="32000"/>
                            </p:stCondLst>
                            <p:childTnLst>
                              <p:par>
                                <p:cTn id="59" presetID="2" presetClass="entr" presetSubtype="1" fill="hold" grpId="0" nodeType="afterEffect">
                                  <p:stCondLst>
                                    <p:cond delay="0"/>
                                  </p:stCondLst>
                                  <p:childTnLst>
                                    <p:set>
                                      <p:cBhvr>
                                        <p:cTn id="60" dur="1" fill="hold">
                                          <p:stCondLst>
                                            <p:cond delay="0"/>
                                          </p:stCondLst>
                                        </p:cTn>
                                        <p:tgtEl>
                                          <p:spTgt spid="5">
                                            <p:txEl>
                                              <p:pRg st="3" end="3"/>
                                            </p:txEl>
                                          </p:spTgt>
                                        </p:tgtEl>
                                        <p:attrNameLst>
                                          <p:attrName>style.visibility</p:attrName>
                                        </p:attrNameLst>
                                      </p:cBhvr>
                                      <p:to>
                                        <p:strVal val="visible"/>
                                      </p:to>
                                    </p:set>
                                    <p:anim calcmode="lin" valueType="num">
                                      <p:cBhvr additive="base">
                                        <p:cTn id="61" dur="30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62" dur="3000" fill="hold"/>
                                        <p:tgtEl>
                                          <p:spTgt spid="5">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build="p" animBg="1"/>
      <p:bldP spid="6"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88640"/>
            <a:ext cx="8229600" cy="1224136"/>
          </a:xfrm>
          <a:solidFill>
            <a:schemeClr val="accent2">
              <a:lumMod val="20000"/>
              <a:lumOff val="80000"/>
            </a:schemeClr>
          </a:solidFill>
          <a:ln>
            <a:noFill/>
          </a:ln>
        </p:spPr>
        <p:style>
          <a:lnRef idx="1">
            <a:schemeClr val="dk1"/>
          </a:lnRef>
          <a:fillRef idx="2">
            <a:schemeClr val="dk1"/>
          </a:fillRef>
          <a:effectRef idx="1">
            <a:schemeClr val="dk1"/>
          </a:effectRef>
          <a:fontRef idx="minor">
            <a:schemeClr val="dk1"/>
          </a:fontRef>
        </p:style>
        <p:txBody>
          <a:bodyPr>
            <a:normAutofit fontScale="90000"/>
          </a:bodyPr>
          <a:lstStyle/>
          <a:p>
            <a:pPr algn="r"/>
            <a:r>
              <a:rPr lang="ar-SA" b="1" dirty="0" smtClean="0">
                <a:solidFill>
                  <a:srgbClr val="FF0000"/>
                </a:solidFill>
                <a:cs typeface="+mn-cs"/>
              </a:rPr>
              <a:t>الباب الأول : الإنسان والبيئة</a:t>
            </a:r>
            <a:r>
              <a:rPr lang="ar-SA" b="1" dirty="0" smtClean="0">
                <a:cs typeface="+mn-cs"/>
              </a:rPr>
              <a:t/>
            </a:r>
            <a:br>
              <a:rPr lang="ar-SA" b="1" dirty="0" smtClean="0">
                <a:cs typeface="+mn-cs"/>
              </a:rPr>
            </a:br>
            <a:r>
              <a:rPr lang="ar-SA" b="1" dirty="0" smtClean="0">
                <a:cs typeface="+mn-cs"/>
              </a:rPr>
              <a:t>الفصل الأول : تطور الجغرافيا البشرية</a:t>
            </a:r>
            <a:endParaRPr lang="ar-SA" b="1" dirty="0">
              <a:cs typeface="+mn-cs"/>
            </a:endParaRPr>
          </a:p>
        </p:txBody>
      </p:sp>
      <p:sp>
        <p:nvSpPr>
          <p:cNvPr id="3" name="عنصر نائب للمحتوى 2"/>
          <p:cNvSpPr>
            <a:spLocks noGrp="1"/>
          </p:cNvSpPr>
          <p:nvPr>
            <p:ph idx="1"/>
          </p:nvPr>
        </p:nvSpPr>
        <p:spPr>
          <a:xfrm>
            <a:off x="323528" y="1484784"/>
            <a:ext cx="8568952" cy="4824536"/>
          </a:xfrm>
          <a:solidFill>
            <a:schemeClr val="accent2">
              <a:lumMod val="20000"/>
              <a:lumOff val="80000"/>
            </a:schemeClr>
          </a:solidFill>
          <a:ln>
            <a:noFill/>
          </a:ln>
        </p:spPr>
        <p:style>
          <a:lnRef idx="1">
            <a:schemeClr val="dk1"/>
          </a:lnRef>
          <a:fillRef idx="2">
            <a:schemeClr val="dk1"/>
          </a:fillRef>
          <a:effectRef idx="1">
            <a:schemeClr val="dk1"/>
          </a:effectRef>
          <a:fontRef idx="minor">
            <a:schemeClr val="dk1"/>
          </a:fontRef>
        </p:style>
        <p:txBody>
          <a:bodyPr>
            <a:normAutofit/>
          </a:bodyPr>
          <a:lstStyle/>
          <a:p>
            <a:pPr algn="justLow"/>
            <a:r>
              <a:rPr lang="ar-SA" sz="3600" b="1" dirty="0" smtClean="0"/>
              <a:t>الجغرافيا علم من العلوم الإنسانية ويهتم بدراسة سطح الأرض بوصفه موطناً لبني البشر. وذلك بأسلوب علمي يقوم على الملاحظة والتوزيع والوصف والاستنتاج ومدى التفاعل بين الإنسان والبيئة.</a:t>
            </a:r>
          </a:p>
          <a:p>
            <a:r>
              <a:rPr lang="ar-SA" sz="3600" b="1" dirty="0" smtClean="0"/>
              <a:t>وينقسم علم الجغرافيا إلى قسمين كبيرين:-</a:t>
            </a:r>
          </a:p>
          <a:p>
            <a:pPr>
              <a:buNone/>
            </a:pPr>
            <a:r>
              <a:rPr lang="ar-SA" sz="3600" b="1" dirty="0" smtClean="0"/>
              <a:t>1 – الجغرافيا الطبيعية.</a:t>
            </a:r>
          </a:p>
          <a:p>
            <a:pPr>
              <a:buNone/>
            </a:pPr>
            <a:r>
              <a:rPr lang="ar-SA" sz="3600" b="1" dirty="0" smtClean="0"/>
              <a:t>2 – الجغرافيا البشرية.</a:t>
            </a:r>
            <a:endParaRPr lang="ar-SA" sz="3600" b="1" dirty="0"/>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6</a:t>
            </a:fld>
            <a:endParaRPr lang="ar-SA"/>
          </a:p>
        </p:txBody>
      </p:sp>
      <p:sp>
        <p:nvSpPr>
          <p:cNvPr id="6" name="مستطيل 5"/>
          <p:cNvSpPr/>
          <p:nvPr/>
        </p:nvSpPr>
        <p:spPr>
          <a:xfrm>
            <a:off x="1043608" y="6309320"/>
            <a:ext cx="1385315" cy="369332"/>
          </a:xfrm>
          <a:prstGeom prst="rect">
            <a:avLst/>
          </a:prstGeom>
        </p:spPr>
        <p:txBody>
          <a:bodyPr wrap="none">
            <a:spAutoFit/>
          </a:bodyPr>
          <a:lstStyle/>
          <a:p>
            <a:r>
              <a:rPr lang="ar-SA" b="1" dirty="0" smtClean="0">
                <a:solidFill>
                  <a:srgbClr val="FF0000"/>
                </a:solidFill>
              </a:rPr>
              <a:t>أد/محمد رمضان</a:t>
            </a:r>
            <a:endParaRPr lang="ar-SA" b="1" dirty="0">
              <a:solidFill>
                <a:srgbClr val="FF0000"/>
              </a:solidFill>
            </a:endParaRPr>
          </a:p>
        </p:txBody>
      </p:sp>
      <p:sp>
        <p:nvSpPr>
          <p:cNvPr id="7" name="شكل بيضاوي 6"/>
          <p:cNvSpPr/>
          <p:nvPr/>
        </p:nvSpPr>
        <p:spPr>
          <a:xfrm>
            <a:off x="467544" y="188640"/>
            <a:ext cx="1800200" cy="122413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smtClean="0">
                <a:solidFill>
                  <a:srgbClr val="FF0000"/>
                </a:solidFill>
              </a:rPr>
              <a:t>ما هو علم الجغرافيا</a:t>
            </a:r>
            <a:r>
              <a:rPr lang="ar-SA" sz="2000" b="1" dirty="0" smtClean="0">
                <a:solidFill>
                  <a:srgbClr val="FF0000"/>
                </a:solidFill>
              </a:rPr>
              <a:t>؟</a:t>
            </a:r>
            <a:endParaRPr lang="ar-SA" sz="2000" b="1" dirty="0">
              <a:solidFill>
                <a:srgbClr val="FF0000"/>
              </a:solidFill>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3000"/>
                                        <p:tgtEl>
                                          <p:spTgt spid="2"/>
                                        </p:tgtEl>
                                      </p:cBhvr>
                                    </p:animEffect>
                                  </p:childTnLst>
                                </p:cTn>
                              </p:par>
                            </p:childTnLst>
                          </p:cTn>
                        </p:par>
                        <p:par>
                          <p:cTn id="8" fill="hold">
                            <p:stCondLst>
                              <p:cond delay="3000"/>
                            </p:stCondLst>
                            <p:childTnLst>
                              <p:par>
                                <p:cTn id="9" presetID="4" presetClass="entr" presetSubtype="32"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box(out)">
                                      <p:cBhvr>
                                        <p:cTn id="11" dur="2000"/>
                                        <p:tgtEl>
                                          <p:spTgt spid="3">
                                            <p:bg/>
                                          </p:spTgt>
                                        </p:tgtEl>
                                      </p:cBhvr>
                                    </p:animEffect>
                                  </p:childTnLst>
                                </p:cTn>
                              </p:par>
                            </p:childTnLst>
                          </p:cTn>
                        </p:par>
                        <p:par>
                          <p:cTn id="12" fill="hold">
                            <p:stCondLst>
                              <p:cond delay="5000"/>
                            </p:stCondLst>
                            <p:childTnLst>
                              <p:par>
                                <p:cTn id="13" presetID="4" presetClass="entr" presetSubtype="32"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box(out)">
                                      <p:cBhvr>
                                        <p:cTn id="15" dur="2000"/>
                                        <p:tgtEl>
                                          <p:spTgt spid="3">
                                            <p:txEl>
                                              <p:pRg st="0" end="0"/>
                                            </p:txEl>
                                          </p:spTgt>
                                        </p:tgtEl>
                                      </p:cBhvr>
                                    </p:animEffect>
                                  </p:childTnLst>
                                </p:cTn>
                              </p:par>
                            </p:childTnLst>
                          </p:cTn>
                        </p:par>
                        <p:par>
                          <p:cTn id="16" fill="hold">
                            <p:stCondLst>
                              <p:cond delay="7000"/>
                            </p:stCondLst>
                            <p:childTnLst>
                              <p:par>
                                <p:cTn id="17" presetID="4" presetClass="entr" presetSubtype="32"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ox(out)">
                                      <p:cBhvr>
                                        <p:cTn id="19" dur="2000"/>
                                        <p:tgtEl>
                                          <p:spTgt spid="3">
                                            <p:txEl>
                                              <p:pRg st="1" end="1"/>
                                            </p:txEl>
                                          </p:spTgt>
                                        </p:tgtEl>
                                      </p:cBhvr>
                                    </p:animEffect>
                                  </p:childTnLst>
                                </p:cTn>
                              </p:par>
                            </p:childTnLst>
                          </p:cTn>
                        </p:par>
                        <p:par>
                          <p:cTn id="20" fill="hold">
                            <p:stCondLst>
                              <p:cond delay="9000"/>
                            </p:stCondLst>
                            <p:childTnLst>
                              <p:par>
                                <p:cTn id="21" presetID="4" presetClass="entr" presetSubtype="32"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box(out)">
                                      <p:cBhvr>
                                        <p:cTn id="23" dur="2000"/>
                                        <p:tgtEl>
                                          <p:spTgt spid="3">
                                            <p:txEl>
                                              <p:pRg st="2" end="2"/>
                                            </p:txEl>
                                          </p:spTgt>
                                        </p:tgtEl>
                                      </p:cBhvr>
                                    </p:animEffect>
                                  </p:childTnLst>
                                </p:cTn>
                              </p:par>
                            </p:childTnLst>
                          </p:cTn>
                        </p:par>
                        <p:par>
                          <p:cTn id="24" fill="hold">
                            <p:stCondLst>
                              <p:cond delay="11000"/>
                            </p:stCondLst>
                            <p:childTnLst>
                              <p:par>
                                <p:cTn id="25" presetID="4" presetClass="entr" presetSubtype="32"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ox(out)">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5"/>
          <p:cNvSpPr>
            <a:spLocks noGrp="1"/>
          </p:cNvSpPr>
          <p:nvPr>
            <p:ph type="title"/>
          </p:nvPr>
        </p:nvSpPr>
        <p:spPr>
          <a:xfrm>
            <a:off x="457200" y="274638"/>
            <a:ext cx="8229600" cy="706090"/>
          </a:xfrm>
        </p:spPr>
        <p:txBody>
          <a:bodyPr>
            <a:normAutofit/>
          </a:bodyPr>
          <a:lstStyle/>
          <a:p>
            <a:r>
              <a:rPr lang="ar-SA" sz="4000" b="1" dirty="0" smtClean="0">
                <a:cs typeface="+mn-cs"/>
              </a:rPr>
              <a:t>الفرق بين القسمين</a:t>
            </a:r>
            <a:endParaRPr lang="ar-SA" sz="4000" b="1" dirty="0">
              <a:cs typeface="+mn-cs"/>
            </a:endParaRPr>
          </a:p>
        </p:txBody>
      </p:sp>
      <p:sp>
        <p:nvSpPr>
          <p:cNvPr id="7" name="عنصر نائب للنص 6"/>
          <p:cNvSpPr>
            <a:spLocks noGrp="1"/>
          </p:cNvSpPr>
          <p:nvPr>
            <p:ph type="body" idx="1"/>
          </p:nvPr>
        </p:nvSpPr>
        <p:spPr>
          <a:xfrm>
            <a:off x="539552" y="1340768"/>
            <a:ext cx="4023360" cy="640080"/>
          </a:xfrm>
        </p:spPr>
        <p:txBody>
          <a:bodyPr>
            <a:noAutofit/>
          </a:bodyPr>
          <a:lstStyle/>
          <a:p>
            <a:pPr algn="r"/>
            <a:r>
              <a:rPr lang="ar-SA" sz="3600" b="1" dirty="0" smtClean="0">
                <a:solidFill>
                  <a:srgbClr val="FF0000"/>
                </a:solidFill>
              </a:rPr>
              <a:t>الجغرافيا البشرية</a:t>
            </a:r>
            <a:endParaRPr lang="ar-SA" sz="3600" b="1" dirty="0">
              <a:solidFill>
                <a:srgbClr val="FF0000"/>
              </a:solidFill>
            </a:endParaRPr>
          </a:p>
        </p:txBody>
      </p:sp>
      <p:sp>
        <p:nvSpPr>
          <p:cNvPr id="9" name="عنصر نائب للنص 8"/>
          <p:cNvSpPr>
            <a:spLocks noGrp="1"/>
          </p:cNvSpPr>
          <p:nvPr>
            <p:ph type="body" sz="half" idx="3"/>
          </p:nvPr>
        </p:nvSpPr>
        <p:spPr>
          <a:xfrm>
            <a:off x="4644008" y="1340768"/>
            <a:ext cx="4023360" cy="640080"/>
          </a:xfrm>
        </p:spPr>
        <p:txBody>
          <a:bodyPr>
            <a:noAutofit/>
          </a:bodyPr>
          <a:lstStyle/>
          <a:p>
            <a:pPr algn="r"/>
            <a:r>
              <a:rPr lang="ar-SA" sz="3600" b="1" dirty="0" smtClean="0">
                <a:solidFill>
                  <a:srgbClr val="FF0000"/>
                </a:solidFill>
              </a:rPr>
              <a:t>الجغرافيا الطبيعية</a:t>
            </a:r>
            <a:endParaRPr lang="ar-SA" sz="3600" b="1" dirty="0">
              <a:solidFill>
                <a:srgbClr val="FF0000"/>
              </a:solidFill>
            </a:endParaRPr>
          </a:p>
        </p:txBody>
      </p:sp>
      <p:sp>
        <p:nvSpPr>
          <p:cNvPr id="8" name="عنصر نائب للمحتوى 7"/>
          <p:cNvSpPr>
            <a:spLocks noGrp="1"/>
          </p:cNvSpPr>
          <p:nvPr>
            <p:ph sz="quarter" idx="2"/>
          </p:nvPr>
        </p:nvSpPr>
        <p:spPr>
          <a:xfrm>
            <a:off x="323528" y="2174875"/>
            <a:ext cx="4173860" cy="3951288"/>
          </a:xfrm>
        </p:spPr>
        <p:txBody>
          <a:bodyPr>
            <a:normAutofit/>
          </a:bodyPr>
          <a:lstStyle/>
          <a:p>
            <a:pPr algn="justLow"/>
            <a:r>
              <a:rPr lang="ar-SA" sz="3600" b="1" dirty="0" smtClean="0"/>
              <a:t>تتناول دراسة المجتمعات البشرية ومدى التأثير المتبادل بينها وبين بيئاتها الطبيعية ودراسة السكان وأنماط العمران والنشاط البشرى</a:t>
            </a:r>
            <a:endParaRPr lang="ar-SA" sz="3600" b="1" dirty="0"/>
          </a:p>
        </p:txBody>
      </p:sp>
      <p:sp>
        <p:nvSpPr>
          <p:cNvPr id="10" name="عنصر نائب للمحتوى 9"/>
          <p:cNvSpPr>
            <a:spLocks noGrp="1"/>
          </p:cNvSpPr>
          <p:nvPr>
            <p:ph sz="quarter" idx="4"/>
          </p:nvPr>
        </p:nvSpPr>
        <p:spPr>
          <a:xfrm>
            <a:off x="4644008" y="2132856"/>
            <a:ext cx="4023360" cy="3888432"/>
          </a:xfrm>
        </p:spPr>
        <p:txBody>
          <a:bodyPr>
            <a:normAutofit/>
          </a:bodyPr>
          <a:lstStyle/>
          <a:p>
            <a:pPr algn="justLow"/>
            <a:r>
              <a:rPr lang="ar-SA" sz="3600" b="1" dirty="0" smtClean="0"/>
              <a:t>تهتم بدراسة مظاهر البيئة المحيطة بالإنسان من تضاريس ومناخ وغطاء نباتي وكذلك المسطحات المائية البحرية والمحيطية.</a:t>
            </a:r>
            <a:endParaRPr lang="ar-SA" sz="3600" b="1" dirty="0"/>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7</a:t>
            </a:fld>
            <a:endParaRPr lang="ar-SA"/>
          </a:p>
        </p:txBody>
      </p:sp>
      <p:sp>
        <p:nvSpPr>
          <p:cNvPr id="11" name="مستطيل 10"/>
          <p:cNvSpPr/>
          <p:nvPr/>
        </p:nvSpPr>
        <p:spPr>
          <a:xfrm>
            <a:off x="395536" y="6237312"/>
            <a:ext cx="1385315" cy="369332"/>
          </a:xfrm>
          <a:prstGeom prst="rect">
            <a:avLst/>
          </a:prstGeom>
        </p:spPr>
        <p:txBody>
          <a:bodyPr wrap="none">
            <a:spAutoFit/>
          </a:bodyPr>
          <a:lstStyle/>
          <a:p>
            <a:r>
              <a:rPr lang="ar-SA" b="1" dirty="0" smtClean="0">
                <a:solidFill>
                  <a:srgbClr val="FF0000"/>
                </a:solidFill>
              </a:rPr>
              <a:t>أد/محمد رمضان</a:t>
            </a:r>
            <a:endParaRPr lang="ar-SA" b="1" dirty="0">
              <a:solidFill>
                <a:srgbClr val="FF0000"/>
              </a:solidFill>
            </a:endParaRPr>
          </a:p>
        </p:txBody>
      </p:sp>
      <p:sp>
        <p:nvSpPr>
          <p:cNvPr id="12" name="شكل بيضاوي 11"/>
          <p:cNvSpPr/>
          <p:nvPr/>
        </p:nvSpPr>
        <p:spPr>
          <a:xfrm>
            <a:off x="2411760" y="5877272"/>
            <a:ext cx="5688632" cy="98072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smtClean="0">
                <a:solidFill>
                  <a:srgbClr val="FF0000"/>
                </a:solidFill>
              </a:rPr>
              <a:t>ما الفرق بين أقسام الجغرافيا؟ </a:t>
            </a:r>
            <a:endParaRPr lang="ar-SA" sz="2800" b="1" dirty="0">
              <a:solidFill>
                <a:srgbClr val="FF0000"/>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21600000">
                                      <p:cBhvr>
                                        <p:cTn id="6" dur="2000" fill="hold"/>
                                        <p:tgtEl>
                                          <p:spTgt spid="6"/>
                                        </p:tgtEl>
                                        <p:attrNameLst>
                                          <p:attrName>r</p:attrName>
                                        </p:attrNameLst>
                                      </p:cBhvr>
                                    </p:animRot>
                                  </p:childTnLst>
                                </p:cTn>
                              </p:par>
                            </p:childTnLst>
                          </p:cTn>
                        </p:par>
                        <p:par>
                          <p:cTn id="7" fill="hold">
                            <p:stCondLst>
                              <p:cond delay="2000"/>
                            </p:stCondLst>
                            <p:childTnLst>
                              <p:par>
                                <p:cTn id="8" presetID="4" presetClass="entr" presetSubtype="16" fill="hold" grpId="0" nodeType="afterEffect">
                                  <p:stCondLst>
                                    <p:cond delay="0"/>
                                  </p:stCondLst>
                                  <p:childTnLst>
                                    <p:set>
                                      <p:cBhvr>
                                        <p:cTn id="9" dur="1" fill="hold">
                                          <p:stCondLst>
                                            <p:cond delay="0"/>
                                          </p:stCondLst>
                                        </p:cTn>
                                        <p:tgtEl>
                                          <p:spTgt spid="9">
                                            <p:bg/>
                                          </p:spTgt>
                                        </p:tgtEl>
                                        <p:attrNameLst>
                                          <p:attrName>style.visibility</p:attrName>
                                        </p:attrNameLst>
                                      </p:cBhvr>
                                      <p:to>
                                        <p:strVal val="visible"/>
                                      </p:to>
                                    </p:set>
                                    <p:animEffect transition="in" filter="box(in)">
                                      <p:cBhvr>
                                        <p:cTn id="10" dur="500"/>
                                        <p:tgtEl>
                                          <p:spTgt spid="9">
                                            <p:bg/>
                                          </p:spTgt>
                                        </p:tgtEl>
                                      </p:cBhvr>
                                    </p:animEffect>
                                  </p:childTnLst>
                                </p:cTn>
                              </p:par>
                            </p:childTnLst>
                          </p:cTn>
                        </p:par>
                        <p:par>
                          <p:cTn id="11" fill="hold">
                            <p:stCondLst>
                              <p:cond delay="2500"/>
                            </p:stCondLst>
                            <p:childTnLst>
                              <p:par>
                                <p:cTn id="12" presetID="4" presetClass="entr" presetSubtype="16" fill="hold" grpId="0" nodeType="after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box(in)">
                                      <p:cBhvr>
                                        <p:cTn id="14" dur="500"/>
                                        <p:tgtEl>
                                          <p:spTgt spid="9">
                                            <p:txEl>
                                              <p:pRg st="0" end="0"/>
                                            </p:txEl>
                                          </p:spTgt>
                                        </p:tgtEl>
                                      </p:cBhvr>
                                    </p:animEffect>
                                  </p:childTnLst>
                                </p:cTn>
                              </p:par>
                            </p:childTnLst>
                          </p:cTn>
                        </p:par>
                        <p:par>
                          <p:cTn id="15" fill="hold">
                            <p:stCondLst>
                              <p:cond delay="3000"/>
                            </p:stCondLst>
                            <p:childTnLst>
                              <p:par>
                                <p:cTn id="16" presetID="4" presetClass="entr" presetSubtype="32" fill="hold" grpId="0" nodeType="afterEffect">
                                  <p:stCondLst>
                                    <p:cond delay="0"/>
                                  </p:stCondLst>
                                  <p:childTnLst>
                                    <p:set>
                                      <p:cBhvr>
                                        <p:cTn id="17" dur="1" fill="hold">
                                          <p:stCondLst>
                                            <p:cond delay="0"/>
                                          </p:stCondLst>
                                        </p:cTn>
                                        <p:tgtEl>
                                          <p:spTgt spid="7">
                                            <p:bg/>
                                          </p:spTgt>
                                        </p:tgtEl>
                                        <p:attrNameLst>
                                          <p:attrName>style.visibility</p:attrName>
                                        </p:attrNameLst>
                                      </p:cBhvr>
                                      <p:to>
                                        <p:strVal val="visible"/>
                                      </p:to>
                                    </p:set>
                                    <p:animEffect transition="in" filter="box(out)">
                                      <p:cBhvr>
                                        <p:cTn id="18" dur="3000"/>
                                        <p:tgtEl>
                                          <p:spTgt spid="7">
                                            <p:bg/>
                                          </p:spTgt>
                                        </p:tgtEl>
                                      </p:cBhvr>
                                    </p:animEffect>
                                  </p:childTnLst>
                                </p:cTn>
                              </p:par>
                            </p:childTnLst>
                          </p:cTn>
                        </p:par>
                        <p:par>
                          <p:cTn id="19" fill="hold">
                            <p:stCondLst>
                              <p:cond delay="6000"/>
                            </p:stCondLst>
                            <p:childTnLst>
                              <p:par>
                                <p:cTn id="20" presetID="4" presetClass="entr" presetSubtype="32" fill="hold" grpId="0" nodeType="after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box(out)">
                                      <p:cBhvr>
                                        <p:cTn id="22" dur="3000"/>
                                        <p:tgtEl>
                                          <p:spTgt spid="7">
                                            <p:txEl>
                                              <p:pRg st="0" end="0"/>
                                            </p:txEl>
                                          </p:spTgt>
                                        </p:tgtEl>
                                      </p:cBhvr>
                                    </p:animEffect>
                                  </p:childTnLst>
                                </p:cTn>
                              </p:par>
                            </p:childTnLst>
                          </p:cTn>
                        </p:par>
                        <p:par>
                          <p:cTn id="23" fill="hold">
                            <p:stCondLst>
                              <p:cond delay="9000"/>
                            </p:stCondLst>
                            <p:childTnLst>
                              <p:par>
                                <p:cTn id="24" presetID="3" presetClass="entr" presetSubtype="5" fill="hold" grpId="0" nodeType="afterEffect">
                                  <p:stCondLst>
                                    <p:cond delay="0"/>
                                  </p:stCondLst>
                                  <p:childTnLst>
                                    <p:set>
                                      <p:cBhvr>
                                        <p:cTn id="25" dur="1" fill="hold">
                                          <p:stCondLst>
                                            <p:cond delay="0"/>
                                          </p:stCondLst>
                                        </p:cTn>
                                        <p:tgtEl>
                                          <p:spTgt spid="10">
                                            <p:bg/>
                                          </p:spTgt>
                                        </p:tgtEl>
                                        <p:attrNameLst>
                                          <p:attrName>style.visibility</p:attrName>
                                        </p:attrNameLst>
                                      </p:cBhvr>
                                      <p:to>
                                        <p:strVal val="visible"/>
                                      </p:to>
                                    </p:set>
                                    <p:animEffect transition="in" filter="blinds(vertical)">
                                      <p:cBhvr>
                                        <p:cTn id="26" dur="1000"/>
                                        <p:tgtEl>
                                          <p:spTgt spid="10">
                                            <p:bg/>
                                          </p:spTgt>
                                        </p:tgtEl>
                                      </p:cBhvr>
                                    </p:animEffect>
                                  </p:childTnLst>
                                </p:cTn>
                              </p:par>
                            </p:childTnLst>
                          </p:cTn>
                        </p:par>
                        <p:par>
                          <p:cTn id="27" fill="hold">
                            <p:stCondLst>
                              <p:cond delay="10000"/>
                            </p:stCondLst>
                            <p:childTnLst>
                              <p:par>
                                <p:cTn id="28" presetID="3" presetClass="entr" presetSubtype="5" fill="hold" grpId="0" nodeType="afterEffect">
                                  <p:stCondLst>
                                    <p:cond delay="0"/>
                                  </p:stCondLst>
                                  <p:childTnLst>
                                    <p:set>
                                      <p:cBhvr>
                                        <p:cTn id="29" dur="1" fill="hold">
                                          <p:stCondLst>
                                            <p:cond delay="0"/>
                                          </p:stCondLst>
                                        </p:cTn>
                                        <p:tgtEl>
                                          <p:spTgt spid="10">
                                            <p:txEl>
                                              <p:pRg st="0" end="0"/>
                                            </p:txEl>
                                          </p:spTgt>
                                        </p:tgtEl>
                                        <p:attrNameLst>
                                          <p:attrName>style.visibility</p:attrName>
                                        </p:attrNameLst>
                                      </p:cBhvr>
                                      <p:to>
                                        <p:strVal val="visible"/>
                                      </p:to>
                                    </p:set>
                                    <p:animEffect transition="in" filter="blinds(vertical)">
                                      <p:cBhvr>
                                        <p:cTn id="30" dur="1000"/>
                                        <p:tgtEl>
                                          <p:spTgt spid="10">
                                            <p:txEl>
                                              <p:pRg st="0" end="0"/>
                                            </p:txEl>
                                          </p:spTgt>
                                        </p:tgtEl>
                                      </p:cBhvr>
                                    </p:animEffect>
                                  </p:childTnLst>
                                </p:cTn>
                              </p:par>
                            </p:childTnLst>
                          </p:cTn>
                        </p:par>
                        <p:par>
                          <p:cTn id="31" fill="hold">
                            <p:stCondLst>
                              <p:cond delay="11000"/>
                            </p:stCondLst>
                            <p:childTnLst>
                              <p:par>
                                <p:cTn id="32" presetID="3" presetClass="entr" presetSubtype="5" fill="hold" grpId="0" nodeType="afterEffect">
                                  <p:stCondLst>
                                    <p:cond delay="0"/>
                                  </p:stCondLst>
                                  <p:childTnLst>
                                    <p:set>
                                      <p:cBhvr>
                                        <p:cTn id="33" dur="1" fill="hold">
                                          <p:stCondLst>
                                            <p:cond delay="0"/>
                                          </p:stCondLst>
                                        </p:cTn>
                                        <p:tgtEl>
                                          <p:spTgt spid="8">
                                            <p:bg/>
                                          </p:spTgt>
                                        </p:tgtEl>
                                        <p:attrNameLst>
                                          <p:attrName>style.visibility</p:attrName>
                                        </p:attrNameLst>
                                      </p:cBhvr>
                                      <p:to>
                                        <p:strVal val="visible"/>
                                      </p:to>
                                    </p:set>
                                    <p:animEffect transition="in" filter="blinds(vertical)">
                                      <p:cBhvr>
                                        <p:cTn id="34" dur="1000"/>
                                        <p:tgtEl>
                                          <p:spTgt spid="8">
                                            <p:bg/>
                                          </p:spTgt>
                                        </p:tgtEl>
                                      </p:cBhvr>
                                    </p:animEffect>
                                  </p:childTnLst>
                                </p:cTn>
                              </p:par>
                            </p:childTnLst>
                          </p:cTn>
                        </p:par>
                        <p:par>
                          <p:cTn id="35" fill="hold">
                            <p:stCondLst>
                              <p:cond delay="12000"/>
                            </p:stCondLst>
                            <p:childTnLst>
                              <p:par>
                                <p:cTn id="36" presetID="3" presetClass="entr" presetSubtype="5" fill="hold" grpId="0" nodeType="afterEffect">
                                  <p:stCondLst>
                                    <p:cond delay="0"/>
                                  </p:stCondLst>
                                  <p:childTnLst>
                                    <p:set>
                                      <p:cBhvr>
                                        <p:cTn id="37" dur="1" fill="hold">
                                          <p:stCondLst>
                                            <p:cond delay="0"/>
                                          </p:stCondLst>
                                        </p:cTn>
                                        <p:tgtEl>
                                          <p:spTgt spid="8">
                                            <p:txEl>
                                              <p:pRg st="0" end="0"/>
                                            </p:txEl>
                                          </p:spTgt>
                                        </p:tgtEl>
                                        <p:attrNameLst>
                                          <p:attrName>style.visibility</p:attrName>
                                        </p:attrNameLst>
                                      </p:cBhvr>
                                      <p:to>
                                        <p:strVal val="visible"/>
                                      </p:to>
                                    </p:set>
                                    <p:animEffect transition="in" filter="blinds(vertical)">
                                      <p:cBhvr>
                                        <p:cTn id="38" dur="1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animBg="1"/>
      <p:bldP spid="9" grpId="0" build="p" animBg="1"/>
      <p:bldP spid="8" grpId="0" build="p" animBg="1"/>
      <p:bldP spid="10"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88640"/>
            <a:ext cx="8229600" cy="864096"/>
          </a:xfrm>
          <a:solidFill>
            <a:schemeClr val="accent2">
              <a:lumMod val="20000"/>
              <a:lumOff val="80000"/>
            </a:schemeClr>
          </a:solidFill>
        </p:spPr>
        <p:txBody>
          <a:bodyPr>
            <a:normAutofit fontScale="90000"/>
          </a:bodyPr>
          <a:lstStyle/>
          <a:p>
            <a:r>
              <a:rPr lang="ar-SA" sz="4000" b="1" dirty="0" smtClean="0">
                <a:cs typeface="+mn-cs"/>
              </a:rPr>
              <a:t>وتنقسم الجغرافيا البشرية إلى عدة فروع أبرزها:-</a:t>
            </a:r>
            <a:endParaRPr lang="ar-SA" sz="4000" b="1" dirty="0">
              <a:cs typeface="+mn-cs"/>
            </a:endParaRPr>
          </a:p>
        </p:txBody>
      </p:sp>
      <p:sp>
        <p:nvSpPr>
          <p:cNvPr id="3" name="عنصر نائب للمحتوى 2"/>
          <p:cNvSpPr>
            <a:spLocks noGrp="1"/>
          </p:cNvSpPr>
          <p:nvPr>
            <p:ph idx="1"/>
          </p:nvPr>
        </p:nvSpPr>
        <p:spPr>
          <a:xfrm>
            <a:off x="457200" y="1340768"/>
            <a:ext cx="8229600" cy="4824536"/>
          </a:xfrm>
          <a:solidFill>
            <a:schemeClr val="accent2">
              <a:lumMod val="20000"/>
              <a:lumOff val="80000"/>
            </a:schemeClr>
          </a:solidFill>
        </p:spPr>
        <p:txBody>
          <a:bodyPr/>
          <a:lstStyle/>
          <a:p>
            <a:pPr>
              <a:buNone/>
            </a:pPr>
            <a:r>
              <a:rPr lang="ar-SA" dirty="0" smtClean="0"/>
              <a:t>1</a:t>
            </a:r>
            <a:r>
              <a:rPr lang="ar-SA" sz="3600" b="1" dirty="0" smtClean="0"/>
              <a:t> – جغرافية السكان والسكن.</a:t>
            </a:r>
          </a:p>
          <a:p>
            <a:pPr>
              <a:buNone/>
            </a:pPr>
            <a:r>
              <a:rPr lang="ar-SA" sz="3600" b="1" dirty="0" smtClean="0"/>
              <a:t>2 – الجغرافيا الاقتصادية.</a:t>
            </a:r>
          </a:p>
          <a:p>
            <a:pPr>
              <a:buNone/>
            </a:pPr>
            <a:r>
              <a:rPr lang="ar-SA" sz="3600" b="1" dirty="0" smtClean="0"/>
              <a:t>3 – الجغرافيا السياسية.</a:t>
            </a:r>
          </a:p>
          <a:p>
            <a:pPr algn="justLow"/>
            <a:r>
              <a:rPr lang="ar-SA" sz="3600" b="1" dirty="0" smtClean="0"/>
              <a:t>وتعد الجغرافيا الاقتصادية أكثر الفروع وأوسعها ميداناً, حيث تدرس النشاط البشري وعلاقته بالبيئة.</a:t>
            </a:r>
          </a:p>
          <a:p>
            <a:pPr algn="justLow"/>
            <a:r>
              <a:rPr lang="ar-SA" sz="3600" b="1" dirty="0" smtClean="0"/>
              <a:t>وتهدف الجغرافيا إلى فهم العالم الذي نعيش فيه وإدراك حقائقه.</a:t>
            </a: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8</a:t>
            </a:fld>
            <a:endParaRPr lang="ar-SA"/>
          </a:p>
        </p:txBody>
      </p:sp>
      <p:sp>
        <p:nvSpPr>
          <p:cNvPr id="6" name="مستطيل 5"/>
          <p:cNvSpPr/>
          <p:nvPr/>
        </p:nvSpPr>
        <p:spPr>
          <a:xfrm>
            <a:off x="1043608" y="6237312"/>
            <a:ext cx="1385315" cy="369332"/>
          </a:xfrm>
          <a:prstGeom prst="rect">
            <a:avLst/>
          </a:prstGeom>
        </p:spPr>
        <p:txBody>
          <a:bodyPr wrap="none">
            <a:spAutoFit/>
          </a:bodyPr>
          <a:lstStyle/>
          <a:p>
            <a:r>
              <a:rPr lang="ar-SA" b="1" dirty="0" smtClean="0">
                <a:solidFill>
                  <a:srgbClr val="FF0000"/>
                </a:solidFill>
              </a:rPr>
              <a:t>أد/محمد رمضان</a:t>
            </a:r>
            <a:endParaRPr lang="ar-SA" b="1" dirty="0">
              <a:solidFill>
                <a:srgbClr val="FF0000"/>
              </a:solidFill>
            </a:endParaRPr>
          </a:p>
        </p:txBody>
      </p:sp>
      <p:sp>
        <p:nvSpPr>
          <p:cNvPr id="7" name="شكل بيضاوي 6"/>
          <p:cNvSpPr/>
          <p:nvPr/>
        </p:nvSpPr>
        <p:spPr>
          <a:xfrm>
            <a:off x="1547664" y="1268760"/>
            <a:ext cx="2376264" cy="18722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t>ما هي أقسام الجغرافيا البشرية؟</a:t>
            </a:r>
            <a:endParaRPr lang="ar-SA" sz="2400" b="1" dirty="0"/>
          </a:p>
        </p:txBody>
      </p:sp>
      <p:sp>
        <p:nvSpPr>
          <p:cNvPr id="8" name="مربع نص 7"/>
          <p:cNvSpPr txBox="1"/>
          <p:nvPr/>
        </p:nvSpPr>
        <p:spPr>
          <a:xfrm>
            <a:off x="395536" y="5373216"/>
            <a:ext cx="5112568" cy="461665"/>
          </a:xfrm>
          <a:prstGeom prst="rect">
            <a:avLst/>
          </a:prstGeom>
          <a:noFill/>
          <a:ln w="9525">
            <a:solidFill>
              <a:schemeClr val="tx1"/>
            </a:solidFill>
          </a:ln>
        </p:spPr>
        <p:txBody>
          <a:bodyPr wrap="square" rtlCol="1">
            <a:spAutoFit/>
          </a:bodyPr>
          <a:lstStyle/>
          <a:p>
            <a:pPr algn="ctr"/>
            <a:r>
              <a:rPr lang="ar-SA" sz="2400" b="1" dirty="0" smtClean="0">
                <a:solidFill>
                  <a:srgbClr val="FF0000"/>
                </a:solidFill>
              </a:rPr>
              <a:t>ما هو هدف الجغرافيا؟ وكيف يمكن الوصول إليه.</a:t>
            </a:r>
            <a:endParaRPr lang="ar-SA" sz="2400" b="1" dirty="0">
              <a:solidFill>
                <a:srgbClr val="FF0000"/>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ircle(in)">
                                      <p:cBhvr>
                                        <p:cTn id="7" dur="1000"/>
                                        <p:tgtEl>
                                          <p:spTgt spid="3">
                                            <p:bg/>
                                          </p:spTgt>
                                        </p:tgtEl>
                                      </p:cBhvr>
                                    </p:animEffect>
                                  </p:childTnLst>
                                </p:cTn>
                              </p:par>
                            </p:childTnLst>
                          </p:cTn>
                        </p:par>
                        <p:par>
                          <p:cTn id="8" fill="hold">
                            <p:stCondLst>
                              <p:cond delay="1000"/>
                            </p:stCondLst>
                            <p:childTnLst>
                              <p:par>
                                <p:cTn id="9" presetID="6" presetClass="entr" presetSubtype="16"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ircle(in)">
                                      <p:cBhvr>
                                        <p:cTn id="11" dur="1000"/>
                                        <p:tgtEl>
                                          <p:spTgt spid="3">
                                            <p:txEl>
                                              <p:pRg st="0" end="0"/>
                                            </p:txEl>
                                          </p:spTgt>
                                        </p:tgtEl>
                                      </p:cBhvr>
                                    </p:animEffect>
                                  </p:childTnLst>
                                </p:cTn>
                              </p:par>
                            </p:childTnLst>
                          </p:cTn>
                        </p:par>
                        <p:par>
                          <p:cTn id="12" fill="hold">
                            <p:stCondLst>
                              <p:cond delay="2000"/>
                            </p:stCondLst>
                            <p:childTnLst>
                              <p:par>
                                <p:cTn id="13" presetID="6" presetClass="entr" presetSubtype="16"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circle(in)">
                                      <p:cBhvr>
                                        <p:cTn id="15" dur="1000"/>
                                        <p:tgtEl>
                                          <p:spTgt spid="3">
                                            <p:txEl>
                                              <p:pRg st="1" end="1"/>
                                            </p:txEl>
                                          </p:spTgt>
                                        </p:tgtEl>
                                      </p:cBhvr>
                                    </p:animEffect>
                                  </p:childTnLst>
                                </p:cTn>
                              </p:par>
                            </p:childTnLst>
                          </p:cTn>
                        </p:par>
                        <p:par>
                          <p:cTn id="16" fill="hold">
                            <p:stCondLst>
                              <p:cond delay="3000"/>
                            </p:stCondLst>
                            <p:childTnLst>
                              <p:par>
                                <p:cTn id="17" presetID="6" presetClass="entr" presetSubtype="16"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ircle(in)">
                                      <p:cBhvr>
                                        <p:cTn id="19" dur="1000"/>
                                        <p:tgtEl>
                                          <p:spTgt spid="3">
                                            <p:txEl>
                                              <p:pRg st="2" end="2"/>
                                            </p:txEl>
                                          </p:spTgt>
                                        </p:tgtEl>
                                      </p:cBhvr>
                                    </p:animEffect>
                                  </p:childTnLst>
                                </p:cTn>
                              </p:par>
                            </p:childTnLst>
                          </p:cTn>
                        </p:par>
                        <p:par>
                          <p:cTn id="20" fill="hold">
                            <p:stCondLst>
                              <p:cond delay="4000"/>
                            </p:stCondLst>
                            <p:childTnLst>
                              <p:par>
                                <p:cTn id="21" presetID="6" presetClass="entr" presetSubtype="16"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circle(in)">
                                      <p:cBhvr>
                                        <p:cTn id="23" dur="1000"/>
                                        <p:tgtEl>
                                          <p:spTgt spid="3">
                                            <p:txEl>
                                              <p:pRg st="3" end="3"/>
                                            </p:txEl>
                                          </p:spTgt>
                                        </p:tgtEl>
                                      </p:cBhvr>
                                    </p:animEffect>
                                  </p:childTnLst>
                                </p:cTn>
                              </p:par>
                            </p:childTnLst>
                          </p:cTn>
                        </p:par>
                        <p:par>
                          <p:cTn id="24" fill="hold">
                            <p:stCondLst>
                              <p:cond delay="5000"/>
                            </p:stCondLst>
                            <p:childTnLst>
                              <p:par>
                                <p:cTn id="25" presetID="6" presetClass="entr" presetSubtype="16"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260648"/>
            <a:ext cx="8229600" cy="1800200"/>
          </a:xfrm>
          <a:solidFill>
            <a:schemeClr val="accent2">
              <a:lumMod val="20000"/>
              <a:lumOff val="80000"/>
            </a:schemeClr>
          </a:solidFill>
        </p:spPr>
        <p:txBody>
          <a:bodyPr>
            <a:noAutofit/>
          </a:bodyPr>
          <a:lstStyle/>
          <a:p>
            <a:pPr algn="ctr"/>
            <a:r>
              <a:rPr lang="ar-SA" sz="3600" b="1" dirty="0" smtClean="0">
                <a:cs typeface="+mn-cs"/>
              </a:rPr>
              <a:t>وللوصول للهدف السابق </a:t>
            </a:r>
            <a:r>
              <a:rPr lang="ar-SA" sz="3600" b="1" dirty="0" smtClean="0">
                <a:solidFill>
                  <a:srgbClr val="FF0000"/>
                </a:solidFill>
                <a:cs typeface="+mn-cs"/>
              </a:rPr>
              <a:t>فإن البحث الجغرافي يستمد معلومات وفيرة من العلوم البيولوجية والاجتماعية والإنسانية </a:t>
            </a:r>
            <a:r>
              <a:rPr lang="ar-SA" sz="3600" b="1" dirty="0" smtClean="0">
                <a:cs typeface="+mn-cs"/>
              </a:rPr>
              <a:t>.</a:t>
            </a:r>
            <a:endParaRPr lang="ar-SA" sz="3600" b="1" dirty="0">
              <a:cs typeface="+mn-cs"/>
            </a:endParaRPr>
          </a:p>
        </p:txBody>
      </p:sp>
      <p:sp>
        <p:nvSpPr>
          <p:cNvPr id="3" name="عنصر نائب للمحتوى 2"/>
          <p:cNvSpPr>
            <a:spLocks noGrp="1"/>
          </p:cNvSpPr>
          <p:nvPr>
            <p:ph idx="1"/>
          </p:nvPr>
        </p:nvSpPr>
        <p:spPr>
          <a:xfrm>
            <a:off x="467544" y="2204864"/>
            <a:ext cx="8208912" cy="3960440"/>
          </a:xfrm>
          <a:solidFill>
            <a:schemeClr val="accent2">
              <a:lumMod val="20000"/>
              <a:lumOff val="80000"/>
            </a:schemeClr>
          </a:solidFill>
        </p:spPr>
        <p:txBody>
          <a:bodyPr>
            <a:normAutofit/>
          </a:bodyPr>
          <a:lstStyle/>
          <a:p>
            <a:pPr algn="justLow"/>
            <a:r>
              <a:rPr lang="ar-SA" sz="3600" b="1" dirty="0" smtClean="0"/>
              <a:t>وتتحدد </a:t>
            </a:r>
            <a:r>
              <a:rPr lang="ar-SA" sz="3600" b="1" dirty="0" smtClean="0">
                <a:solidFill>
                  <a:srgbClr val="FF0000"/>
                </a:solidFill>
              </a:rPr>
              <a:t>فلسفة الجغرافيا </a:t>
            </a:r>
            <a:r>
              <a:rPr lang="ar-SA" sz="3600" b="1" dirty="0" smtClean="0"/>
              <a:t>في أنها تهدف إلى شرح الأنماط المكانية وتستكشف العلاقات فيما بينها وأوجه التباين والتشابه بين الأقاليم المختلفة في البيئات بعناصرها الطبيعية والحياتين النباتية والحيوانية وموارد الثروة كأساس وقاعدة لفهم العناصر الحضارية.</a:t>
            </a:r>
            <a:endParaRPr lang="ar-SA" sz="3600" b="1" dirty="0"/>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9</a:t>
            </a:fld>
            <a:endParaRPr lang="ar-SA"/>
          </a:p>
        </p:txBody>
      </p:sp>
      <p:sp>
        <p:nvSpPr>
          <p:cNvPr id="6" name="مستطيل 5"/>
          <p:cNvSpPr/>
          <p:nvPr/>
        </p:nvSpPr>
        <p:spPr>
          <a:xfrm>
            <a:off x="971600" y="6237312"/>
            <a:ext cx="1385315" cy="369332"/>
          </a:xfrm>
          <a:prstGeom prst="rect">
            <a:avLst/>
          </a:prstGeom>
        </p:spPr>
        <p:txBody>
          <a:bodyPr wrap="none">
            <a:spAutoFit/>
          </a:bodyPr>
          <a:lstStyle/>
          <a:p>
            <a:r>
              <a:rPr lang="ar-SA" b="1" dirty="0" smtClean="0">
                <a:solidFill>
                  <a:srgbClr val="FF0000"/>
                </a:solidFill>
              </a:rPr>
              <a:t>أد/محمد رمضان</a:t>
            </a:r>
            <a:endParaRPr lang="ar-SA" b="1" dirty="0">
              <a:solidFill>
                <a:srgbClr val="FF0000"/>
              </a:solidFill>
            </a:endParaRPr>
          </a:p>
        </p:txBody>
      </p:sp>
      <p:sp>
        <p:nvSpPr>
          <p:cNvPr id="7" name="شكل بيضاوي 6"/>
          <p:cNvSpPr/>
          <p:nvPr/>
        </p:nvSpPr>
        <p:spPr>
          <a:xfrm>
            <a:off x="1619672" y="5445224"/>
            <a:ext cx="5760640" cy="115212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0000"/>
                </a:solidFill>
              </a:rPr>
              <a:t>أكملي الفراغ:</a:t>
            </a:r>
          </a:p>
          <a:p>
            <a:pPr algn="ctr"/>
            <a:r>
              <a:rPr lang="ar-SA" sz="2000" b="1" dirty="0" smtClean="0">
                <a:solidFill>
                  <a:srgbClr val="FF0000"/>
                </a:solidFill>
              </a:rPr>
              <a:t>تتحدد فلسفة الجغرافيا في أنها تهدف إلى...............................................</a:t>
            </a:r>
            <a:endParaRPr lang="ar-SA" sz="2000" b="1" dirty="0">
              <a:solidFill>
                <a:srgbClr val="FF0000"/>
              </a:solidFill>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out)">
                                      <p:cBhvr>
                                        <p:cTn id="7" dur="2000"/>
                                        <p:tgtEl>
                                          <p:spTgt spid="2"/>
                                        </p:tgtEl>
                                      </p:cBhvr>
                                    </p:animEffect>
                                  </p:childTnLst>
                                </p:cTn>
                              </p:par>
                            </p:childTnLst>
                          </p:cTn>
                        </p:par>
                        <p:par>
                          <p:cTn id="8" fill="hold">
                            <p:stCondLst>
                              <p:cond delay="2000"/>
                            </p:stCondLst>
                            <p:childTnLst>
                              <p:par>
                                <p:cTn id="9" presetID="4" presetClass="entr" presetSubtype="32"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box(out)">
                                      <p:cBhvr>
                                        <p:cTn id="11" dur="2000"/>
                                        <p:tgtEl>
                                          <p:spTgt spid="3">
                                            <p:bg/>
                                          </p:spTgt>
                                        </p:tgtEl>
                                      </p:cBhvr>
                                    </p:animEffect>
                                  </p:childTnLst>
                                </p:cTn>
                              </p:par>
                            </p:childTnLst>
                          </p:cTn>
                        </p:par>
                        <p:par>
                          <p:cTn id="12" fill="hold">
                            <p:stCondLst>
                              <p:cond delay="4000"/>
                            </p:stCondLst>
                            <p:childTnLst>
                              <p:par>
                                <p:cTn id="13" presetID="4" presetClass="entr" presetSubtype="32"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box(out)">
                                      <p:cBhvr>
                                        <p:cTn id="15"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404664"/>
            <a:ext cx="8568952" cy="2348880"/>
          </a:xfrm>
          <a:solidFill>
            <a:schemeClr val="accent2">
              <a:lumMod val="20000"/>
              <a:lumOff val="80000"/>
            </a:schemeClr>
          </a:solidFill>
        </p:spPr>
        <p:txBody>
          <a:bodyPr>
            <a:noAutofit/>
          </a:bodyPr>
          <a:lstStyle/>
          <a:p>
            <a:pPr algn="justLow"/>
            <a:r>
              <a:rPr lang="ar-SA" sz="3600" b="1" dirty="0" smtClean="0">
                <a:cs typeface="+mn-cs"/>
              </a:rPr>
              <a:t>وتتناول الجغرافيا </a:t>
            </a:r>
            <a:r>
              <a:rPr lang="ar-SA" sz="3600" b="1" dirty="0" smtClean="0">
                <a:solidFill>
                  <a:srgbClr val="FF0000"/>
                </a:solidFill>
                <a:cs typeface="+mn-cs"/>
              </a:rPr>
              <a:t>الكثير من مشكلات </a:t>
            </a:r>
            <a:r>
              <a:rPr lang="ar-SA" sz="3600" b="1" dirty="0" smtClean="0">
                <a:cs typeface="+mn-cs"/>
              </a:rPr>
              <a:t>عالمنا المعاصر ومتغيراته في البيئات المختلفة, ولعل </a:t>
            </a:r>
            <a:r>
              <a:rPr lang="ar-SA" sz="3600" b="1" dirty="0" smtClean="0">
                <a:solidFill>
                  <a:srgbClr val="FF0000"/>
                </a:solidFill>
                <a:cs typeface="+mn-cs"/>
              </a:rPr>
              <a:t>ابرز هذه المشكلات التزايد السكان </a:t>
            </a:r>
            <a:r>
              <a:rPr lang="ar-SA" sz="3600" b="1" dirty="0" smtClean="0">
                <a:cs typeface="+mn-cs"/>
              </a:rPr>
              <a:t>الضخم الذي شهدته معظم أقاليم العالم في القرن العشرين.</a:t>
            </a:r>
            <a:br>
              <a:rPr lang="ar-SA" sz="3600" b="1" dirty="0" smtClean="0">
                <a:cs typeface="+mn-cs"/>
              </a:rPr>
            </a:br>
            <a:endParaRPr lang="ar-SA" sz="3600" b="1" dirty="0">
              <a:solidFill>
                <a:srgbClr val="FF0000"/>
              </a:solidFill>
              <a:cs typeface="+mn-cs"/>
            </a:endParaRPr>
          </a:p>
        </p:txBody>
      </p:sp>
      <p:sp>
        <p:nvSpPr>
          <p:cNvPr id="3" name="عنصر نائب للمحتوى 2"/>
          <p:cNvSpPr>
            <a:spLocks noGrp="1"/>
          </p:cNvSpPr>
          <p:nvPr>
            <p:ph idx="1"/>
          </p:nvPr>
        </p:nvSpPr>
        <p:spPr>
          <a:xfrm>
            <a:off x="323528" y="4005064"/>
            <a:ext cx="8640960" cy="2304256"/>
          </a:xfrm>
          <a:solidFill>
            <a:schemeClr val="accent2">
              <a:lumMod val="20000"/>
              <a:lumOff val="80000"/>
            </a:schemeClr>
          </a:solidFill>
        </p:spPr>
        <p:txBody>
          <a:bodyPr>
            <a:normAutofit/>
          </a:bodyPr>
          <a:lstStyle/>
          <a:p>
            <a:pPr algn="justLow"/>
            <a:r>
              <a:rPr lang="ar-SA" sz="3600" b="1" dirty="0" smtClean="0"/>
              <a:t>ومما لا شك فيه أن المشكلات المرتبطة بنمو السكان وموارد الغذاء والتصنيع والتحضر وتدمير البيئة وندرة الموارد المعدنية والوقود هي مشكلات مترابطة مكانياً, ويمكن فهما بطريقة أفضل من منظور جغرافي.</a:t>
            </a:r>
            <a:endParaRPr lang="ar-SA" sz="3600" b="1" dirty="0"/>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10</a:t>
            </a:fld>
            <a:endParaRPr lang="ar-SA"/>
          </a:p>
        </p:txBody>
      </p:sp>
      <p:sp>
        <p:nvSpPr>
          <p:cNvPr id="5" name="سهم إلى اليمين 4"/>
          <p:cNvSpPr/>
          <p:nvPr/>
        </p:nvSpPr>
        <p:spPr>
          <a:xfrm>
            <a:off x="1115616" y="2420888"/>
            <a:ext cx="7488832" cy="1800200"/>
          </a:xfrm>
          <a:prstGeom prst="right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ستطيل 5"/>
          <p:cNvSpPr/>
          <p:nvPr/>
        </p:nvSpPr>
        <p:spPr>
          <a:xfrm>
            <a:off x="971600" y="2996952"/>
            <a:ext cx="7272808" cy="584775"/>
          </a:xfrm>
          <a:prstGeom prst="rect">
            <a:avLst/>
          </a:prstGeom>
        </p:spPr>
        <p:txBody>
          <a:bodyPr wrap="square">
            <a:spAutoFit/>
          </a:bodyPr>
          <a:lstStyle/>
          <a:p>
            <a:pPr algn="ctr"/>
            <a:r>
              <a:rPr lang="ar-SA" b="1" dirty="0" smtClean="0"/>
              <a:t> </a:t>
            </a:r>
            <a:r>
              <a:rPr lang="ar-SA" sz="3200" b="1" dirty="0" smtClean="0">
                <a:solidFill>
                  <a:srgbClr val="FF0000"/>
                </a:solidFill>
              </a:rPr>
              <a:t>( ما هي المشكلات المرتبطة بتزايد السكان ؟؟) </a:t>
            </a:r>
            <a:endParaRPr lang="ar-SA" sz="3200" dirty="0"/>
          </a:p>
        </p:txBody>
      </p:sp>
      <p:sp>
        <p:nvSpPr>
          <p:cNvPr id="7" name="مستطيل 6"/>
          <p:cNvSpPr/>
          <p:nvPr/>
        </p:nvSpPr>
        <p:spPr>
          <a:xfrm>
            <a:off x="971600" y="6309320"/>
            <a:ext cx="1385315" cy="369332"/>
          </a:xfrm>
          <a:prstGeom prst="rect">
            <a:avLst/>
          </a:prstGeom>
        </p:spPr>
        <p:txBody>
          <a:bodyPr wrap="none">
            <a:spAutoFit/>
          </a:bodyPr>
          <a:lstStyle/>
          <a:p>
            <a:r>
              <a:rPr lang="ar-SA" b="1" dirty="0" smtClean="0">
                <a:solidFill>
                  <a:srgbClr val="FF0000"/>
                </a:solidFill>
              </a:rPr>
              <a:t>أد/محمد رمضان</a:t>
            </a:r>
            <a:endParaRPr lang="ar-SA" b="1" dirty="0">
              <a:solidFill>
                <a:srgbClr val="FF0000"/>
              </a:solidFill>
            </a:endParaRPr>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1+#ppt_w/2"/>
                                          </p:val>
                                        </p:tav>
                                        <p:tav tm="100000">
                                          <p:val>
                                            <p:strVal val="#ppt_x"/>
                                          </p:val>
                                        </p:tav>
                                      </p:tavLst>
                                    </p:anim>
                                    <p:anim calcmode="lin" valueType="num">
                                      <p:cBhvr additive="base">
                                        <p:cTn id="12"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1600" y="274638"/>
            <a:ext cx="7962088" cy="1143000"/>
          </a:xfrm>
          <a:solidFill>
            <a:schemeClr val="accent2">
              <a:lumMod val="20000"/>
              <a:lumOff val="80000"/>
            </a:schemeClr>
          </a:solidFill>
        </p:spPr>
        <p:txBody>
          <a:bodyPr>
            <a:normAutofit/>
          </a:bodyPr>
          <a:lstStyle/>
          <a:p>
            <a:r>
              <a:rPr lang="ar-SA" sz="3600" b="1" dirty="0" smtClean="0">
                <a:solidFill>
                  <a:srgbClr val="FF0000"/>
                </a:solidFill>
                <a:cs typeface="+mn-cs"/>
              </a:rPr>
              <a:t>المنهج الأصولي والإقليمي في دراسة الجغرافيا</a:t>
            </a:r>
            <a:endParaRPr lang="ar-SA" sz="3600" b="1" dirty="0">
              <a:solidFill>
                <a:srgbClr val="FF0000"/>
              </a:solidFill>
              <a:cs typeface="+mn-cs"/>
            </a:endParaRPr>
          </a:p>
        </p:txBody>
      </p:sp>
      <p:sp>
        <p:nvSpPr>
          <p:cNvPr id="3" name="عنصر نائب للمحتوى 2"/>
          <p:cNvSpPr>
            <a:spLocks noGrp="1"/>
          </p:cNvSpPr>
          <p:nvPr>
            <p:ph idx="1"/>
          </p:nvPr>
        </p:nvSpPr>
        <p:spPr>
          <a:xfrm>
            <a:off x="457200" y="1628800"/>
            <a:ext cx="8229600" cy="4608512"/>
          </a:xfrm>
          <a:solidFill>
            <a:schemeClr val="accent2">
              <a:lumMod val="20000"/>
              <a:lumOff val="80000"/>
            </a:schemeClr>
          </a:solidFill>
        </p:spPr>
        <p:txBody>
          <a:bodyPr>
            <a:normAutofit/>
          </a:bodyPr>
          <a:lstStyle/>
          <a:p>
            <a:pPr algn="just">
              <a:buNone/>
            </a:pPr>
            <a:r>
              <a:rPr lang="ar-SA" sz="3600" b="1" dirty="0" smtClean="0"/>
              <a:t>عندما نتناول دراسة ظاهرة جغرافية فأننا ندرسها في إطار إقليم أو مساحة محددة ذات موقع معين على سطح الأرض, أو قد ندرسها كموضوع قائم بذاته. ويحدد هدف الدراسة المنهج الذي يتبعه الباحث.</a:t>
            </a:r>
          </a:p>
          <a:p>
            <a:pPr algn="justLow">
              <a:buNone/>
            </a:pPr>
            <a:r>
              <a:rPr lang="ar-SA" sz="3600" b="1" dirty="0" smtClean="0">
                <a:solidFill>
                  <a:srgbClr val="FF0000"/>
                </a:solidFill>
              </a:rPr>
              <a:t>والمنهجان الرئيسيان في دراسة الجغرافيا هما:</a:t>
            </a:r>
          </a:p>
          <a:p>
            <a:pPr>
              <a:buNone/>
            </a:pPr>
            <a:r>
              <a:rPr lang="ar-SA" sz="3600" b="1" dirty="0" smtClean="0"/>
              <a:t> </a:t>
            </a:r>
            <a:endParaRPr lang="ar-SA" sz="3600" b="1" dirty="0"/>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11</a:t>
            </a:fld>
            <a:endParaRPr lang="ar-SA"/>
          </a:p>
        </p:txBody>
      </p:sp>
      <p:sp>
        <p:nvSpPr>
          <p:cNvPr id="5" name="سهم إلى اليسار 4"/>
          <p:cNvSpPr/>
          <p:nvPr/>
        </p:nvSpPr>
        <p:spPr>
          <a:xfrm>
            <a:off x="4644008" y="4221088"/>
            <a:ext cx="3816424" cy="1944216"/>
          </a:xfrm>
          <a:prstGeom prst="leftArrow">
            <a:avLst>
              <a:gd name="adj1" fmla="val 50000"/>
              <a:gd name="adj2" fmla="val 50000"/>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solidFill>
                  <a:schemeClr val="tx1"/>
                </a:solidFill>
              </a:rPr>
              <a:t>1- المنهج الأصولي</a:t>
            </a:r>
            <a:endParaRPr lang="ar-SA" sz="3600" b="1" dirty="0">
              <a:solidFill>
                <a:schemeClr val="tx1"/>
              </a:solidFill>
            </a:endParaRPr>
          </a:p>
        </p:txBody>
      </p:sp>
      <p:sp>
        <p:nvSpPr>
          <p:cNvPr id="6" name="سهم إلى اليمين 5"/>
          <p:cNvSpPr/>
          <p:nvPr/>
        </p:nvSpPr>
        <p:spPr>
          <a:xfrm>
            <a:off x="755576" y="4221088"/>
            <a:ext cx="3888432" cy="1944216"/>
          </a:xfrm>
          <a:prstGeom prst="right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solidFill>
                  <a:schemeClr val="tx1"/>
                </a:solidFill>
              </a:rPr>
              <a:t>2- المنهج الإقليمي </a:t>
            </a:r>
            <a:endParaRPr lang="ar-SA" sz="3600" b="1" dirty="0">
              <a:solidFill>
                <a:schemeClr val="tx1"/>
              </a:solidFill>
            </a:endParaRPr>
          </a:p>
        </p:txBody>
      </p:sp>
      <p:sp>
        <p:nvSpPr>
          <p:cNvPr id="7" name="مستطيل 6"/>
          <p:cNvSpPr/>
          <p:nvPr/>
        </p:nvSpPr>
        <p:spPr>
          <a:xfrm>
            <a:off x="971600" y="6309320"/>
            <a:ext cx="1385315" cy="369332"/>
          </a:xfrm>
          <a:prstGeom prst="rect">
            <a:avLst/>
          </a:prstGeom>
        </p:spPr>
        <p:txBody>
          <a:bodyPr wrap="none">
            <a:spAutoFit/>
          </a:bodyPr>
          <a:lstStyle/>
          <a:p>
            <a:r>
              <a:rPr lang="ar-SA" b="1" dirty="0" smtClean="0">
                <a:solidFill>
                  <a:srgbClr val="FF0000"/>
                </a:solidFill>
              </a:rPr>
              <a:t>أد/محمد رمضان</a:t>
            </a:r>
            <a:endParaRPr lang="ar-SA" b="1" dirty="0">
              <a:solidFill>
                <a:srgbClr val="FF0000"/>
              </a:solidFill>
            </a:endParaRPr>
          </a:p>
        </p:txBody>
      </p:sp>
      <p:sp>
        <p:nvSpPr>
          <p:cNvPr id="8" name="مربع نص 7"/>
          <p:cNvSpPr txBox="1"/>
          <p:nvPr/>
        </p:nvSpPr>
        <p:spPr>
          <a:xfrm>
            <a:off x="3203848" y="1268760"/>
            <a:ext cx="2808312" cy="400110"/>
          </a:xfrm>
          <a:prstGeom prst="rect">
            <a:avLst/>
          </a:prstGeom>
          <a:noFill/>
          <a:ln w="6350">
            <a:solidFill>
              <a:srgbClr val="C00000"/>
            </a:solidFill>
          </a:ln>
        </p:spPr>
        <p:txBody>
          <a:bodyPr wrap="square" rtlCol="1">
            <a:spAutoFit/>
          </a:bodyPr>
          <a:lstStyle/>
          <a:p>
            <a:r>
              <a:rPr lang="ar-SA" sz="2000" b="1" dirty="0" smtClean="0"/>
              <a:t>ما هي مناهج البحث الجغرافي؟</a:t>
            </a:r>
            <a:endParaRPr lang="ar-SA" sz="2000" b="1" dirty="0"/>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0" fill="hold"/>
                                        <p:tgtEl>
                                          <p:spTgt spid="5"/>
                                        </p:tgtEl>
                                        <p:attrNameLst>
                                          <p:attrName>ppt_x</p:attrName>
                                        </p:attrNameLst>
                                      </p:cBhvr>
                                      <p:tavLst>
                                        <p:tav tm="0">
                                          <p:val>
                                            <p:strVal val="1+#ppt_w/2"/>
                                          </p:val>
                                        </p:tav>
                                        <p:tav tm="100000">
                                          <p:val>
                                            <p:strVal val="#ppt_x"/>
                                          </p:val>
                                        </p:tav>
                                      </p:tavLst>
                                    </p:anim>
                                    <p:anim calcmode="lin" valueType="num">
                                      <p:cBhvr additive="base">
                                        <p:cTn id="8" dur="3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0" fill="hold"/>
                                        <p:tgtEl>
                                          <p:spTgt spid="6"/>
                                        </p:tgtEl>
                                        <p:attrNameLst>
                                          <p:attrName>ppt_x</p:attrName>
                                        </p:attrNameLst>
                                      </p:cBhvr>
                                      <p:tavLst>
                                        <p:tav tm="0">
                                          <p:val>
                                            <p:strVal val="0-#ppt_w/2"/>
                                          </p:val>
                                        </p:tav>
                                        <p:tav tm="100000">
                                          <p:val>
                                            <p:strVal val="#ppt_x"/>
                                          </p:val>
                                        </p:tav>
                                      </p:tavLst>
                                    </p:anim>
                                    <p:anim calcmode="lin" valueType="num">
                                      <p:cBhvr additive="base">
                                        <p:cTn id="12" dur="3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260648"/>
            <a:ext cx="8229600" cy="1426170"/>
          </a:xfrm>
          <a:solidFill>
            <a:schemeClr val="accent2">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ar-SA" sz="3600" b="1" dirty="0" smtClean="0">
                <a:ln>
                  <a:solidFill>
                    <a:srgbClr val="FFC000"/>
                  </a:solidFill>
                </a:ln>
                <a:solidFill>
                  <a:schemeClr val="accent2">
                    <a:lumMod val="75000"/>
                  </a:schemeClr>
                </a:solidFill>
              </a:rPr>
              <a:t>والشكل التالي يوضح العلاقات المتبادلة بين الجغرافيا والعلوم الأخرى .</a:t>
            </a:r>
            <a:endParaRPr lang="ar-SA" sz="3600" b="1" dirty="0">
              <a:ln>
                <a:solidFill>
                  <a:srgbClr val="FFC000"/>
                </a:solidFill>
              </a:ln>
              <a:solidFill>
                <a:schemeClr val="accent2">
                  <a:lumMod val="75000"/>
                </a:schemeClr>
              </a:solidFill>
            </a:endParaRPr>
          </a:p>
        </p:txBody>
      </p:sp>
      <p:pic>
        <p:nvPicPr>
          <p:cNvPr id="5" name="عنصر نائب للمحتوى 4" descr="1.jpg"/>
          <p:cNvPicPr>
            <a:picLocks noGrp="1" noChangeAspect="1"/>
          </p:cNvPicPr>
          <p:nvPr>
            <p:ph idx="1"/>
          </p:nvPr>
        </p:nvPicPr>
        <p:blipFill>
          <a:blip r:embed="rId2" cstate="print">
            <a:lum bright="10000" contrast="40000"/>
          </a:blip>
          <a:srcRect t="1515" r="1887"/>
          <a:stretch>
            <a:fillRect/>
          </a:stretch>
        </p:blipFill>
        <p:spPr>
          <a:xfrm>
            <a:off x="755576" y="1916832"/>
            <a:ext cx="7992888" cy="4680520"/>
          </a:xfrm>
          <a:solidFill>
            <a:schemeClr val="accent2">
              <a:lumMod val="20000"/>
              <a:lumOff val="80000"/>
            </a:schemeClr>
          </a:solidFill>
          <a:ln w="19050">
            <a:solidFill>
              <a:schemeClr val="accent2">
                <a:lumMod val="50000"/>
              </a:schemeClr>
            </a:solidFill>
          </a:ln>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12</a:t>
            </a:fld>
            <a:endParaRPr lang="ar-SA"/>
          </a:p>
        </p:txBody>
      </p:sp>
      <p:sp>
        <p:nvSpPr>
          <p:cNvPr id="6" name="مستطيل 5"/>
          <p:cNvSpPr/>
          <p:nvPr/>
        </p:nvSpPr>
        <p:spPr>
          <a:xfrm>
            <a:off x="755576" y="6237312"/>
            <a:ext cx="1385315" cy="369332"/>
          </a:xfrm>
          <a:prstGeom prst="rect">
            <a:avLst/>
          </a:prstGeom>
        </p:spPr>
        <p:txBody>
          <a:bodyPr wrap="none">
            <a:spAutoFit/>
          </a:bodyPr>
          <a:lstStyle/>
          <a:p>
            <a:r>
              <a:rPr lang="ar-SA" b="1" dirty="0" smtClean="0">
                <a:solidFill>
                  <a:srgbClr val="FF0000"/>
                </a:solidFill>
              </a:rPr>
              <a:t>أد/محمد رمضان</a:t>
            </a:r>
            <a:endParaRPr lang="ar-SA" b="1" dirty="0">
              <a:solidFill>
                <a:srgbClr val="FF0000"/>
              </a:solidFill>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p:cNvSpPr>
            <a:spLocks noGrp="1"/>
          </p:cNvSpPr>
          <p:nvPr>
            <p:ph type="title"/>
          </p:nvPr>
        </p:nvSpPr>
        <p:spPr>
          <a:xfrm>
            <a:off x="457200" y="260648"/>
            <a:ext cx="8229600" cy="720080"/>
          </a:xfrm>
        </p:spPr>
        <p:txBody>
          <a:bodyPr>
            <a:normAutofit/>
          </a:bodyPr>
          <a:lstStyle/>
          <a:p>
            <a:r>
              <a:rPr lang="ar-SA" sz="3600" b="1" dirty="0" smtClean="0"/>
              <a:t>الفرق بين المنهجين:</a:t>
            </a:r>
            <a:endParaRPr lang="ar-SA" sz="3600" b="1" dirty="0"/>
          </a:p>
        </p:txBody>
      </p:sp>
      <p:sp>
        <p:nvSpPr>
          <p:cNvPr id="6" name="عنصر نائب للنص 5"/>
          <p:cNvSpPr>
            <a:spLocks noGrp="1"/>
          </p:cNvSpPr>
          <p:nvPr>
            <p:ph type="body" idx="1"/>
          </p:nvPr>
        </p:nvSpPr>
        <p:spPr>
          <a:xfrm>
            <a:off x="457200" y="1124745"/>
            <a:ext cx="4040188" cy="504056"/>
          </a:xfrm>
          <a:solidFill>
            <a:schemeClr val="accent2">
              <a:lumMod val="20000"/>
              <a:lumOff val="80000"/>
            </a:schemeClr>
          </a:solidFill>
        </p:spPr>
        <p:txBody>
          <a:bodyPr>
            <a:noAutofit/>
          </a:bodyPr>
          <a:lstStyle/>
          <a:p>
            <a:pPr algn="r"/>
            <a:r>
              <a:rPr lang="ar-SA" sz="3600" b="1" dirty="0" smtClean="0">
                <a:solidFill>
                  <a:schemeClr val="accent2">
                    <a:lumMod val="75000"/>
                  </a:schemeClr>
                </a:solidFill>
              </a:rPr>
              <a:t>المنهج الإقليمي:</a:t>
            </a:r>
            <a:endParaRPr lang="ar-SA" sz="3600" b="1" dirty="0">
              <a:solidFill>
                <a:schemeClr val="accent2">
                  <a:lumMod val="75000"/>
                </a:schemeClr>
              </a:solidFill>
            </a:endParaRPr>
          </a:p>
        </p:txBody>
      </p:sp>
      <p:sp>
        <p:nvSpPr>
          <p:cNvPr id="8" name="عنصر نائب للنص 7"/>
          <p:cNvSpPr>
            <a:spLocks noGrp="1"/>
          </p:cNvSpPr>
          <p:nvPr>
            <p:ph type="body" sz="half" idx="3"/>
          </p:nvPr>
        </p:nvSpPr>
        <p:spPr>
          <a:xfrm>
            <a:off x="4645025" y="1124745"/>
            <a:ext cx="4041775" cy="504056"/>
          </a:xfrm>
          <a:solidFill>
            <a:schemeClr val="accent2">
              <a:lumMod val="20000"/>
              <a:lumOff val="80000"/>
            </a:schemeClr>
          </a:solidFill>
        </p:spPr>
        <p:txBody>
          <a:bodyPr>
            <a:noAutofit/>
          </a:bodyPr>
          <a:lstStyle/>
          <a:p>
            <a:pPr algn="r"/>
            <a:r>
              <a:rPr lang="ar-SA" sz="3600" b="1" dirty="0" smtClean="0">
                <a:solidFill>
                  <a:schemeClr val="accent2">
                    <a:lumMod val="75000"/>
                  </a:schemeClr>
                </a:solidFill>
              </a:rPr>
              <a:t>المنهج الأصولي:</a:t>
            </a:r>
            <a:endParaRPr lang="ar-SA" sz="3600" b="1" dirty="0">
              <a:solidFill>
                <a:schemeClr val="accent2">
                  <a:lumMod val="75000"/>
                </a:schemeClr>
              </a:solidFill>
            </a:endParaRPr>
          </a:p>
        </p:txBody>
      </p:sp>
      <p:sp>
        <p:nvSpPr>
          <p:cNvPr id="7" name="عنصر نائب للمحتوى 6"/>
          <p:cNvSpPr>
            <a:spLocks noGrp="1"/>
          </p:cNvSpPr>
          <p:nvPr>
            <p:ph sz="quarter" idx="2"/>
          </p:nvPr>
        </p:nvSpPr>
        <p:spPr>
          <a:xfrm>
            <a:off x="323528" y="1700808"/>
            <a:ext cx="4173860" cy="4824536"/>
          </a:xfrm>
        </p:spPr>
        <p:txBody>
          <a:bodyPr>
            <a:normAutofit lnSpcReduction="10000"/>
          </a:bodyPr>
          <a:lstStyle/>
          <a:p>
            <a:pPr algn="justLow">
              <a:buNone/>
            </a:pPr>
            <a:r>
              <a:rPr lang="ar-SA" sz="3600" b="1" dirty="0" smtClean="0"/>
              <a:t>يتمثل في دراسة كل الظاهرات الطبيعية والبشرية في إطار مساحة معينة أو وحدة مكانية واحدة, بقصد فهم شخصيتها وعلاقتها بباقي الأقاليم أي أن الجغرافيا الإقليمية تهدف إلى الربط بين الظاهرات.</a:t>
            </a:r>
            <a:endParaRPr lang="ar-SA" sz="3600" b="1" dirty="0"/>
          </a:p>
        </p:txBody>
      </p:sp>
      <p:sp>
        <p:nvSpPr>
          <p:cNvPr id="9" name="عنصر نائب للمحتوى 8"/>
          <p:cNvSpPr>
            <a:spLocks noGrp="1"/>
          </p:cNvSpPr>
          <p:nvPr>
            <p:ph sz="quarter" idx="4"/>
          </p:nvPr>
        </p:nvSpPr>
        <p:spPr>
          <a:xfrm>
            <a:off x="4645025" y="1700808"/>
            <a:ext cx="4247455" cy="4824536"/>
          </a:xfrm>
        </p:spPr>
        <p:txBody>
          <a:bodyPr>
            <a:normAutofit/>
          </a:bodyPr>
          <a:lstStyle/>
          <a:p>
            <a:pPr algn="justLow">
              <a:buNone/>
            </a:pPr>
            <a:r>
              <a:rPr lang="ar-SA" sz="3600" b="1" dirty="0" smtClean="0"/>
              <a:t>يركز على الموضوعات أكثر من تركزيه على الأماكن أي دراسة الظاهرة الجغرافية وعلاقتها بالظاهرات الأخرى لإبراز الاختلافات المكانية والعوامل المؤثرة فيها.</a:t>
            </a:r>
            <a:endParaRPr lang="ar-SA" sz="3600" b="1" dirty="0"/>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13</a:t>
            </a:fld>
            <a:endParaRPr lang="ar-SA"/>
          </a:p>
        </p:txBody>
      </p:sp>
      <p:sp>
        <p:nvSpPr>
          <p:cNvPr id="10" name="مستطيل 9"/>
          <p:cNvSpPr/>
          <p:nvPr/>
        </p:nvSpPr>
        <p:spPr>
          <a:xfrm>
            <a:off x="395536" y="6309320"/>
            <a:ext cx="1385315" cy="369332"/>
          </a:xfrm>
          <a:prstGeom prst="rect">
            <a:avLst/>
          </a:prstGeom>
        </p:spPr>
        <p:txBody>
          <a:bodyPr wrap="none">
            <a:spAutoFit/>
          </a:bodyPr>
          <a:lstStyle/>
          <a:p>
            <a:r>
              <a:rPr lang="ar-SA" b="1" dirty="0" smtClean="0">
                <a:solidFill>
                  <a:srgbClr val="FF0000"/>
                </a:solidFill>
              </a:rPr>
              <a:t>أد/محمد رمضان</a:t>
            </a:r>
            <a:endParaRPr lang="ar-SA" b="1" dirty="0">
              <a:solidFill>
                <a:srgbClr val="FF0000"/>
              </a:solidFill>
            </a:endParaRPr>
          </a:p>
        </p:txBody>
      </p:sp>
      <p:sp>
        <p:nvSpPr>
          <p:cNvPr id="11" name="شكل بيضاوي 10"/>
          <p:cNvSpPr/>
          <p:nvPr/>
        </p:nvSpPr>
        <p:spPr>
          <a:xfrm>
            <a:off x="467544" y="0"/>
            <a:ext cx="1368152" cy="105273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0000"/>
                </a:solidFill>
              </a:rPr>
              <a:t>قارني بين المنهجين</a:t>
            </a:r>
            <a:endParaRPr lang="ar-SA" sz="2000" b="1" dirty="0">
              <a:solidFill>
                <a:srgbClr val="FF0000"/>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bg/>
                                          </p:spTgt>
                                        </p:tgtEl>
                                        <p:attrNameLst>
                                          <p:attrName>style.visibility</p:attrName>
                                        </p:attrNameLst>
                                      </p:cBhvr>
                                      <p:to>
                                        <p:strVal val="visible"/>
                                      </p:to>
                                    </p:set>
                                    <p:anim calcmode="lin" valueType="num">
                                      <p:cBhvr additive="base">
                                        <p:cTn id="7" dur="3000" fill="hold"/>
                                        <p:tgtEl>
                                          <p:spTgt spid="8">
                                            <p:bg/>
                                          </p:spTgt>
                                        </p:tgtEl>
                                        <p:attrNameLst>
                                          <p:attrName>ppt_x</p:attrName>
                                        </p:attrNameLst>
                                      </p:cBhvr>
                                      <p:tavLst>
                                        <p:tav tm="0">
                                          <p:val>
                                            <p:strVal val="#ppt_x"/>
                                          </p:val>
                                        </p:tav>
                                        <p:tav tm="100000">
                                          <p:val>
                                            <p:strVal val="#ppt_x"/>
                                          </p:val>
                                        </p:tav>
                                      </p:tavLst>
                                    </p:anim>
                                    <p:anim calcmode="lin" valueType="num">
                                      <p:cBhvr additive="base">
                                        <p:cTn id="8" dur="3000" fill="hold"/>
                                        <p:tgtEl>
                                          <p:spTgt spid="8">
                                            <p:bg/>
                                          </p:spTgt>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2" presetClass="entr" presetSubtype="4" fill="hold" grpId="0" nodeType="after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calcmode="lin" valueType="num">
                                      <p:cBhvr additive="base">
                                        <p:cTn id="12" dur="30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3" dur="30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6000"/>
                            </p:stCondLst>
                            <p:childTnLst>
                              <p:par>
                                <p:cTn id="15" presetID="2" presetClass="entr" presetSubtype="4" fill="hold" grpId="0" nodeType="afterEffect">
                                  <p:stCondLst>
                                    <p:cond delay="0"/>
                                  </p:stCondLst>
                                  <p:childTnLst>
                                    <p:set>
                                      <p:cBhvr>
                                        <p:cTn id="16" dur="1" fill="hold">
                                          <p:stCondLst>
                                            <p:cond delay="0"/>
                                          </p:stCondLst>
                                        </p:cTn>
                                        <p:tgtEl>
                                          <p:spTgt spid="9">
                                            <p:bg/>
                                          </p:spTgt>
                                        </p:tgtEl>
                                        <p:attrNameLst>
                                          <p:attrName>style.visibility</p:attrName>
                                        </p:attrNameLst>
                                      </p:cBhvr>
                                      <p:to>
                                        <p:strVal val="visible"/>
                                      </p:to>
                                    </p:set>
                                    <p:anim calcmode="lin" valueType="num">
                                      <p:cBhvr additive="base">
                                        <p:cTn id="17" dur="3000" fill="hold"/>
                                        <p:tgtEl>
                                          <p:spTgt spid="9">
                                            <p:bg/>
                                          </p:spTgt>
                                        </p:tgtEl>
                                        <p:attrNameLst>
                                          <p:attrName>ppt_x</p:attrName>
                                        </p:attrNameLst>
                                      </p:cBhvr>
                                      <p:tavLst>
                                        <p:tav tm="0">
                                          <p:val>
                                            <p:strVal val="#ppt_x"/>
                                          </p:val>
                                        </p:tav>
                                        <p:tav tm="100000">
                                          <p:val>
                                            <p:strVal val="#ppt_x"/>
                                          </p:val>
                                        </p:tav>
                                      </p:tavLst>
                                    </p:anim>
                                    <p:anim calcmode="lin" valueType="num">
                                      <p:cBhvr additive="base">
                                        <p:cTn id="18" dur="3000" fill="hold"/>
                                        <p:tgtEl>
                                          <p:spTgt spid="9">
                                            <p:bg/>
                                          </p:spTgt>
                                        </p:tgtEl>
                                        <p:attrNameLst>
                                          <p:attrName>ppt_y</p:attrName>
                                        </p:attrNameLst>
                                      </p:cBhvr>
                                      <p:tavLst>
                                        <p:tav tm="0">
                                          <p:val>
                                            <p:strVal val="1+#ppt_h/2"/>
                                          </p:val>
                                        </p:tav>
                                        <p:tav tm="100000">
                                          <p:val>
                                            <p:strVal val="#ppt_y"/>
                                          </p:val>
                                        </p:tav>
                                      </p:tavLst>
                                    </p:anim>
                                  </p:childTnLst>
                                </p:cTn>
                              </p:par>
                            </p:childTnLst>
                          </p:cTn>
                        </p:par>
                        <p:par>
                          <p:cTn id="19" fill="hold">
                            <p:stCondLst>
                              <p:cond delay="9000"/>
                            </p:stCondLst>
                            <p:childTnLst>
                              <p:par>
                                <p:cTn id="20" presetID="2" presetClass="entr" presetSubtype="4" fill="hold" grpId="0" nodeType="after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 calcmode="lin" valueType="num">
                                      <p:cBhvr additive="base">
                                        <p:cTn id="22" dur="30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3" dur="30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par>
                          <p:cTn id="24" fill="hold">
                            <p:stCondLst>
                              <p:cond delay="12000"/>
                            </p:stCondLst>
                            <p:childTnLst>
                              <p:par>
                                <p:cTn id="25" presetID="2" presetClass="entr" presetSubtype="4" fill="hold" grpId="0" nodeType="afterEffect">
                                  <p:stCondLst>
                                    <p:cond delay="0"/>
                                  </p:stCondLst>
                                  <p:childTnLst>
                                    <p:set>
                                      <p:cBhvr>
                                        <p:cTn id="26" dur="1" fill="hold">
                                          <p:stCondLst>
                                            <p:cond delay="0"/>
                                          </p:stCondLst>
                                        </p:cTn>
                                        <p:tgtEl>
                                          <p:spTgt spid="6">
                                            <p:bg/>
                                          </p:spTgt>
                                        </p:tgtEl>
                                        <p:attrNameLst>
                                          <p:attrName>style.visibility</p:attrName>
                                        </p:attrNameLst>
                                      </p:cBhvr>
                                      <p:to>
                                        <p:strVal val="visible"/>
                                      </p:to>
                                    </p:set>
                                    <p:anim calcmode="lin" valueType="num">
                                      <p:cBhvr additive="base">
                                        <p:cTn id="27" dur="1000" fill="hold"/>
                                        <p:tgtEl>
                                          <p:spTgt spid="6">
                                            <p:bg/>
                                          </p:spTgt>
                                        </p:tgtEl>
                                        <p:attrNameLst>
                                          <p:attrName>ppt_x</p:attrName>
                                        </p:attrNameLst>
                                      </p:cBhvr>
                                      <p:tavLst>
                                        <p:tav tm="0">
                                          <p:val>
                                            <p:strVal val="#ppt_x"/>
                                          </p:val>
                                        </p:tav>
                                        <p:tav tm="100000">
                                          <p:val>
                                            <p:strVal val="#ppt_x"/>
                                          </p:val>
                                        </p:tav>
                                      </p:tavLst>
                                    </p:anim>
                                    <p:anim calcmode="lin" valueType="num">
                                      <p:cBhvr additive="base">
                                        <p:cTn id="28" dur="1000" fill="hold"/>
                                        <p:tgtEl>
                                          <p:spTgt spid="6">
                                            <p:bg/>
                                          </p:spTgt>
                                        </p:tgtEl>
                                        <p:attrNameLst>
                                          <p:attrName>ppt_y</p:attrName>
                                        </p:attrNameLst>
                                      </p:cBhvr>
                                      <p:tavLst>
                                        <p:tav tm="0">
                                          <p:val>
                                            <p:strVal val="1+#ppt_h/2"/>
                                          </p:val>
                                        </p:tav>
                                        <p:tav tm="100000">
                                          <p:val>
                                            <p:strVal val="#ppt_y"/>
                                          </p:val>
                                        </p:tav>
                                      </p:tavLst>
                                    </p:anim>
                                  </p:childTnLst>
                                </p:cTn>
                              </p:par>
                            </p:childTnLst>
                          </p:cTn>
                        </p:par>
                        <p:par>
                          <p:cTn id="29" fill="hold">
                            <p:stCondLst>
                              <p:cond delay="13000"/>
                            </p:stCondLst>
                            <p:childTnLst>
                              <p:par>
                                <p:cTn id="30" presetID="2" presetClass="entr" presetSubtype="4" fill="hold" grpId="0" nodeType="after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 calcmode="lin" valueType="num">
                                      <p:cBhvr additive="base">
                                        <p:cTn id="3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3" dur="10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par>
                          <p:cTn id="34" fill="hold">
                            <p:stCondLst>
                              <p:cond delay="14000"/>
                            </p:stCondLst>
                            <p:childTnLst>
                              <p:par>
                                <p:cTn id="35" presetID="2" presetClass="entr" presetSubtype="4" fill="hold" grpId="0" nodeType="afterEffect">
                                  <p:stCondLst>
                                    <p:cond delay="0"/>
                                  </p:stCondLst>
                                  <p:childTnLst>
                                    <p:set>
                                      <p:cBhvr>
                                        <p:cTn id="36" dur="1" fill="hold">
                                          <p:stCondLst>
                                            <p:cond delay="0"/>
                                          </p:stCondLst>
                                        </p:cTn>
                                        <p:tgtEl>
                                          <p:spTgt spid="7">
                                            <p:bg/>
                                          </p:spTgt>
                                        </p:tgtEl>
                                        <p:attrNameLst>
                                          <p:attrName>style.visibility</p:attrName>
                                        </p:attrNameLst>
                                      </p:cBhvr>
                                      <p:to>
                                        <p:strVal val="visible"/>
                                      </p:to>
                                    </p:set>
                                    <p:anim calcmode="lin" valueType="num">
                                      <p:cBhvr additive="base">
                                        <p:cTn id="37" dur="1000" fill="hold"/>
                                        <p:tgtEl>
                                          <p:spTgt spid="7">
                                            <p:bg/>
                                          </p:spTgt>
                                        </p:tgtEl>
                                        <p:attrNameLst>
                                          <p:attrName>ppt_x</p:attrName>
                                        </p:attrNameLst>
                                      </p:cBhvr>
                                      <p:tavLst>
                                        <p:tav tm="0">
                                          <p:val>
                                            <p:strVal val="#ppt_x"/>
                                          </p:val>
                                        </p:tav>
                                        <p:tav tm="100000">
                                          <p:val>
                                            <p:strVal val="#ppt_x"/>
                                          </p:val>
                                        </p:tav>
                                      </p:tavLst>
                                    </p:anim>
                                    <p:anim calcmode="lin" valueType="num">
                                      <p:cBhvr additive="base">
                                        <p:cTn id="38" dur="1000" fill="hold"/>
                                        <p:tgtEl>
                                          <p:spTgt spid="7">
                                            <p:bg/>
                                          </p:spTgt>
                                        </p:tgtEl>
                                        <p:attrNameLst>
                                          <p:attrName>ppt_y</p:attrName>
                                        </p:attrNameLst>
                                      </p:cBhvr>
                                      <p:tavLst>
                                        <p:tav tm="0">
                                          <p:val>
                                            <p:strVal val="1+#ppt_h/2"/>
                                          </p:val>
                                        </p:tav>
                                        <p:tav tm="100000">
                                          <p:val>
                                            <p:strVal val="#ppt_y"/>
                                          </p:val>
                                        </p:tav>
                                      </p:tavLst>
                                    </p:anim>
                                  </p:childTnLst>
                                </p:cTn>
                              </p:par>
                            </p:childTnLst>
                          </p:cTn>
                        </p:par>
                        <p:par>
                          <p:cTn id="39" fill="hold">
                            <p:stCondLst>
                              <p:cond delay="15000"/>
                            </p:stCondLst>
                            <p:childTnLst>
                              <p:par>
                                <p:cTn id="40" presetID="2" presetClass="entr" presetSubtype="4" fill="hold" grpId="0" nodeType="afterEffect">
                                  <p:stCondLst>
                                    <p:cond delay="0"/>
                                  </p:stCondLst>
                                  <p:childTnLst>
                                    <p:set>
                                      <p:cBhvr>
                                        <p:cTn id="41" dur="1" fill="hold">
                                          <p:stCondLst>
                                            <p:cond delay="0"/>
                                          </p:stCondLst>
                                        </p:cTn>
                                        <p:tgtEl>
                                          <p:spTgt spid="7">
                                            <p:txEl>
                                              <p:pRg st="0" end="0"/>
                                            </p:txEl>
                                          </p:spTgt>
                                        </p:tgtEl>
                                        <p:attrNameLst>
                                          <p:attrName>style.visibility</p:attrName>
                                        </p:attrNameLst>
                                      </p:cBhvr>
                                      <p:to>
                                        <p:strVal val="visible"/>
                                      </p:to>
                                    </p:set>
                                    <p:anim calcmode="lin" valueType="num">
                                      <p:cBhvr additive="base">
                                        <p:cTn id="42"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43" dur="10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8" grpId="0" build="p" animBg="1"/>
      <p:bldP spid="7" grpId="0" build="p" animBg="1"/>
      <p:bldP spid="9"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title"/>
          </p:nvPr>
        </p:nvSpPr>
        <p:spPr>
          <a:xfrm>
            <a:off x="457200" y="274638"/>
            <a:ext cx="8229600" cy="778098"/>
          </a:xfrm>
          <a:solidFill>
            <a:schemeClr val="accent2">
              <a:lumMod val="20000"/>
              <a:lumOff val="80000"/>
            </a:schemeClr>
          </a:solidFill>
        </p:spPr>
        <p:txBody>
          <a:bodyPr>
            <a:normAutofit/>
          </a:bodyPr>
          <a:lstStyle/>
          <a:p>
            <a:pPr algn="r"/>
            <a:r>
              <a:rPr lang="ar-SA" sz="3600" b="1" dirty="0" smtClean="0">
                <a:ln w="18000">
                  <a:solidFill>
                    <a:schemeClr val="accent2">
                      <a:satMod val="140000"/>
                    </a:schemeClr>
                  </a:solidFill>
                  <a:prstDash val="solid"/>
                  <a:miter lim="800000"/>
                </a:ln>
                <a:solidFill>
                  <a:schemeClr val="accent2">
                    <a:lumMod val="75000"/>
                  </a:schemeClr>
                </a:solidFill>
                <a:effectLst>
                  <a:outerShdw blurRad="25500" dist="23000" dir="7020000" algn="tl">
                    <a:srgbClr val="000000">
                      <a:alpha val="50000"/>
                    </a:srgbClr>
                  </a:outerShdw>
                </a:effectLst>
              </a:rPr>
              <a:t>البعد المكاني في الجغرافيا البشرية:-</a:t>
            </a:r>
            <a:endParaRPr lang="ar-SA" sz="3600" b="1" dirty="0">
              <a:ln w="18000">
                <a:solidFill>
                  <a:schemeClr val="accent2">
                    <a:satMod val="140000"/>
                  </a:schemeClr>
                </a:solidFill>
                <a:prstDash val="solid"/>
                <a:miter lim="800000"/>
              </a:ln>
              <a:solidFill>
                <a:schemeClr val="accent2">
                  <a:lumMod val="75000"/>
                </a:schemeClr>
              </a:solidFill>
              <a:effectLst>
                <a:outerShdw blurRad="25500" dist="23000" dir="7020000" algn="tl">
                  <a:srgbClr val="000000">
                    <a:alpha val="50000"/>
                  </a:srgbClr>
                </a:outerShdw>
              </a:effectLst>
            </a:endParaRPr>
          </a:p>
        </p:txBody>
      </p:sp>
      <p:sp>
        <p:nvSpPr>
          <p:cNvPr id="9" name="عنصر نائب للمحتوى 8"/>
          <p:cNvSpPr>
            <a:spLocks noGrp="1"/>
          </p:cNvSpPr>
          <p:nvPr>
            <p:ph idx="1"/>
          </p:nvPr>
        </p:nvSpPr>
        <p:spPr>
          <a:xfrm>
            <a:off x="251520" y="1124744"/>
            <a:ext cx="8568952" cy="5040560"/>
          </a:xfrm>
          <a:solidFill>
            <a:schemeClr val="accent2">
              <a:lumMod val="20000"/>
              <a:lumOff val="80000"/>
            </a:schemeClr>
          </a:solidFill>
        </p:spPr>
        <p:txBody>
          <a:bodyPr>
            <a:normAutofit lnSpcReduction="10000"/>
          </a:bodyPr>
          <a:lstStyle/>
          <a:p>
            <a:pPr algn="justLow">
              <a:buNone/>
            </a:pPr>
            <a:r>
              <a:rPr lang="ar-SA" sz="3600" b="1" dirty="0" smtClean="0"/>
              <a:t>يعد المكان المحور الأساسي لتحليل كثير من الظاهرات الجغرافية, والمثال على ذلك تحليل شبكات النقل وتوزيع المحلات العمرانية.</a:t>
            </a:r>
          </a:p>
          <a:p>
            <a:pPr algn="justLow">
              <a:buNone/>
            </a:pPr>
            <a:r>
              <a:rPr lang="ar-SA" sz="3600" b="1" dirty="0" smtClean="0"/>
              <a:t>وارتبطت فكرة التحليل المكاني في الجغرافيا البشرية بالتطور الذي شهده هذا العلم في العصر الحديث. وأصبحت الجغرافيا البشرية تهتم بالجوانب المختلفة للمكان اعتمادً على الوصف والتفسير والتحليل بعد أن كانت مقتصرة على الوصف فقط خلال العصور الوسطى.</a:t>
            </a:r>
            <a:endParaRPr lang="ar-SA" sz="3600" b="1" dirty="0"/>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14</a:t>
            </a:fld>
            <a:endParaRPr lang="ar-SA"/>
          </a:p>
        </p:txBody>
      </p:sp>
      <p:sp>
        <p:nvSpPr>
          <p:cNvPr id="5" name="مستطيل 4"/>
          <p:cNvSpPr/>
          <p:nvPr/>
        </p:nvSpPr>
        <p:spPr>
          <a:xfrm>
            <a:off x="1043608" y="6165304"/>
            <a:ext cx="1385315" cy="369332"/>
          </a:xfrm>
          <a:prstGeom prst="rect">
            <a:avLst/>
          </a:prstGeom>
        </p:spPr>
        <p:txBody>
          <a:bodyPr wrap="none">
            <a:spAutoFit/>
          </a:bodyPr>
          <a:lstStyle/>
          <a:p>
            <a:r>
              <a:rPr lang="ar-SA" b="1" dirty="0" smtClean="0">
                <a:solidFill>
                  <a:srgbClr val="FF0000"/>
                </a:solidFill>
              </a:rPr>
              <a:t>أد/محمد رمضان</a:t>
            </a:r>
            <a:endParaRPr lang="ar-SA" b="1" dirty="0">
              <a:solidFill>
                <a:srgbClr val="FF0000"/>
              </a:solidFill>
            </a:endParaRPr>
          </a:p>
        </p:txBody>
      </p:sp>
      <p:sp>
        <p:nvSpPr>
          <p:cNvPr id="6" name="مربع نص 5"/>
          <p:cNvSpPr txBox="1"/>
          <p:nvPr/>
        </p:nvSpPr>
        <p:spPr>
          <a:xfrm>
            <a:off x="2267744" y="5301208"/>
            <a:ext cx="3816424" cy="461665"/>
          </a:xfrm>
          <a:prstGeom prst="rect">
            <a:avLst/>
          </a:prstGeom>
          <a:noFill/>
          <a:ln w="28575">
            <a:solidFill>
              <a:srgbClr val="FF0000"/>
            </a:solidFill>
          </a:ln>
        </p:spPr>
        <p:txBody>
          <a:bodyPr wrap="square" rtlCol="1">
            <a:spAutoFit/>
          </a:bodyPr>
          <a:lstStyle/>
          <a:p>
            <a:r>
              <a:rPr lang="ar-SA" sz="2400" b="1" dirty="0" err="1" smtClean="0">
                <a:solidFill>
                  <a:srgbClr val="FF0000"/>
                </a:solidFill>
              </a:rPr>
              <a:t>ماهو</a:t>
            </a:r>
            <a:r>
              <a:rPr lang="ar-SA" sz="2400" b="1" dirty="0" smtClean="0">
                <a:solidFill>
                  <a:srgbClr val="FF0000"/>
                </a:solidFill>
              </a:rPr>
              <a:t> المحور الأساسي في الجغرافيا؟</a:t>
            </a:r>
            <a:endParaRPr lang="ar-SA" sz="2400" b="1" dirty="0">
              <a:solidFill>
                <a:srgbClr val="FF0000"/>
              </a:solidFill>
            </a:endParaRPr>
          </a:p>
        </p:txBody>
      </p:sp>
    </p:spTree>
  </p:cSld>
  <p:clrMapOvr>
    <a:masterClrMapping/>
  </p:clrMapOvr>
  <p:transition>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title"/>
          </p:nvPr>
        </p:nvSpPr>
        <p:spPr>
          <a:xfrm>
            <a:off x="467544" y="188640"/>
            <a:ext cx="8229600" cy="1728192"/>
          </a:xfrm>
          <a:solidFill>
            <a:schemeClr val="accent2">
              <a:lumMod val="20000"/>
              <a:lumOff val="80000"/>
            </a:schemeClr>
          </a:solidFill>
        </p:spPr>
        <p:txBody>
          <a:bodyPr>
            <a:noAutofit/>
          </a:bodyPr>
          <a:lstStyle/>
          <a:p>
            <a:pPr algn="r"/>
            <a:r>
              <a:rPr lang="ar-SA" sz="3600" b="1" dirty="0" smtClean="0">
                <a:cs typeface="+mn-cs"/>
              </a:rPr>
              <a:t>تطور الجغرافيا البشرية </a:t>
            </a:r>
            <a:br>
              <a:rPr lang="ar-SA" sz="3600" b="1" dirty="0" smtClean="0">
                <a:cs typeface="+mn-cs"/>
              </a:rPr>
            </a:br>
            <a:r>
              <a:rPr lang="ar-SA" sz="3600" b="1" dirty="0" smtClean="0">
                <a:solidFill>
                  <a:srgbClr val="FF0000"/>
                </a:solidFill>
                <a:cs typeface="+mn-cs"/>
              </a:rPr>
              <a:t>الحتمية والإمكانية الجغرافية</a:t>
            </a:r>
            <a:br>
              <a:rPr lang="ar-SA" sz="3600" b="1" dirty="0" smtClean="0">
                <a:solidFill>
                  <a:srgbClr val="FF0000"/>
                </a:solidFill>
                <a:cs typeface="+mn-cs"/>
              </a:rPr>
            </a:br>
            <a:endParaRPr lang="ar-SA" sz="2800" b="1" dirty="0">
              <a:ln w="18000">
                <a:solidFill>
                  <a:schemeClr val="accent2">
                    <a:satMod val="140000"/>
                  </a:schemeClr>
                </a:solidFill>
                <a:prstDash val="solid"/>
                <a:miter lim="800000"/>
              </a:ln>
              <a:solidFill>
                <a:schemeClr val="accent2">
                  <a:lumMod val="75000"/>
                </a:schemeClr>
              </a:solidFill>
              <a:effectLst>
                <a:outerShdw blurRad="25500" dist="23000" dir="7020000" algn="tl">
                  <a:srgbClr val="000000">
                    <a:alpha val="50000"/>
                  </a:srgbClr>
                </a:outerShdw>
              </a:effectLst>
              <a:cs typeface="+mn-cs"/>
            </a:endParaRPr>
          </a:p>
        </p:txBody>
      </p:sp>
      <p:sp>
        <p:nvSpPr>
          <p:cNvPr id="9" name="عنصر نائب للمحتوى 8"/>
          <p:cNvSpPr>
            <a:spLocks noGrp="1"/>
          </p:cNvSpPr>
          <p:nvPr>
            <p:ph idx="1"/>
          </p:nvPr>
        </p:nvSpPr>
        <p:spPr>
          <a:xfrm>
            <a:off x="457200" y="1988840"/>
            <a:ext cx="8229600" cy="4464496"/>
          </a:xfrm>
          <a:solidFill>
            <a:schemeClr val="accent2">
              <a:lumMod val="20000"/>
              <a:lumOff val="80000"/>
            </a:schemeClr>
          </a:solidFill>
        </p:spPr>
        <p:txBody>
          <a:bodyPr numCol="1">
            <a:normAutofit lnSpcReduction="10000"/>
          </a:bodyPr>
          <a:lstStyle/>
          <a:p>
            <a:pPr>
              <a:buNone/>
            </a:pPr>
            <a:r>
              <a:rPr lang="ar-SA" sz="3600" b="1" u="sng" dirty="0" smtClean="0">
                <a:solidFill>
                  <a:srgbClr val="FF0000"/>
                </a:solidFill>
                <a:cs typeface="+mn-cs"/>
              </a:rPr>
              <a:t>الحتمية الجغرافية</a:t>
            </a:r>
            <a:r>
              <a:rPr lang="ar-SA" sz="3600" b="1" dirty="0" smtClean="0">
                <a:solidFill>
                  <a:srgbClr val="FF0000"/>
                </a:solidFill>
                <a:cs typeface="+mn-cs"/>
              </a:rPr>
              <a:t>:- ( الإنسان عبداً للبيئة )</a:t>
            </a:r>
            <a:endParaRPr lang="ar-SA" sz="3600" b="1" dirty="0">
              <a:solidFill>
                <a:srgbClr val="FF0000"/>
              </a:solidFill>
            </a:endParaRPr>
          </a:p>
          <a:p>
            <a:pPr algn="justLow">
              <a:buNone/>
            </a:pPr>
            <a:r>
              <a:rPr lang="ar-SA" sz="3600" b="1" dirty="0" smtClean="0"/>
              <a:t>لم يظهر التخصص بوضوح في الفكر الجغرافي عند المفكرين القدامى كما سيطرة فكرة الحتمية على تفسيرهم للظاهرات المختلفة, حيث كانت تفسر أي ظاهرة لأسباب طبيعية, مثل أثر المناخ والتضاريس على طبائع الشعوب أي إن الإنسان مسخر للبيئة ولا يستطيع تغييرها واستمر هذا المبدأ مسيطراً على الفكر الجغرافي حتى بداية القرن العشرين.</a:t>
            </a:r>
            <a:endParaRPr lang="ar-SA" sz="3600" dirty="0"/>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15</a:t>
            </a:fld>
            <a:endParaRPr lang="ar-SA"/>
          </a:p>
        </p:txBody>
      </p:sp>
      <p:sp>
        <p:nvSpPr>
          <p:cNvPr id="5" name="مستطيل 4"/>
          <p:cNvSpPr/>
          <p:nvPr/>
        </p:nvSpPr>
        <p:spPr>
          <a:xfrm>
            <a:off x="971600" y="6488668"/>
            <a:ext cx="1385315" cy="369332"/>
          </a:xfrm>
          <a:prstGeom prst="rect">
            <a:avLst/>
          </a:prstGeom>
        </p:spPr>
        <p:txBody>
          <a:bodyPr wrap="none">
            <a:spAutoFit/>
          </a:bodyPr>
          <a:lstStyle/>
          <a:p>
            <a:r>
              <a:rPr lang="ar-SA" b="1" dirty="0" smtClean="0">
                <a:solidFill>
                  <a:srgbClr val="FF0000"/>
                </a:solidFill>
              </a:rPr>
              <a:t>أد/محمد رمضان</a:t>
            </a:r>
            <a:endParaRPr lang="ar-SA" b="1" dirty="0">
              <a:solidFill>
                <a:srgbClr val="FF0000"/>
              </a:solidFill>
            </a:endParaRPr>
          </a:p>
        </p:txBody>
      </p:sp>
      <p:sp>
        <p:nvSpPr>
          <p:cNvPr id="10" name="مربع نص 9"/>
          <p:cNvSpPr txBox="1"/>
          <p:nvPr/>
        </p:nvSpPr>
        <p:spPr>
          <a:xfrm>
            <a:off x="683568" y="1340768"/>
            <a:ext cx="5904656" cy="523220"/>
          </a:xfrm>
          <a:prstGeom prst="rect">
            <a:avLst/>
          </a:prstGeom>
          <a:noFill/>
          <a:ln w="38100">
            <a:solidFill>
              <a:srgbClr val="FF0000"/>
            </a:solidFill>
          </a:ln>
        </p:spPr>
        <p:txBody>
          <a:bodyPr wrap="square" rtlCol="1">
            <a:spAutoFit/>
          </a:bodyPr>
          <a:lstStyle/>
          <a:p>
            <a:pPr algn="ctr"/>
            <a:r>
              <a:rPr lang="ar-SA" sz="2800" b="1" dirty="0" smtClean="0">
                <a:ln w="18000">
                  <a:solidFill>
                    <a:schemeClr val="accent2">
                      <a:satMod val="140000"/>
                    </a:schemeClr>
                  </a:solidFill>
                  <a:prstDash val="solid"/>
                  <a:miter lim="800000"/>
                </a:ln>
                <a:solidFill>
                  <a:schemeClr val="accent2">
                    <a:lumMod val="75000"/>
                  </a:schemeClr>
                </a:solidFill>
                <a:effectLst>
                  <a:outerShdw blurRad="38100" dist="38100" dir="2700000" algn="tl">
                    <a:srgbClr val="000000">
                      <a:alpha val="43137"/>
                    </a:srgbClr>
                  </a:outerShdw>
                </a:effectLst>
              </a:rPr>
              <a:t>( قارني بين الحتمية والإمكانية الجغرافية ؟؟؟)</a:t>
            </a:r>
            <a:endParaRPr lang="ar-SA" sz="2800" dirty="0">
              <a:effectLst>
                <a:outerShdw blurRad="38100" dist="38100" dir="2700000" algn="tl">
                  <a:srgbClr val="000000">
                    <a:alpha val="43137"/>
                  </a:srgbClr>
                </a:outerShdw>
              </a:effectLst>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vertical)">
                                      <p:cBhvr>
                                        <p:cTn id="7" dur="1000"/>
                                        <p:tgtEl>
                                          <p:spTgt spid="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9">
                                            <p:bg/>
                                          </p:spTgt>
                                        </p:tgtEl>
                                        <p:attrNameLst>
                                          <p:attrName>style.visibility</p:attrName>
                                        </p:attrNameLst>
                                      </p:cBhvr>
                                      <p:to>
                                        <p:strVal val="visible"/>
                                      </p:to>
                                    </p:set>
                                    <p:animEffect transition="in" filter="blinds(horizontal)">
                                      <p:cBhvr>
                                        <p:cTn id="10" dur="3000"/>
                                        <p:tgtEl>
                                          <p:spTgt spid="9">
                                            <p:bg/>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Effect transition="in" filter="blinds(horizontal)">
                                      <p:cBhvr>
                                        <p:cTn id="13" dur="3000"/>
                                        <p:tgtEl>
                                          <p:spTgt spid="9">
                                            <p:txEl>
                                              <p:pRg st="0" end="0"/>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animEffect transition="in" filter="blinds(horizontal)">
                                      <p:cBhvr>
                                        <p:cTn id="16" dur="30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title"/>
          </p:nvPr>
        </p:nvSpPr>
        <p:spPr>
          <a:xfrm>
            <a:off x="395536" y="274638"/>
            <a:ext cx="8291264" cy="562074"/>
          </a:xfrm>
          <a:solidFill>
            <a:schemeClr val="accent2">
              <a:lumMod val="20000"/>
              <a:lumOff val="80000"/>
            </a:schemeClr>
          </a:solidFill>
        </p:spPr>
        <p:txBody>
          <a:bodyPr>
            <a:noAutofit/>
          </a:bodyPr>
          <a:lstStyle/>
          <a:p>
            <a:pPr algn="r"/>
            <a:r>
              <a:rPr lang="ar-SA" sz="3600" b="1" u="sng" dirty="0" smtClean="0">
                <a:solidFill>
                  <a:schemeClr val="accent2">
                    <a:lumMod val="75000"/>
                  </a:schemeClr>
                </a:solidFill>
              </a:rPr>
              <a:t>الإمكانية الجغرافية:-</a:t>
            </a:r>
            <a:r>
              <a:rPr lang="ar-SA" sz="3600" b="1" dirty="0" smtClean="0">
                <a:solidFill>
                  <a:schemeClr val="accent2">
                    <a:lumMod val="75000"/>
                  </a:schemeClr>
                </a:solidFill>
              </a:rPr>
              <a:t> ( الإنسان يختار ما يشاء )</a:t>
            </a:r>
            <a:endParaRPr lang="ar-SA" sz="3600" u="sng" dirty="0">
              <a:solidFill>
                <a:schemeClr val="accent2">
                  <a:lumMod val="75000"/>
                </a:schemeClr>
              </a:solidFill>
            </a:endParaRPr>
          </a:p>
        </p:txBody>
      </p:sp>
      <p:sp>
        <p:nvSpPr>
          <p:cNvPr id="9" name="عنصر نائب للمحتوى 8"/>
          <p:cNvSpPr>
            <a:spLocks noGrp="1"/>
          </p:cNvSpPr>
          <p:nvPr>
            <p:ph idx="1"/>
          </p:nvPr>
        </p:nvSpPr>
        <p:spPr>
          <a:xfrm>
            <a:off x="179512" y="908720"/>
            <a:ext cx="8784976" cy="5544616"/>
          </a:xfrm>
          <a:solidFill>
            <a:schemeClr val="accent2">
              <a:lumMod val="20000"/>
              <a:lumOff val="80000"/>
            </a:schemeClr>
          </a:solidFill>
        </p:spPr>
        <p:txBody>
          <a:bodyPr numCol="1">
            <a:normAutofit fontScale="92500"/>
          </a:bodyPr>
          <a:lstStyle/>
          <a:p>
            <a:pPr algn="justLow">
              <a:buNone/>
            </a:pPr>
            <a:r>
              <a:rPr lang="ar-SA" sz="3600" b="1" dirty="0" smtClean="0"/>
              <a:t>يعد “بول فيدال لابلاس 1911م ” رائد</a:t>
            </a:r>
            <a:r>
              <a:rPr lang="ar-SA" sz="3600" b="1" dirty="0" smtClean="0">
                <a:solidFill>
                  <a:srgbClr val="FF0000"/>
                </a:solidFill>
              </a:rPr>
              <a:t> </a:t>
            </a:r>
            <a:r>
              <a:rPr lang="ar-SA" sz="3600" b="1" dirty="0" smtClean="0"/>
              <a:t>الإمكانية الجغرافية التي ترى الإنسان ليس عبدا للبيئة كم انه يختار من بين امكانياتها ما يشاء تبعاً لمستواه الحضاري. وفي كتابه عن مبادئ الجغرافيا البشرية وضع مناهج بحثه العلمي القائم على أساس أن الجغرافيا هي علم المكان وليس علم الإنسان .</a:t>
            </a:r>
          </a:p>
          <a:p>
            <a:pPr algn="justLow">
              <a:buNone/>
            </a:pPr>
            <a:r>
              <a:rPr lang="ar-SA" sz="3600" b="1" dirty="0" smtClean="0"/>
              <a:t>وفي الآراء الأمريكية اتجهت الجغرافيا البشرية إلى الاتجاه المادي, أما في ألمانيا فاتجهت إلى الاتجاه السياسي أو الإيديولوجي وفي فرنسا  فقد اتجهت الجغرافيا البشرية اتجاه معارضاً للمدرستين ( للمادية الأمريكية و الإيديولوجية الالمانية )</a:t>
            </a: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16</a:t>
            </a:fld>
            <a:endParaRPr lang="ar-SA"/>
          </a:p>
        </p:txBody>
      </p:sp>
      <p:sp>
        <p:nvSpPr>
          <p:cNvPr id="5" name="مستطيل 4"/>
          <p:cNvSpPr/>
          <p:nvPr/>
        </p:nvSpPr>
        <p:spPr>
          <a:xfrm>
            <a:off x="899592" y="6309320"/>
            <a:ext cx="1385315" cy="369332"/>
          </a:xfrm>
          <a:prstGeom prst="rect">
            <a:avLst/>
          </a:prstGeom>
        </p:spPr>
        <p:txBody>
          <a:bodyPr wrap="none">
            <a:spAutoFit/>
          </a:bodyPr>
          <a:lstStyle/>
          <a:p>
            <a:r>
              <a:rPr lang="ar-SA" b="1" dirty="0" smtClean="0">
                <a:solidFill>
                  <a:srgbClr val="FF0000"/>
                </a:solidFill>
              </a:rPr>
              <a:t>أد/محمد رمضان</a:t>
            </a:r>
            <a:endParaRPr lang="ar-SA" b="1" dirty="0">
              <a:solidFill>
                <a:srgbClr val="FF0000"/>
              </a:solidFill>
            </a:endParaRPr>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out)">
                                      <p:cBhvr>
                                        <p:cTn id="7" dur="500"/>
                                        <p:tgtEl>
                                          <p:spTgt spid="8"/>
                                        </p:tgtEl>
                                      </p:cBhvr>
                                    </p:animEffect>
                                  </p:childTnLst>
                                </p:cTn>
                              </p:par>
                            </p:childTnLst>
                          </p:cTn>
                        </p:par>
                        <p:par>
                          <p:cTn id="8" fill="hold">
                            <p:stCondLst>
                              <p:cond delay="500"/>
                            </p:stCondLst>
                            <p:childTnLst>
                              <p:par>
                                <p:cTn id="9" presetID="2" presetClass="entr" presetSubtype="9" fill="hold" grpId="0" nodeType="afterEffect">
                                  <p:stCondLst>
                                    <p:cond delay="0"/>
                                  </p:stCondLst>
                                  <p:childTnLst>
                                    <p:set>
                                      <p:cBhvr>
                                        <p:cTn id="10" dur="1" fill="hold">
                                          <p:stCondLst>
                                            <p:cond delay="0"/>
                                          </p:stCondLst>
                                        </p:cTn>
                                        <p:tgtEl>
                                          <p:spTgt spid="9">
                                            <p:bg/>
                                          </p:spTgt>
                                        </p:tgtEl>
                                        <p:attrNameLst>
                                          <p:attrName>style.visibility</p:attrName>
                                        </p:attrNameLst>
                                      </p:cBhvr>
                                      <p:to>
                                        <p:strVal val="visible"/>
                                      </p:to>
                                    </p:set>
                                    <p:anim calcmode="lin" valueType="num">
                                      <p:cBhvr additive="base">
                                        <p:cTn id="11" dur="2000" fill="hold"/>
                                        <p:tgtEl>
                                          <p:spTgt spid="9">
                                            <p:bg/>
                                          </p:spTgt>
                                        </p:tgtEl>
                                        <p:attrNameLst>
                                          <p:attrName>ppt_x</p:attrName>
                                        </p:attrNameLst>
                                      </p:cBhvr>
                                      <p:tavLst>
                                        <p:tav tm="0">
                                          <p:val>
                                            <p:strVal val="0-#ppt_w/2"/>
                                          </p:val>
                                        </p:tav>
                                        <p:tav tm="100000">
                                          <p:val>
                                            <p:strVal val="#ppt_x"/>
                                          </p:val>
                                        </p:tav>
                                      </p:tavLst>
                                    </p:anim>
                                    <p:anim calcmode="lin" valueType="num">
                                      <p:cBhvr additive="base">
                                        <p:cTn id="12" dur="2000" fill="hold"/>
                                        <p:tgtEl>
                                          <p:spTgt spid="9">
                                            <p:bg/>
                                          </p:spTgt>
                                        </p:tgtEl>
                                        <p:attrNameLst>
                                          <p:attrName>ppt_y</p:attrName>
                                        </p:attrNameLst>
                                      </p:cBhvr>
                                      <p:tavLst>
                                        <p:tav tm="0">
                                          <p:val>
                                            <p:strVal val="0-#ppt_h/2"/>
                                          </p:val>
                                        </p:tav>
                                        <p:tav tm="100000">
                                          <p:val>
                                            <p:strVal val="#ppt_y"/>
                                          </p:val>
                                        </p:tav>
                                      </p:tavLst>
                                    </p:anim>
                                  </p:childTnLst>
                                </p:cTn>
                              </p:par>
                            </p:childTnLst>
                          </p:cTn>
                        </p:par>
                        <p:par>
                          <p:cTn id="13" fill="hold">
                            <p:stCondLst>
                              <p:cond delay="2500"/>
                            </p:stCondLst>
                            <p:childTnLst>
                              <p:par>
                                <p:cTn id="14" presetID="2" presetClass="entr" presetSubtype="9" fill="hold" grpId="0" nodeType="afterEffect">
                                  <p:stCondLst>
                                    <p:cond delay="0"/>
                                  </p:stCondLst>
                                  <p:childTnLst>
                                    <p:set>
                                      <p:cBhvr>
                                        <p:cTn id="15" dur="1" fill="hold">
                                          <p:stCondLst>
                                            <p:cond delay="0"/>
                                          </p:stCondLst>
                                        </p:cTn>
                                        <p:tgtEl>
                                          <p:spTgt spid="9">
                                            <p:txEl>
                                              <p:pRg st="0" end="0"/>
                                            </p:txEl>
                                          </p:spTgt>
                                        </p:tgtEl>
                                        <p:attrNameLst>
                                          <p:attrName>style.visibility</p:attrName>
                                        </p:attrNameLst>
                                      </p:cBhvr>
                                      <p:to>
                                        <p:strVal val="visible"/>
                                      </p:to>
                                    </p:set>
                                    <p:anim calcmode="lin" valueType="num">
                                      <p:cBhvr additive="base">
                                        <p:cTn id="16" dur="20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17" dur="2000" fill="hold"/>
                                        <p:tgtEl>
                                          <p:spTgt spid="9">
                                            <p:txEl>
                                              <p:pRg st="0" end="0"/>
                                            </p:txEl>
                                          </p:spTgt>
                                        </p:tgtEl>
                                        <p:attrNameLst>
                                          <p:attrName>ppt_y</p:attrName>
                                        </p:attrNameLst>
                                      </p:cBhvr>
                                      <p:tavLst>
                                        <p:tav tm="0">
                                          <p:val>
                                            <p:strVal val="0-#ppt_h/2"/>
                                          </p:val>
                                        </p:tav>
                                        <p:tav tm="100000">
                                          <p:val>
                                            <p:strVal val="#ppt_y"/>
                                          </p:val>
                                        </p:tav>
                                      </p:tavLst>
                                    </p:anim>
                                  </p:childTnLst>
                                </p:cTn>
                              </p:par>
                            </p:childTnLst>
                          </p:cTn>
                        </p:par>
                        <p:par>
                          <p:cTn id="18" fill="hold">
                            <p:stCondLst>
                              <p:cond delay="4500"/>
                            </p:stCondLst>
                            <p:childTnLst>
                              <p:par>
                                <p:cTn id="19" presetID="2" presetClass="entr" presetSubtype="9" fill="hold" grpId="0" nodeType="after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anim calcmode="lin" valueType="num">
                                      <p:cBhvr additive="base">
                                        <p:cTn id="21" dur="2000" fill="hold"/>
                                        <p:tgtEl>
                                          <p:spTgt spid="9">
                                            <p:txEl>
                                              <p:pRg st="1" end="1"/>
                                            </p:txEl>
                                          </p:spTgt>
                                        </p:tgtEl>
                                        <p:attrNameLst>
                                          <p:attrName>ppt_x</p:attrName>
                                        </p:attrNameLst>
                                      </p:cBhvr>
                                      <p:tavLst>
                                        <p:tav tm="0">
                                          <p:val>
                                            <p:strVal val="0-#ppt_w/2"/>
                                          </p:val>
                                        </p:tav>
                                        <p:tav tm="100000">
                                          <p:val>
                                            <p:strVal val="#ppt_x"/>
                                          </p:val>
                                        </p:tav>
                                      </p:tavLst>
                                    </p:anim>
                                    <p:anim calcmode="lin" valueType="num">
                                      <p:cBhvr additive="base">
                                        <p:cTn id="22" dur="2000" fill="hold"/>
                                        <p:tgtEl>
                                          <p:spTgt spid="9">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title"/>
          </p:nvPr>
        </p:nvSpPr>
        <p:spPr>
          <a:xfrm>
            <a:off x="539552" y="404664"/>
            <a:ext cx="8229600" cy="1728192"/>
          </a:xfrm>
          <a:solidFill>
            <a:schemeClr val="accent2">
              <a:lumMod val="20000"/>
              <a:lumOff val="80000"/>
            </a:schemeClr>
          </a:solidFill>
        </p:spPr>
        <p:txBody>
          <a:bodyPr>
            <a:normAutofit fontScale="90000"/>
          </a:bodyPr>
          <a:lstStyle/>
          <a:p>
            <a:pPr algn="justLow"/>
            <a:r>
              <a:rPr lang="ar-SA" sz="3600" b="1" dirty="0" smtClean="0">
                <a:cs typeface="+mn-cs"/>
              </a:rPr>
              <a:t>وقد أشار احد العلماء الفرنسيين“ ألبرت ديمانجون” إلى </a:t>
            </a:r>
            <a:r>
              <a:rPr lang="ar-SA" sz="3600" b="1" dirty="0" smtClean="0">
                <a:solidFill>
                  <a:schemeClr val="accent2">
                    <a:lumMod val="75000"/>
                  </a:schemeClr>
                </a:solidFill>
                <a:cs typeface="+mn-cs"/>
              </a:rPr>
              <a:t>أن الجغرافيا البشرية ترتبط بالعلوم الاجتماعية</a:t>
            </a:r>
            <a:br>
              <a:rPr lang="ar-SA" sz="3600" b="1" dirty="0" smtClean="0">
                <a:solidFill>
                  <a:schemeClr val="accent2">
                    <a:lumMod val="75000"/>
                  </a:schemeClr>
                </a:solidFill>
                <a:cs typeface="+mn-cs"/>
              </a:rPr>
            </a:br>
            <a:r>
              <a:rPr lang="ar-SA" sz="3600" b="1" dirty="0" smtClean="0">
                <a:solidFill>
                  <a:schemeClr val="accent2">
                    <a:lumMod val="75000"/>
                  </a:schemeClr>
                </a:solidFill>
                <a:cs typeface="+mn-cs"/>
              </a:rPr>
              <a:t> والتاريخ أكثر من ارتباطها بالعلوم الطبيعية.   </a:t>
            </a:r>
            <a:endParaRPr lang="ar-SA" sz="3600" b="1" dirty="0">
              <a:solidFill>
                <a:schemeClr val="accent2">
                  <a:lumMod val="75000"/>
                </a:schemeClr>
              </a:solidFill>
              <a:cs typeface="+mn-cs"/>
            </a:endParaRPr>
          </a:p>
        </p:txBody>
      </p:sp>
      <p:sp>
        <p:nvSpPr>
          <p:cNvPr id="9" name="عنصر نائب للمحتوى 8"/>
          <p:cNvSpPr>
            <a:spLocks noGrp="1"/>
          </p:cNvSpPr>
          <p:nvPr>
            <p:ph idx="1"/>
          </p:nvPr>
        </p:nvSpPr>
        <p:spPr>
          <a:xfrm>
            <a:off x="457200" y="2276872"/>
            <a:ext cx="8229600" cy="3935669"/>
          </a:xfrm>
          <a:solidFill>
            <a:schemeClr val="accent2">
              <a:lumMod val="20000"/>
              <a:lumOff val="80000"/>
            </a:schemeClr>
          </a:solidFill>
        </p:spPr>
        <p:txBody>
          <a:bodyPr>
            <a:normAutofit/>
          </a:bodyPr>
          <a:lstStyle/>
          <a:p>
            <a:pPr>
              <a:buNone/>
            </a:pPr>
            <a:r>
              <a:rPr lang="ar-SA" sz="3600" b="1" dirty="0" smtClean="0"/>
              <a:t>وان </a:t>
            </a:r>
            <a:r>
              <a:rPr lang="ar-SA" sz="3600" b="1" dirty="0" smtClean="0">
                <a:cs typeface="+mn-cs"/>
              </a:rPr>
              <a:t>الجغرافيا البشرية </a:t>
            </a:r>
            <a:r>
              <a:rPr lang="ar-SA" sz="3600" b="1" dirty="0" smtClean="0">
                <a:solidFill>
                  <a:schemeClr val="accent2">
                    <a:lumMod val="75000"/>
                  </a:schemeClr>
                </a:solidFill>
                <a:cs typeface="+mn-cs"/>
              </a:rPr>
              <a:t>تدرس المجتمعات لا الأفراد </a:t>
            </a:r>
            <a:r>
              <a:rPr lang="ar-SA" sz="3600" b="1" dirty="0" smtClean="0">
                <a:cs typeface="+mn-cs"/>
              </a:rPr>
              <a:t>وذلك في المجالات التالية:-</a:t>
            </a:r>
          </a:p>
          <a:p>
            <a:pPr marL="742950" indent="-742950">
              <a:buFont typeface="+mj-lt"/>
              <a:buAutoNum type="arabicPeriod"/>
            </a:pPr>
            <a:r>
              <a:rPr lang="ar-SA" sz="3600" b="1" dirty="0" smtClean="0"/>
              <a:t>دراسة الجنس البشري من حيث الأعداد والتوزيع.</a:t>
            </a:r>
          </a:p>
          <a:p>
            <a:pPr marL="742950" indent="-742950">
              <a:buFont typeface="+mj-lt"/>
              <a:buAutoNum type="arabicPeriod"/>
            </a:pPr>
            <a:r>
              <a:rPr lang="ar-SA" sz="3600" b="1" dirty="0" smtClean="0"/>
              <a:t>دراسة استخدام الأرض وشغلها بواسطة المجتمعات البشرية.</a:t>
            </a:r>
          </a:p>
          <a:p>
            <a:pPr marL="742950" indent="-742950">
              <a:buFont typeface="+mj-lt"/>
              <a:buAutoNum type="arabicPeriod"/>
            </a:pPr>
            <a:r>
              <a:rPr lang="ar-SA" sz="3600" b="1" dirty="0" smtClean="0"/>
              <a:t>دراسة استغلال الموارد الطبيعية.</a:t>
            </a:r>
          </a:p>
          <a:p>
            <a:pPr marL="742950" indent="-742950">
              <a:buFont typeface="+mj-lt"/>
              <a:buAutoNum type="arabicPeriod"/>
            </a:pPr>
            <a:endParaRPr lang="ar-SA" sz="3600" b="1" dirty="0"/>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17</a:t>
            </a:fld>
            <a:endParaRPr lang="ar-SA"/>
          </a:p>
        </p:txBody>
      </p:sp>
      <p:sp>
        <p:nvSpPr>
          <p:cNvPr id="5" name="مستطيل 4"/>
          <p:cNvSpPr/>
          <p:nvPr/>
        </p:nvSpPr>
        <p:spPr>
          <a:xfrm>
            <a:off x="971600" y="6237312"/>
            <a:ext cx="1385315" cy="369332"/>
          </a:xfrm>
          <a:prstGeom prst="rect">
            <a:avLst/>
          </a:prstGeom>
        </p:spPr>
        <p:txBody>
          <a:bodyPr wrap="none">
            <a:spAutoFit/>
          </a:bodyPr>
          <a:lstStyle/>
          <a:p>
            <a:r>
              <a:rPr lang="ar-SA" b="1" dirty="0" smtClean="0">
                <a:solidFill>
                  <a:srgbClr val="FF0000"/>
                </a:solidFill>
              </a:rPr>
              <a:t>أد/محمد رمضان</a:t>
            </a:r>
            <a:endParaRPr lang="ar-SA" b="1" dirty="0">
              <a:solidFill>
                <a:srgbClr val="FF0000"/>
              </a:solidFill>
            </a:endParaRPr>
          </a:p>
        </p:txBody>
      </p:sp>
      <p:sp>
        <p:nvSpPr>
          <p:cNvPr id="6" name="مربع نص 5"/>
          <p:cNvSpPr txBox="1"/>
          <p:nvPr/>
        </p:nvSpPr>
        <p:spPr>
          <a:xfrm>
            <a:off x="2843808" y="5949280"/>
            <a:ext cx="5328592" cy="523220"/>
          </a:xfrm>
          <a:prstGeom prst="rect">
            <a:avLst/>
          </a:prstGeom>
          <a:noFill/>
          <a:ln w="38100">
            <a:solidFill>
              <a:srgbClr val="FF0000"/>
            </a:solidFill>
          </a:ln>
        </p:spPr>
        <p:txBody>
          <a:bodyPr wrap="square" rtlCol="1">
            <a:spAutoFit/>
          </a:bodyPr>
          <a:lstStyle/>
          <a:p>
            <a:r>
              <a:rPr lang="ar-SA" sz="2800" b="1" dirty="0" smtClean="0">
                <a:solidFill>
                  <a:srgbClr val="FF0000"/>
                </a:solidFill>
              </a:rPr>
              <a:t>ما هي أهم مجالات دراسة الجغرافيا البشرية؟</a:t>
            </a:r>
            <a:endParaRPr lang="ar-SA" sz="2800" b="1" dirty="0">
              <a:solidFill>
                <a:srgbClr val="FF0000"/>
              </a:solidFill>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box(in)">
                                      <p:cBhvr>
                                        <p:cTn id="7" dur="2000"/>
                                        <p:tgtEl>
                                          <p:spTgt spid="9">
                                            <p:bg/>
                                          </p:spTgt>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box(in)">
                                      <p:cBhvr>
                                        <p:cTn id="10" dur="2000"/>
                                        <p:tgtEl>
                                          <p:spTgt spid="9">
                                            <p:txEl>
                                              <p:pRg st="0" end="0"/>
                                            </p:txEl>
                                          </p:spTgt>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Effect transition="in" filter="box(in)">
                                      <p:cBhvr>
                                        <p:cTn id="13" dur="2000"/>
                                        <p:tgtEl>
                                          <p:spTgt spid="9">
                                            <p:txEl>
                                              <p:pRg st="1" end="1"/>
                                            </p:txEl>
                                          </p:spTgt>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9">
                                            <p:txEl>
                                              <p:pRg st="2" end="2"/>
                                            </p:txEl>
                                          </p:spTgt>
                                        </p:tgtEl>
                                        <p:attrNameLst>
                                          <p:attrName>style.visibility</p:attrName>
                                        </p:attrNameLst>
                                      </p:cBhvr>
                                      <p:to>
                                        <p:strVal val="visible"/>
                                      </p:to>
                                    </p:set>
                                    <p:animEffect transition="in" filter="box(in)">
                                      <p:cBhvr>
                                        <p:cTn id="16" dur="2000"/>
                                        <p:tgtEl>
                                          <p:spTgt spid="9">
                                            <p:txEl>
                                              <p:pRg st="2" end="2"/>
                                            </p:txEl>
                                          </p:spTgt>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Effect transition="in" filter="box(in)">
                                      <p:cBhvr>
                                        <p:cTn id="19" dur="20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title"/>
          </p:nvPr>
        </p:nvSpPr>
        <p:spPr>
          <a:xfrm>
            <a:off x="457200" y="274638"/>
            <a:ext cx="8229600" cy="778098"/>
          </a:xfrm>
          <a:solidFill>
            <a:schemeClr val="accent2">
              <a:lumMod val="20000"/>
              <a:lumOff val="80000"/>
            </a:schemeClr>
          </a:solidFill>
        </p:spPr>
        <p:txBody>
          <a:bodyPr>
            <a:normAutofit/>
          </a:bodyPr>
          <a:lstStyle/>
          <a:p>
            <a:pPr algn="r"/>
            <a:r>
              <a:rPr lang="ar-SA" sz="3600" b="1" u="sng" dirty="0" smtClean="0"/>
              <a:t>فروع الجغرافيا البشرية</a:t>
            </a:r>
            <a:r>
              <a:rPr lang="ar-SA" sz="3600" b="1" dirty="0" smtClean="0"/>
              <a:t>:-</a:t>
            </a:r>
            <a:endParaRPr lang="ar-SA" sz="3600" b="1" dirty="0"/>
          </a:p>
        </p:txBody>
      </p:sp>
      <p:sp>
        <p:nvSpPr>
          <p:cNvPr id="9" name="عنصر نائب للمحتوى 8"/>
          <p:cNvSpPr>
            <a:spLocks noGrp="1"/>
          </p:cNvSpPr>
          <p:nvPr>
            <p:ph idx="1"/>
          </p:nvPr>
        </p:nvSpPr>
        <p:spPr>
          <a:xfrm>
            <a:off x="457200" y="1052737"/>
            <a:ext cx="8229600" cy="720080"/>
          </a:xfrm>
          <a:solidFill>
            <a:schemeClr val="accent2">
              <a:lumMod val="20000"/>
              <a:lumOff val="80000"/>
            </a:schemeClr>
          </a:solidFill>
        </p:spPr>
        <p:txBody>
          <a:bodyPr>
            <a:normAutofit/>
          </a:bodyPr>
          <a:lstStyle/>
          <a:p>
            <a:pPr>
              <a:buNone/>
            </a:pPr>
            <a:r>
              <a:rPr lang="ar-SA" sz="3600" b="1" dirty="0" smtClean="0"/>
              <a:t>تنقسم الجغرافيا البشرية إلى ثلاثة أقسام رئيسية هي:-</a:t>
            </a:r>
          </a:p>
          <a:p>
            <a:pPr>
              <a:buNone/>
            </a:pPr>
            <a:endParaRPr lang="ar-SA" sz="3600" b="1" dirty="0"/>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18</a:t>
            </a:fld>
            <a:endParaRPr lang="ar-SA"/>
          </a:p>
        </p:txBody>
      </p:sp>
      <p:sp>
        <p:nvSpPr>
          <p:cNvPr id="10" name="سهم إلى اليمين 9"/>
          <p:cNvSpPr/>
          <p:nvPr/>
        </p:nvSpPr>
        <p:spPr>
          <a:xfrm>
            <a:off x="755576" y="2924944"/>
            <a:ext cx="8136904" cy="2088232"/>
          </a:xfrm>
          <a:prstGeom prst="rightArrow">
            <a:avLst>
              <a:gd name="adj1" fmla="val 50000"/>
              <a:gd name="adj2"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سهم إلى اليسار 10"/>
          <p:cNvSpPr/>
          <p:nvPr/>
        </p:nvSpPr>
        <p:spPr>
          <a:xfrm>
            <a:off x="251520" y="4365104"/>
            <a:ext cx="8568952" cy="2492896"/>
          </a:xfrm>
          <a:prstGeom prst="leftArrow">
            <a:avLst>
              <a:gd name="adj1" fmla="val 50000"/>
              <a:gd name="adj2" fmla="val 49461"/>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سهم إلى اليسار 11"/>
          <p:cNvSpPr/>
          <p:nvPr/>
        </p:nvSpPr>
        <p:spPr>
          <a:xfrm>
            <a:off x="323528" y="1412776"/>
            <a:ext cx="8352928" cy="1944216"/>
          </a:xfrm>
          <a:prstGeom prst="leftArrow">
            <a:avLst>
              <a:gd name="adj1" fmla="val 56916"/>
              <a:gd name="adj2"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5" name="مربع نص 14"/>
          <p:cNvSpPr txBox="1"/>
          <p:nvPr/>
        </p:nvSpPr>
        <p:spPr>
          <a:xfrm>
            <a:off x="827584" y="1844824"/>
            <a:ext cx="7920880" cy="1077218"/>
          </a:xfrm>
          <a:prstGeom prst="rect">
            <a:avLst/>
          </a:prstGeom>
          <a:noFill/>
          <a:ln>
            <a:noFill/>
          </a:ln>
        </p:spPr>
        <p:txBody>
          <a:bodyPr wrap="square" rtlCol="1">
            <a:spAutoFit/>
          </a:bodyPr>
          <a:lstStyle/>
          <a:p>
            <a:pPr algn="ctr"/>
            <a:r>
              <a:rPr lang="ar-SA" sz="3200" b="1" dirty="0" smtClean="0"/>
              <a:t>1</a:t>
            </a:r>
            <a:r>
              <a:rPr lang="ar-SA" sz="3200" b="1" dirty="0" smtClean="0">
                <a:solidFill>
                  <a:schemeClr val="accent2">
                    <a:lumMod val="50000"/>
                  </a:schemeClr>
                </a:solidFill>
              </a:rPr>
              <a:t>- الجغرافيا الاجتماعية وهي تهتم بدراسة السكان والعمران والظاهرات الحضارية البشرية.</a:t>
            </a:r>
            <a:endParaRPr lang="ar-SA" sz="3200" b="1" dirty="0">
              <a:solidFill>
                <a:schemeClr val="accent2">
                  <a:lumMod val="50000"/>
                </a:schemeClr>
              </a:solidFill>
            </a:endParaRPr>
          </a:p>
        </p:txBody>
      </p:sp>
      <p:sp>
        <p:nvSpPr>
          <p:cNvPr id="16" name="مربع نص 15"/>
          <p:cNvSpPr txBox="1"/>
          <p:nvPr/>
        </p:nvSpPr>
        <p:spPr>
          <a:xfrm>
            <a:off x="539552" y="3501008"/>
            <a:ext cx="7704856" cy="1077218"/>
          </a:xfrm>
          <a:prstGeom prst="rect">
            <a:avLst/>
          </a:prstGeom>
          <a:noFill/>
        </p:spPr>
        <p:txBody>
          <a:bodyPr wrap="square" rtlCol="1">
            <a:spAutoFit/>
          </a:bodyPr>
          <a:lstStyle/>
          <a:p>
            <a:pPr algn="ctr"/>
            <a:r>
              <a:rPr lang="ar-SA" sz="3200" b="1" dirty="0" smtClean="0">
                <a:solidFill>
                  <a:schemeClr val="accent2">
                    <a:lumMod val="50000"/>
                  </a:schemeClr>
                </a:solidFill>
              </a:rPr>
              <a:t>2- الجغرافيا الاقتصادية وهي تهتم بدراسة النشاط البشري والنقل والتجارة.</a:t>
            </a:r>
            <a:endParaRPr lang="ar-SA" b="1" dirty="0">
              <a:solidFill>
                <a:schemeClr val="accent2">
                  <a:lumMod val="50000"/>
                </a:schemeClr>
              </a:solidFill>
            </a:endParaRPr>
          </a:p>
        </p:txBody>
      </p:sp>
      <p:sp>
        <p:nvSpPr>
          <p:cNvPr id="18" name="مربع نص 17"/>
          <p:cNvSpPr txBox="1"/>
          <p:nvPr/>
        </p:nvSpPr>
        <p:spPr>
          <a:xfrm>
            <a:off x="683568" y="5085184"/>
            <a:ext cx="7920880" cy="1080120"/>
          </a:xfrm>
          <a:prstGeom prst="rect">
            <a:avLst/>
          </a:prstGeom>
          <a:noFill/>
        </p:spPr>
        <p:txBody>
          <a:bodyPr wrap="square" rtlCol="1">
            <a:spAutoFit/>
          </a:bodyPr>
          <a:lstStyle/>
          <a:p>
            <a:r>
              <a:rPr lang="ar-SA" sz="3200" b="1" dirty="0" smtClean="0">
                <a:solidFill>
                  <a:schemeClr val="accent2">
                    <a:lumMod val="50000"/>
                  </a:schemeClr>
                </a:solidFill>
              </a:rPr>
              <a:t>3- الجغرافيا السياسية وهي تهتم بدراسة الوحدات السياسية من حيث المساحة والشكل وعناصر القوة للدولة.</a:t>
            </a:r>
            <a:endParaRPr lang="ar-SA" sz="3200" dirty="0">
              <a:solidFill>
                <a:schemeClr val="accent2">
                  <a:lumMod val="50000"/>
                </a:schemeClr>
              </a:solidFill>
            </a:endParaRPr>
          </a:p>
        </p:txBody>
      </p:sp>
      <p:sp>
        <p:nvSpPr>
          <p:cNvPr id="13" name="مربع نص 12"/>
          <p:cNvSpPr txBox="1"/>
          <p:nvPr/>
        </p:nvSpPr>
        <p:spPr>
          <a:xfrm>
            <a:off x="2267744" y="6381328"/>
            <a:ext cx="3384376" cy="400110"/>
          </a:xfrm>
          <a:prstGeom prst="rect">
            <a:avLst/>
          </a:prstGeom>
          <a:noFill/>
        </p:spPr>
        <p:txBody>
          <a:bodyPr wrap="square" rtlCol="1">
            <a:spAutoFit/>
          </a:bodyPr>
          <a:lstStyle/>
          <a:p>
            <a:r>
              <a:rPr lang="ar-SA" sz="2000" b="1" dirty="0" smtClean="0">
                <a:solidFill>
                  <a:srgbClr val="FF0000"/>
                </a:solidFill>
              </a:rPr>
              <a:t>نهاية الفصل الأول : أد/محمد رمضان</a:t>
            </a:r>
            <a:endParaRPr lang="ar-SA" sz="2000" b="1" dirty="0">
              <a:solidFill>
                <a:srgbClr val="FF0000"/>
              </a:solidFill>
            </a:endParaRPr>
          </a:p>
        </p:txBody>
      </p:sp>
      <p:sp>
        <p:nvSpPr>
          <p:cNvPr id="17" name="شكل بيضاوي 16"/>
          <p:cNvSpPr/>
          <p:nvPr/>
        </p:nvSpPr>
        <p:spPr>
          <a:xfrm>
            <a:off x="1259632" y="0"/>
            <a:ext cx="2232248" cy="119675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0000"/>
                </a:solidFill>
              </a:rPr>
              <a:t>ما هي فروع الجغرافيا البشرية؟</a:t>
            </a:r>
            <a:endParaRPr lang="ar-SA" sz="2400" b="1" dirty="0">
              <a:solidFill>
                <a:srgbClr val="FF0000"/>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9"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0-#ppt_h/2"/>
                                          </p:val>
                                        </p:tav>
                                        <p:tav tm="100000">
                                          <p:val>
                                            <p:strVal val="#ppt_y"/>
                                          </p:val>
                                        </p:tav>
                                      </p:tavLst>
                                    </p:anim>
                                  </p:childTnLst>
                                </p:cTn>
                              </p:par>
                              <p:par>
                                <p:cTn id="18" presetID="2" presetClass="entr" presetSubtype="9"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0-#ppt_w/2"/>
                                          </p:val>
                                        </p:tav>
                                        <p:tav tm="100000">
                                          <p:val>
                                            <p:strVal val="#ppt_x"/>
                                          </p:val>
                                        </p:tav>
                                      </p:tavLst>
                                    </p:anim>
                                    <p:anim calcmode="lin" valueType="num">
                                      <p:cBhvr additive="base">
                                        <p:cTn id="21" dur="500" fill="hold"/>
                                        <p:tgtEl>
                                          <p:spTgt spid="16"/>
                                        </p:tgtEl>
                                        <p:attrNameLst>
                                          <p:attrName>ppt_y</p:attrName>
                                        </p:attrNameLst>
                                      </p:cBhvr>
                                      <p:tavLst>
                                        <p:tav tm="0">
                                          <p:val>
                                            <p:strVal val="0-#ppt_h/2"/>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1+#ppt_w/2"/>
                                          </p:val>
                                        </p:tav>
                                        <p:tav tm="100000">
                                          <p:val>
                                            <p:strVal val="#ppt_x"/>
                                          </p:val>
                                        </p:tav>
                                      </p:tavLst>
                                    </p:anim>
                                    <p:anim calcmode="lin" valueType="num">
                                      <p:cBhvr additive="base">
                                        <p:cTn id="29" dur="500" fill="hold"/>
                                        <p:tgtEl>
                                          <p:spTgt spid="18"/>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8" presetClass="emph" presetSubtype="0" fill="hold" grpId="0" nodeType="afterEffect">
                                  <p:stCondLst>
                                    <p:cond delay="0"/>
                                  </p:stCondLst>
                                  <p:childTnLst>
                                    <p:animRot by="21600000">
                                      <p:cBhvr>
                                        <p:cTn id="32" dur="5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5" grpId="0"/>
      <p:bldP spid="16" grpId="0"/>
      <p:bldP spid="18" grpId="0"/>
      <p:bldP spid="1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441</TotalTime>
  <Words>1106</Words>
  <Application>Microsoft Office PowerPoint</Application>
  <PresentationFormat>عرض على الشاشة (3:4)‏</PresentationFormat>
  <Paragraphs>174</Paragraphs>
  <Slides>18</Slides>
  <Notes>1</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انقلاب</vt:lpstr>
      <vt:lpstr>الجغرافيا البشرية جامعة الدمام كلية الآداب بالدمام  قسم الجغرافيا ونظم المعلومات الجغرافية. المستوي الثالث  </vt:lpstr>
      <vt:lpstr>أهداف  المقرر:</vt:lpstr>
      <vt:lpstr>الشريحة 3</vt:lpstr>
      <vt:lpstr>مفردات المقرر</vt:lpstr>
      <vt:lpstr>الباب الأول: الإنسان والبيئة. الفصل الأول: تطور الجغرافيا البشرية. الفصل الثاني: البيئة والإنسان. الفصل الثالث: دور الإنسان في البيئة.</vt:lpstr>
      <vt:lpstr>الباب الأول : الإنسان والبيئة الفصل الأول : تطور الجغرافيا البشرية</vt:lpstr>
      <vt:lpstr>الفرق بين القسمين</vt:lpstr>
      <vt:lpstr>وتنقسم الجغرافيا البشرية إلى عدة فروع أبرزها:-</vt:lpstr>
      <vt:lpstr>وللوصول للهدف السابق فإن البحث الجغرافي يستمد معلومات وفيرة من العلوم البيولوجية والاجتماعية والإنسانية .</vt:lpstr>
      <vt:lpstr>وتتناول الجغرافيا الكثير من مشكلات عالمنا المعاصر ومتغيراته في البيئات المختلفة, ولعل ابرز هذه المشكلات التزايد السكان الضخم الذي شهدته معظم أقاليم العالم في القرن العشرين. </vt:lpstr>
      <vt:lpstr>المنهج الأصولي والإقليمي في دراسة الجغرافيا</vt:lpstr>
      <vt:lpstr>والشكل التالي يوضح العلاقات المتبادلة بين الجغرافيا والعلوم الأخرى .</vt:lpstr>
      <vt:lpstr>الفرق بين المنهجين:</vt:lpstr>
      <vt:lpstr>البعد المكاني في الجغرافيا البشرية:-</vt:lpstr>
      <vt:lpstr>تطور الجغرافيا البشرية  الحتمية والإمكانية الجغرافية </vt:lpstr>
      <vt:lpstr>الإمكانية الجغرافية:- ( الإنسان يختار ما يشاء )</vt:lpstr>
      <vt:lpstr>وقد أشار احد العلماء الفرنسيين“ ألبرت ديمانجون” إلى أن الجغرافيا البشرية ترتبط بالعلوم الاجتماعية  والتاريخ أكثر من ارتباطها بالعلوم الطبيعية.   </vt:lpstr>
      <vt:lpstr>فروع الجغرافيا البشرية:-</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مفهوم الجغرافيا البشرية وتطورها</dc:title>
  <dc:creator>أد محمد رمضان</dc:creator>
  <cp:lastModifiedBy>user</cp:lastModifiedBy>
  <cp:revision>105</cp:revision>
  <dcterms:modified xsi:type="dcterms:W3CDTF">2010-09-14T15:38:03Z</dcterms:modified>
</cp:coreProperties>
</file>