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72" r:id="rId1"/>
    <p:sldMasterId id="2147483684" r:id="rId2"/>
  </p:sldMasterIdLst>
  <p:notesMasterIdLst>
    <p:notesMasterId r:id="rId28"/>
  </p:notesMasterIdLst>
  <p:sldIdLst>
    <p:sldId id="272" r:id="rId3"/>
    <p:sldId id="256" r:id="rId4"/>
    <p:sldId id="257" r:id="rId5"/>
    <p:sldId id="258" r:id="rId6"/>
    <p:sldId id="259" r:id="rId7"/>
    <p:sldId id="261" r:id="rId8"/>
    <p:sldId id="262" r:id="rId9"/>
    <p:sldId id="263" r:id="rId10"/>
    <p:sldId id="264" r:id="rId11"/>
    <p:sldId id="265" r:id="rId12"/>
    <p:sldId id="266" r:id="rId13"/>
    <p:sldId id="267" r:id="rId14"/>
    <p:sldId id="268" r:id="rId15"/>
    <p:sldId id="271" r:id="rId16"/>
    <p:sldId id="269" r:id="rId17"/>
    <p:sldId id="270" r:id="rId18"/>
    <p:sldId id="273" r:id="rId19"/>
    <p:sldId id="274" r:id="rId20"/>
    <p:sldId id="275" r:id="rId21"/>
    <p:sldId id="276" r:id="rId22"/>
    <p:sldId id="277" r:id="rId23"/>
    <p:sldId id="280" r:id="rId24"/>
    <p:sldId id="281" r:id="rId25"/>
    <p:sldId id="278" r:id="rId26"/>
    <p:sldId id="279" r:id="rId27"/>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p:scale>
          <a:sx n="74" d="100"/>
          <a:sy n="74" d="100"/>
        </p:scale>
        <p:origin x="-1266" y="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viewProps" Target="viewProps.xml"/></Relationships>
</file>

<file path=ppt/diagrams/_rels/data1.xml.rels><?xml version="1.0" encoding="UTF-8" standalone="yes"?>
<Relationships xmlns="http://schemas.openxmlformats.org/package/2006/relationships"><Relationship Id="rId1" Type="http://schemas.openxmlformats.org/officeDocument/2006/relationships/image" Target="../media/image4.jpeg"/></Relationships>
</file>

<file path=ppt/diagrams/_rels/drawing1.xml.rels><?xml version="1.0" encoding="UTF-8" standalone="yes"?>
<Relationships xmlns="http://schemas.openxmlformats.org/package/2006/relationships"><Relationship Id="rId1" Type="http://schemas.openxmlformats.org/officeDocument/2006/relationships/image" Target="../media/image4.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A6353A1-719B-4445-850F-16467402FE89}" type="doc">
      <dgm:prSet loTypeId="urn:microsoft.com/office/officeart/2005/8/layout/vList4" loCatId="list" qsTypeId="urn:microsoft.com/office/officeart/2005/8/quickstyle/simple1" qsCatId="simple" csTypeId="urn:microsoft.com/office/officeart/2005/8/colors/accent1_2" csCatId="accent1" phldr="1"/>
      <dgm:spPr/>
      <dgm:t>
        <a:bodyPr/>
        <a:lstStyle/>
        <a:p>
          <a:pPr rtl="1"/>
          <a:endParaRPr lang="ar-SA"/>
        </a:p>
      </dgm:t>
    </dgm:pt>
    <dgm:pt modelId="{1776A916-7DD9-4774-A917-B36849FCA2B2}">
      <dgm:prSet phldrT="[نص]" custT="1"/>
      <dgm:spPr>
        <a:solidFill>
          <a:schemeClr val="accent1">
            <a:lumMod val="20000"/>
            <a:lumOff val="80000"/>
          </a:schemeClr>
        </a:solidFill>
      </dgm:spPr>
      <dgm:t>
        <a:bodyPr/>
        <a:lstStyle/>
        <a:p>
          <a:pPr algn="ctr" rtl="1"/>
          <a:r>
            <a:rPr lang="ar-SA" sz="3600" b="1" dirty="0" smtClean="0">
              <a:solidFill>
                <a:schemeClr val="tx1"/>
              </a:solidFill>
              <a:latin typeface="Arial" pitchFamily="34" charset="0"/>
              <a:cs typeface="Arial" pitchFamily="34" charset="0"/>
            </a:rPr>
            <a:t>1</a:t>
          </a:r>
          <a:r>
            <a:rPr lang="ar-SA" sz="3600"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t> - شمال شرق الولايات المتحدة.</a:t>
          </a:r>
          <a:endParaRPr lang="ar-SA" sz="3600" b="1" dirty="0">
            <a:solidFill>
              <a:schemeClr val="tx1"/>
            </a:solidFill>
            <a:effectLst>
              <a:outerShdw blurRad="38100" dist="38100" dir="2700000" algn="tl">
                <a:srgbClr val="000000">
                  <a:alpha val="43137"/>
                </a:srgbClr>
              </a:outerShdw>
            </a:effectLst>
            <a:latin typeface="Arial" pitchFamily="34" charset="0"/>
            <a:cs typeface="Arial" pitchFamily="34" charset="0"/>
          </a:endParaRPr>
        </a:p>
      </dgm:t>
    </dgm:pt>
    <dgm:pt modelId="{0337C7DF-CD56-431E-BAAA-4EE52AEB8A2A}" type="parTrans" cxnId="{43C8259F-94A9-4F1C-B6D6-07D2C5BF0738}">
      <dgm:prSet/>
      <dgm:spPr/>
      <dgm:t>
        <a:bodyPr/>
        <a:lstStyle/>
        <a:p>
          <a:pPr rtl="1"/>
          <a:endParaRPr lang="ar-SA"/>
        </a:p>
      </dgm:t>
    </dgm:pt>
    <dgm:pt modelId="{3B85DE17-1815-4EB2-ABCD-CB9F2BABE9B8}" type="sibTrans" cxnId="{43C8259F-94A9-4F1C-B6D6-07D2C5BF0738}">
      <dgm:prSet/>
      <dgm:spPr/>
      <dgm:t>
        <a:bodyPr/>
        <a:lstStyle/>
        <a:p>
          <a:pPr rtl="1"/>
          <a:endParaRPr lang="ar-SA"/>
        </a:p>
      </dgm:t>
    </dgm:pt>
    <dgm:pt modelId="{898249B5-57FB-4BEA-B839-452CCEA97C1B}">
      <dgm:prSet phldrT="[نص]" custT="1"/>
      <dgm:spPr>
        <a:solidFill>
          <a:schemeClr val="accent1">
            <a:lumMod val="20000"/>
            <a:lumOff val="80000"/>
          </a:schemeClr>
        </a:solidFill>
      </dgm:spPr>
      <dgm:t>
        <a:bodyPr/>
        <a:lstStyle/>
        <a:p>
          <a:pPr algn="ctr" rtl="1"/>
          <a:r>
            <a:rPr lang="ar-SA" sz="3600" b="1" dirty="0" smtClean="0">
              <a:solidFill>
                <a:schemeClr val="tx1"/>
              </a:solidFill>
              <a:effectLst>
                <a:outerShdw blurRad="38100" dist="38100" dir="2700000" algn="tl">
                  <a:srgbClr val="000000">
                    <a:alpha val="43137"/>
                  </a:srgbClr>
                </a:outerShdw>
              </a:effectLst>
            </a:rPr>
            <a:t>2</a:t>
          </a:r>
          <a:r>
            <a:rPr lang="ar-SA" sz="3600" b="1" dirty="0" smtClean="0">
              <a:solidFill>
                <a:schemeClr val="tx1"/>
              </a:solidFill>
            </a:rPr>
            <a:t> </a:t>
          </a:r>
          <a:r>
            <a:rPr lang="ar-SA" sz="3600" b="1" dirty="0" smtClean="0">
              <a:solidFill>
                <a:schemeClr val="tx1"/>
              </a:solidFill>
              <a:effectLst>
                <a:outerShdw blurRad="38100" dist="38100" dir="2700000" algn="tl">
                  <a:srgbClr val="000000">
                    <a:alpha val="43137"/>
                  </a:srgbClr>
                </a:outerShdw>
              </a:effectLst>
            </a:rPr>
            <a:t>– </a:t>
          </a:r>
          <a:r>
            <a:rPr lang="ar-SA" sz="3600"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t>الجزر البريطانية و</a:t>
          </a:r>
          <a:r>
            <a:rPr lang="ar-SA" sz="3600" b="1" dirty="0" smtClean="0">
              <a:solidFill>
                <a:schemeClr val="tx1"/>
              </a:solidFill>
              <a:effectLst>
                <a:outerShdw blurRad="38100" dist="38100" dir="2700000" algn="tl">
                  <a:srgbClr val="000000">
                    <a:alpha val="43137"/>
                  </a:srgbClr>
                </a:outerShdw>
              </a:effectLst>
            </a:rPr>
            <a:t>غرب أوروبا.</a:t>
          </a:r>
          <a:endParaRPr lang="ar-SA" sz="3600" b="1" dirty="0">
            <a:solidFill>
              <a:schemeClr val="tx1"/>
            </a:solidFill>
            <a:effectLst>
              <a:outerShdw blurRad="38100" dist="38100" dir="2700000" algn="tl">
                <a:srgbClr val="000000">
                  <a:alpha val="43137"/>
                </a:srgbClr>
              </a:outerShdw>
            </a:effectLst>
          </a:endParaRPr>
        </a:p>
      </dgm:t>
    </dgm:pt>
    <dgm:pt modelId="{3F8EF9BD-A8CF-4AC2-9FEE-41C0C48EE25F}" type="parTrans" cxnId="{2C95DC93-3727-41E3-9F9F-C38199D5BFC0}">
      <dgm:prSet/>
      <dgm:spPr/>
      <dgm:t>
        <a:bodyPr/>
        <a:lstStyle/>
        <a:p>
          <a:pPr rtl="1"/>
          <a:endParaRPr lang="ar-SA"/>
        </a:p>
      </dgm:t>
    </dgm:pt>
    <dgm:pt modelId="{12463E91-41AB-4040-ACE4-4DEB30BC6003}" type="sibTrans" cxnId="{2C95DC93-3727-41E3-9F9F-C38199D5BFC0}">
      <dgm:prSet/>
      <dgm:spPr/>
      <dgm:t>
        <a:bodyPr/>
        <a:lstStyle/>
        <a:p>
          <a:pPr rtl="1"/>
          <a:endParaRPr lang="ar-SA"/>
        </a:p>
      </dgm:t>
    </dgm:pt>
    <dgm:pt modelId="{685851F9-9792-48D5-9B9E-51CD9DC5376D}">
      <dgm:prSet custT="1"/>
      <dgm:spPr>
        <a:solidFill>
          <a:schemeClr val="accent1">
            <a:lumMod val="20000"/>
            <a:lumOff val="80000"/>
          </a:schemeClr>
        </a:solidFill>
      </dgm:spPr>
      <dgm:t>
        <a:bodyPr/>
        <a:lstStyle/>
        <a:p>
          <a:pPr algn="ctr" rtl="1"/>
          <a:r>
            <a:rPr lang="ar-SA" sz="3600" b="1" dirty="0" smtClean="0">
              <a:solidFill>
                <a:schemeClr val="tx1"/>
              </a:solidFill>
              <a:effectLst>
                <a:outerShdw blurRad="38100" dist="38100" dir="2700000" algn="tl">
                  <a:srgbClr val="000000">
                    <a:alpha val="43137"/>
                  </a:srgbClr>
                </a:outerShdw>
              </a:effectLst>
            </a:rPr>
            <a:t>4 – كولومبيا البريطانية بكندا.</a:t>
          </a:r>
          <a:endParaRPr lang="ar-SA" sz="3600" b="1" dirty="0">
            <a:solidFill>
              <a:schemeClr val="tx1"/>
            </a:solidFill>
            <a:effectLst>
              <a:outerShdw blurRad="38100" dist="38100" dir="2700000" algn="tl">
                <a:srgbClr val="000000">
                  <a:alpha val="43137"/>
                </a:srgbClr>
              </a:outerShdw>
            </a:effectLst>
          </a:endParaRPr>
        </a:p>
      </dgm:t>
    </dgm:pt>
    <dgm:pt modelId="{B75ADBE7-CD20-46C4-8A17-75402106C2D5}" type="parTrans" cxnId="{89414D68-1B46-445B-94BD-39CC8416E8D8}">
      <dgm:prSet/>
      <dgm:spPr/>
    </dgm:pt>
    <dgm:pt modelId="{DF1706C3-63BC-41C7-A289-C361E78987A6}" type="sibTrans" cxnId="{89414D68-1B46-445B-94BD-39CC8416E8D8}">
      <dgm:prSet/>
      <dgm:spPr/>
    </dgm:pt>
    <dgm:pt modelId="{40F918FE-188B-4ADA-890C-2B403CB70FBD}">
      <dgm:prSet custT="1"/>
      <dgm:spPr>
        <a:solidFill>
          <a:schemeClr val="accent1">
            <a:lumMod val="20000"/>
            <a:lumOff val="80000"/>
          </a:schemeClr>
        </a:solidFill>
      </dgm:spPr>
      <dgm:t>
        <a:bodyPr/>
        <a:lstStyle/>
        <a:p>
          <a:pPr algn="ctr" rtl="1"/>
          <a:r>
            <a:rPr lang="ar-SA" sz="3600" b="1" dirty="0" smtClean="0">
              <a:solidFill>
                <a:schemeClr val="tx1"/>
              </a:solidFill>
              <a:effectLst>
                <a:outerShdw blurRad="38100" dist="38100" dir="2700000" algn="tl">
                  <a:srgbClr val="000000">
                    <a:alpha val="43137"/>
                  </a:srgbClr>
                </a:outerShdw>
              </a:effectLst>
            </a:rPr>
            <a:t>3 -</a:t>
          </a:r>
          <a:r>
            <a:rPr lang="ar-SA" sz="3600" b="1" dirty="0" smtClean="0">
              <a:solidFill>
                <a:schemeClr val="tx1"/>
              </a:solidFill>
            </a:rPr>
            <a:t> </a:t>
          </a:r>
          <a:r>
            <a:rPr lang="ar-SA" sz="3600" b="1" dirty="0" smtClean="0">
              <a:solidFill>
                <a:schemeClr val="tx1"/>
              </a:solidFill>
              <a:effectLst>
                <a:outerShdw blurRad="38100" dist="38100" dir="2700000" algn="tl">
                  <a:srgbClr val="000000">
                    <a:alpha val="43137"/>
                  </a:srgbClr>
                </a:outerShdw>
              </a:effectLst>
            </a:rPr>
            <a:t>وجزر اليابان والجزيرة الجنوبية لنيوزيلندا.  </a:t>
          </a:r>
          <a:endParaRPr lang="ar-SA" sz="3600" dirty="0">
            <a:effectLst>
              <a:outerShdw blurRad="38100" dist="38100" dir="2700000" algn="tl">
                <a:srgbClr val="000000">
                  <a:alpha val="43137"/>
                </a:srgbClr>
              </a:outerShdw>
            </a:effectLst>
          </a:endParaRPr>
        </a:p>
      </dgm:t>
    </dgm:pt>
    <dgm:pt modelId="{4679A2BA-112E-4AAC-93D7-9862B829AADA}" type="parTrans" cxnId="{CE4BD1FE-EE86-40E4-A435-06069CDB5135}">
      <dgm:prSet/>
      <dgm:spPr/>
      <dgm:t>
        <a:bodyPr/>
        <a:lstStyle/>
        <a:p>
          <a:pPr rtl="1"/>
          <a:endParaRPr lang="ar-SA"/>
        </a:p>
      </dgm:t>
    </dgm:pt>
    <dgm:pt modelId="{A8F6995E-AC8D-4D22-8DAB-28E8BA91F254}" type="sibTrans" cxnId="{CE4BD1FE-EE86-40E4-A435-06069CDB5135}">
      <dgm:prSet/>
      <dgm:spPr/>
      <dgm:t>
        <a:bodyPr/>
        <a:lstStyle/>
        <a:p>
          <a:pPr rtl="1"/>
          <a:endParaRPr lang="ar-SA"/>
        </a:p>
      </dgm:t>
    </dgm:pt>
    <dgm:pt modelId="{51BFDE32-E48E-478A-96AA-9BF9BB82F3B5}" type="pres">
      <dgm:prSet presAssocID="{2A6353A1-719B-4445-850F-16467402FE89}" presName="linear" presStyleCnt="0">
        <dgm:presLayoutVars>
          <dgm:dir/>
          <dgm:resizeHandles val="exact"/>
        </dgm:presLayoutVars>
      </dgm:prSet>
      <dgm:spPr/>
      <dgm:t>
        <a:bodyPr/>
        <a:lstStyle/>
        <a:p>
          <a:pPr rtl="1"/>
          <a:endParaRPr lang="ar-SA"/>
        </a:p>
      </dgm:t>
    </dgm:pt>
    <dgm:pt modelId="{03728BBD-549C-442F-8C8E-2A02D3EFF510}" type="pres">
      <dgm:prSet presAssocID="{1776A916-7DD9-4774-A917-B36849FCA2B2}" presName="comp" presStyleCnt="0"/>
      <dgm:spPr/>
    </dgm:pt>
    <dgm:pt modelId="{094E17FA-FC45-48E4-8387-B698B4D9ABDD}" type="pres">
      <dgm:prSet presAssocID="{1776A916-7DD9-4774-A917-B36849FCA2B2}" presName="box" presStyleLbl="node1" presStyleIdx="0" presStyleCnt="4"/>
      <dgm:spPr/>
      <dgm:t>
        <a:bodyPr/>
        <a:lstStyle/>
        <a:p>
          <a:pPr rtl="1"/>
          <a:endParaRPr lang="ar-SA"/>
        </a:p>
      </dgm:t>
    </dgm:pt>
    <dgm:pt modelId="{55F381F4-4774-4DED-9413-E9CE6223CCF5}" type="pres">
      <dgm:prSet presAssocID="{1776A916-7DD9-4774-A917-B36849FCA2B2}" presName="img" presStyleLbl="fgImgPlace1" presStyleIdx="0" presStyleCnt="4"/>
      <dgm:spPr>
        <a:blipFill rotWithShape="0">
          <a:blip xmlns:r="http://schemas.openxmlformats.org/officeDocument/2006/relationships" r:embed="rId1"/>
          <a:stretch>
            <a:fillRect/>
          </a:stretch>
        </a:blipFill>
      </dgm:spPr>
    </dgm:pt>
    <dgm:pt modelId="{FC7FA698-65F8-405A-929F-D0547926B1F6}" type="pres">
      <dgm:prSet presAssocID="{1776A916-7DD9-4774-A917-B36849FCA2B2}" presName="text" presStyleLbl="node1" presStyleIdx="0" presStyleCnt="4">
        <dgm:presLayoutVars>
          <dgm:bulletEnabled val="1"/>
        </dgm:presLayoutVars>
      </dgm:prSet>
      <dgm:spPr/>
      <dgm:t>
        <a:bodyPr/>
        <a:lstStyle/>
        <a:p>
          <a:pPr rtl="1"/>
          <a:endParaRPr lang="ar-SA"/>
        </a:p>
      </dgm:t>
    </dgm:pt>
    <dgm:pt modelId="{8C809E0F-6FBE-438C-AB0E-BE38AC0AD83D}" type="pres">
      <dgm:prSet presAssocID="{3B85DE17-1815-4EB2-ABCD-CB9F2BABE9B8}" presName="spacer" presStyleCnt="0"/>
      <dgm:spPr/>
    </dgm:pt>
    <dgm:pt modelId="{4666B37C-6C53-409E-8D22-39E20A584407}" type="pres">
      <dgm:prSet presAssocID="{898249B5-57FB-4BEA-B839-452CCEA97C1B}" presName="comp" presStyleCnt="0"/>
      <dgm:spPr/>
    </dgm:pt>
    <dgm:pt modelId="{EAC43DDF-1A40-48FD-ADD8-637D7EE71DFE}" type="pres">
      <dgm:prSet presAssocID="{898249B5-57FB-4BEA-B839-452CCEA97C1B}" presName="box" presStyleLbl="node1" presStyleIdx="1" presStyleCnt="4"/>
      <dgm:spPr/>
      <dgm:t>
        <a:bodyPr/>
        <a:lstStyle/>
        <a:p>
          <a:pPr rtl="1"/>
          <a:endParaRPr lang="ar-SA"/>
        </a:p>
      </dgm:t>
    </dgm:pt>
    <dgm:pt modelId="{720621DE-5FC2-4ABF-A21D-2069005C38C2}" type="pres">
      <dgm:prSet presAssocID="{898249B5-57FB-4BEA-B839-452CCEA97C1B}" presName="img" presStyleLbl="fgImgPlace1" presStyleIdx="1" presStyleCnt="4"/>
      <dgm:spPr>
        <a:blipFill rotWithShape="0">
          <a:blip xmlns:r="http://schemas.openxmlformats.org/officeDocument/2006/relationships" r:embed="rId1"/>
          <a:stretch>
            <a:fillRect/>
          </a:stretch>
        </a:blipFill>
      </dgm:spPr>
    </dgm:pt>
    <dgm:pt modelId="{9C63343D-1022-453F-BB7F-EC2917E63689}" type="pres">
      <dgm:prSet presAssocID="{898249B5-57FB-4BEA-B839-452CCEA97C1B}" presName="text" presStyleLbl="node1" presStyleIdx="1" presStyleCnt="4">
        <dgm:presLayoutVars>
          <dgm:bulletEnabled val="1"/>
        </dgm:presLayoutVars>
      </dgm:prSet>
      <dgm:spPr/>
      <dgm:t>
        <a:bodyPr/>
        <a:lstStyle/>
        <a:p>
          <a:pPr rtl="1"/>
          <a:endParaRPr lang="ar-SA"/>
        </a:p>
      </dgm:t>
    </dgm:pt>
    <dgm:pt modelId="{388E2915-EA90-45A8-BCE8-BCA94FDE62CA}" type="pres">
      <dgm:prSet presAssocID="{12463E91-41AB-4040-ACE4-4DEB30BC6003}" presName="spacer" presStyleCnt="0"/>
      <dgm:spPr/>
    </dgm:pt>
    <dgm:pt modelId="{66ECE1E0-3AC9-4D66-BC2D-DBD726B9653C}" type="pres">
      <dgm:prSet presAssocID="{40F918FE-188B-4ADA-890C-2B403CB70FBD}" presName="comp" presStyleCnt="0"/>
      <dgm:spPr/>
    </dgm:pt>
    <dgm:pt modelId="{7EA4B27E-AC26-4250-8496-16252333F329}" type="pres">
      <dgm:prSet presAssocID="{40F918FE-188B-4ADA-890C-2B403CB70FBD}" presName="box" presStyleLbl="node1" presStyleIdx="2" presStyleCnt="4"/>
      <dgm:spPr/>
      <dgm:t>
        <a:bodyPr/>
        <a:lstStyle/>
        <a:p>
          <a:pPr rtl="1"/>
          <a:endParaRPr lang="ar-SA"/>
        </a:p>
      </dgm:t>
    </dgm:pt>
    <dgm:pt modelId="{2ABA7DF9-74E5-4526-AA3F-9617D078258C}" type="pres">
      <dgm:prSet presAssocID="{40F918FE-188B-4ADA-890C-2B403CB70FBD}" presName="img" presStyleLbl="fgImgPlace1" presStyleIdx="2" presStyleCnt="4"/>
      <dgm:spPr>
        <a:blipFill rotWithShape="0">
          <a:blip xmlns:r="http://schemas.openxmlformats.org/officeDocument/2006/relationships" r:embed="rId1"/>
          <a:stretch>
            <a:fillRect/>
          </a:stretch>
        </a:blipFill>
      </dgm:spPr>
    </dgm:pt>
    <dgm:pt modelId="{644CA95D-6B13-4E44-BDB3-C261BCAB8E27}" type="pres">
      <dgm:prSet presAssocID="{40F918FE-188B-4ADA-890C-2B403CB70FBD}" presName="text" presStyleLbl="node1" presStyleIdx="2" presStyleCnt="4">
        <dgm:presLayoutVars>
          <dgm:bulletEnabled val="1"/>
        </dgm:presLayoutVars>
      </dgm:prSet>
      <dgm:spPr/>
      <dgm:t>
        <a:bodyPr/>
        <a:lstStyle/>
        <a:p>
          <a:pPr rtl="1"/>
          <a:endParaRPr lang="ar-SA"/>
        </a:p>
      </dgm:t>
    </dgm:pt>
    <dgm:pt modelId="{5999974C-7B27-41E0-AFCD-287CEA90463D}" type="pres">
      <dgm:prSet presAssocID="{A8F6995E-AC8D-4D22-8DAB-28E8BA91F254}" presName="spacer" presStyleCnt="0"/>
      <dgm:spPr/>
    </dgm:pt>
    <dgm:pt modelId="{AB8EFC77-175B-4EA0-9DA2-2D024EE33885}" type="pres">
      <dgm:prSet presAssocID="{685851F9-9792-48D5-9B9E-51CD9DC5376D}" presName="comp" presStyleCnt="0"/>
      <dgm:spPr/>
    </dgm:pt>
    <dgm:pt modelId="{BD899885-AFF2-43C4-AB94-0094FD388C5C}" type="pres">
      <dgm:prSet presAssocID="{685851F9-9792-48D5-9B9E-51CD9DC5376D}" presName="box" presStyleLbl="node1" presStyleIdx="3" presStyleCnt="4"/>
      <dgm:spPr/>
      <dgm:t>
        <a:bodyPr/>
        <a:lstStyle/>
        <a:p>
          <a:pPr rtl="1"/>
          <a:endParaRPr lang="ar-SA"/>
        </a:p>
      </dgm:t>
    </dgm:pt>
    <dgm:pt modelId="{38F88483-2B76-476B-BB37-0274273FDDD1}" type="pres">
      <dgm:prSet presAssocID="{685851F9-9792-48D5-9B9E-51CD9DC5376D}" presName="img" presStyleLbl="fgImgPlace1" presStyleIdx="3" presStyleCnt="4"/>
      <dgm:spPr>
        <a:blipFill rotWithShape="0">
          <a:blip xmlns:r="http://schemas.openxmlformats.org/officeDocument/2006/relationships" r:embed="rId1"/>
          <a:stretch>
            <a:fillRect/>
          </a:stretch>
        </a:blipFill>
      </dgm:spPr>
    </dgm:pt>
    <dgm:pt modelId="{60F6164C-0DCA-472C-AC88-A2227D661A25}" type="pres">
      <dgm:prSet presAssocID="{685851F9-9792-48D5-9B9E-51CD9DC5376D}" presName="text" presStyleLbl="node1" presStyleIdx="3" presStyleCnt="4">
        <dgm:presLayoutVars>
          <dgm:bulletEnabled val="1"/>
        </dgm:presLayoutVars>
      </dgm:prSet>
      <dgm:spPr/>
      <dgm:t>
        <a:bodyPr/>
        <a:lstStyle/>
        <a:p>
          <a:pPr rtl="1"/>
          <a:endParaRPr lang="ar-SA"/>
        </a:p>
      </dgm:t>
    </dgm:pt>
  </dgm:ptLst>
  <dgm:cxnLst>
    <dgm:cxn modelId="{54AF4662-D64A-40AE-B663-1FC82C5C2F1A}" type="presOf" srcId="{2A6353A1-719B-4445-850F-16467402FE89}" destId="{51BFDE32-E48E-478A-96AA-9BF9BB82F3B5}" srcOrd="0" destOrd="0" presId="urn:microsoft.com/office/officeart/2005/8/layout/vList4"/>
    <dgm:cxn modelId="{EC69A000-6F14-485F-BA63-E33E50AA2496}" type="presOf" srcId="{685851F9-9792-48D5-9B9E-51CD9DC5376D}" destId="{60F6164C-0DCA-472C-AC88-A2227D661A25}" srcOrd="1" destOrd="0" presId="urn:microsoft.com/office/officeart/2005/8/layout/vList4"/>
    <dgm:cxn modelId="{89414D68-1B46-445B-94BD-39CC8416E8D8}" srcId="{2A6353A1-719B-4445-850F-16467402FE89}" destId="{685851F9-9792-48D5-9B9E-51CD9DC5376D}" srcOrd="3" destOrd="0" parTransId="{B75ADBE7-CD20-46C4-8A17-75402106C2D5}" sibTransId="{DF1706C3-63BC-41C7-A289-C361E78987A6}"/>
    <dgm:cxn modelId="{440C81A8-ACA2-466B-B39D-C6AACD745C89}" type="presOf" srcId="{685851F9-9792-48D5-9B9E-51CD9DC5376D}" destId="{BD899885-AFF2-43C4-AB94-0094FD388C5C}" srcOrd="0" destOrd="0" presId="urn:microsoft.com/office/officeart/2005/8/layout/vList4"/>
    <dgm:cxn modelId="{8F88B3B1-DBE5-4F4F-BF67-94C8CDAF8BCF}" type="presOf" srcId="{898249B5-57FB-4BEA-B839-452CCEA97C1B}" destId="{9C63343D-1022-453F-BB7F-EC2917E63689}" srcOrd="1" destOrd="0" presId="urn:microsoft.com/office/officeart/2005/8/layout/vList4"/>
    <dgm:cxn modelId="{CE4BD1FE-EE86-40E4-A435-06069CDB5135}" srcId="{2A6353A1-719B-4445-850F-16467402FE89}" destId="{40F918FE-188B-4ADA-890C-2B403CB70FBD}" srcOrd="2" destOrd="0" parTransId="{4679A2BA-112E-4AAC-93D7-9862B829AADA}" sibTransId="{A8F6995E-AC8D-4D22-8DAB-28E8BA91F254}"/>
    <dgm:cxn modelId="{5B518434-3603-4419-ACBD-A35F1CB67539}" type="presOf" srcId="{1776A916-7DD9-4774-A917-B36849FCA2B2}" destId="{094E17FA-FC45-48E4-8387-B698B4D9ABDD}" srcOrd="0" destOrd="0" presId="urn:microsoft.com/office/officeart/2005/8/layout/vList4"/>
    <dgm:cxn modelId="{210EB093-AE69-4129-9D7D-06DCC65924D1}" type="presOf" srcId="{40F918FE-188B-4ADA-890C-2B403CB70FBD}" destId="{644CA95D-6B13-4E44-BDB3-C261BCAB8E27}" srcOrd="1" destOrd="0" presId="urn:microsoft.com/office/officeart/2005/8/layout/vList4"/>
    <dgm:cxn modelId="{99EB9161-705D-4A76-97F4-789B58C4C7BD}" type="presOf" srcId="{898249B5-57FB-4BEA-B839-452CCEA97C1B}" destId="{EAC43DDF-1A40-48FD-ADD8-637D7EE71DFE}" srcOrd="0" destOrd="0" presId="urn:microsoft.com/office/officeart/2005/8/layout/vList4"/>
    <dgm:cxn modelId="{B2124D41-BDCC-4A3D-8D77-E685C3974FE2}" type="presOf" srcId="{40F918FE-188B-4ADA-890C-2B403CB70FBD}" destId="{7EA4B27E-AC26-4250-8496-16252333F329}" srcOrd="0" destOrd="0" presId="urn:microsoft.com/office/officeart/2005/8/layout/vList4"/>
    <dgm:cxn modelId="{2C95DC93-3727-41E3-9F9F-C38199D5BFC0}" srcId="{2A6353A1-719B-4445-850F-16467402FE89}" destId="{898249B5-57FB-4BEA-B839-452CCEA97C1B}" srcOrd="1" destOrd="0" parTransId="{3F8EF9BD-A8CF-4AC2-9FEE-41C0C48EE25F}" sibTransId="{12463E91-41AB-4040-ACE4-4DEB30BC6003}"/>
    <dgm:cxn modelId="{43C8259F-94A9-4F1C-B6D6-07D2C5BF0738}" srcId="{2A6353A1-719B-4445-850F-16467402FE89}" destId="{1776A916-7DD9-4774-A917-B36849FCA2B2}" srcOrd="0" destOrd="0" parTransId="{0337C7DF-CD56-431E-BAAA-4EE52AEB8A2A}" sibTransId="{3B85DE17-1815-4EB2-ABCD-CB9F2BABE9B8}"/>
    <dgm:cxn modelId="{933C0270-E096-472E-8734-C6083B34B1F9}" type="presOf" srcId="{1776A916-7DD9-4774-A917-B36849FCA2B2}" destId="{FC7FA698-65F8-405A-929F-D0547926B1F6}" srcOrd="1" destOrd="0" presId="urn:microsoft.com/office/officeart/2005/8/layout/vList4"/>
    <dgm:cxn modelId="{2A3748EA-19C4-4255-92C0-E3236B2914FF}" type="presParOf" srcId="{51BFDE32-E48E-478A-96AA-9BF9BB82F3B5}" destId="{03728BBD-549C-442F-8C8E-2A02D3EFF510}" srcOrd="0" destOrd="0" presId="urn:microsoft.com/office/officeart/2005/8/layout/vList4"/>
    <dgm:cxn modelId="{5F6AE253-BBAB-464B-9A7D-53BBA612007D}" type="presParOf" srcId="{03728BBD-549C-442F-8C8E-2A02D3EFF510}" destId="{094E17FA-FC45-48E4-8387-B698B4D9ABDD}" srcOrd="0" destOrd="0" presId="urn:microsoft.com/office/officeart/2005/8/layout/vList4"/>
    <dgm:cxn modelId="{B23E3939-22B8-474A-A2F5-D7270874F6E0}" type="presParOf" srcId="{03728BBD-549C-442F-8C8E-2A02D3EFF510}" destId="{55F381F4-4774-4DED-9413-E9CE6223CCF5}" srcOrd="1" destOrd="0" presId="urn:microsoft.com/office/officeart/2005/8/layout/vList4"/>
    <dgm:cxn modelId="{BED2FDDC-0E42-477C-BF27-0092B7235B51}" type="presParOf" srcId="{03728BBD-549C-442F-8C8E-2A02D3EFF510}" destId="{FC7FA698-65F8-405A-929F-D0547926B1F6}" srcOrd="2" destOrd="0" presId="urn:microsoft.com/office/officeart/2005/8/layout/vList4"/>
    <dgm:cxn modelId="{0C81764A-FD05-4F93-B448-2BCCFA119291}" type="presParOf" srcId="{51BFDE32-E48E-478A-96AA-9BF9BB82F3B5}" destId="{8C809E0F-6FBE-438C-AB0E-BE38AC0AD83D}" srcOrd="1" destOrd="0" presId="urn:microsoft.com/office/officeart/2005/8/layout/vList4"/>
    <dgm:cxn modelId="{404E38B6-AE36-4151-82F4-D4D494F319A2}" type="presParOf" srcId="{51BFDE32-E48E-478A-96AA-9BF9BB82F3B5}" destId="{4666B37C-6C53-409E-8D22-39E20A584407}" srcOrd="2" destOrd="0" presId="urn:microsoft.com/office/officeart/2005/8/layout/vList4"/>
    <dgm:cxn modelId="{15FC71A0-338D-4E53-8D1C-B710A287D2C5}" type="presParOf" srcId="{4666B37C-6C53-409E-8D22-39E20A584407}" destId="{EAC43DDF-1A40-48FD-ADD8-637D7EE71DFE}" srcOrd="0" destOrd="0" presId="urn:microsoft.com/office/officeart/2005/8/layout/vList4"/>
    <dgm:cxn modelId="{616DA1EF-34FB-47C1-8134-BE5E45A5193F}" type="presParOf" srcId="{4666B37C-6C53-409E-8D22-39E20A584407}" destId="{720621DE-5FC2-4ABF-A21D-2069005C38C2}" srcOrd="1" destOrd="0" presId="urn:microsoft.com/office/officeart/2005/8/layout/vList4"/>
    <dgm:cxn modelId="{AA03558E-D06D-496C-B9A7-E1B721A78A8A}" type="presParOf" srcId="{4666B37C-6C53-409E-8D22-39E20A584407}" destId="{9C63343D-1022-453F-BB7F-EC2917E63689}" srcOrd="2" destOrd="0" presId="urn:microsoft.com/office/officeart/2005/8/layout/vList4"/>
    <dgm:cxn modelId="{BC6F1A8E-B5D2-43AC-8EE1-470530F720BD}" type="presParOf" srcId="{51BFDE32-E48E-478A-96AA-9BF9BB82F3B5}" destId="{388E2915-EA90-45A8-BCE8-BCA94FDE62CA}" srcOrd="3" destOrd="0" presId="urn:microsoft.com/office/officeart/2005/8/layout/vList4"/>
    <dgm:cxn modelId="{E2F1FD62-3F79-4147-B30D-44F60715F9C6}" type="presParOf" srcId="{51BFDE32-E48E-478A-96AA-9BF9BB82F3B5}" destId="{66ECE1E0-3AC9-4D66-BC2D-DBD726B9653C}" srcOrd="4" destOrd="0" presId="urn:microsoft.com/office/officeart/2005/8/layout/vList4"/>
    <dgm:cxn modelId="{013708CB-5A0E-4FC0-AA45-85428DC7A7C4}" type="presParOf" srcId="{66ECE1E0-3AC9-4D66-BC2D-DBD726B9653C}" destId="{7EA4B27E-AC26-4250-8496-16252333F329}" srcOrd="0" destOrd="0" presId="urn:microsoft.com/office/officeart/2005/8/layout/vList4"/>
    <dgm:cxn modelId="{A54F16F9-C9AE-48EB-859E-D2885D69F8BE}" type="presParOf" srcId="{66ECE1E0-3AC9-4D66-BC2D-DBD726B9653C}" destId="{2ABA7DF9-74E5-4526-AA3F-9617D078258C}" srcOrd="1" destOrd="0" presId="urn:microsoft.com/office/officeart/2005/8/layout/vList4"/>
    <dgm:cxn modelId="{74E7B2F2-C35B-4271-B330-7CB79D331659}" type="presParOf" srcId="{66ECE1E0-3AC9-4D66-BC2D-DBD726B9653C}" destId="{644CA95D-6B13-4E44-BDB3-C261BCAB8E27}" srcOrd="2" destOrd="0" presId="urn:microsoft.com/office/officeart/2005/8/layout/vList4"/>
    <dgm:cxn modelId="{4F03BFCF-6A6A-4587-8822-089D9739B541}" type="presParOf" srcId="{51BFDE32-E48E-478A-96AA-9BF9BB82F3B5}" destId="{5999974C-7B27-41E0-AFCD-287CEA90463D}" srcOrd="5" destOrd="0" presId="urn:microsoft.com/office/officeart/2005/8/layout/vList4"/>
    <dgm:cxn modelId="{B2AB5314-CEBB-43E6-850B-22E7103028C4}" type="presParOf" srcId="{51BFDE32-E48E-478A-96AA-9BF9BB82F3B5}" destId="{AB8EFC77-175B-4EA0-9DA2-2D024EE33885}" srcOrd="6" destOrd="0" presId="urn:microsoft.com/office/officeart/2005/8/layout/vList4"/>
    <dgm:cxn modelId="{C2F7DB7A-25DE-4962-B546-D1FF7295BFBD}" type="presParOf" srcId="{AB8EFC77-175B-4EA0-9DA2-2D024EE33885}" destId="{BD899885-AFF2-43C4-AB94-0094FD388C5C}" srcOrd="0" destOrd="0" presId="urn:microsoft.com/office/officeart/2005/8/layout/vList4"/>
    <dgm:cxn modelId="{CF7A796B-4D16-4539-AA90-5373D4E38D3D}" type="presParOf" srcId="{AB8EFC77-175B-4EA0-9DA2-2D024EE33885}" destId="{38F88483-2B76-476B-BB37-0274273FDDD1}" srcOrd="1" destOrd="0" presId="urn:microsoft.com/office/officeart/2005/8/layout/vList4"/>
    <dgm:cxn modelId="{345AE332-FEEE-43D9-B11E-FC2EA510D76D}" type="presParOf" srcId="{AB8EFC77-175B-4EA0-9DA2-2D024EE33885}" destId="{60F6164C-0DCA-472C-AC88-A2227D661A25}" srcOrd="2" destOrd="0" presId="urn:microsoft.com/office/officeart/2005/8/layout/vList4"/>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94E17FA-FC45-48E4-8387-B698B4D9ABDD}">
      <dsp:nvSpPr>
        <dsp:cNvPr id="0" name=""/>
        <dsp:cNvSpPr/>
      </dsp:nvSpPr>
      <dsp:spPr>
        <a:xfrm>
          <a:off x="0" y="0"/>
          <a:ext cx="7499350" cy="1115764"/>
        </a:xfrm>
        <a:prstGeom prst="roundRect">
          <a:avLst>
            <a:gd name="adj" fmla="val 10000"/>
          </a:avLst>
        </a:prstGeom>
        <a:solidFill>
          <a:schemeClr val="accent1">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rtl="1">
            <a:lnSpc>
              <a:spcPct val="90000"/>
            </a:lnSpc>
            <a:spcBef>
              <a:spcPct val="0"/>
            </a:spcBef>
            <a:spcAft>
              <a:spcPct val="35000"/>
            </a:spcAft>
          </a:pPr>
          <a:r>
            <a:rPr lang="ar-SA" sz="3600" b="1" kern="1200" dirty="0" smtClean="0">
              <a:solidFill>
                <a:schemeClr val="tx1"/>
              </a:solidFill>
              <a:latin typeface="Arial" pitchFamily="34" charset="0"/>
              <a:cs typeface="Arial" pitchFamily="34" charset="0"/>
            </a:rPr>
            <a:t>1</a:t>
          </a:r>
          <a:r>
            <a:rPr lang="ar-SA" sz="3600" b="1" kern="1200" dirty="0" smtClean="0">
              <a:solidFill>
                <a:schemeClr val="tx1"/>
              </a:solidFill>
              <a:effectLst>
                <a:outerShdw blurRad="38100" dist="38100" dir="2700000" algn="tl">
                  <a:srgbClr val="000000">
                    <a:alpha val="43137"/>
                  </a:srgbClr>
                </a:outerShdw>
              </a:effectLst>
              <a:latin typeface="Arial" pitchFamily="34" charset="0"/>
              <a:cs typeface="Arial" pitchFamily="34" charset="0"/>
            </a:rPr>
            <a:t> - شمال شرق الولايات المتحدة.</a:t>
          </a:r>
          <a:endParaRPr lang="ar-SA" sz="3600" b="1" kern="1200" dirty="0">
            <a:solidFill>
              <a:schemeClr val="tx1"/>
            </a:solidFill>
            <a:effectLst>
              <a:outerShdw blurRad="38100" dist="38100" dir="2700000" algn="tl">
                <a:srgbClr val="000000">
                  <a:alpha val="43137"/>
                </a:srgbClr>
              </a:outerShdw>
            </a:effectLst>
            <a:latin typeface="Arial" pitchFamily="34" charset="0"/>
            <a:cs typeface="Arial" pitchFamily="34" charset="0"/>
          </a:endParaRPr>
        </a:p>
      </dsp:txBody>
      <dsp:txXfrm>
        <a:off x="1611446" y="0"/>
        <a:ext cx="5887903" cy="1115764"/>
      </dsp:txXfrm>
    </dsp:sp>
    <dsp:sp modelId="{55F381F4-4774-4DED-9413-E9CE6223CCF5}">
      <dsp:nvSpPr>
        <dsp:cNvPr id="0" name=""/>
        <dsp:cNvSpPr/>
      </dsp:nvSpPr>
      <dsp:spPr>
        <a:xfrm>
          <a:off x="111576" y="111576"/>
          <a:ext cx="1499870" cy="892611"/>
        </a:xfrm>
        <a:prstGeom prst="roundRect">
          <a:avLst>
            <a:gd name="adj" fmla="val 10000"/>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AC43DDF-1A40-48FD-ADD8-637D7EE71DFE}">
      <dsp:nvSpPr>
        <dsp:cNvPr id="0" name=""/>
        <dsp:cNvSpPr/>
      </dsp:nvSpPr>
      <dsp:spPr>
        <a:xfrm>
          <a:off x="0" y="1227340"/>
          <a:ext cx="7499350" cy="1115764"/>
        </a:xfrm>
        <a:prstGeom prst="roundRect">
          <a:avLst>
            <a:gd name="adj" fmla="val 10000"/>
          </a:avLst>
        </a:prstGeom>
        <a:solidFill>
          <a:schemeClr val="accent1">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rtl="1">
            <a:lnSpc>
              <a:spcPct val="90000"/>
            </a:lnSpc>
            <a:spcBef>
              <a:spcPct val="0"/>
            </a:spcBef>
            <a:spcAft>
              <a:spcPct val="35000"/>
            </a:spcAft>
          </a:pPr>
          <a:r>
            <a:rPr lang="ar-SA" sz="3600" b="1" kern="1200" dirty="0" smtClean="0">
              <a:solidFill>
                <a:schemeClr val="tx1"/>
              </a:solidFill>
              <a:effectLst>
                <a:outerShdw blurRad="38100" dist="38100" dir="2700000" algn="tl">
                  <a:srgbClr val="000000">
                    <a:alpha val="43137"/>
                  </a:srgbClr>
                </a:outerShdw>
              </a:effectLst>
            </a:rPr>
            <a:t>2</a:t>
          </a:r>
          <a:r>
            <a:rPr lang="ar-SA" sz="3600" b="1" kern="1200" dirty="0" smtClean="0">
              <a:solidFill>
                <a:schemeClr val="tx1"/>
              </a:solidFill>
            </a:rPr>
            <a:t> </a:t>
          </a:r>
          <a:r>
            <a:rPr lang="ar-SA" sz="3600" b="1" kern="1200" dirty="0" smtClean="0">
              <a:solidFill>
                <a:schemeClr val="tx1"/>
              </a:solidFill>
              <a:effectLst>
                <a:outerShdw blurRad="38100" dist="38100" dir="2700000" algn="tl">
                  <a:srgbClr val="000000">
                    <a:alpha val="43137"/>
                  </a:srgbClr>
                </a:outerShdw>
              </a:effectLst>
            </a:rPr>
            <a:t>– </a:t>
          </a:r>
          <a:r>
            <a:rPr lang="ar-SA" sz="3600" b="1" kern="1200" dirty="0" smtClean="0">
              <a:solidFill>
                <a:schemeClr val="tx1"/>
              </a:solidFill>
              <a:effectLst>
                <a:outerShdw blurRad="38100" dist="38100" dir="2700000" algn="tl">
                  <a:srgbClr val="000000">
                    <a:alpha val="43137"/>
                  </a:srgbClr>
                </a:outerShdw>
              </a:effectLst>
              <a:latin typeface="Arial" pitchFamily="34" charset="0"/>
              <a:cs typeface="Arial" pitchFamily="34" charset="0"/>
            </a:rPr>
            <a:t>الجزر البريطانية و</a:t>
          </a:r>
          <a:r>
            <a:rPr lang="ar-SA" sz="3600" b="1" kern="1200" dirty="0" smtClean="0">
              <a:solidFill>
                <a:schemeClr val="tx1"/>
              </a:solidFill>
              <a:effectLst>
                <a:outerShdw blurRad="38100" dist="38100" dir="2700000" algn="tl">
                  <a:srgbClr val="000000">
                    <a:alpha val="43137"/>
                  </a:srgbClr>
                </a:outerShdw>
              </a:effectLst>
            </a:rPr>
            <a:t>غرب أوروبا.</a:t>
          </a:r>
          <a:endParaRPr lang="ar-SA" sz="3600" b="1" kern="1200" dirty="0">
            <a:solidFill>
              <a:schemeClr val="tx1"/>
            </a:solidFill>
            <a:effectLst>
              <a:outerShdw blurRad="38100" dist="38100" dir="2700000" algn="tl">
                <a:srgbClr val="000000">
                  <a:alpha val="43137"/>
                </a:srgbClr>
              </a:outerShdw>
            </a:effectLst>
          </a:endParaRPr>
        </a:p>
      </dsp:txBody>
      <dsp:txXfrm>
        <a:off x="1611446" y="1227340"/>
        <a:ext cx="5887903" cy="1115764"/>
      </dsp:txXfrm>
    </dsp:sp>
    <dsp:sp modelId="{720621DE-5FC2-4ABF-A21D-2069005C38C2}">
      <dsp:nvSpPr>
        <dsp:cNvPr id="0" name=""/>
        <dsp:cNvSpPr/>
      </dsp:nvSpPr>
      <dsp:spPr>
        <a:xfrm>
          <a:off x="111576" y="1338917"/>
          <a:ext cx="1499870" cy="892611"/>
        </a:xfrm>
        <a:prstGeom prst="roundRect">
          <a:avLst>
            <a:gd name="adj" fmla="val 10000"/>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EA4B27E-AC26-4250-8496-16252333F329}">
      <dsp:nvSpPr>
        <dsp:cNvPr id="0" name=""/>
        <dsp:cNvSpPr/>
      </dsp:nvSpPr>
      <dsp:spPr>
        <a:xfrm>
          <a:off x="0" y="2454681"/>
          <a:ext cx="7499350" cy="1115764"/>
        </a:xfrm>
        <a:prstGeom prst="roundRect">
          <a:avLst>
            <a:gd name="adj" fmla="val 10000"/>
          </a:avLst>
        </a:prstGeom>
        <a:solidFill>
          <a:schemeClr val="accent1">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rtl="1">
            <a:lnSpc>
              <a:spcPct val="90000"/>
            </a:lnSpc>
            <a:spcBef>
              <a:spcPct val="0"/>
            </a:spcBef>
            <a:spcAft>
              <a:spcPct val="35000"/>
            </a:spcAft>
          </a:pPr>
          <a:r>
            <a:rPr lang="ar-SA" sz="3600" b="1" kern="1200" dirty="0" smtClean="0">
              <a:solidFill>
                <a:schemeClr val="tx1"/>
              </a:solidFill>
              <a:effectLst>
                <a:outerShdw blurRad="38100" dist="38100" dir="2700000" algn="tl">
                  <a:srgbClr val="000000">
                    <a:alpha val="43137"/>
                  </a:srgbClr>
                </a:outerShdw>
              </a:effectLst>
            </a:rPr>
            <a:t>3 -</a:t>
          </a:r>
          <a:r>
            <a:rPr lang="ar-SA" sz="3600" b="1" kern="1200" dirty="0" smtClean="0">
              <a:solidFill>
                <a:schemeClr val="tx1"/>
              </a:solidFill>
            </a:rPr>
            <a:t> </a:t>
          </a:r>
          <a:r>
            <a:rPr lang="ar-SA" sz="3600" b="1" kern="1200" dirty="0" smtClean="0">
              <a:solidFill>
                <a:schemeClr val="tx1"/>
              </a:solidFill>
              <a:effectLst>
                <a:outerShdw blurRad="38100" dist="38100" dir="2700000" algn="tl">
                  <a:srgbClr val="000000">
                    <a:alpha val="43137"/>
                  </a:srgbClr>
                </a:outerShdw>
              </a:effectLst>
            </a:rPr>
            <a:t>وجزر اليابان والجزيرة الجنوبية لنيوزيلندا.  </a:t>
          </a:r>
          <a:endParaRPr lang="ar-SA" sz="3600" kern="1200" dirty="0">
            <a:effectLst>
              <a:outerShdw blurRad="38100" dist="38100" dir="2700000" algn="tl">
                <a:srgbClr val="000000">
                  <a:alpha val="43137"/>
                </a:srgbClr>
              </a:outerShdw>
            </a:effectLst>
          </a:endParaRPr>
        </a:p>
      </dsp:txBody>
      <dsp:txXfrm>
        <a:off x="1611446" y="2454681"/>
        <a:ext cx="5887903" cy="1115764"/>
      </dsp:txXfrm>
    </dsp:sp>
    <dsp:sp modelId="{2ABA7DF9-74E5-4526-AA3F-9617D078258C}">
      <dsp:nvSpPr>
        <dsp:cNvPr id="0" name=""/>
        <dsp:cNvSpPr/>
      </dsp:nvSpPr>
      <dsp:spPr>
        <a:xfrm>
          <a:off x="111576" y="2566258"/>
          <a:ext cx="1499870" cy="892611"/>
        </a:xfrm>
        <a:prstGeom prst="roundRect">
          <a:avLst>
            <a:gd name="adj" fmla="val 10000"/>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D899885-AFF2-43C4-AB94-0094FD388C5C}">
      <dsp:nvSpPr>
        <dsp:cNvPr id="0" name=""/>
        <dsp:cNvSpPr/>
      </dsp:nvSpPr>
      <dsp:spPr>
        <a:xfrm>
          <a:off x="0" y="3682022"/>
          <a:ext cx="7499350" cy="1115764"/>
        </a:xfrm>
        <a:prstGeom prst="roundRect">
          <a:avLst>
            <a:gd name="adj" fmla="val 10000"/>
          </a:avLst>
        </a:prstGeom>
        <a:solidFill>
          <a:schemeClr val="accent1">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rtl="1">
            <a:lnSpc>
              <a:spcPct val="90000"/>
            </a:lnSpc>
            <a:spcBef>
              <a:spcPct val="0"/>
            </a:spcBef>
            <a:spcAft>
              <a:spcPct val="35000"/>
            </a:spcAft>
          </a:pPr>
          <a:r>
            <a:rPr lang="ar-SA" sz="3600" b="1" kern="1200" dirty="0" smtClean="0">
              <a:solidFill>
                <a:schemeClr val="tx1"/>
              </a:solidFill>
              <a:effectLst>
                <a:outerShdw blurRad="38100" dist="38100" dir="2700000" algn="tl">
                  <a:srgbClr val="000000">
                    <a:alpha val="43137"/>
                  </a:srgbClr>
                </a:outerShdw>
              </a:effectLst>
            </a:rPr>
            <a:t>4 – كولومبيا البريطانية بكندا.</a:t>
          </a:r>
          <a:endParaRPr lang="ar-SA" sz="3600" b="1" kern="1200" dirty="0">
            <a:solidFill>
              <a:schemeClr val="tx1"/>
            </a:solidFill>
            <a:effectLst>
              <a:outerShdw blurRad="38100" dist="38100" dir="2700000" algn="tl">
                <a:srgbClr val="000000">
                  <a:alpha val="43137"/>
                </a:srgbClr>
              </a:outerShdw>
            </a:effectLst>
          </a:endParaRPr>
        </a:p>
      </dsp:txBody>
      <dsp:txXfrm>
        <a:off x="1611446" y="3682022"/>
        <a:ext cx="5887903" cy="1115764"/>
      </dsp:txXfrm>
    </dsp:sp>
    <dsp:sp modelId="{38F88483-2B76-476B-BB37-0274273FDDD1}">
      <dsp:nvSpPr>
        <dsp:cNvPr id="0" name=""/>
        <dsp:cNvSpPr/>
      </dsp:nvSpPr>
      <dsp:spPr>
        <a:xfrm>
          <a:off x="111576" y="3793599"/>
          <a:ext cx="1499870" cy="892611"/>
        </a:xfrm>
        <a:prstGeom prst="roundRect">
          <a:avLst>
            <a:gd name="adj" fmla="val 10000"/>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33F3F2DC-BDAF-4850-935C-2C800BF8551D}" type="datetimeFigureOut">
              <a:rPr lang="ar-SA" smtClean="0"/>
              <a:pPr/>
              <a:t>22/12/31</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047A1689-16BD-4064-A4A5-D44DBA106AD7}" type="slidenum">
              <a:rPr lang="ar-SA" smtClean="0"/>
              <a:pPr/>
              <a:t>‹#›</a:t>
            </a:fld>
            <a:endParaRPr lang="ar-SA"/>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047A1689-16BD-4064-A4A5-D44DBA106AD7}" type="slidenum">
              <a:rPr lang="ar-SA" smtClean="0"/>
              <a:pPr/>
              <a:t>1</a:t>
            </a:fld>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14" name="عنوان 13"/>
          <p:cNvSpPr>
            <a:spLocks noGrp="1"/>
          </p:cNvSpPr>
          <p:nvPr>
            <p:ph type="ctrTitle"/>
          </p:nvPr>
        </p:nvSpPr>
        <p:spPr>
          <a:xfrm>
            <a:off x="1432560" y="359898"/>
            <a:ext cx="7406640" cy="1472184"/>
          </a:xfrm>
        </p:spPr>
        <p:txBody>
          <a:bodyPr anchor="b"/>
          <a:lstStyle>
            <a:lvl1pPr algn="l">
              <a:defRPr/>
            </a:lvl1pPr>
            <a:extLst/>
          </a:lstStyle>
          <a:p>
            <a:r>
              <a:rPr kumimoji="0" lang="ar-SA" smtClean="0"/>
              <a:t>انقر لتحرير نمط العنوان الرئيسي</a:t>
            </a:r>
            <a:endParaRPr kumimoji="0" lang="en-US"/>
          </a:p>
        </p:txBody>
      </p:sp>
      <p:sp>
        <p:nvSpPr>
          <p:cNvPr id="22" name="عنوان فرعي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ar-SA" smtClean="0"/>
              <a:t>انقر لتحرير نمط العنوان الثانوي الرئيسي</a:t>
            </a:r>
            <a:endParaRPr kumimoji="0" lang="en-US"/>
          </a:p>
        </p:txBody>
      </p:sp>
      <p:sp>
        <p:nvSpPr>
          <p:cNvPr id="7" name="عنصر نائب للتاريخ 6"/>
          <p:cNvSpPr>
            <a:spLocks noGrp="1"/>
          </p:cNvSpPr>
          <p:nvPr>
            <p:ph type="dt" sz="half" idx="10"/>
          </p:nvPr>
        </p:nvSpPr>
        <p:spPr/>
        <p:txBody>
          <a:bodyPr/>
          <a:lstStyle>
            <a:extLst/>
          </a:lstStyle>
          <a:p>
            <a:fld id="{8443CAA6-373A-4575-A83B-2BAF6B62C649}" type="datetime1">
              <a:rPr lang="ar-SA" smtClean="0"/>
              <a:pPr/>
              <a:t>22/12/31</a:t>
            </a:fld>
            <a:endParaRPr lang="ar-SA"/>
          </a:p>
        </p:txBody>
      </p:sp>
      <p:sp>
        <p:nvSpPr>
          <p:cNvPr id="20" name="عنصر نائب للتذييل 19"/>
          <p:cNvSpPr>
            <a:spLocks noGrp="1"/>
          </p:cNvSpPr>
          <p:nvPr>
            <p:ph type="ftr" sz="quarter" idx="11"/>
          </p:nvPr>
        </p:nvSpPr>
        <p:spPr/>
        <p:txBody>
          <a:bodyPr/>
          <a:lstStyle>
            <a:extLst/>
          </a:lstStyle>
          <a:p>
            <a:endParaRPr lang="ar-SA"/>
          </a:p>
        </p:txBody>
      </p:sp>
      <p:sp>
        <p:nvSpPr>
          <p:cNvPr id="10" name="عنصر نائب لرقم الشريحة 9"/>
          <p:cNvSpPr>
            <a:spLocks noGrp="1"/>
          </p:cNvSpPr>
          <p:nvPr>
            <p:ph type="sldNum" sz="quarter" idx="12"/>
          </p:nvPr>
        </p:nvSpPr>
        <p:spPr/>
        <p:txBody>
          <a:bodyPr/>
          <a:lstStyle>
            <a:extLst/>
          </a:lstStyle>
          <a:p>
            <a:fld id="{0B34F065-1154-456A-91E3-76DE8E75E17B}" type="slidenum">
              <a:rPr lang="ar-SA" smtClean="0"/>
              <a:pPr/>
              <a:t>‹#›</a:t>
            </a:fld>
            <a:endParaRPr lang="ar-SA"/>
          </a:p>
        </p:txBody>
      </p:sp>
      <p:sp>
        <p:nvSpPr>
          <p:cNvPr id="8" name="شكل بيضاوي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شكل بيضاوي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8A67EE86-A610-42C2-9B99-A533AA69E505}" type="datetime1">
              <a:rPr lang="ar-SA" smtClean="0"/>
              <a:pPr/>
              <a:t>22/12/31</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0B34F065-1154-456A-91E3-76DE8E75E17B}"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sp>
        <p:nvSpPr>
          <p:cNvPr id="7" name="مستطيل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وان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extLst/>
          </a:lstStyle>
          <a:p>
            <a:fld id="{CAF86138-CFD9-4B92-ADEB-F04B70120B36}" type="datetime1">
              <a:rPr lang="ar-SA" smtClean="0"/>
              <a:pPr/>
              <a:t>22/12/31</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0B34F065-1154-456A-91E3-76DE8E75E17B}" type="slidenum">
              <a:rPr lang="ar-SA" smtClean="0"/>
              <a:pPr/>
              <a:t>‹#›</a:t>
            </a:fld>
            <a:endParaRPr lang="ar-SA"/>
          </a:p>
        </p:txBody>
      </p:sp>
      <p:sp>
        <p:nvSpPr>
          <p:cNvPr id="10" name="مستطيل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شكل بيضاوي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شكل بيضاوي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1143000"/>
          </a:xfrm>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A5297645-E433-44FB-914F-1979E0669809}" type="datetime1">
              <a:rPr lang="ar-SA" smtClean="0"/>
              <a:pPr/>
              <a:t>22/12/31</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0B34F065-1154-456A-91E3-76DE8E75E17B}"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extLst/>
          </a:lstStyle>
          <a:p>
            <a:fld id="{7CA6EE19-6C05-42BD-9A42-D993D180BEF4}" type="datetime1">
              <a:rPr lang="ar-SA" smtClean="0"/>
              <a:pPr/>
              <a:t>22/12/31</a:t>
            </a:fld>
            <a:endParaRPr lang="ar-SA"/>
          </a:p>
        </p:txBody>
      </p:sp>
      <p:sp>
        <p:nvSpPr>
          <p:cNvPr id="8" name="عنصر نائب للتذييل 7"/>
          <p:cNvSpPr>
            <a:spLocks noGrp="1"/>
          </p:cNvSpPr>
          <p:nvPr>
            <p:ph type="ftr" sz="quarter" idx="11"/>
          </p:nvPr>
        </p:nvSpPr>
        <p:spPr/>
        <p:txBody>
          <a:bodyPr/>
          <a:lstStyle>
            <a:extLst/>
          </a:lstStyle>
          <a:p>
            <a:endParaRPr lang="ar-SA"/>
          </a:p>
        </p:txBody>
      </p:sp>
      <p:sp>
        <p:nvSpPr>
          <p:cNvPr id="9" name="عنصر نائب لرقم الشريحة 8"/>
          <p:cNvSpPr>
            <a:spLocks noGrp="1"/>
          </p:cNvSpPr>
          <p:nvPr>
            <p:ph type="sldNum" sz="quarter" idx="12"/>
          </p:nvPr>
        </p:nvSpPr>
        <p:spPr/>
        <p:txBody>
          <a:bodyPr/>
          <a:lstStyle>
            <a:extLst/>
          </a:lstStyle>
          <a:p>
            <a:fld id="{0B34F065-1154-456A-91E3-76DE8E75E17B}"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1143000"/>
          </a:xfrm>
        </p:spPr>
        <p:txBody>
          <a:bodyPr anchor="ctr"/>
          <a:lstStyle>
            <a:extLst/>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extLst/>
          </a:lstStyle>
          <a:p>
            <a:fld id="{4F8016EC-E16E-48F4-8D0F-933673028E6E}" type="datetime1">
              <a:rPr lang="ar-SA" smtClean="0"/>
              <a:pPr/>
              <a:t>22/12/31</a:t>
            </a:fld>
            <a:endParaRPr lang="ar-SA"/>
          </a:p>
        </p:txBody>
      </p:sp>
      <p:sp>
        <p:nvSpPr>
          <p:cNvPr id="4" name="عنصر نائب للتذييل 3"/>
          <p:cNvSpPr>
            <a:spLocks noGrp="1"/>
          </p:cNvSpPr>
          <p:nvPr>
            <p:ph type="ftr" sz="quarter" idx="11"/>
          </p:nvPr>
        </p:nvSpPr>
        <p:spPr/>
        <p:txBody>
          <a:bodyPr/>
          <a:lstStyle>
            <a:extLst/>
          </a:lstStyle>
          <a:p>
            <a:endParaRPr lang="ar-SA"/>
          </a:p>
        </p:txBody>
      </p:sp>
      <p:sp>
        <p:nvSpPr>
          <p:cNvPr id="5" name="عنصر نائب لرقم الشريحة 4"/>
          <p:cNvSpPr>
            <a:spLocks noGrp="1"/>
          </p:cNvSpPr>
          <p:nvPr>
            <p:ph type="sldNum" sz="quarter" idx="12"/>
          </p:nvPr>
        </p:nvSpPr>
        <p:spPr/>
        <p:txBody>
          <a:bodyPr/>
          <a:lstStyle>
            <a:extLst/>
          </a:lstStyle>
          <a:p>
            <a:fld id="{0B34F065-1154-456A-91E3-76DE8E75E17B}"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5" name="مستطيل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صر نائب للتاريخ 1"/>
          <p:cNvSpPr>
            <a:spLocks noGrp="1"/>
          </p:cNvSpPr>
          <p:nvPr>
            <p:ph type="dt" sz="half" idx="10"/>
          </p:nvPr>
        </p:nvSpPr>
        <p:spPr/>
        <p:txBody>
          <a:bodyPr/>
          <a:lstStyle>
            <a:extLst/>
          </a:lstStyle>
          <a:p>
            <a:fld id="{AD3B9343-B196-4E9F-BCA7-C3BA86EE4105}" type="datetime1">
              <a:rPr lang="ar-SA" smtClean="0"/>
              <a:pPr/>
              <a:t>22/12/31</a:t>
            </a:fld>
            <a:endParaRPr lang="ar-SA"/>
          </a:p>
        </p:txBody>
      </p:sp>
      <p:sp>
        <p:nvSpPr>
          <p:cNvPr id="3" name="عنصر نائب للتذييل 2"/>
          <p:cNvSpPr>
            <a:spLocks noGrp="1"/>
          </p:cNvSpPr>
          <p:nvPr>
            <p:ph type="ftr" sz="quarter" idx="11"/>
          </p:nvPr>
        </p:nvSpPr>
        <p:spPr/>
        <p:txBody>
          <a:bodyPr/>
          <a:lstStyle>
            <a:extLst/>
          </a:lstStyle>
          <a:p>
            <a:endParaRPr lang="ar-SA"/>
          </a:p>
        </p:txBody>
      </p:sp>
      <p:sp>
        <p:nvSpPr>
          <p:cNvPr id="4" name="عنصر نائب لرقم الشريحة 3"/>
          <p:cNvSpPr>
            <a:spLocks noGrp="1"/>
          </p:cNvSpPr>
          <p:nvPr>
            <p:ph type="sldNum" sz="quarter" idx="12"/>
          </p:nvPr>
        </p:nvSpPr>
        <p:spPr/>
        <p:txBody>
          <a:bodyPr/>
          <a:lstStyle>
            <a:extLst/>
          </a:lstStyle>
          <a:p>
            <a:fld id="{0B34F065-1154-456A-91E3-76DE8E75E17B}" type="slidenum">
              <a:rPr lang="ar-SA" smtClean="0"/>
              <a:pPr/>
              <a:t>‹#›</a:t>
            </a:fld>
            <a:endParaRPr lang="ar-SA"/>
          </a:p>
        </p:txBody>
      </p:sp>
      <p:sp>
        <p:nvSpPr>
          <p:cNvPr id="6" name="مستطيل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D18761FE-C641-463C-BDF0-E2B785A6E7C4}" type="datetime1">
              <a:rPr lang="ar-SA" smtClean="0"/>
              <a:pPr/>
              <a:t>22/12/31</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0B34F065-1154-456A-91E3-76DE8E75E17B}"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ar-SA" smtClean="0"/>
              <a:t>انقر لتحرير نمط العنوان الرئيسي</a:t>
            </a:r>
            <a:endParaRPr kumimoji="0" lang="en-US"/>
          </a:p>
        </p:txBody>
      </p:sp>
      <p:sp>
        <p:nvSpPr>
          <p:cNvPr id="5" name="عنصر نائب للتاريخ 4"/>
          <p:cNvSpPr>
            <a:spLocks noGrp="1"/>
          </p:cNvSpPr>
          <p:nvPr>
            <p:ph type="dt" sz="half" idx="10"/>
          </p:nvPr>
        </p:nvSpPr>
        <p:spPr/>
        <p:txBody>
          <a:bodyPr/>
          <a:lstStyle>
            <a:extLst/>
          </a:lstStyle>
          <a:p>
            <a:fld id="{98CA61A3-4A0C-4703-AD24-55B0F4FED44C}" type="datetime1">
              <a:rPr lang="ar-SA" smtClean="0"/>
              <a:pPr/>
              <a:t>22/12/31</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0B34F065-1154-456A-91E3-76DE8E75E17B}" type="slidenum">
              <a:rPr lang="ar-SA" smtClean="0"/>
              <a:pPr/>
              <a:t>‹#›</a:t>
            </a:fld>
            <a:endParaRPr lang="ar-SA"/>
          </a:p>
        </p:txBody>
      </p:sp>
      <p:sp>
        <p:nvSpPr>
          <p:cNvPr id="8" name="مستطيل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عنصر نائب للصورة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ar-SA" smtClean="0"/>
              <a:t>انقر فوق الرمز لإضافة صورة</a:t>
            </a:r>
            <a:endParaRPr kumimoji="0" lang="en-US" dirty="0"/>
          </a:p>
        </p:txBody>
      </p:sp>
      <p:sp>
        <p:nvSpPr>
          <p:cNvPr id="9" name="مخطط انسيابي: معالجة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مخطط انسيابي: معالجة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عنصر نائب للنص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ar-SA" smtClean="0"/>
              <a:t>انقر لتحرير أنماط النص الرئيسي</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554FE28E-F6A9-4687-B63E-ED3E4EC21905}" type="datetime1">
              <a:rPr lang="ar-SA" smtClean="0"/>
              <a:pPr/>
              <a:t>22/12/31</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0B34F065-1154-456A-91E3-76DE8E75E17B}"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58000" y="274639"/>
            <a:ext cx="1828800" cy="5851525"/>
          </a:xfrm>
        </p:spPr>
        <p:txBody>
          <a:bodyPr vert="eaVert"/>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1143000" y="274640"/>
            <a:ext cx="5562600" cy="5851525"/>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0BE93B40-E0B8-4430-8EF1-84C3BD56C9CA}" type="datetime1">
              <a:rPr lang="ar-SA" smtClean="0"/>
              <a:pPr/>
              <a:t>22/12/31</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0B34F065-1154-456A-91E3-76DE8E75E17B}" type="slidenum">
              <a:rPr lang="ar-SA" smtClean="0"/>
              <a:pPr/>
              <a:t>‹#›</a:t>
            </a:fld>
            <a:endParaRPr lang="ar-SA"/>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7" name="رابط مستقيم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عنوان 28"/>
          <p:cNvSpPr>
            <a:spLocks noGrp="1"/>
          </p:cNvSpPr>
          <p:nvPr>
            <p:ph type="ctrTitle"/>
          </p:nvPr>
        </p:nvSpPr>
        <p:spPr>
          <a:xfrm>
            <a:off x="381000" y="4853411"/>
            <a:ext cx="8458200" cy="1222375"/>
          </a:xfrm>
        </p:spPr>
        <p:txBody>
          <a:bodyPr anchor="t"/>
          <a:lstStyle/>
          <a:p>
            <a:r>
              <a:rPr kumimoji="0" lang="ar-SA" smtClean="0"/>
              <a:t>انقر لتحرير نمط العنوان الرئيسي</a:t>
            </a:r>
            <a:endParaRPr kumimoji="0" lang="en-US"/>
          </a:p>
        </p:txBody>
      </p:sp>
      <p:sp>
        <p:nvSpPr>
          <p:cNvPr id="9" name="عنوان فرعي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16" name="عنصر نائب للتاريخ 15"/>
          <p:cNvSpPr>
            <a:spLocks noGrp="1"/>
          </p:cNvSpPr>
          <p:nvPr>
            <p:ph type="dt" sz="half" idx="10"/>
          </p:nvPr>
        </p:nvSpPr>
        <p:spPr/>
        <p:txBody>
          <a:bodyPr/>
          <a:lstStyle/>
          <a:p>
            <a:fld id="{8443CAA6-373A-4575-A83B-2BAF6B62C649}" type="datetime1">
              <a:rPr lang="ar-SA" smtClean="0"/>
              <a:pPr/>
              <a:t>22/12/31</a:t>
            </a:fld>
            <a:endParaRPr lang="ar-SA"/>
          </a:p>
        </p:txBody>
      </p:sp>
      <p:sp>
        <p:nvSpPr>
          <p:cNvPr id="2" name="عنصر نائب للتذييل 1"/>
          <p:cNvSpPr>
            <a:spLocks noGrp="1"/>
          </p:cNvSpPr>
          <p:nvPr>
            <p:ph type="ftr" sz="quarter" idx="11"/>
          </p:nvPr>
        </p:nvSpPr>
        <p:spPr/>
        <p:txBody>
          <a:bodyPr/>
          <a:lstStyle/>
          <a:p>
            <a:endParaRPr lang="ar-SA"/>
          </a:p>
        </p:txBody>
      </p:sp>
      <p:sp>
        <p:nvSpPr>
          <p:cNvPr id="15" name="عنصر نائب لرقم الشريحة 14"/>
          <p:cNvSpPr>
            <a:spLocks noGrp="1"/>
          </p:cNvSpPr>
          <p:nvPr>
            <p:ph type="sldNum" sz="quarter" idx="12"/>
          </p:nvPr>
        </p:nvSpPr>
        <p:spPr>
          <a:xfrm>
            <a:off x="8229600" y="6473952"/>
            <a:ext cx="758952" cy="246888"/>
          </a:xfrm>
        </p:spPr>
        <p:txBody>
          <a:bodyPr/>
          <a:lstStyle/>
          <a:p>
            <a:fld id="{0B34F065-1154-456A-91E3-76DE8E75E17B}" type="slidenum">
              <a:rPr lang="ar-SA" smtClean="0"/>
              <a:pPr/>
              <a:t>‹#›</a:t>
            </a:fld>
            <a:endParaRPr lang="ar-SA"/>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2" name="عنوان 21"/>
          <p:cNvSpPr>
            <a:spLocks noGrp="1"/>
          </p:cNvSpPr>
          <p:nvPr>
            <p:ph type="title"/>
          </p:nvPr>
        </p:nvSpPr>
        <p:spPr/>
        <p:txBody>
          <a:bodyPr/>
          <a:lstStyle/>
          <a:p>
            <a:r>
              <a:rPr kumimoji="0" lang="ar-SA" smtClean="0"/>
              <a:t>انقر لتحرير نمط العنوان الرئيسي</a:t>
            </a:r>
            <a:endParaRPr kumimoji="0" lang="en-US"/>
          </a:p>
        </p:txBody>
      </p:sp>
      <p:sp>
        <p:nvSpPr>
          <p:cNvPr id="27" name="عنصر نائب للمحتوى 26"/>
          <p:cNvSpPr>
            <a:spLocks noGrp="1"/>
          </p:cNvSpPr>
          <p:nvPr>
            <p:ph idx="1"/>
          </p:nvPr>
        </p:nvSpPr>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5" name="عنصر نائب للتاريخ 24"/>
          <p:cNvSpPr>
            <a:spLocks noGrp="1"/>
          </p:cNvSpPr>
          <p:nvPr>
            <p:ph type="dt" sz="half" idx="10"/>
          </p:nvPr>
        </p:nvSpPr>
        <p:spPr/>
        <p:txBody>
          <a:bodyPr/>
          <a:lstStyle/>
          <a:p>
            <a:fld id="{8A67EE86-A610-42C2-9B99-A533AA69E505}" type="datetime1">
              <a:rPr lang="ar-SA" smtClean="0"/>
              <a:pPr/>
              <a:t>22/12/31</a:t>
            </a:fld>
            <a:endParaRPr lang="ar-SA"/>
          </a:p>
        </p:txBody>
      </p:sp>
      <p:sp>
        <p:nvSpPr>
          <p:cNvPr id="19" name="عنصر نائب للتذييل 18"/>
          <p:cNvSpPr>
            <a:spLocks noGrp="1"/>
          </p:cNvSpPr>
          <p:nvPr>
            <p:ph type="ftr" sz="quarter" idx="11"/>
          </p:nvPr>
        </p:nvSpPr>
        <p:spPr>
          <a:xfrm>
            <a:off x="3581400" y="76200"/>
            <a:ext cx="2895600" cy="288925"/>
          </a:xfrm>
        </p:spPr>
        <p:txBody>
          <a:bodyPr/>
          <a:lstStyle/>
          <a:p>
            <a:endParaRPr lang="ar-SA"/>
          </a:p>
        </p:txBody>
      </p:sp>
      <p:sp>
        <p:nvSpPr>
          <p:cNvPr id="16" name="عنصر نائب لرقم الشريحة 15"/>
          <p:cNvSpPr>
            <a:spLocks noGrp="1"/>
          </p:cNvSpPr>
          <p:nvPr>
            <p:ph type="sldNum" sz="quarter" idx="12"/>
          </p:nvPr>
        </p:nvSpPr>
        <p:spPr>
          <a:xfrm>
            <a:off x="8229600" y="6473952"/>
            <a:ext cx="758952" cy="246888"/>
          </a:xfrm>
        </p:spPr>
        <p:txBody>
          <a:bodyPr/>
          <a:lstStyle/>
          <a:p>
            <a:fld id="{0B34F065-1154-456A-91E3-76DE8E75E17B}" type="slidenum">
              <a:rPr lang="ar-SA" smtClean="0"/>
              <a:pPr/>
              <a:t>‹#›</a:t>
            </a:fld>
            <a:endParaRPr lang="ar-SA"/>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3">
        <a:schemeClr val="bg2"/>
      </p:bgRef>
    </p:bg>
    <p:spTree>
      <p:nvGrpSpPr>
        <p:cNvPr id="1" name=""/>
        <p:cNvGrpSpPr/>
        <p:nvPr/>
      </p:nvGrpSpPr>
      <p:grpSpPr>
        <a:xfrm>
          <a:off x="0" y="0"/>
          <a:ext cx="0" cy="0"/>
          <a:chOff x="0" y="0"/>
          <a:chExt cx="0" cy="0"/>
        </a:xfrm>
      </p:grpSpPr>
      <p:sp>
        <p:nvSpPr>
          <p:cNvPr id="7" name="رابط مستقيم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عنصر نائب للنص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19" name="عنصر نائب للتاريخ 18"/>
          <p:cNvSpPr>
            <a:spLocks noGrp="1"/>
          </p:cNvSpPr>
          <p:nvPr>
            <p:ph type="dt" sz="half" idx="10"/>
          </p:nvPr>
        </p:nvSpPr>
        <p:spPr/>
        <p:txBody>
          <a:bodyPr/>
          <a:lstStyle/>
          <a:p>
            <a:fld id="{CAF86138-CFD9-4B92-ADEB-F04B70120B36}" type="datetime1">
              <a:rPr lang="ar-SA" smtClean="0"/>
              <a:pPr/>
              <a:t>22/12/31</a:t>
            </a:fld>
            <a:endParaRPr lang="ar-SA"/>
          </a:p>
        </p:txBody>
      </p:sp>
      <p:sp>
        <p:nvSpPr>
          <p:cNvPr id="11" name="عنصر نائب للتذييل 10"/>
          <p:cNvSpPr>
            <a:spLocks noGrp="1"/>
          </p:cNvSpPr>
          <p:nvPr>
            <p:ph type="ftr" sz="quarter" idx="11"/>
          </p:nvPr>
        </p:nvSpPr>
        <p:spPr/>
        <p:txBody>
          <a:bodyPr/>
          <a:lstStyle/>
          <a:p>
            <a:endParaRPr lang="ar-SA"/>
          </a:p>
        </p:txBody>
      </p:sp>
      <p:sp>
        <p:nvSpPr>
          <p:cNvPr id="16" name="عنصر نائب لرقم الشريحة 15"/>
          <p:cNvSpPr>
            <a:spLocks noGrp="1"/>
          </p:cNvSpPr>
          <p:nvPr>
            <p:ph type="sldNum" sz="quarter" idx="12"/>
          </p:nvPr>
        </p:nvSpPr>
        <p:spPr/>
        <p:txBody>
          <a:bodyPr/>
          <a:lstStyle/>
          <a:p>
            <a:fld id="{0B34F065-1154-456A-91E3-76DE8E75E17B}" type="slidenum">
              <a:rPr lang="ar-SA" smtClean="0"/>
              <a:pPr/>
              <a:t>‹#›</a:t>
            </a:fld>
            <a:endParaRPr lang="ar-SA"/>
          </a:p>
        </p:txBody>
      </p:sp>
      <p:sp>
        <p:nvSpPr>
          <p:cNvPr id="8" name="عنوان 7"/>
          <p:cNvSpPr>
            <a:spLocks noGrp="1"/>
          </p:cNvSpPr>
          <p:nvPr>
            <p:ph type="title"/>
          </p:nvPr>
        </p:nvSpPr>
        <p:spPr>
          <a:xfrm>
            <a:off x="180475" y="2947085"/>
            <a:ext cx="8686800" cy="1184825"/>
          </a:xfrm>
        </p:spPr>
        <p:txBody>
          <a:bodyPr rtlCol="0" anchor="t"/>
          <a:lstStyle>
            <a:lvl1pPr algn="r">
              <a:defRPr/>
            </a:lvl1pPr>
          </a:lstStyle>
          <a:p>
            <a:r>
              <a:rPr kumimoji="0" lang="ar-SA" smtClean="0"/>
              <a:t>انقر لتحرير نمط العنوان الرئيسي</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0" name="عنوان 19"/>
          <p:cNvSpPr>
            <a:spLocks noGrp="1"/>
          </p:cNvSpPr>
          <p:nvPr>
            <p:ph type="title"/>
          </p:nvPr>
        </p:nvSpPr>
        <p:spPr>
          <a:xfrm>
            <a:off x="301752" y="457200"/>
            <a:ext cx="8686800" cy="841248"/>
          </a:xfrm>
        </p:spPr>
        <p:txBody>
          <a:bodyPr/>
          <a:lstStyle/>
          <a:p>
            <a:r>
              <a:rPr kumimoji="0" lang="ar-SA" smtClean="0"/>
              <a:t>انقر لتحرير نمط العنوان الرئيسي</a:t>
            </a:r>
            <a:endParaRPr kumimoji="0" lang="en-US"/>
          </a:p>
        </p:txBody>
      </p:sp>
      <p:sp>
        <p:nvSpPr>
          <p:cNvPr id="14" name="عنصر نائب للمحتوى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3" name="عنصر نائب للمحتوى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1" name="عنصر نائب للتاريخ 20"/>
          <p:cNvSpPr>
            <a:spLocks noGrp="1"/>
          </p:cNvSpPr>
          <p:nvPr>
            <p:ph type="dt" sz="half" idx="10"/>
          </p:nvPr>
        </p:nvSpPr>
        <p:spPr/>
        <p:txBody>
          <a:bodyPr/>
          <a:lstStyle/>
          <a:p>
            <a:fld id="{A5297645-E433-44FB-914F-1979E0669809}" type="datetime1">
              <a:rPr lang="ar-SA" smtClean="0"/>
              <a:pPr/>
              <a:t>22/12/31</a:t>
            </a:fld>
            <a:endParaRPr lang="ar-SA"/>
          </a:p>
        </p:txBody>
      </p:sp>
      <p:sp>
        <p:nvSpPr>
          <p:cNvPr id="10" name="عنصر نائب للتذييل 9"/>
          <p:cNvSpPr>
            <a:spLocks noGrp="1"/>
          </p:cNvSpPr>
          <p:nvPr>
            <p:ph type="ftr" sz="quarter" idx="11"/>
          </p:nvPr>
        </p:nvSpPr>
        <p:spPr/>
        <p:txBody>
          <a:bodyPr/>
          <a:lstStyle/>
          <a:p>
            <a:endParaRPr lang="ar-SA"/>
          </a:p>
        </p:txBody>
      </p:sp>
      <p:sp>
        <p:nvSpPr>
          <p:cNvPr id="31" name="عنصر نائب لرقم الشريحة 30"/>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9" name="عنوان 28"/>
          <p:cNvSpPr>
            <a:spLocks noGrp="1"/>
          </p:cNvSpPr>
          <p:nvPr>
            <p:ph type="title"/>
          </p:nvPr>
        </p:nvSpPr>
        <p:spPr>
          <a:xfrm>
            <a:off x="304800" y="5410200"/>
            <a:ext cx="8610600" cy="882650"/>
          </a:xfrm>
        </p:spPr>
        <p:txBody>
          <a:bodyPr anchor="ctr"/>
          <a:lstStyle>
            <a:lvl1pPr>
              <a:defRPr/>
            </a:lvl1pPr>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25" name="عنصر نائب للنص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8" name="عنصر نائب للمحتوى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0" name="عنصر نائب للتاريخ 9"/>
          <p:cNvSpPr>
            <a:spLocks noGrp="1"/>
          </p:cNvSpPr>
          <p:nvPr>
            <p:ph type="dt" sz="half" idx="10"/>
          </p:nvPr>
        </p:nvSpPr>
        <p:spPr/>
        <p:txBody>
          <a:bodyPr/>
          <a:lstStyle/>
          <a:p>
            <a:fld id="{7CA6EE19-6C05-42BD-9A42-D993D180BEF4}" type="datetime1">
              <a:rPr lang="ar-SA" smtClean="0"/>
              <a:pPr/>
              <a:t>22/12/31</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a:xfrm>
            <a:off x="8229600" y="6477000"/>
            <a:ext cx="762000" cy="246888"/>
          </a:xfrm>
        </p:spPr>
        <p:txBody>
          <a:bodyPr/>
          <a:lstStyle/>
          <a:p>
            <a:fld id="{0B34F065-1154-456A-91E3-76DE8E75E17B}" type="slidenum">
              <a:rPr lang="ar-SA" smtClean="0"/>
              <a:pPr/>
              <a:t>‹#›</a:t>
            </a:fld>
            <a:endParaRPr lang="ar-SA"/>
          </a:p>
        </p:txBody>
      </p:sp>
      <p:sp>
        <p:nvSpPr>
          <p:cNvPr id="11" name="رابط مستقيم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30" name="عنوان 29"/>
          <p:cNvSpPr>
            <a:spLocks noGrp="1"/>
          </p:cNvSpPr>
          <p:nvPr>
            <p:ph type="title"/>
          </p:nvPr>
        </p:nvSpPr>
        <p:spPr>
          <a:xfrm>
            <a:off x="301752" y="457200"/>
            <a:ext cx="8686800" cy="841248"/>
          </a:xfrm>
        </p:spPr>
        <p:txBody>
          <a:bodyPr/>
          <a:lstStyle/>
          <a:p>
            <a:r>
              <a:rPr kumimoji="0" lang="ar-SA" smtClean="0"/>
              <a:t>انقر لتحرير نمط العنوان الرئيسي</a:t>
            </a:r>
            <a:endParaRPr kumimoji="0" lang="en-US"/>
          </a:p>
        </p:txBody>
      </p:sp>
      <p:sp>
        <p:nvSpPr>
          <p:cNvPr id="12" name="عنصر نائب للتاريخ 11"/>
          <p:cNvSpPr>
            <a:spLocks noGrp="1"/>
          </p:cNvSpPr>
          <p:nvPr>
            <p:ph type="dt" sz="half" idx="10"/>
          </p:nvPr>
        </p:nvSpPr>
        <p:spPr/>
        <p:txBody>
          <a:bodyPr/>
          <a:lstStyle/>
          <a:p>
            <a:fld id="{4F8016EC-E16E-48F4-8D0F-933673028E6E}" type="datetime1">
              <a:rPr lang="ar-SA" smtClean="0"/>
              <a:pPr/>
              <a:t>22/12/31</a:t>
            </a:fld>
            <a:endParaRPr lang="ar-SA"/>
          </a:p>
        </p:txBody>
      </p:sp>
      <p:sp>
        <p:nvSpPr>
          <p:cNvPr id="21" name="عنصر نائب للتذييل 20"/>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3" name="عنصر نائب للتاريخ 2"/>
          <p:cNvSpPr>
            <a:spLocks noGrp="1"/>
          </p:cNvSpPr>
          <p:nvPr>
            <p:ph type="dt" sz="half" idx="10"/>
          </p:nvPr>
        </p:nvSpPr>
        <p:spPr/>
        <p:txBody>
          <a:bodyPr/>
          <a:lstStyle/>
          <a:p>
            <a:fld id="{AD3B9343-B196-4E9F-BCA7-C3BA86EE4105}" type="datetime1">
              <a:rPr lang="ar-SA" smtClean="0"/>
              <a:pPr/>
              <a:t>22/12/31</a:t>
            </a:fld>
            <a:endParaRPr lang="ar-SA"/>
          </a:p>
        </p:txBody>
      </p:sp>
      <p:sp>
        <p:nvSpPr>
          <p:cNvPr id="24" name="عنصر نائب للتذييل 23"/>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8" name="رابط مستقيم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عنوان 11"/>
          <p:cNvSpPr>
            <a:spLocks noGrp="1"/>
          </p:cNvSpPr>
          <p:nvPr>
            <p:ph type="title"/>
          </p:nvPr>
        </p:nvSpPr>
        <p:spPr>
          <a:xfrm>
            <a:off x="457200" y="5486400"/>
            <a:ext cx="8458200" cy="520700"/>
          </a:xfrm>
        </p:spPr>
        <p:txBody>
          <a:bodyPr anchor="ctr"/>
          <a:lstStyle>
            <a:lvl1pPr algn="l">
              <a:buNone/>
              <a:defRPr sz="2000" b="1"/>
            </a:lvl1pPr>
          </a:lstStyle>
          <a:p>
            <a:r>
              <a:rPr kumimoji="0" lang="ar-SA" smtClean="0"/>
              <a:t>انقر لتحرير نمط العنوان الرئيسي</a:t>
            </a:r>
            <a:endParaRPr kumimoji="0" lang="en-US"/>
          </a:p>
        </p:txBody>
      </p:sp>
      <p:sp>
        <p:nvSpPr>
          <p:cNvPr id="26" name="عنصر نائب للنص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14" name="عنصر نائب للمحتوى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5" name="عنصر نائب للتاريخ 24"/>
          <p:cNvSpPr>
            <a:spLocks noGrp="1"/>
          </p:cNvSpPr>
          <p:nvPr>
            <p:ph type="dt" sz="half" idx="10"/>
          </p:nvPr>
        </p:nvSpPr>
        <p:spPr/>
        <p:txBody>
          <a:bodyPr/>
          <a:lstStyle/>
          <a:p>
            <a:fld id="{D18761FE-C641-463C-BDF0-E2B785A6E7C4}" type="datetime1">
              <a:rPr lang="ar-SA" smtClean="0"/>
              <a:pPr/>
              <a:t>22/12/31</a:t>
            </a:fld>
            <a:endParaRPr lang="ar-SA"/>
          </a:p>
        </p:txBody>
      </p:sp>
      <p:sp>
        <p:nvSpPr>
          <p:cNvPr id="29" name="عنصر نائب للتذييل 28"/>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13" name="عنصر نائب للصورة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ar-SA" smtClean="0"/>
              <a:t>انقر فوق الرمز لإضافة صورة</a:t>
            </a:r>
            <a:endParaRPr kumimoji="0" lang="en-US" dirty="0"/>
          </a:p>
        </p:txBody>
      </p:sp>
      <p:sp>
        <p:nvSpPr>
          <p:cNvPr id="7" name="عنصر نائب للتاريخ 6"/>
          <p:cNvSpPr>
            <a:spLocks noGrp="1"/>
          </p:cNvSpPr>
          <p:nvPr>
            <p:ph type="dt" sz="half" idx="10"/>
          </p:nvPr>
        </p:nvSpPr>
        <p:spPr/>
        <p:txBody>
          <a:bodyPr/>
          <a:lstStyle/>
          <a:p>
            <a:fld id="{98CA61A3-4A0C-4703-AD24-55B0F4FED44C}" type="datetime1">
              <a:rPr lang="ar-SA" smtClean="0"/>
              <a:pPr/>
              <a:t>22/12/31</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31" name="عنصر نائب لرقم الشريحة 30"/>
          <p:cNvSpPr>
            <a:spLocks noGrp="1"/>
          </p:cNvSpPr>
          <p:nvPr>
            <p:ph type="sldNum" sz="quarter" idx="12"/>
          </p:nvPr>
        </p:nvSpPr>
        <p:spPr/>
        <p:txBody>
          <a:bodyPr/>
          <a:lstStyle/>
          <a:p>
            <a:fld id="{0B34F065-1154-456A-91E3-76DE8E75E17B}" type="slidenum">
              <a:rPr lang="ar-SA" smtClean="0"/>
              <a:pPr/>
              <a:t>‹#›</a:t>
            </a:fld>
            <a:endParaRPr lang="ar-SA"/>
          </a:p>
        </p:txBody>
      </p:sp>
      <p:sp>
        <p:nvSpPr>
          <p:cNvPr id="17" name="عنوان 16"/>
          <p:cNvSpPr>
            <a:spLocks noGrp="1"/>
          </p:cNvSpPr>
          <p:nvPr>
            <p:ph type="title"/>
          </p:nvPr>
        </p:nvSpPr>
        <p:spPr>
          <a:xfrm>
            <a:off x="381000" y="4993760"/>
            <a:ext cx="5867400" cy="522288"/>
          </a:xfrm>
        </p:spPr>
        <p:txBody>
          <a:bodyPr anchor="ctr"/>
          <a:lstStyle>
            <a:lvl1pPr algn="l">
              <a:buNone/>
              <a:defRPr sz="2000" b="1"/>
            </a:lvl1pPr>
          </a:lstStyle>
          <a:p>
            <a:r>
              <a:rPr kumimoji="0" lang="ar-SA" smtClean="0"/>
              <a:t>انقر لتحرير نمط العنوان الرئيسي</a:t>
            </a:r>
            <a:endParaRPr kumimoji="0" lang="en-US"/>
          </a:p>
        </p:txBody>
      </p:sp>
      <p:sp>
        <p:nvSpPr>
          <p:cNvPr id="26" name="عنصر نائب للنص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554FE28E-F6A9-4687-B63E-ED3E4EC21905}" type="datetime1">
              <a:rPr lang="ar-SA" smtClean="0"/>
              <a:pPr/>
              <a:t>22/12/31</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58000" y="549276"/>
            <a:ext cx="1828800" cy="5851525"/>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549276"/>
            <a:ext cx="6248400" cy="5851525"/>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0BE93B40-E0B8-4430-8EF1-84C3BD56C9CA}" type="datetime1">
              <a:rPr lang="ar-SA" smtClean="0"/>
              <a:pPr/>
              <a:t>22/12/31</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دائري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شكل بيضاوي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دائرة مجوفة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مستطيل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عنصر نائب للعنوان 4"/>
          <p:cNvSpPr>
            <a:spLocks noGrp="1"/>
          </p:cNvSpPr>
          <p:nvPr>
            <p:ph type="title"/>
          </p:nvPr>
        </p:nvSpPr>
        <p:spPr>
          <a:xfrm>
            <a:off x="1435608" y="274638"/>
            <a:ext cx="7498080" cy="1143000"/>
          </a:xfrm>
          <a:prstGeom prst="rect">
            <a:avLst/>
          </a:prstGeom>
        </p:spPr>
        <p:txBody>
          <a:bodyPr anchor="ctr">
            <a:normAutofit/>
          </a:bodyPr>
          <a:lstStyle>
            <a:extLst/>
          </a:lstStyle>
          <a:p>
            <a:r>
              <a:rPr kumimoji="0" lang="ar-SA" smtClean="0"/>
              <a:t>انقر لتحرير نمط العنوان الرئيسي</a:t>
            </a:r>
            <a:endParaRPr kumimoji="0" lang="en-US"/>
          </a:p>
        </p:txBody>
      </p:sp>
      <p:sp>
        <p:nvSpPr>
          <p:cNvPr id="9" name="عنصر نائب للنص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24" name="عنصر نائب للتاريخ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685C977A-8AB4-4553-A4BC-586F162F7D0D}" type="datetime1">
              <a:rPr lang="ar-SA" smtClean="0"/>
              <a:pPr/>
              <a:t>22/12/31</a:t>
            </a:fld>
            <a:endParaRPr lang="ar-SA"/>
          </a:p>
        </p:txBody>
      </p:sp>
      <p:sp>
        <p:nvSpPr>
          <p:cNvPr id="10" name="عنصر نائب للتذييل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ar-SA"/>
          </a:p>
        </p:txBody>
      </p:sp>
      <p:sp>
        <p:nvSpPr>
          <p:cNvPr id="22" name="عنصر نائب لرقم الشريحة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0B34F065-1154-456A-91E3-76DE8E75E17B}" type="slidenum">
              <a:rPr lang="ar-SA" smtClean="0"/>
              <a:pPr/>
              <a:t>‹#›</a:t>
            </a:fld>
            <a:endParaRPr lang="ar-SA"/>
          </a:p>
        </p:txBody>
      </p:sp>
      <p:sp>
        <p:nvSpPr>
          <p:cNvPr id="15" name="مستطيل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rtl="1"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r" rtl="1"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r" rtl="1"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r" rtl="1"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r" rtl="1"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r" rtl="1"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r" rtl="1"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رابط مستقيم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عنصر نائب للنص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1" name="عنصر نائب للتاريخ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685C977A-8AB4-4553-A4BC-586F162F7D0D}" type="datetime1">
              <a:rPr lang="ar-SA" smtClean="0"/>
              <a:pPr/>
              <a:t>22/12/31</a:t>
            </a:fld>
            <a:endParaRPr lang="ar-SA"/>
          </a:p>
        </p:txBody>
      </p:sp>
      <p:sp>
        <p:nvSpPr>
          <p:cNvPr id="28" name="عنصر نائب للتذييل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ar-SA"/>
          </a:p>
        </p:txBody>
      </p:sp>
      <p:sp>
        <p:nvSpPr>
          <p:cNvPr id="5" name="عنصر نائب لرقم الشريحة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0B34F065-1154-456A-91E3-76DE8E75E17B}" type="slidenum">
              <a:rPr lang="ar-SA" smtClean="0"/>
              <a:pPr/>
              <a:t>‹#›</a:t>
            </a:fld>
            <a:endParaRPr lang="ar-SA"/>
          </a:p>
        </p:txBody>
      </p:sp>
      <p:sp>
        <p:nvSpPr>
          <p:cNvPr id="10" name="عنصر نائب للعنوان 9"/>
          <p:cNvSpPr>
            <a:spLocks noGrp="1"/>
          </p:cNvSpPr>
          <p:nvPr>
            <p:ph type="title"/>
          </p:nvPr>
        </p:nvSpPr>
        <p:spPr>
          <a:xfrm>
            <a:off x="304800" y="457200"/>
            <a:ext cx="8686800" cy="838200"/>
          </a:xfrm>
          <a:prstGeom prst="rect">
            <a:avLst/>
          </a:prstGeom>
        </p:spPr>
        <p:txBody>
          <a:bodyPr vert="horz" anchor="ctr">
            <a:normAutofit/>
          </a:bodyPr>
          <a:lstStyle/>
          <a:p>
            <a:r>
              <a:rPr kumimoji="0" lang="ar-SA" smtClean="0"/>
              <a:t>انقر لتحرير نمط العنوان الرئيسي</a:t>
            </a:r>
            <a:endParaRPr kumimoji="0" lang="en-US"/>
          </a:p>
        </p:txBody>
      </p:sp>
      <p:sp>
        <p:nvSpPr>
          <p:cNvPr id="9" name="رابط مستقيم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رابط مستقيم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l" rtl="1"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r" rtl="1"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r" rtl="1"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r" rtl="1"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r" rtl="1"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r" rtl="1"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r" rtl="1"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r" rtl="1"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r" rtl="1"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r" rtl="1"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 Target="slide24.xml"/><Relationship Id="rId13" Type="http://schemas.openxmlformats.org/officeDocument/2006/relationships/slide" Target="slide8.xml"/><Relationship Id="rId3" Type="http://schemas.openxmlformats.org/officeDocument/2006/relationships/slide" Target="slide16.xml"/><Relationship Id="rId7" Type="http://schemas.openxmlformats.org/officeDocument/2006/relationships/slide" Target="slide23.xml"/><Relationship Id="rId12" Type="http://schemas.openxmlformats.org/officeDocument/2006/relationships/slide" Target="slide4.xml"/><Relationship Id="rId17" Type="http://schemas.openxmlformats.org/officeDocument/2006/relationships/slide" Target="slide14.xml"/><Relationship Id="rId2" Type="http://schemas.openxmlformats.org/officeDocument/2006/relationships/notesSlide" Target="../notesSlides/notesSlide1.xml"/><Relationship Id="rId16" Type="http://schemas.openxmlformats.org/officeDocument/2006/relationships/slide" Target="slide13.xml"/><Relationship Id="rId1" Type="http://schemas.openxmlformats.org/officeDocument/2006/relationships/slideLayout" Target="../slideLayouts/slideLayout15.xml"/><Relationship Id="rId6" Type="http://schemas.openxmlformats.org/officeDocument/2006/relationships/slide" Target="slide21.xml"/><Relationship Id="rId11" Type="http://schemas.openxmlformats.org/officeDocument/2006/relationships/slide" Target="slide3.xml"/><Relationship Id="rId5" Type="http://schemas.openxmlformats.org/officeDocument/2006/relationships/slide" Target="slide19.xml"/><Relationship Id="rId15" Type="http://schemas.openxmlformats.org/officeDocument/2006/relationships/slide" Target="slide12.xml"/><Relationship Id="rId10" Type="http://schemas.openxmlformats.org/officeDocument/2006/relationships/slide" Target="slide2.xml"/><Relationship Id="rId4" Type="http://schemas.openxmlformats.org/officeDocument/2006/relationships/slide" Target="slide18.xml"/><Relationship Id="rId9" Type="http://schemas.openxmlformats.org/officeDocument/2006/relationships/slide" Target="slide25.xml"/><Relationship Id="rId14" Type="http://schemas.openxmlformats.org/officeDocument/2006/relationships/slide" Target="slide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3"/>
          <p:cNvSpPr>
            <a:spLocks noGrp="1"/>
          </p:cNvSpPr>
          <p:nvPr>
            <p:ph type="title"/>
          </p:nvPr>
        </p:nvSpPr>
        <p:spPr>
          <a:xfrm>
            <a:off x="457200" y="274638"/>
            <a:ext cx="8229600" cy="634082"/>
          </a:xfrm>
        </p:spPr>
        <p:txBody>
          <a:bodyPr>
            <a:normAutofit fontScale="90000"/>
          </a:bodyPr>
          <a:lstStyle/>
          <a:p>
            <a:pPr algn="ctr"/>
            <a:r>
              <a:rPr lang="ar-SA" sz="3600" b="1" dirty="0" smtClean="0"/>
              <a:t>الفصل الثاني: عناصر البيئة الطبيعية.</a:t>
            </a:r>
            <a:endParaRPr lang="ar-SA" sz="3600" b="1" dirty="0"/>
          </a:p>
        </p:txBody>
      </p:sp>
      <p:sp>
        <p:nvSpPr>
          <p:cNvPr id="9" name="عنصر نائب للمحتوى 8"/>
          <p:cNvSpPr>
            <a:spLocks noGrp="1"/>
          </p:cNvSpPr>
          <p:nvPr>
            <p:ph sz="half" idx="1"/>
          </p:nvPr>
        </p:nvSpPr>
        <p:spPr>
          <a:xfrm>
            <a:off x="251520" y="1124744"/>
            <a:ext cx="4176464" cy="5328592"/>
          </a:xfrm>
        </p:spPr>
        <p:txBody>
          <a:bodyPr>
            <a:noAutofit/>
          </a:bodyPr>
          <a:lstStyle/>
          <a:p>
            <a:pPr>
              <a:buNone/>
            </a:pPr>
            <a:r>
              <a:rPr lang="ar-SA" sz="3200" dirty="0" smtClean="0"/>
              <a:t>3</a:t>
            </a:r>
            <a:r>
              <a:rPr lang="ar-SA" sz="3200" b="1" dirty="0" smtClean="0">
                <a:latin typeface="Arial" pitchFamily="34" charset="0"/>
                <a:cs typeface="Arial" pitchFamily="34" charset="0"/>
              </a:rPr>
              <a:t> </a:t>
            </a:r>
            <a:r>
              <a:rPr lang="ar-SA" sz="3200" b="1" u="sng" dirty="0" smtClean="0">
                <a:latin typeface="Arial" pitchFamily="34" charset="0"/>
                <a:cs typeface="Arial" pitchFamily="34" charset="0"/>
              </a:rPr>
              <a:t>. </a:t>
            </a:r>
            <a:r>
              <a:rPr lang="ar-SA" sz="3200" b="1" u="sng" dirty="0" smtClean="0">
                <a:latin typeface="Arial" pitchFamily="34" charset="0"/>
                <a:cs typeface="Arial" pitchFamily="34" charset="0"/>
                <a:hlinkClick r:id="rId3" action="ppaction://hlinksldjump"/>
              </a:rPr>
              <a:t>الحياة النباتية والإنسان</a:t>
            </a:r>
            <a:r>
              <a:rPr lang="ar-SA" sz="3200" b="1" dirty="0" smtClean="0">
                <a:latin typeface="Arial" pitchFamily="34" charset="0"/>
                <a:cs typeface="Arial" pitchFamily="34" charset="0"/>
                <a:hlinkClick r:id="rId3" action="ppaction://hlinksldjump"/>
              </a:rPr>
              <a:t>.</a:t>
            </a:r>
            <a:endParaRPr lang="ar-SA" sz="3200" b="1" dirty="0" smtClean="0">
              <a:latin typeface="Arial" pitchFamily="34" charset="0"/>
              <a:cs typeface="Arial" pitchFamily="34" charset="0"/>
            </a:endParaRPr>
          </a:p>
          <a:p>
            <a:r>
              <a:rPr lang="ar-SA" sz="3200" b="1" dirty="0" smtClean="0">
                <a:latin typeface="Arial" pitchFamily="34" charset="0"/>
                <a:cs typeface="Arial" pitchFamily="34" charset="0"/>
                <a:hlinkClick r:id="rId4" action="ppaction://hlinksldjump"/>
              </a:rPr>
              <a:t>الحشائش.</a:t>
            </a:r>
            <a:endParaRPr lang="ar-SA" sz="3200" b="1" dirty="0" smtClean="0">
              <a:latin typeface="Arial" pitchFamily="34" charset="0"/>
              <a:cs typeface="Arial" pitchFamily="34" charset="0"/>
            </a:endParaRPr>
          </a:p>
          <a:p>
            <a:r>
              <a:rPr lang="ar-SA" sz="3200" b="1" dirty="0" smtClean="0">
                <a:latin typeface="Arial" pitchFamily="34" charset="0"/>
                <a:cs typeface="Arial" pitchFamily="34" charset="0"/>
                <a:hlinkClick r:id="rId4" action="ppaction://hlinksldjump"/>
              </a:rPr>
              <a:t>الغابات.</a:t>
            </a:r>
            <a:endParaRPr lang="ar-SA" sz="3200" b="1" dirty="0" smtClean="0">
              <a:latin typeface="Arial" pitchFamily="34" charset="0"/>
              <a:cs typeface="Arial" pitchFamily="34" charset="0"/>
            </a:endParaRPr>
          </a:p>
          <a:p>
            <a:pPr>
              <a:buNone/>
            </a:pPr>
            <a:r>
              <a:rPr lang="ar-SA" sz="3200" b="1" dirty="0" smtClean="0">
                <a:latin typeface="Arial" pitchFamily="34" charset="0"/>
                <a:cs typeface="Arial" pitchFamily="34" charset="0"/>
              </a:rPr>
              <a:t>4 </a:t>
            </a:r>
            <a:r>
              <a:rPr lang="ar-SA" sz="3200" b="1" u="sng" dirty="0" smtClean="0">
                <a:latin typeface="Arial" pitchFamily="34" charset="0"/>
                <a:cs typeface="Arial" pitchFamily="34" charset="0"/>
              </a:rPr>
              <a:t>. </a:t>
            </a:r>
            <a:r>
              <a:rPr lang="ar-SA" sz="3200" b="1" u="sng" dirty="0" smtClean="0">
                <a:latin typeface="Arial" pitchFamily="34" charset="0"/>
                <a:cs typeface="Arial" pitchFamily="34" charset="0"/>
                <a:hlinkClick r:id="rId5" action="ppaction://hlinksldjump"/>
              </a:rPr>
              <a:t>الأقاليم الانثروبوجغرافية الكبرى.</a:t>
            </a:r>
            <a:endParaRPr lang="ar-SA" sz="3200" b="1" u="sng" dirty="0" smtClean="0">
              <a:latin typeface="Arial" pitchFamily="34" charset="0"/>
              <a:cs typeface="Arial" pitchFamily="34" charset="0"/>
            </a:endParaRPr>
          </a:p>
          <a:p>
            <a:r>
              <a:rPr lang="ar-SA" sz="3200" b="1" dirty="0" smtClean="0">
                <a:latin typeface="Arial" pitchFamily="34" charset="0"/>
                <a:cs typeface="Arial" pitchFamily="34" charset="0"/>
                <a:hlinkClick r:id="rId6" action="ppaction://hlinksldjump"/>
              </a:rPr>
              <a:t>الإقليم الحار الممطر</a:t>
            </a:r>
            <a:r>
              <a:rPr lang="ar-SA" sz="3200" b="1" dirty="0" smtClean="0">
                <a:latin typeface="Arial" pitchFamily="34" charset="0"/>
                <a:cs typeface="Arial" pitchFamily="34" charset="0"/>
              </a:rPr>
              <a:t>.</a:t>
            </a:r>
          </a:p>
          <a:p>
            <a:r>
              <a:rPr lang="ar-SA" sz="3200" b="1" dirty="0" smtClean="0">
                <a:latin typeface="Arial" pitchFamily="34" charset="0"/>
                <a:cs typeface="Arial" pitchFamily="34" charset="0"/>
                <a:hlinkClick r:id="rId7" action="ppaction://hlinksldjump"/>
              </a:rPr>
              <a:t>الإقليم الجاف.</a:t>
            </a:r>
            <a:endParaRPr lang="ar-SA" sz="3200" b="1" dirty="0" smtClean="0">
              <a:latin typeface="Arial" pitchFamily="34" charset="0"/>
              <a:cs typeface="Arial" pitchFamily="34" charset="0"/>
            </a:endParaRPr>
          </a:p>
          <a:p>
            <a:r>
              <a:rPr lang="ar-SA" sz="3200" b="1" dirty="0" smtClean="0">
                <a:latin typeface="Arial" pitchFamily="34" charset="0"/>
                <a:cs typeface="Arial" pitchFamily="34" charset="0"/>
                <a:hlinkClick r:id="rId8" action="ppaction://hlinksldjump"/>
              </a:rPr>
              <a:t>الإقليم المعتدل</a:t>
            </a:r>
            <a:r>
              <a:rPr lang="ar-SA" sz="3200" b="1" dirty="0" smtClean="0">
                <a:latin typeface="Arial" pitchFamily="34" charset="0"/>
                <a:cs typeface="Arial" pitchFamily="34" charset="0"/>
              </a:rPr>
              <a:t>.</a:t>
            </a:r>
          </a:p>
          <a:p>
            <a:r>
              <a:rPr lang="ar-SA" sz="3200" b="1" dirty="0" smtClean="0">
                <a:latin typeface="Arial" pitchFamily="34" charset="0"/>
                <a:cs typeface="Arial" pitchFamily="34" charset="0"/>
                <a:hlinkClick r:id="rId9" action="ppaction://hlinksldjump"/>
              </a:rPr>
              <a:t>الإقليم البارد</a:t>
            </a:r>
            <a:r>
              <a:rPr lang="ar-SA" sz="3200" b="1" dirty="0" smtClean="0">
                <a:latin typeface="Arial" pitchFamily="34" charset="0"/>
                <a:cs typeface="Arial" pitchFamily="34" charset="0"/>
              </a:rPr>
              <a:t>.</a:t>
            </a:r>
          </a:p>
          <a:p>
            <a:pPr>
              <a:buNone/>
            </a:pPr>
            <a:endParaRPr lang="ar-SA" sz="3200" b="1" dirty="0"/>
          </a:p>
        </p:txBody>
      </p:sp>
      <p:sp>
        <p:nvSpPr>
          <p:cNvPr id="6" name="عنصر نائب للمحتوى 5"/>
          <p:cNvSpPr>
            <a:spLocks noGrp="1"/>
          </p:cNvSpPr>
          <p:nvPr>
            <p:ph sz="half" idx="2"/>
          </p:nvPr>
        </p:nvSpPr>
        <p:spPr>
          <a:xfrm>
            <a:off x="4572000" y="908720"/>
            <a:ext cx="4320480" cy="5760640"/>
          </a:xfrm>
        </p:spPr>
        <p:txBody>
          <a:bodyPr>
            <a:noAutofit/>
          </a:bodyPr>
          <a:lstStyle/>
          <a:p>
            <a:pPr>
              <a:buNone/>
            </a:pPr>
            <a:r>
              <a:rPr lang="ar-SA" sz="3200" b="1" u="sng" dirty="0" smtClean="0">
                <a:latin typeface="Arial" pitchFamily="34" charset="0"/>
                <a:cs typeface="Arial" pitchFamily="34" charset="0"/>
              </a:rPr>
              <a:t>عناصر الفصل:</a:t>
            </a:r>
          </a:p>
          <a:p>
            <a:pPr marL="514350" indent="-514350">
              <a:buNone/>
            </a:pPr>
            <a:r>
              <a:rPr lang="ar-SA" sz="3200" b="1" dirty="0" smtClean="0">
                <a:latin typeface="Arial" pitchFamily="34" charset="0"/>
                <a:cs typeface="Arial" pitchFamily="34" charset="0"/>
                <a:hlinkClick r:id="rId10" action="ppaction://hlinksldjump"/>
              </a:rPr>
              <a:t>مقدمـــــــــــــــــــــة</a:t>
            </a:r>
            <a:endParaRPr lang="ar-SA" sz="3200" b="1" dirty="0" smtClean="0">
              <a:latin typeface="Arial" pitchFamily="34" charset="0"/>
              <a:cs typeface="Arial" pitchFamily="34" charset="0"/>
            </a:endParaRPr>
          </a:p>
          <a:p>
            <a:pPr marL="514350" indent="-514350">
              <a:buFont typeface="+mj-lt"/>
              <a:buAutoNum type="arabicPeriod"/>
            </a:pPr>
            <a:r>
              <a:rPr lang="ar-SA" sz="3200" b="1" dirty="0" smtClean="0">
                <a:latin typeface="Arial" pitchFamily="34" charset="0"/>
                <a:cs typeface="Arial" pitchFamily="34" charset="0"/>
                <a:hlinkClick r:id="rId11" action="ppaction://hlinksldjump"/>
              </a:rPr>
              <a:t>المناخ والإنسان</a:t>
            </a:r>
            <a:r>
              <a:rPr lang="ar-SA" sz="3200" b="1" dirty="0" smtClean="0">
                <a:latin typeface="Arial" pitchFamily="34" charset="0"/>
                <a:cs typeface="Arial" pitchFamily="34" charset="0"/>
              </a:rPr>
              <a:t>.</a:t>
            </a:r>
          </a:p>
          <a:p>
            <a:pPr marL="514350" indent="-514350"/>
            <a:r>
              <a:rPr lang="ar-SA" sz="3200" b="1" dirty="0" smtClean="0">
                <a:latin typeface="Arial" pitchFamily="34" charset="0"/>
                <a:cs typeface="Arial" pitchFamily="34" charset="0"/>
                <a:hlinkClick r:id="rId12" action="ppaction://hlinksldjump"/>
              </a:rPr>
              <a:t>المناخ وجسم الإنسان</a:t>
            </a:r>
            <a:r>
              <a:rPr lang="ar-SA" sz="3200" b="1" dirty="0" smtClean="0">
                <a:latin typeface="Arial" pitchFamily="34" charset="0"/>
                <a:cs typeface="Arial" pitchFamily="34" charset="0"/>
              </a:rPr>
              <a:t>.</a:t>
            </a:r>
          </a:p>
          <a:p>
            <a:pPr marL="514350" indent="-514350"/>
            <a:r>
              <a:rPr lang="ar-SA" sz="3200" b="1" dirty="0" smtClean="0">
                <a:latin typeface="Arial" pitchFamily="34" charset="0"/>
                <a:cs typeface="Arial" pitchFamily="34" charset="0"/>
                <a:hlinkClick r:id="rId13" action="ppaction://hlinksldjump"/>
              </a:rPr>
              <a:t>المناخ وتوزيع السكان.</a:t>
            </a:r>
            <a:endParaRPr lang="ar-SA" sz="3200" b="1" dirty="0" smtClean="0">
              <a:latin typeface="Arial" pitchFamily="34" charset="0"/>
              <a:cs typeface="Arial" pitchFamily="34" charset="0"/>
            </a:endParaRPr>
          </a:p>
          <a:p>
            <a:pPr marL="514350" indent="-514350"/>
            <a:r>
              <a:rPr lang="ar-SA" sz="3200" b="1" dirty="0" smtClean="0">
                <a:latin typeface="Arial" pitchFamily="34" charset="0"/>
                <a:cs typeface="Arial" pitchFamily="34" charset="0"/>
                <a:hlinkClick r:id="rId14" action="ppaction://hlinksldjump"/>
              </a:rPr>
              <a:t>المناخ والإنتاج الاقتصادي.</a:t>
            </a:r>
            <a:endParaRPr lang="ar-SA" sz="3200" b="1" dirty="0" smtClean="0">
              <a:latin typeface="Arial" pitchFamily="34" charset="0"/>
              <a:cs typeface="Arial" pitchFamily="34" charset="0"/>
            </a:endParaRPr>
          </a:p>
          <a:p>
            <a:pPr marL="514350" indent="-514350"/>
            <a:r>
              <a:rPr lang="ar-SA" sz="3200" b="1" dirty="0" smtClean="0">
                <a:latin typeface="Arial" pitchFamily="34" charset="0"/>
                <a:cs typeface="Arial" pitchFamily="34" charset="0"/>
                <a:hlinkClick r:id="rId15" action="ppaction://hlinksldjump"/>
              </a:rPr>
              <a:t>المناخ والعمارة.</a:t>
            </a:r>
            <a:endParaRPr lang="ar-SA" sz="3200" b="1" dirty="0" smtClean="0">
              <a:latin typeface="Arial" pitchFamily="34" charset="0"/>
              <a:cs typeface="Arial" pitchFamily="34" charset="0"/>
            </a:endParaRPr>
          </a:p>
          <a:p>
            <a:pPr marL="514350" indent="-514350">
              <a:buNone/>
            </a:pPr>
            <a:r>
              <a:rPr lang="ar-SA" sz="3200" b="1" dirty="0" smtClean="0">
                <a:latin typeface="Arial" pitchFamily="34" charset="0"/>
                <a:cs typeface="Arial" pitchFamily="34" charset="0"/>
              </a:rPr>
              <a:t>2. </a:t>
            </a:r>
            <a:r>
              <a:rPr lang="ar-SA" sz="3200" b="1" u="sng" dirty="0" smtClean="0">
                <a:latin typeface="Arial" pitchFamily="34" charset="0"/>
                <a:cs typeface="Arial" pitchFamily="34" charset="0"/>
                <a:hlinkClick r:id="rId16" action="ppaction://hlinksldjump"/>
              </a:rPr>
              <a:t>مظاهر السطح والإنسان.</a:t>
            </a:r>
            <a:endParaRPr lang="ar-SA" sz="3200" b="1" u="sng" dirty="0" smtClean="0">
              <a:latin typeface="Arial" pitchFamily="34" charset="0"/>
              <a:cs typeface="Arial" pitchFamily="34" charset="0"/>
            </a:endParaRPr>
          </a:p>
          <a:p>
            <a:pPr marL="514350" indent="-514350"/>
            <a:r>
              <a:rPr lang="ar-SA" sz="3200" b="1" dirty="0" smtClean="0">
                <a:latin typeface="Arial" pitchFamily="34" charset="0"/>
                <a:cs typeface="Arial" pitchFamily="34" charset="0"/>
                <a:hlinkClick r:id="rId17" action="ppaction://hlinksldjump"/>
              </a:rPr>
              <a:t>السهول. </a:t>
            </a:r>
            <a:r>
              <a:rPr lang="ar-SA" sz="3200" b="1" dirty="0" smtClean="0">
                <a:latin typeface="Arial" pitchFamily="34" charset="0"/>
                <a:cs typeface="Arial" pitchFamily="34" charset="0"/>
              </a:rPr>
              <a:t> </a:t>
            </a:r>
            <a:r>
              <a:rPr lang="ar-SA" sz="3200" b="1" dirty="0" smtClean="0">
                <a:latin typeface="Arial" pitchFamily="34" charset="0"/>
                <a:cs typeface="Arial" pitchFamily="34" charset="0"/>
                <a:hlinkClick r:id="rId16" action="ppaction://hlinksldjump"/>
              </a:rPr>
              <a:t>الجبال </a:t>
            </a:r>
            <a:r>
              <a:rPr lang="ar-SA" sz="3200" b="1" dirty="0" smtClean="0">
                <a:latin typeface="Arial" pitchFamily="34" charset="0"/>
                <a:cs typeface="Arial" pitchFamily="34" charset="0"/>
              </a:rPr>
              <a:t>.  </a:t>
            </a:r>
            <a:r>
              <a:rPr lang="ar-SA" sz="3200" b="1" dirty="0" smtClean="0">
                <a:latin typeface="Arial" pitchFamily="34" charset="0"/>
                <a:cs typeface="Arial" pitchFamily="34" charset="0"/>
                <a:hlinkClick r:id="rId17" action="ppaction://hlinksldjump"/>
              </a:rPr>
              <a:t>الجزر.</a:t>
            </a:r>
            <a:endParaRPr lang="ar-SA" sz="3200" b="1" dirty="0" smtClean="0">
              <a:latin typeface="Arial" pitchFamily="34" charset="0"/>
              <a:cs typeface="Arial" pitchFamily="34" charset="0"/>
            </a:endParaRPr>
          </a:p>
          <a:p>
            <a:pPr marL="514350" indent="-514350"/>
            <a:endParaRPr lang="ar-SA" sz="3200" b="1" dirty="0" smtClean="0"/>
          </a:p>
        </p:txBody>
      </p:sp>
      <p:sp>
        <p:nvSpPr>
          <p:cNvPr id="8" name="عنصر نائب لرقم الشريحة 7"/>
          <p:cNvSpPr>
            <a:spLocks noGrp="1"/>
          </p:cNvSpPr>
          <p:nvPr>
            <p:ph type="sldNum" sz="quarter" idx="12"/>
          </p:nvPr>
        </p:nvSpPr>
        <p:spPr/>
        <p:txBody>
          <a:bodyPr/>
          <a:lstStyle/>
          <a:p>
            <a:fld id="{0B34F065-1154-456A-91E3-76DE8E75E17B}" type="slidenum">
              <a:rPr lang="ar-SA" smtClean="0"/>
              <a:pPr/>
              <a:t>1</a:t>
            </a:fld>
            <a:endParaRPr lang="ar-SA"/>
          </a:p>
        </p:txBody>
      </p:sp>
      <p:sp>
        <p:nvSpPr>
          <p:cNvPr id="7" name="مربع نص 6"/>
          <p:cNvSpPr txBox="1"/>
          <p:nvPr/>
        </p:nvSpPr>
        <p:spPr>
          <a:xfrm>
            <a:off x="179512" y="6309320"/>
            <a:ext cx="1944216" cy="369332"/>
          </a:xfrm>
          <a:prstGeom prst="rect">
            <a:avLst/>
          </a:prstGeom>
          <a:noFill/>
        </p:spPr>
        <p:txBody>
          <a:bodyPr wrap="square" rtlCol="1">
            <a:spAutoFit/>
          </a:bodyPr>
          <a:lstStyle/>
          <a:p>
            <a:r>
              <a:rPr lang="ar-SA" b="1" dirty="0" smtClean="0"/>
              <a:t>أد/محمد رمضان</a:t>
            </a:r>
            <a:endParaRPr lang="ar-SA" b="1" dirty="0"/>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20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20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2000"/>
                            </p:stCondLst>
                            <p:childTnLst>
                              <p:par>
                                <p:cTn id="10" presetID="2" presetClass="entr" presetSubtype="4" fill="hold" grpId="0" nodeType="after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 calcmode="lin" valueType="num">
                                      <p:cBhvr additive="base">
                                        <p:cTn id="12" dur="20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3" dur="20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par>
                          <p:cTn id="14" fill="hold">
                            <p:stCondLst>
                              <p:cond delay="4000"/>
                            </p:stCondLst>
                            <p:childTnLst>
                              <p:par>
                                <p:cTn id="15" presetID="2" presetClass="entr" presetSubtype="4" fill="hold" grpId="0" nodeType="after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 calcmode="lin" valueType="num">
                                      <p:cBhvr additive="base">
                                        <p:cTn id="17" dur="20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18" dur="20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par>
                          <p:cTn id="19" fill="hold">
                            <p:stCondLst>
                              <p:cond delay="6000"/>
                            </p:stCondLst>
                            <p:childTnLst>
                              <p:par>
                                <p:cTn id="20" presetID="2" presetClass="entr" presetSubtype="4" fill="hold" grpId="0" nodeType="after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 calcmode="lin" valueType="num">
                                      <p:cBhvr additive="base">
                                        <p:cTn id="22" dur="20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3" dur="20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par>
                          <p:cTn id="24" fill="hold">
                            <p:stCondLst>
                              <p:cond delay="8000"/>
                            </p:stCondLst>
                            <p:childTnLst>
                              <p:par>
                                <p:cTn id="25" presetID="2" presetClass="entr" presetSubtype="4" fill="hold" grpId="0" nodeType="after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 calcmode="lin" valueType="num">
                                      <p:cBhvr additive="base">
                                        <p:cTn id="27" dur="20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28" dur="20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par>
                          <p:cTn id="29" fill="hold">
                            <p:stCondLst>
                              <p:cond delay="10000"/>
                            </p:stCondLst>
                            <p:childTnLst>
                              <p:par>
                                <p:cTn id="30" presetID="2" presetClass="entr" presetSubtype="4" fill="hold" grpId="0" nodeType="afterEffect">
                                  <p:stCondLst>
                                    <p:cond delay="0"/>
                                  </p:stCondLst>
                                  <p:childTnLst>
                                    <p:set>
                                      <p:cBhvr>
                                        <p:cTn id="31" dur="1" fill="hold">
                                          <p:stCondLst>
                                            <p:cond delay="0"/>
                                          </p:stCondLst>
                                        </p:cTn>
                                        <p:tgtEl>
                                          <p:spTgt spid="6">
                                            <p:txEl>
                                              <p:pRg st="5" end="5"/>
                                            </p:txEl>
                                          </p:spTgt>
                                        </p:tgtEl>
                                        <p:attrNameLst>
                                          <p:attrName>style.visibility</p:attrName>
                                        </p:attrNameLst>
                                      </p:cBhvr>
                                      <p:to>
                                        <p:strVal val="visible"/>
                                      </p:to>
                                    </p:set>
                                    <p:anim calcmode="lin" valueType="num">
                                      <p:cBhvr additive="base">
                                        <p:cTn id="32" dur="20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33" dur="2000" fill="hold"/>
                                        <p:tgtEl>
                                          <p:spTgt spid="6">
                                            <p:txEl>
                                              <p:pRg st="5" end="5"/>
                                            </p:txEl>
                                          </p:spTgt>
                                        </p:tgtEl>
                                        <p:attrNameLst>
                                          <p:attrName>ppt_y</p:attrName>
                                        </p:attrNameLst>
                                      </p:cBhvr>
                                      <p:tavLst>
                                        <p:tav tm="0">
                                          <p:val>
                                            <p:strVal val="1+#ppt_h/2"/>
                                          </p:val>
                                        </p:tav>
                                        <p:tav tm="100000">
                                          <p:val>
                                            <p:strVal val="#ppt_y"/>
                                          </p:val>
                                        </p:tav>
                                      </p:tavLst>
                                    </p:anim>
                                  </p:childTnLst>
                                </p:cTn>
                              </p:par>
                            </p:childTnLst>
                          </p:cTn>
                        </p:par>
                        <p:par>
                          <p:cTn id="34" fill="hold">
                            <p:stCondLst>
                              <p:cond delay="12000"/>
                            </p:stCondLst>
                            <p:childTnLst>
                              <p:par>
                                <p:cTn id="35" presetID="2" presetClass="entr" presetSubtype="4" fill="hold" grpId="0" nodeType="afterEffect">
                                  <p:stCondLst>
                                    <p:cond delay="0"/>
                                  </p:stCondLst>
                                  <p:childTnLst>
                                    <p:set>
                                      <p:cBhvr>
                                        <p:cTn id="36" dur="1" fill="hold">
                                          <p:stCondLst>
                                            <p:cond delay="0"/>
                                          </p:stCondLst>
                                        </p:cTn>
                                        <p:tgtEl>
                                          <p:spTgt spid="6">
                                            <p:txEl>
                                              <p:pRg st="6" end="6"/>
                                            </p:txEl>
                                          </p:spTgt>
                                        </p:tgtEl>
                                        <p:attrNameLst>
                                          <p:attrName>style.visibility</p:attrName>
                                        </p:attrNameLst>
                                      </p:cBhvr>
                                      <p:to>
                                        <p:strVal val="visible"/>
                                      </p:to>
                                    </p:set>
                                    <p:anim calcmode="lin" valueType="num">
                                      <p:cBhvr additive="base">
                                        <p:cTn id="37" dur="2000" fill="hold"/>
                                        <p:tgtEl>
                                          <p:spTgt spid="6">
                                            <p:txEl>
                                              <p:pRg st="6" end="6"/>
                                            </p:txEl>
                                          </p:spTgt>
                                        </p:tgtEl>
                                        <p:attrNameLst>
                                          <p:attrName>ppt_x</p:attrName>
                                        </p:attrNameLst>
                                      </p:cBhvr>
                                      <p:tavLst>
                                        <p:tav tm="0">
                                          <p:val>
                                            <p:strVal val="#ppt_x"/>
                                          </p:val>
                                        </p:tav>
                                        <p:tav tm="100000">
                                          <p:val>
                                            <p:strVal val="#ppt_x"/>
                                          </p:val>
                                        </p:tav>
                                      </p:tavLst>
                                    </p:anim>
                                    <p:anim calcmode="lin" valueType="num">
                                      <p:cBhvr additive="base">
                                        <p:cTn id="38" dur="2000" fill="hold"/>
                                        <p:tgtEl>
                                          <p:spTgt spid="6">
                                            <p:txEl>
                                              <p:pRg st="6" end="6"/>
                                            </p:txEl>
                                          </p:spTgt>
                                        </p:tgtEl>
                                        <p:attrNameLst>
                                          <p:attrName>ppt_y</p:attrName>
                                        </p:attrNameLst>
                                      </p:cBhvr>
                                      <p:tavLst>
                                        <p:tav tm="0">
                                          <p:val>
                                            <p:strVal val="1+#ppt_h/2"/>
                                          </p:val>
                                        </p:tav>
                                        <p:tav tm="100000">
                                          <p:val>
                                            <p:strVal val="#ppt_y"/>
                                          </p:val>
                                        </p:tav>
                                      </p:tavLst>
                                    </p:anim>
                                  </p:childTnLst>
                                </p:cTn>
                              </p:par>
                            </p:childTnLst>
                          </p:cTn>
                        </p:par>
                        <p:par>
                          <p:cTn id="39" fill="hold">
                            <p:stCondLst>
                              <p:cond delay="14000"/>
                            </p:stCondLst>
                            <p:childTnLst>
                              <p:par>
                                <p:cTn id="40" presetID="2" presetClass="entr" presetSubtype="4" fill="hold" grpId="0" nodeType="afterEffect">
                                  <p:stCondLst>
                                    <p:cond delay="0"/>
                                  </p:stCondLst>
                                  <p:childTnLst>
                                    <p:set>
                                      <p:cBhvr>
                                        <p:cTn id="41" dur="1" fill="hold">
                                          <p:stCondLst>
                                            <p:cond delay="0"/>
                                          </p:stCondLst>
                                        </p:cTn>
                                        <p:tgtEl>
                                          <p:spTgt spid="6">
                                            <p:txEl>
                                              <p:pRg st="7" end="7"/>
                                            </p:txEl>
                                          </p:spTgt>
                                        </p:tgtEl>
                                        <p:attrNameLst>
                                          <p:attrName>style.visibility</p:attrName>
                                        </p:attrNameLst>
                                      </p:cBhvr>
                                      <p:to>
                                        <p:strVal val="visible"/>
                                      </p:to>
                                    </p:set>
                                    <p:anim calcmode="lin" valueType="num">
                                      <p:cBhvr additive="base">
                                        <p:cTn id="42" dur="2000" fill="hold"/>
                                        <p:tgtEl>
                                          <p:spTgt spid="6">
                                            <p:txEl>
                                              <p:pRg st="7" end="7"/>
                                            </p:txEl>
                                          </p:spTgt>
                                        </p:tgtEl>
                                        <p:attrNameLst>
                                          <p:attrName>ppt_x</p:attrName>
                                        </p:attrNameLst>
                                      </p:cBhvr>
                                      <p:tavLst>
                                        <p:tav tm="0">
                                          <p:val>
                                            <p:strVal val="#ppt_x"/>
                                          </p:val>
                                        </p:tav>
                                        <p:tav tm="100000">
                                          <p:val>
                                            <p:strVal val="#ppt_x"/>
                                          </p:val>
                                        </p:tav>
                                      </p:tavLst>
                                    </p:anim>
                                    <p:anim calcmode="lin" valueType="num">
                                      <p:cBhvr additive="base">
                                        <p:cTn id="43" dur="2000" fill="hold"/>
                                        <p:tgtEl>
                                          <p:spTgt spid="6">
                                            <p:txEl>
                                              <p:pRg st="7" end="7"/>
                                            </p:txEl>
                                          </p:spTgt>
                                        </p:tgtEl>
                                        <p:attrNameLst>
                                          <p:attrName>ppt_y</p:attrName>
                                        </p:attrNameLst>
                                      </p:cBhvr>
                                      <p:tavLst>
                                        <p:tav tm="0">
                                          <p:val>
                                            <p:strVal val="1+#ppt_h/2"/>
                                          </p:val>
                                        </p:tav>
                                        <p:tav tm="100000">
                                          <p:val>
                                            <p:strVal val="#ppt_y"/>
                                          </p:val>
                                        </p:tav>
                                      </p:tavLst>
                                    </p:anim>
                                  </p:childTnLst>
                                </p:cTn>
                              </p:par>
                            </p:childTnLst>
                          </p:cTn>
                        </p:par>
                        <p:par>
                          <p:cTn id="44" fill="hold">
                            <p:stCondLst>
                              <p:cond delay="16000"/>
                            </p:stCondLst>
                            <p:childTnLst>
                              <p:par>
                                <p:cTn id="45" presetID="2" presetClass="entr" presetSubtype="4" fill="hold" grpId="0" nodeType="afterEffect">
                                  <p:stCondLst>
                                    <p:cond delay="0"/>
                                  </p:stCondLst>
                                  <p:childTnLst>
                                    <p:set>
                                      <p:cBhvr>
                                        <p:cTn id="46" dur="1" fill="hold">
                                          <p:stCondLst>
                                            <p:cond delay="0"/>
                                          </p:stCondLst>
                                        </p:cTn>
                                        <p:tgtEl>
                                          <p:spTgt spid="6">
                                            <p:txEl>
                                              <p:pRg st="8" end="8"/>
                                            </p:txEl>
                                          </p:spTgt>
                                        </p:tgtEl>
                                        <p:attrNameLst>
                                          <p:attrName>style.visibility</p:attrName>
                                        </p:attrNameLst>
                                      </p:cBhvr>
                                      <p:to>
                                        <p:strVal val="visible"/>
                                      </p:to>
                                    </p:set>
                                    <p:anim calcmode="lin" valueType="num">
                                      <p:cBhvr additive="base">
                                        <p:cTn id="47" dur="2000" fill="hold"/>
                                        <p:tgtEl>
                                          <p:spTgt spid="6">
                                            <p:txEl>
                                              <p:pRg st="8" end="8"/>
                                            </p:txEl>
                                          </p:spTgt>
                                        </p:tgtEl>
                                        <p:attrNameLst>
                                          <p:attrName>ppt_x</p:attrName>
                                        </p:attrNameLst>
                                      </p:cBhvr>
                                      <p:tavLst>
                                        <p:tav tm="0">
                                          <p:val>
                                            <p:strVal val="#ppt_x"/>
                                          </p:val>
                                        </p:tav>
                                        <p:tav tm="100000">
                                          <p:val>
                                            <p:strVal val="#ppt_x"/>
                                          </p:val>
                                        </p:tav>
                                      </p:tavLst>
                                    </p:anim>
                                    <p:anim calcmode="lin" valueType="num">
                                      <p:cBhvr additive="base">
                                        <p:cTn id="48" dur="2000" fill="hold"/>
                                        <p:tgtEl>
                                          <p:spTgt spid="6">
                                            <p:txEl>
                                              <p:pRg st="8" end="8"/>
                                            </p:txEl>
                                          </p:spTgt>
                                        </p:tgtEl>
                                        <p:attrNameLst>
                                          <p:attrName>ppt_y</p:attrName>
                                        </p:attrNameLst>
                                      </p:cBhvr>
                                      <p:tavLst>
                                        <p:tav tm="0">
                                          <p:val>
                                            <p:strVal val="1+#ppt_h/2"/>
                                          </p:val>
                                        </p:tav>
                                        <p:tav tm="100000">
                                          <p:val>
                                            <p:strVal val="#ppt_y"/>
                                          </p:val>
                                        </p:tav>
                                      </p:tavLst>
                                    </p:anim>
                                  </p:childTnLst>
                                </p:cTn>
                              </p:par>
                            </p:childTnLst>
                          </p:cTn>
                        </p:par>
                        <p:par>
                          <p:cTn id="49" fill="hold">
                            <p:stCondLst>
                              <p:cond delay="18000"/>
                            </p:stCondLst>
                            <p:childTnLst>
                              <p:par>
                                <p:cTn id="50" presetID="2" presetClass="entr" presetSubtype="4" fill="hold" grpId="0" nodeType="afterEffect">
                                  <p:stCondLst>
                                    <p:cond delay="0"/>
                                  </p:stCondLst>
                                  <p:childTnLst>
                                    <p:set>
                                      <p:cBhvr>
                                        <p:cTn id="51" dur="1" fill="hold">
                                          <p:stCondLst>
                                            <p:cond delay="0"/>
                                          </p:stCondLst>
                                        </p:cTn>
                                        <p:tgtEl>
                                          <p:spTgt spid="9">
                                            <p:txEl>
                                              <p:pRg st="0" end="0"/>
                                            </p:txEl>
                                          </p:spTgt>
                                        </p:tgtEl>
                                        <p:attrNameLst>
                                          <p:attrName>style.visibility</p:attrName>
                                        </p:attrNameLst>
                                      </p:cBhvr>
                                      <p:to>
                                        <p:strVal val="visible"/>
                                      </p:to>
                                    </p:set>
                                    <p:anim calcmode="lin" valueType="num">
                                      <p:cBhvr additive="base">
                                        <p:cTn id="52" dur="20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53" dur="20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par>
                          <p:cTn id="54" fill="hold">
                            <p:stCondLst>
                              <p:cond delay="20000"/>
                            </p:stCondLst>
                            <p:childTnLst>
                              <p:par>
                                <p:cTn id="55" presetID="2" presetClass="entr" presetSubtype="4" fill="hold" grpId="0" nodeType="afterEffect">
                                  <p:stCondLst>
                                    <p:cond delay="0"/>
                                  </p:stCondLst>
                                  <p:childTnLst>
                                    <p:set>
                                      <p:cBhvr>
                                        <p:cTn id="56" dur="1" fill="hold">
                                          <p:stCondLst>
                                            <p:cond delay="0"/>
                                          </p:stCondLst>
                                        </p:cTn>
                                        <p:tgtEl>
                                          <p:spTgt spid="9">
                                            <p:txEl>
                                              <p:pRg st="1" end="1"/>
                                            </p:txEl>
                                          </p:spTgt>
                                        </p:tgtEl>
                                        <p:attrNameLst>
                                          <p:attrName>style.visibility</p:attrName>
                                        </p:attrNameLst>
                                      </p:cBhvr>
                                      <p:to>
                                        <p:strVal val="visible"/>
                                      </p:to>
                                    </p:set>
                                    <p:anim calcmode="lin" valueType="num">
                                      <p:cBhvr additive="base">
                                        <p:cTn id="57" dur="2000" fill="hold"/>
                                        <p:tgtEl>
                                          <p:spTgt spid="9">
                                            <p:txEl>
                                              <p:pRg st="1" end="1"/>
                                            </p:txEl>
                                          </p:spTgt>
                                        </p:tgtEl>
                                        <p:attrNameLst>
                                          <p:attrName>ppt_x</p:attrName>
                                        </p:attrNameLst>
                                      </p:cBhvr>
                                      <p:tavLst>
                                        <p:tav tm="0">
                                          <p:val>
                                            <p:strVal val="#ppt_x"/>
                                          </p:val>
                                        </p:tav>
                                        <p:tav tm="100000">
                                          <p:val>
                                            <p:strVal val="#ppt_x"/>
                                          </p:val>
                                        </p:tav>
                                      </p:tavLst>
                                    </p:anim>
                                    <p:anim calcmode="lin" valueType="num">
                                      <p:cBhvr additive="base">
                                        <p:cTn id="58" dur="2000" fill="hold"/>
                                        <p:tgtEl>
                                          <p:spTgt spid="9">
                                            <p:txEl>
                                              <p:pRg st="1" end="1"/>
                                            </p:txEl>
                                          </p:spTgt>
                                        </p:tgtEl>
                                        <p:attrNameLst>
                                          <p:attrName>ppt_y</p:attrName>
                                        </p:attrNameLst>
                                      </p:cBhvr>
                                      <p:tavLst>
                                        <p:tav tm="0">
                                          <p:val>
                                            <p:strVal val="1+#ppt_h/2"/>
                                          </p:val>
                                        </p:tav>
                                        <p:tav tm="100000">
                                          <p:val>
                                            <p:strVal val="#ppt_y"/>
                                          </p:val>
                                        </p:tav>
                                      </p:tavLst>
                                    </p:anim>
                                  </p:childTnLst>
                                </p:cTn>
                              </p:par>
                            </p:childTnLst>
                          </p:cTn>
                        </p:par>
                        <p:par>
                          <p:cTn id="59" fill="hold">
                            <p:stCondLst>
                              <p:cond delay="22000"/>
                            </p:stCondLst>
                            <p:childTnLst>
                              <p:par>
                                <p:cTn id="60" presetID="2" presetClass="entr" presetSubtype="4" fill="hold" grpId="0" nodeType="afterEffect">
                                  <p:stCondLst>
                                    <p:cond delay="0"/>
                                  </p:stCondLst>
                                  <p:childTnLst>
                                    <p:set>
                                      <p:cBhvr>
                                        <p:cTn id="61" dur="1" fill="hold">
                                          <p:stCondLst>
                                            <p:cond delay="0"/>
                                          </p:stCondLst>
                                        </p:cTn>
                                        <p:tgtEl>
                                          <p:spTgt spid="9">
                                            <p:txEl>
                                              <p:pRg st="2" end="2"/>
                                            </p:txEl>
                                          </p:spTgt>
                                        </p:tgtEl>
                                        <p:attrNameLst>
                                          <p:attrName>style.visibility</p:attrName>
                                        </p:attrNameLst>
                                      </p:cBhvr>
                                      <p:to>
                                        <p:strVal val="visible"/>
                                      </p:to>
                                    </p:set>
                                    <p:anim calcmode="lin" valueType="num">
                                      <p:cBhvr additive="base">
                                        <p:cTn id="62" dur="2000" fill="hold"/>
                                        <p:tgtEl>
                                          <p:spTgt spid="9">
                                            <p:txEl>
                                              <p:pRg st="2" end="2"/>
                                            </p:txEl>
                                          </p:spTgt>
                                        </p:tgtEl>
                                        <p:attrNameLst>
                                          <p:attrName>ppt_x</p:attrName>
                                        </p:attrNameLst>
                                      </p:cBhvr>
                                      <p:tavLst>
                                        <p:tav tm="0">
                                          <p:val>
                                            <p:strVal val="#ppt_x"/>
                                          </p:val>
                                        </p:tav>
                                        <p:tav tm="100000">
                                          <p:val>
                                            <p:strVal val="#ppt_x"/>
                                          </p:val>
                                        </p:tav>
                                      </p:tavLst>
                                    </p:anim>
                                    <p:anim calcmode="lin" valueType="num">
                                      <p:cBhvr additive="base">
                                        <p:cTn id="63" dur="2000" fill="hold"/>
                                        <p:tgtEl>
                                          <p:spTgt spid="9">
                                            <p:txEl>
                                              <p:pRg st="2" end="2"/>
                                            </p:txEl>
                                          </p:spTgt>
                                        </p:tgtEl>
                                        <p:attrNameLst>
                                          <p:attrName>ppt_y</p:attrName>
                                        </p:attrNameLst>
                                      </p:cBhvr>
                                      <p:tavLst>
                                        <p:tav tm="0">
                                          <p:val>
                                            <p:strVal val="1+#ppt_h/2"/>
                                          </p:val>
                                        </p:tav>
                                        <p:tav tm="100000">
                                          <p:val>
                                            <p:strVal val="#ppt_y"/>
                                          </p:val>
                                        </p:tav>
                                      </p:tavLst>
                                    </p:anim>
                                  </p:childTnLst>
                                </p:cTn>
                              </p:par>
                            </p:childTnLst>
                          </p:cTn>
                        </p:par>
                        <p:par>
                          <p:cTn id="64" fill="hold">
                            <p:stCondLst>
                              <p:cond delay="24000"/>
                            </p:stCondLst>
                            <p:childTnLst>
                              <p:par>
                                <p:cTn id="65" presetID="2" presetClass="entr" presetSubtype="4" fill="hold" grpId="0" nodeType="afterEffect">
                                  <p:stCondLst>
                                    <p:cond delay="0"/>
                                  </p:stCondLst>
                                  <p:childTnLst>
                                    <p:set>
                                      <p:cBhvr>
                                        <p:cTn id="66" dur="1" fill="hold">
                                          <p:stCondLst>
                                            <p:cond delay="0"/>
                                          </p:stCondLst>
                                        </p:cTn>
                                        <p:tgtEl>
                                          <p:spTgt spid="9">
                                            <p:txEl>
                                              <p:pRg st="3" end="3"/>
                                            </p:txEl>
                                          </p:spTgt>
                                        </p:tgtEl>
                                        <p:attrNameLst>
                                          <p:attrName>style.visibility</p:attrName>
                                        </p:attrNameLst>
                                      </p:cBhvr>
                                      <p:to>
                                        <p:strVal val="visible"/>
                                      </p:to>
                                    </p:set>
                                    <p:anim calcmode="lin" valueType="num">
                                      <p:cBhvr additive="base">
                                        <p:cTn id="67" dur="2000" fill="hold"/>
                                        <p:tgtEl>
                                          <p:spTgt spid="9">
                                            <p:txEl>
                                              <p:pRg st="3" end="3"/>
                                            </p:txEl>
                                          </p:spTgt>
                                        </p:tgtEl>
                                        <p:attrNameLst>
                                          <p:attrName>ppt_x</p:attrName>
                                        </p:attrNameLst>
                                      </p:cBhvr>
                                      <p:tavLst>
                                        <p:tav tm="0">
                                          <p:val>
                                            <p:strVal val="#ppt_x"/>
                                          </p:val>
                                        </p:tav>
                                        <p:tav tm="100000">
                                          <p:val>
                                            <p:strVal val="#ppt_x"/>
                                          </p:val>
                                        </p:tav>
                                      </p:tavLst>
                                    </p:anim>
                                    <p:anim calcmode="lin" valueType="num">
                                      <p:cBhvr additive="base">
                                        <p:cTn id="68" dur="2000" fill="hold"/>
                                        <p:tgtEl>
                                          <p:spTgt spid="9">
                                            <p:txEl>
                                              <p:pRg st="3" end="3"/>
                                            </p:txEl>
                                          </p:spTgt>
                                        </p:tgtEl>
                                        <p:attrNameLst>
                                          <p:attrName>ppt_y</p:attrName>
                                        </p:attrNameLst>
                                      </p:cBhvr>
                                      <p:tavLst>
                                        <p:tav tm="0">
                                          <p:val>
                                            <p:strVal val="1+#ppt_h/2"/>
                                          </p:val>
                                        </p:tav>
                                        <p:tav tm="100000">
                                          <p:val>
                                            <p:strVal val="#ppt_y"/>
                                          </p:val>
                                        </p:tav>
                                      </p:tavLst>
                                    </p:anim>
                                  </p:childTnLst>
                                </p:cTn>
                              </p:par>
                            </p:childTnLst>
                          </p:cTn>
                        </p:par>
                        <p:par>
                          <p:cTn id="69" fill="hold">
                            <p:stCondLst>
                              <p:cond delay="26000"/>
                            </p:stCondLst>
                            <p:childTnLst>
                              <p:par>
                                <p:cTn id="70" presetID="2" presetClass="entr" presetSubtype="4" fill="hold" grpId="0" nodeType="afterEffect">
                                  <p:stCondLst>
                                    <p:cond delay="0"/>
                                  </p:stCondLst>
                                  <p:childTnLst>
                                    <p:set>
                                      <p:cBhvr>
                                        <p:cTn id="71" dur="1" fill="hold">
                                          <p:stCondLst>
                                            <p:cond delay="0"/>
                                          </p:stCondLst>
                                        </p:cTn>
                                        <p:tgtEl>
                                          <p:spTgt spid="9">
                                            <p:txEl>
                                              <p:pRg st="4" end="4"/>
                                            </p:txEl>
                                          </p:spTgt>
                                        </p:tgtEl>
                                        <p:attrNameLst>
                                          <p:attrName>style.visibility</p:attrName>
                                        </p:attrNameLst>
                                      </p:cBhvr>
                                      <p:to>
                                        <p:strVal val="visible"/>
                                      </p:to>
                                    </p:set>
                                    <p:anim calcmode="lin" valueType="num">
                                      <p:cBhvr additive="base">
                                        <p:cTn id="72" dur="2000" fill="hold"/>
                                        <p:tgtEl>
                                          <p:spTgt spid="9">
                                            <p:txEl>
                                              <p:pRg st="4" end="4"/>
                                            </p:txEl>
                                          </p:spTgt>
                                        </p:tgtEl>
                                        <p:attrNameLst>
                                          <p:attrName>ppt_x</p:attrName>
                                        </p:attrNameLst>
                                      </p:cBhvr>
                                      <p:tavLst>
                                        <p:tav tm="0">
                                          <p:val>
                                            <p:strVal val="#ppt_x"/>
                                          </p:val>
                                        </p:tav>
                                        <p:tav tm="100000">
                                          <p:val>
                                            <p:strVal val="#ppt_x"/>
                                          </p:val>
                                        </p:tav>
                                      </p:tavLst>
                                    </p:anim>
                                    <p:anim calcmode="lin" valueType="num">
                                      <p:cBhvr additive="base">
                                        <p:cTn id="73" dur="2000" fill="hold"/>
                                        <p:tgtEl>
                                          <p:spTgt spid="9">
                                            <p:txEl>
                                              <p:pRg st="4" end="4"/>
                                            </p:txEl>
                                          </p:spTgt>
                                        </p:tgtEl>
                                        <p:attrNameLst>
                                          <p:attrName>ppt_y</p:attrName>
                                        </p:attrNameLst>
                                      </p:cBhvr>
                                      <p:tavLst>
                                        <p:tav tm="0">
                                          <p:val>
                                            <p:strVal val="1+#ppt_h/2"/>
                                          </p:val>
                                        </p:tav>
                                        <p:tav tm="100000">
                                          <p:val>
                                            <p:strVal val="#ppt_y"/>
                                          </p:val>
                                        </p:tav>
                                      </p:tavLst>
                                    </p:anim>
                                  </p:childTnLst>
                                </p:cTn>
                              </p:par>
                            </p:childTnLst>
                          </p:cTn>
                        </p:par>
                        <p:par>
                          <p:cTn id="74" fill="hold">
                            <p:stCondLst>
                              <p:cond delay="28000"/>
                            </p:stCondLst>
                            <p:childTnLst>
                              <p:par>
                                <p:cTn id="75" presetID="2" presetClass="entr" presetSubtype="4" fill="hold" grpId="0" nodeType="afterEffect">
                                  <p:stCondLst>
                                    <p:cond delay="0"/>
                                  </p:stCondLst>
                                  <p:childTnLst>
                                    <p:set>
                                      <p:cBhvr>
                                        <p:cTn id="76" dur="1" fill="hold">
                                          <p:stCondLst>
                                            <p:cond delay="0"/>
                                          </p:stCondLst>
                                        </p:cTn>
                                        <p:tgtEl>
                                          <p:spTgt spid="9">
                                            <p:txEl>
                                              <p:pRg st="5" end="5"/>
                                            </p:txEl>
                                          </p:spTgt>
                                        </p:tgtEl>
                                        <p:attrNameLst>
                                          <p:attrName>style.visibility</p:attrName>
                                        </p:attrNameLst>
                                      </p:cBhvr>
                                      <p:to>
                                        <p:strVal val="visible"/>
                                      </p:to>
                                    </p:set>
                                    <p:anim calcmode="lin" valueType="num">
                                      <p:cBhvr additive="base">
                                        <p:cTn id="77" dur="2000" fill="hold"/>
                                        <p:tgtEl>
                                          <p:spTgt spid="9">
                                            <p:txEl>
                                              <p:pRg st="5" end="5"/>
                                            </p:txEl>
                                          </p:spTgt>
                                        </p:tgtEl>
                                        <p:attrNameLst>
                                          <p:attrName>ppt_x</p:attrName>
                                        </p:attrNameLst>
                                      </p:cBhvr>
                                      <p:tavLst>
                                        <p:tav tm="0">
                                          <p:val>
                                            <p:strVal val="#ppt_x"/>
                                          </p:val>
                                        </p:tav>
                                        <p:tav tm="100000">
                                          <p:val>
                                            <p:strVal val="#ppt_x"/>
                                          </p:val>
                                        </p:tav>
                                      </p:tavLst>
                                    </p:anim>
                                    <p:anim calcmode="lin" valueType="num">
                                      <p:cBhvr additive="base">
                                        <p:cTn id="78" dur="2000" fill="hold"/>
                                        <p:tgtEl>
                                          <p:spTgt spid="9">
                                            <p:txEl>
                                              <p:pRg st="5" end="5"/>
                                            </p:txEl>
                                          </p:spTgt>
                                        </p:tgtEl>
                                        <p:attrNameLst>
                                          <p:attrName>ppt_y</p:attrName>
                                        </p:attrNameLst>
                                      </p:cBhvr>
                                      <p:tavLst>
                                        <p:tav tm="0">
                                          <p:val>
                                            <p:strVal val="1+#ppt_h/2"/>
                                          </p:val>
                                        </p:tav>
                                        <p:tav tm="100000">
                                          <p:val>
                                            <p:strVal val="#ppt_y"/>
                                          </p:val>
                                        </p:tav>
                                      </p:tavLst>
                                    </p:anim>
                                  </p:childTnLst>
                                </p:cTn>
                              </p:par>
                            </p:childTnLst>
                          </p:cTn>
                        </p:par>
                        <p:par>
                          <p:cTn id="79" fill="hold">
                            <p:stCondLst>
                              <p:cond delay="30000"/>
                            </p:stCondLst>
                            <p:childTnLst>
                              <p:par>
                                <p:cTn id="80" presetID="2" presetClass="entr" presetSubtype="4" fill="hold" grpId="0" nodeType="afterEffect">
                                  <p:stCondLst>
                                    <p:cond delay="0"/>
                                  </p:stCondLst>
                                  <p:childTnLst>
                                    <p:set>
                                      <p:cBhvr>
                                        <p:cTn id="81" dur="1" fill="hold">
                                          <p:stCondLst>
                                            <p:cond delay="0"/>
                                          </p:stCondLst>
                                        </p:cTn>
                                        <p:tgtEl>
                                          <p:spTgt spid="9">
                                            <p:txEl>
                                              <p:pRg st="6" end="6"/>
                                            </p:txEl>
                                          </p:spTgt>
                                        </p:tgtEl>
                                        <p:attrNameLst>
                                          <p:attrName>style.visibility</p:attrName>
                                        </p:attrNameLst>
                                      </p:cBhvr>
                                      <p:to>
                                        <p:strVal val="visible"/>
                                      </p:to>
                                    </p:set>
                                    <p:anim calcmode="lin" valueType="num">
                                      <p:cBhvr additive="base">
                                        <p:cTn id="82" dur="2000" fill="hold"/>
                                        <p:tgtEl>
                                          <p:spTgt spid="9">
                                            <p:txEl>
                                              <p:pRg st="6" end="6"/>
                                            </p:txEl>
                                          </p:spTgt>
                                        </p:tgtEl>
                                        <p:attrNameLst>
                                          <p:attrName>ppt_x</p:attrName>
                                        </p:attrNameLst>
                                      </p:cBhvr>
                                      <p:tavLst>
                                        <p:tav tm="0">
                                          <p:val>
                                            <p:strVal val="#ppt_x"/>
                                          </p:val>
                                        </p:tav>
                                        <p:tav tm="100000">
                                          <p:val>
                                            <p:strVal val="#ppt_x"/>
                                          </p:val>
                                        </p:tav>
                                      </p:tavLst>
                                    </p:anim>
                                    <p:anim calcmode="lin" valueType="num">
                                      <p:cBhvr additive="base">
                                        <p:cTn id="83" dur="2000" fill="hold"/>
                                        <p:tgtEl>
                                          <p:spTgt spid="9">
                                            <p:txEl>
                                              <p:pRg st="6" end="6"/>
                                            </p:txEl>
                                          </p:spTgt>
                                        </p:tgtEl>
                                        <p:attrNameLst>
                                          <p:attrName>ppt_y</p:attrName>
                                        </p:attrNameLst>
                                      </p:cBhvr>
                                      <p:tavLst>
                                        <p:tav tm="0">
                                          <p:val>
                                            <p:strVal val="1+#ppt_h/2"/>
                                          </p:val>
                                        </p:tav>
                                        <p:tav tm="100000">
                                          <p:val>
                                            <p:strVal val="#ppt_y"/>
                                          </p:val>
                                        </p:tav>
                                      </p:tavLst>
                                    </p:anim>
                                  </p:childTnLst>
                                </p:cTn>
                              </p:par>
                            </p:childTnLst>
                          </p:cTn>
                        </p:par>
                        <p:par>
                          <p:cTn id="84" fill="hold">
                            <p:stCondLst>
                              <p:cond delay="32000"/>
                            </p:stCondLst>
                            <p:childTnLst>
                              <p:par>
                                <p:cTn id="85" presetID="2" presetClass="entr" presetSubtype="4" fill="hold" grpId="0" nodeType="afterEffect">
                                  <p:stCondLst>
                                    <p:cond delay="0"/>
                                  </p:stCondLst>
                                  <p:childTnLst>
                                    <p:set>
                                      <p:cBhvr>
                                        <p:cTn id="86" dur="1" fill="hold">
                                          <p:stCondLst>
                                            <p:cond delay="0"/>
                                          </p:stCondLst>
                                        </p:cTn>
                                        <p:tgtEl>
                                          <p:spTgt spid="9">
                                            <p:txEl>
                                              <p:pRg st="7" end="7"/>
                                            </p:txEl>
                                          </p:spTgt>
                                        </p:tgtEl>
                                        <p:attrNameLst>
                                          <p:attrName>style.visibility</p:attrName>
                                        </p:attrNameLst>
                                      </p:cBhvr>
                                      <p:to>
                                        <p:strVal val="visible"/>
                                      </p:to>
                                    </p:set>
                                    <p:anim calcmode="lin" valueType="num">
                                      <p:cBhvr additive="base">
                                        <p:cTn id="87" dur="2000" fill="hold"/>
                                        <p:tgtEl>
                                          <p:spTgt spid="9">
                                            <p:txEl>
                                              <p:pRg st="7" end="7"/>
                                            </p:txEl>
                                          </p:spTgt>
                                        </p:tgtEl>
                                        <p:attrNameLst>
                                          <p:attrName>ppt_x</p:attrName>
                                        </p:attrNameLst>
                                      </p:cBhvr>
                                      <p:tavLst>
                                        <p:tav tm="0">
                                          <p:val>
                                            <p:strVal val="#ppt_x"/>
                                          </p:val>
                                        </p:tav>
                                        <p:tav tm="100000">
                                          <p:val>
                                            <p:strVal val="#ppt_x"/>
                                          </p:val>
                                        </p:tav>
                                      </p:tavLst>
                                    </p:anim>
                                    <p:anim calcmode="lin" valueType="num">
                                      <p:cBhvr additive="base">
                                        <p:cTn id="88" dur="2000" fill="hold"/>
                                        <p:tgtEl>
                                          <p:spTgt spid="9">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P spid="6"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251520" y="836712"/>
            <a:ext cx="8674224" cy="5688632"/>
          </a:xfrm>
        </p:spPr>
        <p:txBody>
          <a:bodyPr>
            <a:noAutofit/>
          </a:bodyPr>
          <a:lstStyle/>
          <a:p>
            <a:pPr algn="justLow"/>
            <a:r>
              <a:rPr lang="ar-SA" sz="3600" b="1" dirty="0" smtClean="0">
                <a:latin typeface="Arial" pitchFamily="34" charset="0"/>
                <a:cs typeface="Arial" pitchFamily="34" charset="0"/>
              </a:rPr>
              <a:t>تكون عناصر البيئة الطبيعية المسرح الذي يمارس عليه الإنسان دوره في صنع حضارته وتوارثها جيلاً بعد جيل.</a:t>
            </a:r>
            <a:br>
              <a:rPr lang="ar-SA" sz="3600" b="1" dirty="0" smtClean="0">
                <a:latin typeface="Arial" pitchFamily="34" charset="0"/>
                <a:cs typeface="Arial" pitchFamily="34" charset="0"/>
              </a:rPr>
            </a:br>
            <a:r>
              <a:rPr lang="ar-SA" sz="3600" b="1" dirty="0" smtClean="0">
                <a:latin typeface="Arial" pitchFamily="34" charset="0"/>
                <a:cs typeface="Arial" pitchFamily="34" charset="0"/>
              </a:rPr>
              <a:t> ويعتمد نشاطه على عدة مقومات تتفاعل مع بعضها لتحديد أنماط الحياة وجهد الإنسان لاستثمار موارد بيئته ومن ثم تحديد شخصية مواطنه المختلفة.</a:t>
            </a:r>
            <a:br>
              <a:rPr lang="ar-SA" sz="3600" b="1" dirty="0" smtClean="0">
                <a:latin typeface="Arial" pitchFamily="34" charset="0"/>
                <a:cs typeface="Arial" pitchFamily="34" charset="0"/>
              </a:rPr>
            </a:br>
            <a:r>
              <a:rPr lang="ar-SA" sz="3600" b="1" dirty="0" smtClean="0">
                <a:latin typeface="Arial" pitchFamily="34" charset="0"/>
                <a:cs typeface="Arial" pitchFamily="34" charset="0"/>
              </a:rPr>
              <a:t>ورغم أن النشاط البشري يعتمد على عدة مقومات إلا أن ابرز هذه المقومات أو العناصر هي:-</a:t>
            </a:r>
            <a:br>
              <a:rPr lang="ar-SA" sz="3600" b="1" dirty="0" smtClean="0">
                <a:latin typeface="Arial" pitchFamily="34" charset="0"/>
                <a:cs typeface="Arial" pitchFamily="34" charset="0"/>
              </a:rPr>
            </a:br>
            <a:r>
              <a:rPr lang="ar-SA" sz="3600" b="1" dirty="0" smtClean="0">
                <a:latin typeface="Arial" pitchFamily="34" charset="0"/>
                <a:cs typeface="Arial" pitchFamily="34" charset="0"/>
              </a:rPr>
              <a:t/>
            </a:r>
            <a:br>
              <a:rPr lang="ar-SA" sz="3600" b="1" dirty="0" smtClean="0">
                <a:latin typeface="Arial" pitchFamily="34" charset="0"/>
                <a:cs typeface="Arial" pitchFamily="34" charset="0"/>
              </a:rPr>
            </a:br>
            <a:r>
              <a:rPr lang="ar-SA" sz="3600" b="1" dirty="0" smtClean="0">
                <a:latin typeface="Arial" pitchFamily="34" charset="0"/>
                <a:cs typeface="Arial" pitchFamily="34" charset="0"/>
              </a:rPr>
              <a:t> 1 – المناخ.   2 – مظاهر السطح.   3 – الحياة النباتية.</a:t>
            </a:r>
            <a:br>
              <a:rPr lang="ar-SA" sz="3600" b="1" dirty="0" smtClean="0">
                <a:latin typeface="Arial" pitchFamily="34" charset="0"/>
                <a:cs typeface="Arial" pitchFamily="34" charset="0"/>
              </a:rPr>
            </a:br>
            <a:endParaRPr lang="ar-SA" sz="3600" b="1" dirty="0">
              <a:latin typeface="Arial" pitchFamily="34" charset="0"/>
              <a:cs typeface="Arial" pitchFamily="34" charset="0"/>
            </a:endParaRPr>
          </a:p>
        </p:txBody>
      </p:sp>
      <p:sp>
        <p:nvSpPr>
          <p:cNvPr id="3" name="عنوان فرعي 2"/>
          <p:cNvSpPr>
            <a:spLocks noGrp="1"/>
          </p:cNvSpPr>
          <p:nvPr>
            <p:ph type="subTitle" idx="1"/>
          </p:nvPr>
        </p:nvSpPr>
        <p:spPr>
          <a:xfrm>
            <a:off x="467544" y="188640"/>
            <a:ext cx="8458200" cy="720080"/>
          </a:xfrm>
        </p:spPr>
        <p:txBody>
          <a:bodyPr>
            <a:normAutofit/>
          </a:bodyPr>
          <a:lstStyle/>
          <a:p>
            <a:pPr algn="r"/>
            <a:r>
              <a:rPr lang="ar-SA" sz="3600" b="1" dirty="0" smtClean="0">
                <a:latin typeface="Arial" pitchFamily="34" charset="0"/>
                <a:cs typeface="Arial" pitchFamily="34" charset="0"/>
              </a:rPr>
              <a:t>مقدمـــــــــــــــــــــــة:-</a:t>
            </a:r>
            <a:endParaRPr lang="ar-SA" sz="3600" b="1" dirty="0">
              <a:latin typeface="Arial" pitchFamily="34" charset="0"/>
              <a:cs typeface="Arial" pitchFamily="34" charset="0"/>
            </a:endParaRPr>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pPr/>
              <a:t>2</a:t>
            </a:fld>
            <a:endParaRPr lang="ar-SA"/>
          </a:p>
        </p:txBody>
      </p:sp>
      <p:sp>
        <p:nvSpPr>
          <p:cNvPr id="7" name="مربع نص 6"/>
          <p:cNvSpPr txBox="1"/>
          <p:nvPr/>
        </p:nvSpPr>
        <p:spPr>
          <a:xfrm>
            <a:off x="179512" y="6309320"/>
            <a:ext cx="1512168" cy="369332"/>
          </a:xfrm>
          <a:prstGeom prst="rect">
            <a:avLst/>
          </a:prstGeom>
          <a:noFill/>
        </p:spPr>
        <p:txBody>
          <a:bodyPr wrap="square" rtlCol="1">
            <a:spAutoFit/>
          </a:bodyPr>
          <a:lstStyle/>
          <a:p>
            <a:r>
              <a:rPr lang="ar-SA" b="1" dirty="0" smtClean="0"/>
              <a:t>أد/محمد رمضان</a:t>
            </a:r>
            <a:endParaRPr lang="ar-SA" b="1" dirty="0"/>
          </a:p>
        </p:txBody>
      </p:sp>
    </p:spTree>
  </p:cSld>
  <p:clrMapOvr>
    <a:masterClrMapping/>
  </p:clrMapOvr>
  <p:transition spd="slow">
    <p:dissolv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403648" y="188640"/>
            <a:ext cx="7498080" cy="706090"/>
          </a:xfrm>
        </p:spPr>
        <p:txBody>
          <a:bodyPr>
            <a:normAutofit/>
          </a:bodyPr>
          <a:lstStyle/>
          <a:p>
            <a:pPr algn="r"/>
            <a:r>
              <a:rPr lang="ar-SA" sz="3600" b="1" dirty="0" smtClean="0">
                <a:latin typeface="Arial" pitchFamily="34" charset="0"/>
                <a:cs typeface="Arial" pitchFamily="34" charset="0"/>
              </a:rPr>
              <a:t>1 – المناخ والإنسان:</a:t>
            </a:r>
            <a:endParaRPr lang="ar-SA" sz="3600" b="1" dirty="0">
              <a:latin typeface="Arial" pitchFamily="34" charset="0"/>
              <a:cs typeface="Arial" pitchFamily="34" charset="0"/>
            </a:endParaRPr>
          </a:p>
        </p:txBody>
      </p:sp>
      <p:sp>
        <p:nvSpPr>
          <p:cNvPr id="3" name="عنصر نائب للمحتوى 2"/>
          <p:cNvSpPr>
            <a:spLocks noGrp="1"/>
          </p:cNvSpPr>
          <p:nvPr>
            <p:ph idx="1"/>
          </p:nvPr>
        </p:nvSpPr>
        <p:spPr>
          <a:xfrm>
            <a:off x="251520" y="836712"/>
            <a:ext cx="8712968" cy="5411688"/>
          </a:xfrm>
        </p:spPr>
        <p:txBody>
          <a:bodyPr numCol="1">
            <a:noAutofit/>
          </a:bodyPr>
          <a:lstStyle/>
          <a:p>
            <a:pPr algn="justLow">
              <a:buNone/>
            </a:pPr>
            <a:r>
              <a:rPr lang="ar-SA" sz="3600" b="1" dirty="0" smtClean="0">
                <a:latin typeface="Arial" pitchFamily="34" charset="0"/>
                <a:cs typeface="Arial" pitchFamily="34" charset="0"/>
              </a:rPr>
              <a:t>يعد المناخ من العناصر البارزة التي تؤثر على النشاط البشري وتطوره ذلك لأنه العامل الرئيسي الذي يكون الحياة النباتية ويحدد مظاهر الارتباط النباتي والحيواني في البيئة الطبيعية.</a:t>
            </a:r>
          </a:p>
          <a:p>
            <a:pPr algn="justLow">
              <a:buNone/>
            </a:pPr>
            <a:r>
              <a:rPr lang="ar-SA" sz="3600" b="1" dirty="0" smtClean="0">
                <a:latin typeface="Arial" pitchFamily="34" charset="0"/>
                <a:cs typeface="Arial" pitchFamily="34" charset="0"/>
              </a:rPr>
              <a:t>وتعتمد طبيعة الغطاء النباتي وتوزيعه على سطح الأرض على ظروف درجات الحرارة.</a:t>
            </a:r>
          </a:p>
          <a:p>
            <a:pPr algn="justLow">
              <a:buNone/>
            </a:pPr>
            <a:r>
              <a:rPr lang="ar-SA" sz="3600" b="1" dirty="0" smtClean="0">
                <a:latin typeface="Arial" pitchFamily="34" charset="0"/>
                <a:cs typeface="Arial" pitchFamily="34" charset="0"/>
              </a:rPr>
              <a:t>وتتأثر درجة الحرارة بعدة عوامل يأتي في مقدمتها:</a:t>
            </a:r>
          </a:p>
          <a:p>
            <a:pPr algn="justLow">
              <a:buNone/>
            </a:pPr>
            <a:r>
              <a:rPr lang="ar-SA" sz="3600" b="1" dirty="0" smtClean="0">
                <a:latin typeface="Arial" pitchFamily="34" charset="0"/>
                <a:cs typeface="Arial" pitchFamily="34" charset="0"/>
              </a:rPr>
              <a:t>1- موقع المكان بالنسبة لدوائر العرض.</a:t>
            </a:r>
          </a:p>
          <a:p>
            <a:pPr algn="justLow">
              <a:buNone/>
            </a:pPr>
            <a:r>
              <a:rPr lang="ar-SA" sz="3600" b="1" dirty="0" smtClean="0">
                <a:latin typeface="Arial" pitchFamily="34" charset="0"/>
                <a:cs typeface="Arial" pitchFamily="34" charset="0"/>
              </a:rPr>
              <a:t>2- ارتفاع المكان عن سطح الأرض.</a:t>
            </a:r>
          </a:p>
          <a:p>
            <a:pPr algn="justLow">
              <a:buNone/>
            </a:pPr>
            <a:r>
              <a:rPr lang="ar-SA" sz="3600" b="1" dirty="0" smtClean="0">
                <a:latin typeface="Arial" pitchFamily="34" charset="0"/>
                <a:cs typeface="Arial" pitchFamily="34" charset="0"/>
              </a:rPr>
              <a:t>3- موقع المكان بالنسبة للمسطحات المائية.</a:t>
            </a:r>
            <a:endParaRPr lang="ar-SA" sz="3600" b="1" dirty="0">
              <a:latin typeface="Arial" pitchFamily="34" charset="0"/>
              <a:cs typeface="Arial" pitchFamily="34" charset="0"/>
            </a:endParaRPr>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pPr/>
              <a:t>3</a:t>
            </a:fld>
            <a:endParaRPr lang="ar-SA"/>
          </a:p>
        </p:txBody>
      </p:sp>
      <p:sp>
        <p:nvSpPr>
          <p:cNvPr id="5" name="مربع نص 4"/>
          <p:cNvSpPr txBox="1"/>
          <p:nvPr/>
        </p:nvSpPr>
        <p:spPr>
          <a:xfrm>
            <a:off x="683568" y="260648"/>
            <a:ext cx="4464496" cy="707886"/>
          </a:xfrm>
          <a:prstGeom prst="rect">
            <a:avLst/>
          </a:prstGeom>
          <a:solidFill>
            <a:schemeClr val="accent2">
              <a:lumMod val="20000"/>
              <a:lumOff val="80000"/>
            </a:schemeClr>
          </a:solidFill>
          <a:ln w="9525">
            <a:solidFill>
              <a:schemeClr val="tx1"/>
            </a:solidFill>
          </a:ln>
        </p:spPr>
        <p:txBody>
          <a:bodyPr wrap="square" rtlCol="1">
            <a:spAutoFit/>
          </a:bodyPr>
          <a:lstStyle/>
          <a:p>
            <a:pPr algn="ctr"/>
            <a:r>
              <a:rPr lang="ar-SA" sz="2000" dirty="0" smtClean="0">
                <a:solidFill>
                  <a:srgbClr val="FF0000"/>
                </a:solidFill>
              </a:rPr>
              <a:t>بما تفسرين</a:t>
            </a:r>
            <a:r>
              <a:rPr lang="ar-SA" sz="2000" b="1" dirty="0" smtClean="0">
                <a:solidFill>
                  <a:srgbClr val="FF0000"/>
                </a:solidFill>
                <a:latin typeface="Arial" pitchFamily="34" charset="0"/>
                <a:cs typeface="Arial" pitchFamily="34" charset="0"/>
              </a:rPr>
              <a:t> : يعد المناخ من العناصر البارزة التي تؤثر على النشاط البشري</a:t>
            </a:r>
            <a:endParaRPr lang="ar-SA" sz="2000" dirty="0">
              <a:solidFill>
                <a:srgbClr val="FF0000"/>
              </a:solidFill>
            </a:endParaRPr>
          </a:p>
        </p:txBody>
      </p:sp>
      <p:sp>
        <p:nvSpPr>
          <p:cNvPr id="7" name="مربع نص 6"/>
          <p:cNvSpPr txBox="1"/>
          <p:nvPr/>
        </p:nvSpPr>
        <p:spPr>
          <a:xfrm>
            <a:off x="251520" y="6309320"/>
            <a:ext cx="1440160" cy="369332"/>
          </a:xfrm>
          <a:prstGeom prst="rect">
            <a:avLst/>
          </a:prstGeom>
          <a:noFill/>
        </p:spPr>
        <p:txBody>
          <a:bodyPr wrap="square" rtlCol="1">
            <a:spAutoFit/>
          </a:bodyPr>
          <a:lstStyle/>
          <a:p>
            <a:r>
              <a:rPr lang="ar-SA" b="1" dirty="0" smtClean="0"/>
              <a:t>أد/محمد رمضان</a:t>
            </a:r>
            <a:endParaRPr lang="ar-SA" b="1" dirty="0"/>
          </a:p>
        </p:txBody>
      </p:sp>
    </p:spTree>
  </p:cSld>
  <p:clrMapOvr>
    <a:masterClrMapping/>
  </p:clrMapOvr>
  <p:transition spd="slow">
    <p:wipe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5"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vertical)">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60648"/>
            <a:ext cx="7498080" cy="648072"/>
          </a:xfrm>
        </p:spPr>
        <p:txBody>
          <a:bodyPr>
            <a:normAutofit/>
          </a:bodyPr>
          <a:lstStyle/>
          <a:p>
            <a:pPr algn="r">
              <a:buFont typeface="Wingdings" pitchFamily="2" charset="2"/>
              <a:buChar char="Ø"/>
            </a:pPr>
            <a:r>
              <a:rPr lang="ar-SA" sz="3600" b="1" dirty="0" smtClean="0">
                <a:latin typeface="Arial" pitchFamily="34" charset="0"/>
                <a:cs typeface="Arial" pitchFamily="34" charset="0"/>
              </a:rPr>
              <a:t> المناخ وجسم الإنسان:-</a:t>
            </a:r>
            <a:endParaRPr lang="ar-SA" sz="3600" b="1" dirty="0">
              <a:latin typeface="Arial" pitchFamily="34" charset="0"/>
              <a:cs typeface="Arial" pitchFamily="34" charset="0"/>
            </a:endParaRPr>
          </a:p>
        </p:txBody>
      </p:sp>
      <p:sp>
        <p:nvSpPr>
          <p:cNvPr id="3" name="عنصر نائب للمحتوى 2"/>
          <p:cNvSpPr>
            <a:spLocks noGrp="1"/>
          </p:cNvSpPr>
          <p:nvPr>
            <p:ph idx="1"/>
          </p:nvPr>
        </p:nvSpPr>
        <p:spPr>
          <a:xfrm>
            <a:off x="899592" y="908720"/>
            <a:ext cx="8034096" cy="5339680"/>
          </a:xfrm>
        </p:spPr>
        <p:txBody>
          <a:bodyPr>
            <a:normAutofit lnSpcReduction="10000"/>
          </a:bodyPr>
          <a:lstStyle/>
          <a:p>
            <a:pPr algn="justLow">
              <a:buNone/>
            </a:pPr>
            <a:r>
              <a:rPr lang="ar-SA" sz="3600" b="1" dirty="0" smtClean="0">
                <a:latin typeface="Arial" pitchFamily="34" charset="0"/>
                <a:cs typeface="Arial" pitchFamily="34" charset="0"/>
              </a:rPr>
              <a:t>يتأثر الإنسان </a:t>
            </a:r>
            <a:r>
              <a:rPr lang="ar-SA" sz="3600" b="1" dirty="0" err="1" smtClean="0">
                <a:latin typeface="Arial" pitchFamily="34" charset="0"/>
                <a:cs typeface="Arial" pitchFamily="34" charset="0"/>
              </a:rPr>
              <a:t>ـ</a:t>
            </a:r>
            <a:r>
              <a:rPr lang="ar-SA" sz="3600" b="1" dirty="0" smtClean="0">
                <a:latin typeface="Arial" pitchFamily="34" charset="0"/>
                <a:cs typeface="Arial" pitchFamily="34" charset="0"/>
              </a:rPr>
              <a:t> ككائن حي </a:t>
            </a:r>
            <a:r>
              <a:rPr lang="ar-SA" sz="3600" b="1" dirty="0" err="1" smtClean="0">
                <a:latin typeface="Arial" pitchFamily="34" charset="0"/>
                <a:cs typeface="Arial" pitchFamily="34" charset="0"/>
              </a:rPr>
              <a:t>ـ</a:t>
            </a:r>
            <a:r>
              <a:rPr lang="ar-SA" sz="3600" b="1" dirty="0" smtClean="0">
                <a:latin typeface="Arial" pitchFamily="34" charset="0"/>
                <a:cs typeface="Arial" pitchFamily="34" charset="0"/>
              </a:rPr>
              <a:t> بعناصر المناخ وأهمها:-</a:t>
            </a:r>
          </a:p>
          <a:p>
            <a:pPr algn="justLow">
              <a:buNone/>
            </a:pPr>
            <a:r>
              <a:rPr lang="ar-SA" sz="3600" b="1" dirty="0" smtClean="0">
                <a:latin typeface="Arial" pitchFamily="34" charset="0"/>
                <a:cs typeface="Arial" pitchFamily="34" charset="0"/>
              </a:rPr>
              <a:t>درجة الحرارة – الرطوبة – الرياح – الاشعاع الشمسي – الضغط الجوي.</a:t>
            </a:r>
          </a:p>
          <a:p>
            <a:pPr algn="justLow">
              <a:buNone/>
            </a:pPr>
            <a:r>
              <a:rPr lang="ar-SA" sz="3600" b="1" dirty="0" smtClean="0">
                <a:latin typeface="Arial" pitchFamily="34" charset="0"/>
                <a:cs typeface="Arial" pitchFamily="34" charset="0"/>
              </a:rPr>
              <a:t>ومن المعروف أن الإنسان يصاب بدوار الجبل على ارتفاع 3000 متر من سطح البحر, وإذا ارتفع عن ذلك بكثير يصاب بانهيار تام, نظراً لتناقص الأوكسجين.</a:t>
            </a:r>
          </a:p>
          <a:p>
            <a:pPr algn="justLow">
              <a:buNone/>
            </a:pPr>
            <a:r>
              <a:rPr lang="ar-SA" sz="3600" b="1" dirty="0" smtClean="0">
                <a:latin typeface="Arial" pitchFamily="34" charset="0"/>
                <a:cs typeface="Arial" pitchFamily="34" charset="0"/>
              </a:rPr>
              <a:t>أما عن درجات الحرارة فقد استطاع الإنسان أن يتأقلم معها والدليل على ذلك وجود التجمعات البشرية في نطاقات متباينة في درجات الحرارة.</a:t>
            </a:r>
            <a:endParaRPr lang="ar-SA" sz="3600" b="1" dirty="0">
              <a:latin typeface="Arial" pitchFamily="34" charset="0"/>
              <a:cs typeface="Arial" pitchFamily="34" charset="0"/>
            </a:endParaRPr>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pPr/>
              <a:t>4</a:t>
            </a:fld>
            <a:endParaRPr lang="ar-SA"/>
          </a:p>
        </p:txBody>
      </p:sp>
      <p:sp>
        <p:nvSpPr>
          <p:cNvPr id="6" name="مربع نص 5"/>
          <p:cNvSpPr txBox="1"/>
          <p:nvPr/>
        </p:nvSpPr>
        <p:spPr>
          <a:xfrm>
            <a:off x="755576" y="188640"/>
            <a:ext cx="4032448" cy="369332"/>
          </a:xfrm>
          <a:prstGeom prst="rect">
            <a:avLst/>
          </a:prstGeom>
          <a:solidFill>
            <a:schemeClr val="accent2">
              <a:lumMod val="20000"/>
              <a:lumOff val="80000"/>
            </a:schemeClr>
          </a:solidFill>
          <a:ln w="9525">
            <a:solidFill>
              <a:srgbClr val="00B0F0"/>
            </a:solidFill>
          </a:ln>
          <a:effectLst/>
        </p:spPr>
        <p:txBody>
          <a:bodyPr wrap="square" rtlCol="1">
            <a:spAutoFit/>
          </a:bodyPr>
          <a:lstStyle/>
          <a:p>
            <a:r>
              <a:rPr lang="ar-SA" b="1" dirty="0" smtClean="0">
                <a:solidFill>
                  <a:srgbClr val="FF0000"/>
                </a:solidFill>
              </a:rPr>
              <a:t>ما هي عناصر المناخ المؤثرة على جسم الإنسان؟؟؟؟</a:t>
            </a:r>
            <a:endParaRPr lang="ar-SA" b="1" dirty="0">
              <a:solidFill>
                <a:srgbClr val="FF0000"/>
              </a:solidFill>
            </a:endParaRPr>
          </a:p>
        </p:txBody>
      </p:sp>
      <p:sp>
        <p:nvSpPr>
          <p:cNvPr id="7" name="مربع نص 6"/>
          <p:cNvSpPr txBox="1"/>
          <p:nvPr/>
        </p:nvSpPr>
        <p:spPr>
          <a:xfrm>
            <a:off x="179512" y="6309320"/>
            <a:ext cx="1440160" cy="369332"/>
          </a:xfrm>
          <a:prstGeom prst="rect">
            <a:avLst/>
          </a:prstGeom>
          <a:noFill/>
        </p:spPr>
        <p:txBody>
          <a:bodyPr wrap="square" rtlCol="1">
            <a:spAutoFit/>
          </a:bodyPr>
          <a:lstStyle/>
          <a:p>
            <a:r>
              <a:rPr lang="ar-SA" b="1" dirty="0" smtClean="0"/>
              <a:t>أد/محمد رمضان</a:t>
            </a:r>
            <a:endParaRPr lang="ar-SA" b="1" dirty="0"/>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afterEffect">
                                  <p:stCondLst>
                                    <p:cond delay="0"/>
                                  </p:stCondLst>
                                  <p:childTnLst>
                                    <p:animRot by="21600000">
                                      <p:cBhvr>
                                        <p:cTn id="6" dur="500" fill="hold"/>
                                        <p:tgtEl>
                                          <p:spTgt spid="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971600" y="260648"/>
            <a:ext cx="7920880" cy="6192688"/>
          </a:xfrm>
        </p:spPr>
        <p:txBody>
          <a:bodyPr>
            <a:normAutofit lnSpcReduction="10000"/>
          </a:bodyPr>
          <a:lstStyle/>
          <a:p>
            <a:pPr algn="justLow">
              <a:buNone/>
            </a:pPr>
            <a:r>
              <a:rPr lang="ar-SA" sz="3900" b="1" dirty="0" smtClean="0">
                <a:latin typeface="Arial" pitchFamily="34" charset="0"/>
                <a:cs typeface="Arial" pitchFamily="34" charset="0"/>
              </a:rPr>
              <a:t>وأثبتت الدراسات أن الأجواء المعتدلة</a:t>
            </a:r>
            <a:r>
              <a:rPr lang="ar-SA" sz="3900" dirty="0" smtClean="0">
                <a:latin typeface="Arial" pitchFamily="34" charset="0"/>
                <a:cs typeface="Arial" pitchFamily="34" charset="0"/>
              </a:rPr>
              <a:t> </a:t>
            </a:r>
            <a:r>
              <a:rPr lang="ar-SA" sz="3900" b="1" dirty="0" smtClean="0">
                <a:latin typeface="Arial" pitchFamily="34" charset="0"/>
                <a:cs typeface="Arial" pitchFamily="34" charset="0"/>
              </a:rPr>
              <a:t>هي الأنسب للنشاط البشري, حيث أن الحرارة العالية والمقترنة بالرطوبة الشديدة لا تساعدان على العمل.</a:t>
            </a:r>
          </a:p>
          <a:p>
            <a:pPr algn="justLow">
              <a:buNone/>
            </a:pPr>
            <a:r>
              <a:rPr lang="ar-SA" sz="3900" b="1" dirty="0" smtClean="0">
                <a:latin typeface="Arial" pitchFamily="34" charset="0"/>
                <a:cs typeface="Arial" pitchFamily="34" charset="0"/>
              </a:rPr>
              <a:t>وقد توصلت دراسات العالم“</a:t>
            </a:r>
            <a:r>
              <a:rPr lang="ar-SA" sz="3900" b="1" dirty="0" err="1" smtClean="0">
                <a:latin typeface="Arial" pitchFamily="34" charset="0"/>
                <a:cs typeface="Arial" pitchFamily="34" charset="0"/>
              </a:rPr>
              <a:t>هنتنجتون</a:t>
            </a:r>
            <a:r>
              <a:rPr lang="ar-SA" sz="3900" b="1" dirty="0" smtClean="0">
                <a:latin typeface="Arial" pitchFamily="34" charset="0"/>
                <a:cs typeface="Arial" pitchFamily="34" charset="0"/>
              </a:rPr>
              <a:t>” إلى النتائج التالية: </a:t>
            </a:r>
          </a:p>
          <a:p>
            <a:pPr>
              <a:buNone/>
            </a:pPr>
            <a:endParaRPr lang="ar-SA" sz="3900" b="1" dirty="0" smtClean="0">
              <a:latin typeface="Arial" pitchFamily="34" charset="0"/>
              <a:cs typeface="Arial" pitchFamily="34" charset="0"/>
            </a:endParaRPr>
          </a:p>
          <a:p>
            <a:pPr algn="justLow">
              <a:buNone/>
            </a:pPr>
            <a:r>
              <a:rPr lang="ar-SA" sz="3900" b="1" dirty="0" smtClean="0">
                <a:latin typeface="Arial" pitchFamily="34" charset="0"/>
                <a:cs typeface="Arial" pitchFamily="34" charset="0"/>
              </a:rPr>
              <a:t>1</a:t>
            </a:r>
            <a:r>
              <a:rPr lang="ar-SA" sz="3600" b="1" dirty="0" smtClean="0">
                <a:latin typeface="Arial" pitchFamily="34" charset="0"/>
                <a:cs typeface="Arial" pitchFamily="34" charset="0"/>
              </a:rPr>
              <a:t>- يصل الإنسان إلى أقصى نشاطه الجسماني في درجات حرارة تتراوح بين 60– 65درجة </a:t>
            </a:r>
            <a:r>
              <a:rPr lang="ar-SA" sz="3600" b="1" dirty="0" err="1" smtClean="0">
                <a:latin typeface="Arial" pitchFamily="34" charset="0"/>
                <a:cs typeface="Arial" pitchFamily="34" charset="0"/>
              </a:rPr>
              <a:t>ف</a:t>
            </a:r>
            <a:r>
              <a:rPr lang="ar-SA" sz="3600" b="1" dirty="0" smtClean="0">
                <a:latin typeface="Arial" pitchFamily="34" charset="0"/>
                <a:cs typeface="Arial" pitchFamily="34" charset="0"/>
              </a:rPr>
              <a:t>.</a:t>
            </a:r>
          </a:p>
          <a:p>
            <a:pPr algn="justLow">
              <a:buNone/>
            </a:pPr>
            <a:r>
              <a:rPr lang="ar-SA" sz="3600" b="1" dirty="0" smtClean="0">
                <a:latin typeface="Arial" pitchFamily="34" charset="0"/>
                <a:cs typeface="Arial" pitchFamily="34" charset="0"/>
              </a:rPr>
              <a:t>ويصل إلى أقصى نشاطه الذهني عند درجة 38 </a:t>
            </a:r>
            <a:r>
              <a:rPr lang="ar-SA" sz="3600" b="1" dirty="0" err="1" smtClean="0">
                <a:latin typeface="Arial" pitchFamily="34" charset="0"/>
                <a:cs typeface="Arial" pitchFamily="34" charset="0"/>
              </a:rPr>
              <a:t>ف</a:t>
            </a:r>
            <a:r>
              <a:rPr lang="ar-SA" sz="3600" b="1" dirty="0" smtClean="0">
                <a:latin typeface="Arial" pitchFamily="34" charset="0"/>
                <a:cs typeface="Arial" pitchFamily="34" charset="0"/>
              </a:rPr>
              <a:t>. </a:t>
            </a:r>
            <a:endParaRPr lang="ar-SA" sz="3600" dirty="0">
              <a:latin typeface="Arial" pitchFamily="34" charset="0"/>
              <a:cs typeface="Arial" pitchFamily="34" charset="0"/>
            </a:endParaRPr>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pPr/>
              <a:t>5</a:t>
            </a:fld>
            <a:endParaRPr lang="ar-SA"/>
          </a:p>
        </p:txBody>
      </p:sp>
      <p:sp>
        <p:nvSpPr>
          <p:cNvPr id="11" name="مربع نص 10"/>
          <p:cNvSpPr txBox="1"/>
          <p:nvPr/>
        </p:nvSpPr>
        <p:spPr>
          <a:xfrm>
            <a:off x="2411760" y="3789040"/>
            <a:ext cx="5256584" cy="461665"/>
          </a:xfrm>
          <a:prstGeom prst="rect">
            <a:avLst/>
          </a:prstGeom>
          <a:solidFill>
            <a:schemeClr val="accent2">
              <a:lumMod val="20000"/>
              <a:lumOff val="80000"/>
            </a:schemeClr>
          </a:solidFill>
          <a:ln w="6350">
            <a:solidFill>
              <a:schemeClr val="tx1"/>
            </a:solidFill>
          </a:ln>
        </p:spPr>
        <p:txBody>
          <a:bodyPr wrap="square" rtlCol="1">
            <a:spAutoFit/>
          </a:bodyPr>
          <a:lstStyle/>
          <a:p>
            <a:pPr algn="ctr"/>
            <a:r>
              <a:rPr lang="ar-SA" sz="2400" b="1" dirty="0" smtClean="0">
                <a:solidFill>
                  <a:srgbClr val="FF0000"/>
                </a:solidFill>
              </a:rPr>
              <a:t>ما هي أهم النتائج التي توصل إليها </a:t>
            </a:r>
            <a:r>
              <a:rPr lang="ar-SA" sz="2400" b="1" dirty="0" err="1" smtClean="0">
                <a:solidFill>
                  <a:srgbClr val="FF0000"/>
                </a:solidFill>
              </a:rPr>
              <a:t>هنتنجتون</a:t>
            </a:r>
            <a:r>
              <a:rPr lang="ar-SA" sz="2400" b="1" dirty="0" smtClean="0">
                <a:solidFill>
                  <a:srgbClr val="FF0000"/>
                </a:solidFill>
              </a:rPr>
              <a:t>؟؟؟؟</a:t>
            </a:r>
            <a:endParaRPr lang="ar-SA" sz="2400" b="1" dirty="0">
              <a:solidFill>
                <a:srgbClr val="FF0000"/>
              </a:solidFill>
            </a:endParaRPr>
          </a:p>
        </p:txBody>
      </p:sp>
      <p:sp>
        <p:nvSpPr>
          <p:cNvPr id="6" name="مربع نص 5"/>
          <p:cNvSpPr txBox="1"/>
          <p:nvPr/>
        </p:nvSpPr>
        <p:spPr>
          <a:xfrm>
            <a:off x="251520" y="6237312"/>
            <a:ext cx="1512168" cy="369332"/>
          </a:xfrm>
          <a:prstGeom prst="rect">
            <a:avLst/>
          </a:prstGeom>
          <a:noFill/>
        </p:spPr>
        <p:txBody>
          <a:bodyPr wrap="square" rtlCol="1">
            <a:spAutoFit/>
          </a:bodyPr>
          <a:lstStyle/>
          <a:p>
            <a:r>
              <a:rPr lang="ar-SA" b="1" dirty="0" smtClean="0"/>
              <a:t>أد/محمد رمضان</a:t>
            </a:r>
            <a:endParaRPr lang="ar-SA" b="1" dirty="0"/>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3000" fill="hold"/>
                                        <p:tgtEl>
                                          <p:spTgt spid="11"/>
                                        </p:tgtEl>
                                        <p:attrNameLst>
                                          <p:attrName>ppt_x</p:attrName>
                                        </p:attrNameLst>
                                      </p:cBhvr>
                                      <p:tavLst>
                                        <p:tav tm="0">
                                          <p:val>
                                            <p:strVal val="0-#ppt_w/2"/>
                                          </p:val>
                                        </p:tav>
                                        <p:tav tm="100000">
                                          <p:val>
                                            <p:strVal val="#ppt_x"/>
                                          </p:val>
                                        </p:tav>
                                      </p:tavLst>
                                    </p:anim>
                                    <p:anim calcmode="lin" valueType="num">
                                      <p:cBhvr additive="base">
                                        <p:cTn id="8" dur="3000" fill="hold"/>
                                        <p:tgtEl>
                                          <p:spTgt spid="1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043608" y="260648"/>
            <a:ext cx="7890080" cy="6120680"/>
          </a:xfrm>
        </p:spPr>
        <p:txBody>
          <a:bodyPr>
            <a:normAutofit/>
          </a:bodyPr>
          <a:lstStyle/>
          <a:p>
            <a:pPr algn="justLow">
              <a:buNone/>
            </a:pPr>
            <a:r>
              <a:rPr lang="ar-SA" sz="3600" b="1" dirty="0" smtClean="0">
                <a:latin typeface="Arial" pitchFamily="34" charset="0"/>
                <a:cs typeface="Arial" pitchFamily="34" charset="0"/>
              </a:rPr>
              <a:t> 2 – المناخ الذي يسير على وتيرة واحدة أو يتغير بشكل فجائي يقلل من النشاط البشري.</a:t>
            </a:r>
          </a:p>
          <a:p>
            <a:pPr algn="justLow">
              <a:buNone/>
            </a:pPr>
            <a:r>
              <a:rPr lang="ar-SA" sz="3600" b="1" dirty="0" smtClean="0">
                <a:latin typeface="Arial" pitchFamily="34" charset="0"/>
                <a:cs typeface="Arial" pitchFamily="34" charset="0"/>
              </a:rPr>
              <a:t>3 – ارتفاع الرطوبة ودرجة الحرارة تضعف نشاط الإنسان. </a:t>
            </a:r>
          </a:p>
          <a:p>
            <a:pPr algn="justLow">
              <a:buNone/>
            </a:pPr>
            <a:r>
              <a:rPr lang="ar-SA" sz="3600" b="1" dirty="0" smtClean="0">
                <a:latin typeface="Arial" pitchFamily="34" charset="0"/>
                <a:cs typeface="Arial" pitchFamily="34" charset="0"/>
              </a:rPr>
              <a:t>4 – الطقس الاعصاري يزيد من الرغبة والقدرة عليه.</a:t>
            </a:r>
          </a:p>
          <a:p>
            <a:pPr algn="justLow">
              <a:buNone/>
            </a:pPr>
            <a:r>
              <a:rPr lang="ar-SA" sz="3600" b="1" dirty="0" smtClean="0">
                <a:latin typeface="Arial" pitchFamily="34" charset="0"/>
                <a:cs typeface="Arial" pitchFamily="34" charset="0"/>
              </a:rPr>
              <a:t>5 - كما أشارت دراسات  ”هنتنجتون” إلى أن هناك أربعة مناطق يتمثل فيها المناخ الأمثل من حيث النشاط البشري هي:-  </a:t>
            </a:r>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pPr/>
              <a:t>6</a:t>
            </a:fld>
            <a:endParaRPr lang="ar-SA"/>
          </a:p>
        </p:txBody>
      </p:sp>
      <p:sp>
        <p:nvSpPr>
          <p:cNvPr id="5" name="مربع نص 4"/>
          <p:cNvSpPr txBox="1"/>
          <p:nvPr/>
        </p:nvSpPr>
        <p:spPr>
          <a:xfrm>
            <a:off x="251520" y="6165304"/>
            <a:ext cx="1512168" cy="369332"/>
          </a:xfrm>
          <a:prstGeom prst="rect">
            <a:avLst/>
          </a:prstGeom>
          <a:noFill/>
        </p:spPr>
        <p:txBody>
          <a:bodyPr wrap="square" rtlCol="1">
            <a:spAutoFit/>
          </a:bodyPr>
          <a:lstStyle/>
          <a:p>
            <a:r>
              <a:rPr lang="ar-SA" b="1" dirty="0" smtClean="0"/>
              <a:t>أد/محمد رمضان</a:t>
            </a:r>
            <a:endParaRPr lang="ar-SA" b="1" dirty="0"/>
          </a:p>
        </p:txBody>
      </p:sp>
    </p:spTree>
  </p:cSld>
  <p:clrMapOvr>
    <a:masterClrMapping/>
  </p:clrMapOvr>
  <p:transition spd="slow">
    <p:wipe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30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3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3000"/>
                            </p:stCondLst>
                            <p:childTnLst>
                              <p:par>
                                <p:cTn id="10" presetID="2" presetClass="entr" presetSubtype="6" fill="hold" grpId="0" nodeType="after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30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3" dur="3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par>
                          <p:cTn id="14" fill="hold">
                            <p:stCondLst>
                              <p:cond delay="6000"/>
                            </p:stCondLst>
                            <p:childTnLst>
                              <p:par>
                                <p:cTn id="15" presetID="2" presetClass="entr" presetSubtype="6" fill="hold" grpId="0" nodeType="after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30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18" dur="3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par>
                          <p:cTn id="19" fill="hold">
                            <p:stCondLst>
                              <p:cond delay="9000"/>
                            </p:stCondLst>
                            <p:childTnLst>
                              <p:par>
                                <p:cTn id="20" presetID="2" presetClass="entr" presetSubtype="6" fill="hold" grpId="0" nodeType="after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 calcmode="lin" valueType="num">
                                      <p:cBhvr additive="base">
                                        <p:cTn id="22" dur="30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23" dur="30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115616" y="188640"/>
            <a:ext cx="7818072" cy="1080120"/>
          </a:xfrm>
          <a:solidFill>
            <a:schemeClr val="accent2">
              <a:lumMod val="20000"/>
              <a:lumOff val="80000"/>
            </a:schemeClr>
          </a:solidFill>
        </p:spPr>
        <p:txBody>
          <a:bodyPr>
            <a:noAutofit/>
          </a:bodyPr>
          <a:lstStyle/>
          <a:p>
            <a:pPr algn="r"/>
            <a:r>
              <a:rPr lang="ar-SA" sz="3200" b="1" dirty="0" smtClean="0">
                <a:solidFill>
                  <a:srgbClr val="FF0000"/>
                </a:solidFill>
                <a:latin typeface="Arial" pitchFamily="34" charset="0"/>
                <a:cs typeface="Arial" pitchFamily="34" charset="0"/>
              </a:rPr>
              <a:t>ما هي المناطق التي يتمثل فيها المناخ الأمثل من حيث النشاط البشري؟؟؟؟؟؟؟؟؟؟؟؟؟؟</a:t>
            </a:r>
            <a:endParaRPr lang="ar-SA" sz="3200" dirty="0">
              <a:solidFill>
                <a:srgbClr val="FF0000"/>
              </a:solidFill>
            </a:endParaRPr>
          </a:p>
        </p:txBody>
      </p:sp>
      <p:graphicFrame>
        <p:nvGraphicFramePr>
          <p:cNvPr id="8" name="عنصر نائب للمحتوى 7"/>
          <p:cNvGraphicFramePr>
            <a:graphicFrameLocks noGrp="1"/>
          </p:cNvGraphicFramePr>
          <p:nvPr>
            <p:ph idx="1"/>
          </p:nvPr>
        </p:nvGraphicFramePr>
        <p:xfrm>
          <a:off x="1435100" y="1447800"/>
          <a:ext cx="7499350" cy="48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صر نائب لرقم الشريحة 3"/>
          <p:cNvSpPr>
            <a:spLocks noGrp="1"/>
          </p:cNvSpPr>
          <p:nvPr>
            <p:ph type="sldNum" sz="quarter" idx="12"/>
          </p:nvPr>
        </p:nvSpPr>
        <p:spPr/>
        <p:txBody>
          <a:bodyPr/>
          <a:lstStyle/>
          <a:p>
            <a:fld id="{0B34F065-1154-456A-91E3-76DE8E75E17B}" type="slidenum">
              <a:rPr lang="ar-SA" smtClean="0"/>
              <a:pPr/>
              <a:t>7</a:t>
            </a:fld>
            <a:endParaRPr lang="ar-SA"/>
          </a:p>
        </p:txBody>
      </p:sp>
      <p:sp>
        <p:nvSpPr>
          <p:cNvPr id="5" name="مربع نص 4"/>
          <p:cNvSpPr txBox="1"/>
          <p:nvPr/>
        </p:nvSpPr>
        <p:spPr>
          <a:xfrm>
            <a:off x="179512" y="6237312"/>
            <a:ext cx="1512169" cy="369332"/>
          </a:xfrm>
          <a:prstGeom prst="rect">
            <a:avLst/>
          </a:prstGeom>
          <a:noFill/>
        </p:spPr>
        <p:txBody>
          <a:bodyPr wrap="square" rtlCol="1">
            <a:spAutoFit/>
          </a:bodyPr>
          <a:lstStyle/>
          <a:p>
            <a:r>
              <a:rPr lang="ar-SA" b="1" dirty="0" smtClean="0"/>
              <a:t>أد/محمد رمضان</a:t>
            </a:r>
            <a:endParaRPr lang="ar-SA" b="1" dirty="0"/>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1000"/>
                                        <p:tgtEl>
                                          <p:spTgt spid="2"/>
                                        </p:tgtEl>
                                      </p:cBhvr>
                                    </p:animEffect>
                                  </p:childTnLst>
                                </p:cTn>
                              </p:par>
                            </p:childTnLst>
                          </p:cTn>
                        </p:par>
                        <p:par>
                          <p:cTn id="8" fill="hold">
                            <p:stCondLst>
                              <p:cond delay="1000"/>
                            </p:stCondLst>
                            <p:childTnLst>
                              <p:par>
                                <p:cTn id="9" presetID="2" presetClass="entr" presetSubtype="12"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3000" fill="hold"/>
                                        <p:tgtEl>
                                          <p:spTgt spid="8"/>
                                        </p:tgtEl>
                                        <p:attrNameLst>
                                          <p:attrName>ppt_x</p:attrName>
                                        </p:attrNameLst>
                                      </p:cBhvr>
                                      <p:tavLst>
                                        <p:tav tm="0">
                                          <p:val>
                                            <p:strVal val="0-#ppt_w/2"/>
                                          </p:val>
                                        </p:tav>
                                        <p:tav tm="100000">
                                          <p:val>
                                            <p:strVal val="#ppt_x"/>
                                          </p:val>
                                        </p:tav>
                                      </p:tavLst>
                                    </p:anim>
                                    <p:anim calcmode="lin" valueType="num">
                                      <p:cBhvr additive="base">
                                        <p:cTn id="12" dur="30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Graphic spid="8" grpId="0">
        <p:bldAsOne/>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076056" y="188640"/>
            <a:ext cx="3857632" cy="720080"/>
          </a:xfrm>
        </p:spPr>
        <p:txBody>
          <a:bodyPr>
            <a:normAutofit fontScale="90000"/>
          </a:bodyPr>
          <a:lstStyle/>
          <a:p>
            <a:pPr algn="r">
              <a:buFont typeface="Wingdings" pitchFamily="2" charset="2"/>
              <a:buChar char="Ø"/>
            </a:pPr>
            <a:r>
              <a:rPr lang="ar-SA" sz="3600" b="1" dirty="0" smtClean="0"/>
              <a:t> المناخ وتوزيع السكان:-</a:t>
            </a:r>
            <a:endParaRPr lang="ar-SA" sz="3600" b="1" dirty="0"/>
          </a:p>
        </p:txBody>
      </p:sp>
      <p:sp>
        <p:nvSpPr>
          <p:cNvPr id="3" name="عنصر نائب للمحتوى 2"/>
          <p:cNvSpPr>
            <a:spLocks noGrp="1"/>
          </p:cNvSpPr>
          <p:nvPr>
            <p:ph idx="1"/>
          </p:nvPr>
        </p:nvSpPr>
        <p:spPr>
          <a:xfrm>
            <a:off x="971600" y="980728"/>
            <a:ext cx="7962088" cy="5688632"/>
          </a:xfrm>
        </p:spPr>
        <p:txBody>
          <a:bodyPr>
            <a:normAutofit/>
          </a:bodyPr>
          <a:lstStyle/>
          <a:p>
            <a:pPr algn="justLow"/>
            <a:r>
              <a:rPr lang="ar-SA" sz="3600" b="1" dirty="0" smtClean="0"/>
              <a:t>للمناخ </a:t>
            </a:r>
            <a:r>
              <a:rPr lang="ar-SA" sz="3600" b="1" u="sng" dirty="0" smtClean="0"/>
              <a:t>دور كبير في توجيه حركة الهجرة البشرية </a:t>
            </a:r>
            <a:r>
              <a:rPr lang="ar-SA" sz="3600" b="1" dirty="0" smtClean="0"/>
              <a:t>في العالم منذ العصور القديمة. بسبب تذبذب المناخ وحدوث موجات جفاف في بعض الأقاليم مما أدى إلى تحركات بشرية إلى المناطق الأكثر مطراً بحثاً عن الماء والغذاء.</a:t>
            </a:r>
          </a:p>
          <a:p>
            <a:pPr algn="justLow"/>
            <a:r>
              <a:rPr lang="ar-SA" sz="3600" b="1" dirty="0" smtClean="0"/>
              <a:t>وللمناخ </a:t>
            </a:r>
            <a:r>
              <a:rPr lang="ar-SA" sz="3600" b="1" u="sng" dirty="0" smtClean="0"/>
              <a:t>تأثير مباشر على توزيع السكان</a:t>
            </a:r>
            <a:r>
              <a:rPr lang="ar-SA" sz="3600" b="1" dirty="0" smtClean="0"/>
              <a:t>:</a:t>
            </a:r>
            <a:r>
              <a:rPr lang="ar-SA" sz="3600" b="1" dirty="0" smtClean="0">
                <a:latin typeface="Arial" pitchFamily="34" charset="0"/>
                <a:cs typeface="Arial" pitchFamily="34" charset="0"/>
              </a:rPr>
              <a:t> فالمناطق ذات الكثافة المنخفضة يتفق توزيعها مع أقاليم الجفاف وندرة المطر. كما تقل الكثافة في المناطق الحارة شديدة الرطوبة. وترتفع الكثافة في المناطق المعتدلة بالعروض الوسطى. </a:t>
            </a:r>
            <a:endParaRPr lang="ar-SA" sz="3600" b="1" dirty="0">
              <a:latin typeface="Arial" pitchFamily="34" charset="0"/>
              <a:cs typeface="Arial" pitchFamily="34" charset="0"/>
            </a:endParaRPr>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pPr/>
              <a:t>8</a:t>
            </a:fld>
            <a:endParaRPr lang="ar-SA"/>
          </a:p>
        </p:txBody>
      </p:sp>
      <p:sp>
        <p:nvSpPr>
          <p:cNvPr id="5" name="مربع نص 4"/>
          <p:cNvSpPr txBox="1"/>
          <p:nvPr/>
        </p:nvSpPr>
        <p:spPr>
          <a:xfrm>
            <a:off x="1043608" y="188640"/>
            <a:ext cx="3456384" cy="707886"/>
          </a:xfrm>
          <a:prstGeom prst="rect">
            <a:avLst/>
          </a:prstGeom>
          <a:solidFill>
            <a:schemeClr val="accent2">
              <a:lumMod val="20000"/>
              <a:lumOff val="80000"/>
            </a:schemeClr>
          </a:solidFill>
        </p:spPr>
        <p:txBody>
          <a:bodyPr wrap="square" rtlCol="1">
            <a:spAutoFit/>
          </a:bodyPr>
          <a:lstStyle/>
          <a:p>
            <a:pPr algn="ctr"/>
            <a:r>
              <a:rPr lang="ar-SA" sz="2000" dirty="0" smtClean="0">
                <a:solidFill>
                  <a:srgbClr val="FF0000"/>
                </a:solidFill>
              </a:rPr>
              <a:t>بما تفسرين:</a:t>
            </a:r>
            <a:r>
              <a:rPr lang="ar-SA" sz="2000" b="1" dirty="0" smtClean="0">
                <a:solidFill>
                  <a:srgbClr val="FF0000"/>
                </a:solidFill>
              </a:rPr>
              <a:t> للمناخ دور كبير في توجيه حركة الهجرة البشرية. </a:t>
            </a:r>
            <a:endParaRPr lang="ar-SA" sz="2000" dirty="0">
              <a:solidFill>
                <a:srgbClr val="FF0000"/>
              </a:solidFill>
            </a:endParaRPr>
          </a:p>
        </p:txBody>
      </p:sp>
      <p:sp>
        <p:nvSpPr>
          <p:cNvPr id="6" name="مربع نص 5"/>
          <p:cNvSpPr txBox="1"/>
          <p:nvPr/>
        </p:nvSpPr>
        <p:spPr>
          <a:xfrm>
            <a:off x="1115616" y="3140968"/>
            <a:ext cx="3744416" cy="707886"/>
          </a:xfrm>
          <a:prstGeom prst="rect">
            <a:avLst/>
          </a:prstGeom>
          <a:solidFill>
            <a:schemeClr val="accent2">
              <a:lumMod val="20000"/>
              <a:lumOff val="80000"/>
            </a:schemeClr>
          </a:solidFill>
        </p:spPr>
        <p:txBody>
          <a:bodyPr wrap="square" rtlCol="1">
            <a:spAutoFit/>
          </a:bodyPr>
          <a:lstStyle/>
          <a:p>
            <a:pPr algn="ctr"/>
            <a:r>
              <a:rPr lang="ar-SA" sz="2000" dirty="0" smtClean="0">
                <a:solidFill>
                  <a:srgbClr val="FF0000"/>
                </a:solidFill>
              </a:rPr>
              <a:t>بما تفسرين:</a:t>
            </a:r>
            <a:r>
              <a:rPr lang="ar-SA" sz="2000" b="1" dirty="0" smtClean="0">
                <a:solidFill>
                  <a:srgbClr val="FF0000"/>
                </a:solidFill>
              </a:rPr>
              <a:t> للمناخ تأثير مباشر على توزيع السكان.</a:t>
            </a:r>
            <a:endParaRPr lang="ar-SA" sz="2000" dirty="0">
              <a:solidFill>
                <a:srgbClr val="FF0000"/>
              </a:solidFill>
            </a:endParaRPr>
          </a:p>
        </p:txBody>
      </p:sp>
      <p:sp>
        <p:nvSpPr>
          <p:cNvPr id="7" name="مربع نص 6"/>
          <p:cNvSpPr txBox="1"/>
          <p:nvPr/>
        </p:nvSpPr>
        <p:spPr>
          <a:xfrm>
            <a:off x="179512" y="6237312"/>
            <a:ext cx="1512168" cy="369332"/>
          </a:xfrm>
          <a:prstGeom prst="rect">
            <a:avLst/>
          </a:prstGeom>
          <a:noFill/>
        </p:spPr>
        <p:txBody>
          <a:bodyPr wrap="square" rtlCol="1">
            <a:spAutoFit/>
          </a:bodyPr>
          <a:lstStyle/>
          <a:p>
            <a:r>
              <a:rPr lang="ar-SA" b="1" dirty="0" smtClean="0"/>
              <a:t>أد/محمد رمضان</a:t>
            </a:r>
            <a:endParaRPr lang="ar-SA" b="1" dirty="0"/>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5"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down)">
                                      <p:cBhvr>
                                        <p:cTn id="7" dur="2000"/>
                                        <p:tgtEl>
                                          <p:spTgt spid="3">
                                            <p:txEl>
                                              <p:pRg st="0" end="0"/>
                                            </p:txEl>
                                          </p:spTgt>
                                        </p:tgtEl>
                                      </p:cBhvr>
                                    </p:animEffect>
                                  </p:childTnLst>
                                </p:cTn>
                              </p:par>
                              <p:par>
                                <p:cTn id="8" presetID="5" presetClass="entr" presetSubtype="5"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checkerboard(down)">
                                      <p:cBhvr>
                                        <p:cTn id="10" dur="2000"/>
                                        <p:tgtEl>
                                          <p:spTgt spid="3">
                                            <p:txEl>
                                              <p:pRg st="1" end="1"/>
                                            </p:txEl>
                                          </p:spTgt>
                                        </p:tgtEl>
                                      </p:cBhvr>
                                    </p:animEffect>
                                  </p:childTnLst>
                                </p:cTn>
                              </p:par>
                            </p:childTnLst>
                          </p:cTn>
                        </p:par>
                        <p:par>
                          <p:cTn id="11" fill="hold">
                            <p:stCondLst>
                              <p:cond delay="2000"/>
                            </p:stCondLst>
                            <p:childTnLst>
                              <p:par>
                                <p:cTn id="12" presetID="2" presetClass="entr" presetSubtype="8"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0-#ppt_w/2"/>
                                          </p:val>
                                        </p:tav>
                                        <p:tav tm="100000">
                                          <p:val>
                                            <p:strVal val="#ppt_x"/>
                                          </p:val>
                                        </p:tav>
                                      </p:tavLst>
                                    </p:anim>
                                    <p:anim calcmode="lin" valueType="num">
                                      <p:cBhvr additive="base">
                                        <p:cTn id="15" dur="500" fill="hold"/>
                                        <p:tgtEl>
                                          <p:spTgt spid="2"/>
                                        </p:tgtEl>
                                        <p:attrNameLst>
                                          <p:attrName>ppt_y</p:attrName>
                                        </p:attrNameLst>
                                      </p:cBhvr>
                                      <p:tavLst>
                                        <p:tav tm="0">
                                          <p:val>
                                            <p:strVal val="#ppt_y"/>
                                          </p:val>
                                        </p:tav>
                                        <p:tav tm="100000">
                                          <p:val>
                                            <p:strVal val="#ppt_y"/>
                                          </p:val>
                                        </p:tav>
                                      </p:tavLst>
                                    </p:anim>
                                  </p:childTnLst>
                                </p:cTn>
                              </p:par>
                            </p:childTnLst>
                          </p:cTn>
                        </p:par>
                        <p:par>
                          <p:cTn id="16" fill="hold">
                            <p:stCondLst>
                              <p:cond delay="2500"/>
                            </p:stCondLst>
                            <p:childTnLst>
                              <p:par>
                                <p:cTn id="17" presetID="8" presetClass="emph" presetSubtype="0" fill="hold" grpId="0" nodeType="afterEffect">
                                  <p:stCondLst>
                                    <p:cond delay="0"/>
                                  </p:stCondLst>
                                  <p:childTnLst>
                                    <p:animRot by="21600000">
                                      <p:cBhvr>
                                        <p:cTn id="18" dur="500" fill="hold"/>
                                        <p:tgtEl>
                                          <p:spTgt spid="5"/>
                                        </p:tgtEl>
                                        <p:attrNameLst>
                                          <p:attrName>r</p:attrName>
                                        </p:attrNameLst>
                                      </p:cBhvr>
                                    </p:animRot>
                                  </p:childTnLst>
                                </p:cTn>
                              </p:par>
                            </p:childTnLst>
                          </p:cTn>
                        </p:par>
                        <p:par>
                          <p:cTn id="19" fill="hold">
                            <p:stCondLst>
                              <p:cond delay="3000"/>
                            </p:stCondLst>
                            <p:childTnLst>
                              <p:par>
                                <p:cTn id="20" presetID="8" presetClass="emph" presetSubtype="0" fill="hold" grpId="0" nodeType="afterEffect">
                                  <p:stCondLst>
                                    <p:cond delay="0"/>
                                  </p:stCondLst>
                                  <p:childTnLst>
                                    <p:animRot by="-21600000">
                                      <p:cBhvr>
                                        <p:cTn id="21" dur="1000" fill="hold"/>
                                        <p:tgtEl>
                                          <p:spTgt spid="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5" grpId="0" animBg="1"/>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283968" y="188640"/>
            <a:ext cx="4649720" cy="792088"/>
          </a:xfrm>
        </p:spPr>
        <p:txBody>
          <a:bodyPr>
            <a:normAutofit/>
          </a:bodyPr>
          <a:lstStyle/>
          <a:p>
            <a:pPr algn="r">
              <a:buFont typeface="Wingdings" pitchFamily="2" charset="2"/>
              <a:buChar char="Ø"/>
            </a:pPr>
            <a:r>
              <a:rPr lang="ar-SA" sz="3600" b="1" dirty="0" smtClean="0">
                <a:latin typeface="Arial" pitchFamily="34" charset="0"/>
                <a:cs typeface="Arial" pitchFamily="34" charset="0"/>
              </a:rPr>
              <a:t> المناخ والإنتاج الاقتصادي:</a:t>
            </a:r>
            <a:endParaRPr lang="ar-SA" sz="3600" b="1" dirty="0">
              <a:latin typeface="Arial" pitchFamily="34" charset="0"/>
              <a:cs typeface="Arial" pitchFamily="34" charset="0"/>
            </a:endParaRPr>
          </a:p>
        </p:txBody>
      </p:sp>
      <p:sp>
        <p:nvSpPr>
          <p:cNvPr id="3" name="عنصر نائب للمحتوى 2"/>
          <p:cNvSpPr>
            <a:spLocks noGrp="1"/>
          </p:cNvSpPr>
          <p:nvPr>
            <p:ph idx="1"/>
          </p:nvPr>
        </p:nvSpPr>
        <p:spPr>
          <a:xfrm>
            <a:off x="1043608" y="1052736"/>
            <a:ext cx="7930128" cy="5472608"/>
          </a:xfrm>
        </p:spPr>
        <p:txBody>
          <a:bodyPr>
            <a:normAutofit/>
          </a:bodyPr>
          <a:lstStyle/>
          <a:p>
            <a:pPr algn="justLow"/>
            <a:r>
              <a:rPr lang="ar-SA" sz="3600" b="1" dirty="0" smtClean="0">
                <a:latin typeface="Arial" pitchFamily="34" charset="0"/>
                <a:cs typeface="Arial" pitchFamily="34" charset="0"/>
              </a:rPr>
              <a:t>المناخ هو أهم عناصر البيئة المؤثرة في الإنتاج الزراعي لأنه هو الذي يحدد نوع المحاصيل التي يمكن أن يتخصص فيها إقليم معين, كما تتأثر نوعية الإنتاج وكميته وجودته بالعوامل المناخية .</a:t>
            </a:r>
          </a:p>
          <a:p>
            <a:pPr>
              <a:buNone/>
            </a:pPr>
            <a:endParaRPr lang="ar-SA" sz="3600" b="1" dirty="0" smtClean="0">
              <a:latin typeface="Arial" pitchFamily="34" charset="0"/>
              <a:cs typeface="Arial" pitchFamily="34" charset="0"/>
            </a:endParaRPr>
          </a:p>
          <a:p>
            <a:pPr algn="justLow"/>
            <a:r>
              <a:rPr lang="ar-SA" sz="3600" b="1" dirty="0" smtClean="0">
                <a:latin typeface="Arial" pitchFamily="34" charset="0"/>
                <a:cs typeface="Arial" pitchFamily="34" charset="0"/>
              </a:rPr>
              <a:t>والمناخ هو العامل الذي يتحكم في توزيع التجارة العالمية.إذ يحدد نوع المنتجات الزراعية والحيوانية وطبيعة ونوع المصنوعات المتبادلة بين دول العالم.</a:t>
            </a:r>
            <a:endParaRPr lang="ar-SA" sz="3600" b="1" dirty="0">
              <a:latin typeface="Arial" pitchFamily="34" charset="0"/>
              <a:cs typeface="Arial" pitchFamily="34" charset="0"/>
            </a:endParaRPr>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pPr/>
              <a:t>9</a:t>
            </a:fld>
            <a:endParaRPr lang="ar-SA"/>
          </a:p>
        </p:txBody>
      </p:sp>
      <p:sp>
        <p:nvSpPr>
          <p:cNvPr id="5" name="مربع نص 4"/>
          <p:cNvSpPr txBox="1"/>
          <p:nvPr/>
        </p:nvSpPr>
        <p:spPr>
          <a:xfrm>
            <a:off x="971600" y="188640"/>
            <a:ext cx="3240360" cy="707886"/>
          </a:xfrm>
          <a:prstGeom prst="rect">
            <a:avLst/>
          </a:prstGeom>
          <a:solidFill>
            <a:schemeClr val="accent2">
              <a:lumMod val="20000"/>
              <a:lumOff val="80000"/>
            </a:schemeClr>
          </a:solidFill>
          <a:ln w="6350">
            <a:solidFill>
              <a:schemeClr val="tx1"/>
            </a:solidFill>
          </a:ln>
        </p:spPr>
        <p:txBody>
          <a:bodyPr wrap="square" rtlCol="1">
            <a:spAutoFit/>
          </a:bodyPr>
          <a:lstStyle/>
          <a:p>
            <a:pPr algn="ctr"/>
            <a:r>
              <a:rPr lang="ar-SA" sz="2000" dirty="0" smtClean="0">
                <a:solidFill>
                  <a:srgbClr val="FF0000"/>
                </a:solidFill>
              </a:rPr>
              <a:t>بما تفسرين:</a:t>
            </a:r>
            <a:r>
              <a:rPr lang="ar-SA" sz="2000" b="1" dirty="0" smtClean="0">
                <a:solidFill>
                  <a:srgbClr val="FF0000"/>
                </a:solidFill>
                <a:latin typeface="Arial" pitchFamily="34" charset="0"/>
                <a:cs typeface="Arial" pitchFamily="34" charset="0"/>
              </a:rPr>
              <a:t> المناخ هو أهم عناصر البيئة المؤثرة في الإنتاج الزراعي. </a:t>
            </a:r>
            <a:endParaRPr lang="ar-SA" sz="2000" dirty="0">
              <a:solidFill>
                <a:srgbClr val="FF0000"/>
              </a:solidFill>
            </a:endParaRPr>
          </a:p>
        </p:txBody>
      </p:sp>
      <p:sp>
        <p:nvSpPr>
          <p:cNvPr id="8" name="مربع نص 7"/>
          <p:cNvSpPr txBox="1"/>
          <p:nvPr/>
        </p:nvSpPr>
        <p:spPr>
          <a:xfrm>
            <a:off x="1043608" y="3284984"/>
            <a:ext cx="3528392" cy="707886"/>
          </a:xfrm>
          <a:prstGeom prst="rect">
            <a:avLst/>
          </a:prstGeom>
          <a:solidFill>
            <a:schemeClr val="accent2">
              <a:lumMod val="20000"/>
              <a:lumOff val="80000"/>
            </a:schemeClr>
          </a:solidFill>
          <a:ln w="6350">
            <a:solidFill>
              <a:schemeClr val="tx1"/>
            </a:solidFill>
          </a:ln>
        </p:spPr>
        <p:txBody>
          <a:bodyPr wrap="square" rtlCol="1">
            <a:spAutoFit/>
          </a:bodyPr>
          <a:lstStyle/>
          <a:p>
            <a:pPr algn="ctr"/>
            <a:r>
              <a:rPr lang="ar-SA" sz="2000" dirty="0" smtClean="0">
                <a:solidFill>
                  <a:srgbClr val="FF0000"/>
                </a:solidFill>
              </a:rPr>
              <a:t>بما تفسرين</a:t>
            </a:r>
            <a:r>
              <a:rPr lang="ar-SA" sz="2000" b="1" smtClean="0">
                <a:solidFill>
                  <a:srgbClr val="FF0000"/>
                </a:solidFill>
              </a:rPr>
              <a:t>:</a:t>
            </a:r>
            <a:r>
              <a:rPr lang="ar-SA" sz="2000" b="1" smtClean="0">
                <a:solidFill>
                  <a:srgbClr val="FF0000"/>
                </a:solidFill>
                <a:latin typeface="Arial" pitchFamily="34" charset="0"/>
                <a:cs typeface="Arial" pitchFamily="34" charset="0"/>
              </a:rPr>
              <a:t> المناخ </a:t>
            </a:r>
            <a:r>
              <a:rPr lang="ar-SA" sz="2000" b="1" dirty="0" smtClean="0">
                <a:solidFill>
                  <a:srgbClr val="FF0000"/>
                </a:solidFill>
                <a:latin typeface="Arial" pitchFamily="34" charset="0"/>
                <a:cs typeface="Arial" pitchFamily="34" charset="0"/>
              </a:rPr>
              <a:t>هو العامل الذي يتحكم في توزيع التجارة العالمية.</a:t>
            </a:r>
            <a:endParaRPr lang="ar-SA" sz="2000" b="1" dirty="0">
              <a:solidFill>
                <a:srgbClr val="FF0000"/>
              </a:solidFill>
            </a:endParaRPr>
          </a:p>
        </p:txBody>
      </p:sp>
      <p:sp>
        <p:nvSpPr>
          <p:cNvPr id="12" name="مربع نص 11"/>
          <p:cNvSpPr txBox="1"/>
          <p:nvPr/>
        </p:nvSpPr>
        <p:spPr>
          <a:xfrm>
            <a:off x="251520" y="6309320"/>
            <a:ext cx="1440160" cy="369332"/>
          </a:xfrm>
          <a:prstGeom prst="rect">
            <a:avLst/>
          </a:prstGeom>
          <a:noFill/>
        </p:spPr>
        <p:txBody>
          <a:bodyPr wrap="square" rtlCol="1">
            <a:spAutoFit/>
          </a:bodyPr>
          <a:lstStyle/>
          <a:p>
            <a:r>
              <a:rPr lang="ar-SA" b="1" dirty="0" smtClean="0"/>
              <a:t>أد/محمد رمضان</a:t>
            </a:r>
            <a:endParaRPr lang="ar-SA" b="1" dirty="0"/>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 presetClass="entr" presetSubtype="32" fill="hold" grpId="0" nodeType="after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ox(out)">
                                      <p:cBhvr>
                                        <p:cTn id="12" dur="3000"/>
                                        <p:tgtEl>
                                          <p:spTgt spid="3">
                                            <p:txEl>
                                              <p:pRg st="0" end="0"/>
                                            </p:txEl>
                                          </p:spTgt>
                                        </p:tgtEl>
                                      </p:cBhvr>
                                    </p:animEffect>
                                  </p:childTnLst>
                                </p:cTn>
                              </p:par>
                            </p:childTnLst>
                          </p:cTn>
                        </p:par>
                        <p:par>
                          <p:cTn id="13" fill="hold">
                            <p:stCondLst>
                              <p:cond delay="3500"/>
                            </p:stCondLst>
                            <p:childTnLst>
                              <p:par>
                                <p:cTn id="14" presetID="4" presetClass="entr" presetSubtype="32" fill="hold" grpId="0" nodeType="after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box(out)">
                                      <p:cBhvr>
                                        <p:cTn id="16" dur="3000"/>
                                        <p:tgtEl>
                                          <p:spTgt spid="3">
                                            <p:txEl>
                                              <p:pRg st="2" end="2"/>
                                            </p:txEl>
                                          </p:spTgt>
                                        </p:tgtEl>
                                      </p:cBhvr>
                                    </p:animEffect>
                                  </p:childTnLst>
                                </p:cTn>
                              </p:par>
                            </p:childTnLst>
                          </p:cTn>
                        </p:par>
                        <p:par>
                          <p:cTn id="17" fill="hold">
                            <p:stCondLst>
                              <p:cond delay="6500"/>
                            </p:stCondLst>
                            <p:childTnLst>
                              <p:par>
                                <p:cTn id="18" presetID="2" presetClass="entr" presetSubtype="3"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500" fill="hold"/>
                                        <p:tgtEl>
                                          <p:spTgt spid="5"/>
                                        </p:tgtEl>
                                        <p:attrNameLst>
                                          <p:attrName>ppt_x</p:attrName>
                                        </p:attrNameLst>
                                      </p:cBhvr>
                                      <p:tavLst>
                                        <p:tav tm="0">
                                          <p:val>
                                            <p:strVal val="1+#ppt_w/2"/>
                                          </p:val>
                                        </p:tav>
                                        <p:tav tm="100000">
                                          <p:val>
                                            <p:strVal val="#ppt_x"/>
                                          </p:val>
                                        </p:tav>
                                      </p:tavLst>
                                    </p:anim>
                                    <p:anim calcmode="lin" valueType="num">
                                      <p:cBhvr additive="base">
                                        <p:cTn id="21" dur="500" fill="hold"/>
                                        <p:tgtEl>
                                          <p:spTgt spid="5"/>
                                        </p:tgtEl>
                                        <p:attrNameLst>
                                          <p:attrName>ppt_y</p:attrName>
                                        </p:attrNameLst>
                                      </p:cBhvr>
                                      <p:tavLst>
                                        <p:tav tm="0">
                                          <p:val>
                                            <p:strVal val="0-#ppt_h/2"/>
                                          </p:val>
                                        </p:tav>
                                        <p:tav tm="100000">
                                          <p:val>
                                            <p:strVal val="#ppt_y"/>
                                          </p:val>
                                        </p:tav>
                                      </p:tavLst>
                                    </p:anim>
                                  </p:childTnLst>
                                </p:cTn>
                              </p:par>
                            </p:childTnLst>
                          </p:cTn>
                        </p:par>
                        <p:par>
                          <p:cTn id="22" fill="hold">
                            <p:stCondLst>
                              <p:cond delay="7000"/>
                            </p:stCondLst>
                            <p:childTnLst>
                              <p:par>
                                <p:cTn id="23" presetID="2" presetClass="entr" presetSubtype="9"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0-#ppt_w/2"/>
                                          </p:val>
                                        </p:tav>
                                        <p:tav tm="100000">
                                          <p:val>
                                            <p:strVal val="#ppt_x"/>
                                          </p:val>
                                        </p:tav>
                                      </p:tavLst>
                                    </p:anim>
                                    <p:anim calcmode="lin" valueType="num">
                                      <p:cBhvr additive="base">
                                        <p:cTn id="26" dur="500" fill="hold"/>
                                        <p:tgtEl>
                                          <p:spTgt spid="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5" grpId="0" animBg="1"/>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971600" y="260648"/>
            <a:ext cx="7488832" cy="5987752"/>
          </a:xfrm>
        </p:spPr>
        <p:txBody>
          <a:bodyPr>
            <a:normAutofit fontScale="85000" lnSpcReduction="20000"/>
          </a:bodyPr>
          <a:lstStyle/>
          <a:p>
            <a:pPr>
              <a:buNone/>
            </a:pPr>
            <a:endParaRPr lang="ar-SA" sz="3600" b="1" dirty="0" smtClean="0">
              <a:latin typeface="Arial" pitchFamily="34" charset="0"/>
              <a:cs typeface="Arial" pitchFamily="34" charset="0"/>
            </a:endParaRPr>
          </a:p>
          <a:p>
            <a:pPr>
              <a:buNone/>
            </a:pPr>
            <a:endParaRPr lang="ar-SA" sz="3600" b="1" dirty="0" smtClean="0">
              <a:latin typeface="Arial" pitchFamily="34" charset="0"/>
              <a:cs typeface="Arial" pitchFamily="34" charset="0"/>
            </a:endParaRPr>
          </a:p>
          <a:p>
            <a:pPr algn="justLow"/>
            <a:r>
              <a:rPr lang="ar-SA" sz="4200" b="1" dirty="0" smtClean="0">
                <a:latin typeface="Arial" pitchFamily="34" charset="0"/>
                <a:cs typeface="Arial" pitchFamily="34" charset="0"/>
              </a:rPr>
              <a:t>ويؤثر المناخ في حركة النقل والمواصلات: فتجمد </a:t>
            </a:r>
            <a:r>
              <a:rPr lang="ar-SA" sz="4200" b="1" smtClean="0">
                <a:latin typeface="Arial" pitchFamily="34" charset="0"/>
                <a:cs typeface="Arial" pitchFamily="34" charset="0"/>
              </a:rPr>
              <a:t>البحار والأنهار </a:t>
            </a:r>
            <a:r>
              <a:rPr lang="ar-SA" sz="4200" b="1" dirty="0" smtClean="0">
                <a:latin typeface="Arial" pitchFamily="34" charset="0"/>
                <a:cs typeface="Arial" pitchFamily="34" charset="0"/>
              </a:rPr>
              <a:t>والبحيرات بسبب انخفاض درجات الحرارة يؤدي إلى توقف حركة النقل وغلق المواني.</a:t>
            </a:r>
          </a:p>
          <a:p>
            <a:pPr algn="justLow"/>
            <a:r>
              <a:rPr lang="ar-SA" sz="4200" b="1" dirty="0" smtClean="0">
                <a:latin typeface="Arial" pitchFamily="34" charset="0"/>
                <a:cs typeface="Arial" pitchFamily="34" charset="0"/>
              </a:rPr>
              <a:t> كما تؤثر حركة الكتل الجليدية في المحيطات على اتجاه الملاحة البحرية والإضرار بالسفن.</a:t>
            </a:r>
          </a:p>
          <a:p>
            <a:pPr algn="justLow"/>
            <a:r>
              <a:rPr lang="ar-SA" sz="4200" b="1" dirty="0" smtClean="0">
                <a:latin typeface="Arial" pitchFamily="34" charset="0"/>
                <a:cs typeface="Arial" pitchFamily="34" charset="0"/>
              </a:rPr>
              <a:t>وللمناخ آثار قوية على الملاحة الجوية, فعليه يتوقف اختيار مواقع المطارات ومسارات الخطوط الجوية, كما يعتمد تخطيط المطارات  والممرات الأرضية على اتجاهات الرياح السائدة.</a:t>
            </a:r>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pPr/>
              <a:t>10</a:t>
            </a:fld>
            <a:endParaRPr lang="ar-SA"/>
          </a:p>
        </p:txBody>
      </p:sp>
      <p:sp>
        <p:nvSpPr>
          <p:cNvPr id="6" name="مربع نص 5"/>
          <p:cNvSpPr txBox="1"/>
          <p:nvPr/>
        </p:nvSpPr>
        <p:spPr>
          <a:xfrm>
            <a:off x="971600" y="404664"/>
            <a:ext cx="5112568" cy="400110"/>
          </a:xfrm>
          <a:prstGeom prst="rect">
            <a:avLst/>
          </a:prstGeom>
          <a:solidFill>
            <a:schemeClr val="accent2">
              <a:lumMod val="20000"/>
              <a:lumOff val="80000"/>
            </a:schemeClr>
          </a:solidFill>
          <a:ln w="6350">
            <a:solidFill>
              <a:schemeClr val="tx1"/>
            </a:solidFill>
          </a:ln>
        </p:spPr>
        <p:txBody>
          <a:bodyPr wrap="square" rtlCol="1">
            <a:spAutoFit/>
          </a:bodyPr>
          <a:lstStyle/>
          <a:p>
            <a:pPr algn="ctr"/>
            <a:r>
              <a:rPr lang="ar-SA" sz="2000" dirty="0" smtClean="0">
                <a:solidFill>
                  <a:srgbClr val="FF0000"/>
                </a:solidFill>
              </a:rPr>
              <a:t>بما تفسرين</a:t>
            </a:r>
            <a:r>
              <a:rPr lang="ar-SA" sz="2000" b="1" dirty="0" smtClean="0">
                <a:solidFill>
                  <a:srgbClr val="FF0000"/>
                </a:solidFill>
                <a:latin typeface="Arial" pitchFamily="34" charset="0"/>
                <a:cs typeface="Arial" pitchFamily="34" charset="0"/>
              </a:rPr>
              <a:t> : يؤثر المناخ في حركة النقل والمواصلات.</a:t>
            </a:r>
            <a:endParaRPr lang="ar-SA" sz="2000" dirty="0">
              <a:solidFill>
                <a:srgbClr val="FF0000"/>
              </a:solidFill>
            </a:endParaRPr>
          </a:p>
        </p:txBody>
      </p:sp>
      <p:sp>
        <p:nvSpPr>
          <p:cNvPr id="8" name="مربع نص 7"/>
          <p:cNvSpPr txBox="1"/>
          <p:nvPr/>
        </p:nvSpPr>
        <p:spPr>
          <a:xfrm>
            <a:off x="179512" y="6165304"/>
            <a:ext cx="1512168" cy="369332"/>
          </a:xfrm>
          <a:prstGeom prst="rect">
            <a:avLst/>
          </a:prstGeom>
          <a:noFill/>
        </p:spPr>
        <p:txBody>
          <a:bodyPr wrap="square" rtlCol="1">
            <a:spAutoFit/>
          </a:bodyPr>
          <a:lstStyle/>
          <a:p>
            <a:r>
              <a:rPr lang="ar-SA" b="1" dirty="0" smtClean="0"/>
              <a:t>أد/محمد رمضان</a:t>
            </a:r>
            <a:endParaRPr lang="ar-SA" b="1" dirty="0"/>
          </a:p>
        </p:txBody>
      </p:sp>
    </p:spTree>
  </p:cSld>
  <p:clrMapOvr>
    <a:masterClrMapping/>
  </p:clrMapOvr>
  <p:transition spd="slow">
    <p:wipe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0" presetClass="entr" presetSubtype="0" fill="hold" grpId="0" nodeType="after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1"/>
                                          </p:val>
                                        </p:tav>
                                        <p:tav tm="100000">
                                          <p:val>
                                            <p:strVal val="#ppt_x"/>
                                          </p:val>
                                        </p:tav>
                                      </p:tavLst>
                                    </p:anim>
                                    <p:anim calcmode="lin" valueType="num">
                                      <p:cBhvr>
                                        <p:cTn id="9" dur="1000" fill="hold"/>
                                        <p:tgtEl>
                                          <p:spTgt spid="6"/>
                                        </p:tgtEl>
                                        <p:attrNameLst>
                                          <p:attrName>ppt_y</p:attrName>
                                        </p:attrNameLst>
                                      </p:cBhvr>
                                      <p:tavLst>
                                        <p:tav tm="0">
                                          <p:val>
                                            <p:strVal val="#ppt_y"/>
                                          </p:val>
                                        </p:tav>
                                        <p:tav tm="100000">
                                          <p:val>
                                            <p:strVal val="#ppt_y"/>
                                          </p:val>
                                        </p:tav>
                                      </p:tavLst>
                                    </p:anim>
                                  </p:childTnLst>
                                </p:cTn>
                              </p:par>
                            </p:childTnLst>
                          </p:cTn>
                        </p:par>
                        <p:par>
                          <p:cTn id="10" fill="hold">
                            <p:stCondLst>
                              <p:cond delay="5100"/>
                            </p:stCondLst>
                            <p:childTnLst>
                              <p:par>
                                <p:cTn id="11" presetID="54" presetClass="entr" presetSubtype="0" accel="100000" fill="hold" grpId="0" nodeType="after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p:cTn id="13" dur="2000" fill="hold"/>
                                        <p:tgtEl>
                                          <p:spTgt spid="3">
                                            <p:txEl>
                                              <p:pRg st="2" end="2"/>
                                            </p:txEl>
                                          </p:spTgt>
                                        </p:tgtEl>
                                        <p:attrNameLst>
                                          <p:attrName>ppt_w</p:attrName>
                                        </p:attrNameLst>
                                      </p:cBhvr>
                                      <p:tavLst>
                                        <p:tav tm="0">
                                          <p:val>
                                            <p:strVal val="#ppt_w*0.05"/>
                                          </p:val>
                                        </p:tav>
                                        <p:tav tm="100000">
                                          <p:val>
                                            <p:strVal val="#ppt_w"/>
                                          </p:val>
                                        </p:tav>
                                      </p:tavLst>
                                    </p:anim>
                                    <p:anim calcmode="lin" valueType="num">
                                      <p:cBhvr>
                                        <p:cTn id="14" dur="2000" fill="hold"/>
                                        <p:tgtEl>
                                          <p:spTgt spid="3">
                                            <p:txEl>
                                              <p:pRg st="2" end="2"/>
                                            </p:txEl>
                                          </p:spTgt>
                                        </p:tgtEl>
                                        <p:attrNameLst>
                                          <p:attrName>ppt_h</p:attrName>
                                        </p:attrNameLst>
                                      </p:cBhvr>
                                      <p:tavLst>
                                        <p:tav tm="0">
                                          <p:val>
                                            <p:strVal val="#ppt_h"/>
                                          </p:val>
                                        </p:tav>
                                        <p:tav tm="100000">
                                          <p:val>
                                            <p:strVal val="#ppt_h"/>
                                          </p:val>
                                        </p:tav>
                                      </p:tavLst>
                                    </p:anim>
                                    <p:anim calcmode="lin" valueType="num">
                                      <p:cBhvr>
                                        <p:cTn id="15" dur="2000" fill="hold"/>
                                        <p:tgtEl>
                                          <p:spTgt spid="3">
                                            <p:txEl>
                                              <p:pRg st="2" end="2"/>
                                            </p:txEl>
                                          </p:spTgt>
                                        </p:tgtEl>
                                        <p:attrNameLst>
                                          <p:attrName>ppt_x</p:attrName>
                                        </p:attrNameLst>
                                      </p:cBhvr>
                                      <p:tavLst>
                                        <p:tav tm="0">
                                          <p:val>
                                            <p:strVal val="#ppt_x-.2"/>
                                          </p:val>
                                        </p:tav>
                                        <p:tav tm="100000">
                                          <p:val>
                                            <p:strVal val="#ppt_x"/>
                                          </p:val>
                                        </p:tav>
                                      </p:tavLst>
                                    </p:anim>
                                    <p:anim calcmode="lin" valueType="num">
                                      <p:cBhvr>
                                        <p:cTn id="16" dur="2000" fill="hold"/>
                                        <p:tgtEl>
                                          <p:spTgt spid="3">
                                            <p:txEl>
                                              <p:pRg st="2" end="2"/>
                                            </p:txEl>
                                          </p:spTgt>
                                        </p:tgtEl>
                                        <p:attrNameLst>
                                          <p:attrName>ppt_y</p:attrName>
                                        </p:attrNameLst>
                                      </p:cBhvr>
                                      <p:tavLst>
                                        <p:tav tm="0">
                                          <p:val>
                                            <p:strVal val="#ppt_y"/>
                                          </p:val>
                                        </p:tav>
                                        <p:tav tm="100000">
                                          <p:val>
                                            <p:strVal val="#ppt_y"/>
                                          </p:val>
                                        </p:tav>
                                      </p:tavLst>
                                    </p:anim>
                                    <p:animEffect transition="in" filter="fade">
                                      <p:cBhvr>
                                        <p:cTn id="17" dur="2000"/>
                                        <p:tgtEl>
                                          <p:spTgt spid="3">
                                            <p:txEl>
                                              <p:pRg st="2" end="2"/>
                                            </p:txEl>
                                          </p:spTgt>
                                        </p:tgtEl>
                                      </p:cBhvr>
                                    </p:animEffect>
                                  </p:childTnLst>
                                </p:cTn>
                              </p:par>
                            </p:childTnLst>
                          </p:cTn>
                        </p:par>
                        <p:par>
                          <p:cTn id="18" fill="hold">
                            <p:stCondLst>
                              <p:cond delay="7100"/>
                            </p:stCondLst>
                            <p:childTnLst>
                              <p:par>
                                <p:cTn id="19" presetID="54" presetClass="entr" presetSubtype="0" accel="100000" fill="hold" grpId="0" nodeType="after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p:cTn id="21" dur="2000" fill="hold"/>
                                        <p:tgtEl>
                                          <p:spTgt spid="3">
                                            <p:txEl>
                                              <p:pRg st="3" end="3"/>
                                            </p:txEl>
                                          </p:spTgt>
                                        </p:tgtEl>
                                        <p:attrNameLst>
                                          <p:attrName>ppt_w</p:attrName>
                                        </p:attrNameLst>
                                      </p:cBhvr>
                                      <p:tavLst>
                                        <p:tav tm="0">
                                          <p:val>
                                            <p:strVal val="#ppt_w*0.05"/>
                                          </p:val>
                                        </p:tav>
                                        <p:tav tm="100000">
                                          <p:val>
                                            <p:strVal val="#ppt_w"/>
                                          </p:val>
                                        </p:tav>
                                      </p:tavLst>
                                    </p:anim>
                                    <p:anim calcmode="lin" valueType="num">
                                      <p:cBhvr>
                                        <p:cTn id="22" dur="2000" fill="hold"/>
                                        <p:tgtEl>
                                          <p:spTgt spid="3">
                                            <p:txEl>
                                              <p:pRg st="3" end="3"/>
                                            </p:txEl>
                                          </p:spTgt>
                                        </p:tgtEl>
                                        <p:attrNameLst>
                                          <p:attrName>ppt_h</p:attrName>
                                        </p:attrNameLst>
                                      </p:cBhvr>
                                      <p:tavLst>
                                        <p:tav tm="0">
                                          <p:val>
                                            <p:strVal val="#ppt_h"/>
                                          </p:val>
                                        </p:tav>
                                        <p:tav tm="100000">
                                          <p:val>
                                            <p:strVal val="#ppt_h"/>
                                          </p:val>
                                        </p:tav>
                                      </p:tavLst>
                                    </p:anim>
                                    <p:anim calcmode="lin" valueType="num">
                                      <p:cBhvr>
                                        <p:cTn id="23" dur="2000" fill="hold"/>
                                        <p:tgtEl>
                                          <p:spTgt spid="3">
                                            <p:txEl>
                                              <p:pRg st="3" end="3"/>
                                            </p:txEl>
                                          </p:spTgt>
                                        </p:tgtEl>
                                        <p:attrNameLst>
                                          <p:attrName>ppt_x</p:attrName>
                                        </p:attrNameLst>
                                      </p:cBhvr>
                                      <p:tavLst>
                                        <p:tav tm="0">
                                          <p:val>
                                            <p:strVal val="#ppt_x-.2"/>
                                          </p:val>
                                        </p:tav>
                                        <p:tav tm="100000">
                                          <p:val>
                                            <p:strVal val="#ppt_x"/>
                                          </p:val>
                                        </p:tav>
                                      </p:tavLst>
                                    </p:anim>
                                    <p:anim calcmode="lin" valueType="num">
                                      <p:cBhvr>
                                        <p:cTn id="24" dur="2000" fill="hold"/>
                                        <p:tgtEl>
                                          <p:spTgt spid="3">
                                            <p:txEl>
                                              <p:pRg st="3" end="3"/>
                                            </p:txEl>
                                          </p:spTgt>
                                        </p:tgtEl>
                                        <p:attrNameLst>
                                          <p:attrName>ppt_y</p:attrName>
                                        </p:attrNameLst>
                                      </p:cBhvr>
                                      <p:tavLst>
                                        <p:tav tm="0">
                                          <p:val>
                                            <p:strVal val="#ppt_y"/>
                                          </p:val>
                                        </p:tav>
                                        <p:tav tm="100000">
                                          <p:val>
                                            <p:strVal val="#ppt_y"/>
                                          </p:val>
                                        </p:tav>
                                      </p:tavLst>
                                    </p:anim>
                                    <p:animEffect transition="in" filter="fade">
                                      <p:cBhvr>
                                        <p:cTn id="25" dur="2000"/>
                                        <p:tgtEl>
                                          <p:spTgt spid="3">
                                            <p:txEl>
                                              <p:pRg st="3" end="3"/>
                                            </p:txEl>
                                          </p:spTgt>
                                        </p:tgtEl>
                                      </p:cBhvr>
                                    </p:animEffect>
                                  </p:childTnLst>
                                </p:cTn>
                              </p:par>
                            </p:childTnLst>
                          </p:cTn>
                        </p:par>
                        <p:par>
                          <p:cTn id="26" fill="hold">
                            <p:stCondLst>
                              <p:cond delay="9100"/>
                            </p:stCondLst>
                            <p:childTnLst>
                              <p:par>
                                <p:cTn id="27" presetID="54" presetClass="entr" presetSubtype="0" accel="100000" fill="hold" grpId="0" nodeType="after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p:cTn id="29" dur="2000" fill="hold"/>
                                        <p:tgtEl>
                                          <p:spTgt spid="3">
                                            <p:txEl>
                                              <p:pRg st="4" end="4"/>
                                            </p:txEl>
                                          </p:spTgt>
                                        </p:tgtEl>
                                        <p:attrNameLst>
                                          <p:attrName>ppt_w</p:attrName>
                                        </p:attrNameLst>
                                      </p:cBhvr>
                                      <p:tavLst>
                                        <p:tav tm="0">
                                          <p:val>
                                            <p:strVal val="#ppt_w*0.05"/>
                                          </p:val>
                                        </p:tav>
                                        <p:tav tm="100000">
                                          <p:val>
                                            <p:strVal val="#ppt_w"/>
                                          </p:val>
                                        </p:tav>
                                      </p:tavLst>
                                    </p:anim>
                                    <p:anim calcmode="lin" valueType="num">
                                      <p:cBhvr>
                                        <p:cTn id="30" dur="2000" fill="hold"/>
                                        <p:tgtEl>
                                          <p:spTgt spid="3">
                                            <p:txEl>
                                              <p:pRg st="4" end="4"/>
                                            </p:txEl>
                                          </p:spTgt>
                                        </p:tgtEl>
                                        <p:attrNameLst>
                                          <p:attrName>ppt_h</p:attrName>
                                        </p:attrNameLst>
                                      </p:cBhvr>
                                      <p:tavLst>
                                        <p:tav tm="0">
                                          <p:val>
                                            <p:strVal val="#ppt_h"/>
                                          </p:val>
                                        </p:tav>
                                        <p:tav tm="100000">
                                          <p:val>
                                            <p:strVal val="#ppt_h"/>
                                          </p:val>
                                        </p:tav>
                                      </p:tavLst>
                                    </p:anim>
                                    <p:anim calcmode="lin" valueType="num">
                                      <p:cBhvr>
                                        <p:cTn id="31" dur="2000" fill="hold"/>
                                        <p:tgtEl>
                                          <p:spTgt spid="3">
                                            <p:txEl>
                                              <p:pRg st="4" end="4"/>
                                            </p:txEl>
                                          </p:spTgt>
                                        </p:tgtEl>
                                        <p:attrNameLst>
                                          <p:attrName>ppt_x</p:attrName>
                                        </p:attrNameLst>
                                      </p:cBhvr>
                                      <p:tavLst>
                                        <p:tav tm="0">
                                          <p:val>
                                            <p:strVal val="#ppt_x-.2"/>
                                          </p:val>
                                        </p:tav>
                                        <p:tav tm="100000">
                                          <p:val>
                                            <p:strVal val="#ppt_x"/>
                                          </p:val>
                                        </p:tav>
                                      </p:tavLst>
                                    </p:anim>
                                    <p:anim calcmode="lin" valueType="num">
                                      <p:cBhvr>
                                        <p:cTn id="32" dur="2000" fill="hold"/>
                                        <p:tgtEl>
                                          <p:spTgt spid="3">
                                            <p:txEl>
                                              <p:pRg st="4" end="4"/>
                                            </p:txEl>
                                          </p:spTgt>
                                        </p:tgtEl>
                                        <p:attrNameLst>
                                          <p:attrName>ppt_y</p:attrName>
                                        </p:attrNameLst>
                                      </p:cBhvr>
                                      <p:tavLst>
                                        <p:tav tm="0">
                                          <p:val>
                                            <p:strVal val="#ppt_y"/>
                                          </p:val>
                                        </p:tav>
                                        <p:tav tm="100000">
                                          <p:val>
                                            <p:strVal val="#ppt_y"/>
                                          </p:val>
                                        </p:tav>
                                      </p:tavLst>
                                    </p:anim>
                                    <p:animEffect transition="in" filter="fade">
                                      <p:cBhvr>
                                        <p:cTn id="33"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27584" y="188640"/>
            <a:ext cx="8136904" cy="6480720"/>
          </a:xfrm>
        </p:spPr>
        <p:txBody>
          <a:bodyPr>
            <a:normAutofit/>
          </a:bodyPr>
          <a:lstStyle/>
          <a:p>
            <a:pPr>
              <a:buNone/>
            </a:pPr>
            <a:endParaRPr lang="ar-SA" dirty="0" smtClean="0"/>
          </a:p>
          <a:p>
            <a:endParaRPr lang="ar-SA" sz="3600" b="1" dirty="0" smtClean="0">
              <a:latin typeface="Arial" pitchFamily="34" charset="0"/>
              <a:cs typeface="Arial" pitchFamily="34" charset="0"/>
            </a:endParaRPr>
          </a:p>
          <a:p>
            <a:r>
              <a:rPr lang="ar-SA" sz="3600" b="1" dirty="0" smtClean="0">
                <a:latin typeface="Arial" pitchFamily="34" charset="0"/>
                <a:cs typeface="Arial" pitchFamily="34" charset="0"/>
              </a:rPr>
              <a:t>وللعناصر المناخية أثرها في نشأة المناطق السياحية ونشاط حركة السياحة: حيث ينتقل السكان في فصل الصيف إلى المناطق المعتدلة الحرارة, كما ينتقل بعض الأوربيين إلى المناطق الجبلية في فصل الشتاء لممارسة الرياضات الشتوية.</a:t>
            </a:r>
          </a:p>
          <a:p>
            <a:pPr>
              <a:buNone/>
            </a:pPr>
            <a:endParaRPr lang="ar-SA" sz="3600" b="1" dirty="0" smtClean="0">
              <a:latin typeface="Arial" pitchFamily="34" charset="0"/>
              <a:cs typeface="Arial" pitchFamily="34" charset="0"/>
            </a:endParaRPr>
          </a:p>
          <a:p>
            <a:pPr algn="justLow"/>
            <a:r>
              <a:rPr lang="ar-SA" sz="3600" b="1" dirty="0" smtClean="0">
                <a:latin typeface="Arial" pitchFamily="34" charset="0"/>
                <a:cs typeface="Arial" pitchFamily="34" charset="0"/>
              </a:rPr>
              <a:t>ويبدو تأثير المناخ في نشأة مراكز النشاط الاقتصادي للمستوطنين الأوربيين في وسط أفريقيا على الهضاب المرتفعة لاعتدال درجات الحرارة. </a:t>
            </a:r>
            <a:endParaRPr lang="ar-SA" sz="3600" b="1" dirty="0">
              <a:latin typeface="Arial" pitchFamily="34" charset="0"/>
              <a:cs typeface="Arial" pitchFamily="34" charset="0"/>
            </a:endParaRPr>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pPr/>
              <a:t>11</a:t>
            </a:fld>
            <a:endParaRPr lang="ar-SA"/>
          </a:p>
        </p:txBody>
      </p:sp>
      <p:sp>
        <p:nvSpPr>
          <p:cNvPr id="6" name="مربع نص 5"/>
          <p:cNvSpPr txBox="1"/>
          <p:nvPr/>
        </p:nvSpPr>
        <p:spPr>
          <a:xfrm>
            <a:off x="1187624" y="620688"/>
            <a:ext cx="4392488" cy="707886"/>
          </a:xfrm>
          <a:prstGeom prst="rect">
            <a:avLst/>
          </a:prstGeom>
          <a:solidFill>
            <a:schemeClr val="accent2">
              <a:lumMod val="20000"/>
              <a:lumOff val="80000"/>
            </a:schemeClr>
          </a:solidFill>
          <a:ln>
            <a:solidFill>
              <a:schemeClr val="accent1"/>
            </a:solidFill>
          </a:ln>
        </p:spPr>
        <p:txBody>
          <a:bodyPr wrap="square" rtlCol="1">
            <a:spAutoFit/>
          </a:bodyPr>
          <a:lstStyle/>
          <a:p>
            <a:pPr algn="ctr"/>
            <a:r>
              <a:rPr lang="ar-SA" sz="2000" dirty="0" smtClean="0">
                <a:solidFill>
                  <a:srgbClr val="FF0000"/>
                </a:solidFill>
              </a:rPr>
              <a:t>بما تفسرين:</a:t>
            </a:r>
            <a:r>
              <a:rPr lang="ar-SA" sz="2000" b="1" dirty="0" smtClean="0">
                <a:solidFill>
                  <a:srgbClr val="FF0000"/>
                </a:solidFill>
                <a:latin typeface="Arial" pitchFamily="34" charset="0"/>
                <a:cs typeface="Arial" pitchFamily="34" charset="0"/>
              </a:rPr>
              <a:t> وللعناصر المناخية أثرها في نشأة المناطق السياحية ونشاط حركة السياحة.</a:t>
            </a:r>
            <a:endParaRPr lang="ar-SA" sz="2000" dirty="0">
              <a:solidFill>
                <a:srgbClr val="FF0000"/>
              </a:solidFill>
            </a:endParaRPr>
          </a:p>
        </p:txBody>
      </p:sp>
      <p:sp>
        <p:nvSpPr>
          <p:cNvPr id="8" name="مربع نص 7"/>
          <p:cNvSpPr txBox="1"/>
          <p:nvPr/>
        </p:nvSpPr>
        <p:spPr>
          <a:xfrm>
            <a:off x="971600" y="4149080"/>
            <a:ext cx="4176464" cy="707886"/>
          </a:xfrm>
          <a:prstGeom prst="rect">
            <a:avLst/>
          </a:prstGeom>
          <a:solidFill>
            <a:schemeClr val="accent2">
              <a:lumMod val="20000"/>
              <a:lumOff val="80000"/>
            </a:schemeClr>
          </a:solidFill>
          <a:ln>
            <a:solidFill>
              <a:schemeClr val="accent1"/>
            </a:solidFill>
          </a:ln>
        </p:spPr>
        <p:txBody>
          <a:bodyPr wrap="square" rtlCol="1">
            <a:spAutoFit/>
          </a:bodyPr>
          <a:lstStyle/>
          <a:p>
            <a:pPr algn="ctr"/>
            <a:r>
              <a:rPr lang="ar-SA" sz="2000" dirty="0" smtClean="0">
                <a:solidFill>
                  <a:srgbClr val="FF0000"/>
                </a:solidFill>
              </a:rPr>
              <a:t>بما تفسرين</a:t>
            </a:r>
            <a:r>
              <a:rPr lang="ar-SA" sz="2000" b="1" dirty="0" smtClean="0">
                <a:solidFill>
                  <a:srgbClr val="FF0000"/>
                </a:solidFill>
                <a:latin typeface="Arial" pitchFamily="34" charset="0"/>
                <a:cs typeface="Arial" pitchFamily="34" charset="0"/>
              </a:rPr>
              <a:t> :يبدو تأثير المناخ في نشأة مراكز النشاط الاقتصادي للمستوطنين الأوربيين. </a:t>
            </a:r>
            <a:endParaRPr lang="ar-SA" sz="2000" dirty="0">
              <a:solidFill>
                <a:srgbClr val="FF0000"/>
              </a:solidFill>
            </a:endParaRPr>
          </a:p>
        </p:txBody>
      </p:sp>
      <p:sp>
        <p:nvSpPr>
          <p:cNvPr id="9" name="مربع نص 8"/>
          <p:cNvSpPr txBox="1"/>
          <p:nvPr/>
        </p:nvSpPr>
        <p:spPr>
          <a:xfrm>
            <a:off x="179512" y="6309320"/>
            <a:ext cx="1440160" cy="369332"/>
          </a:xfrm>
          <a:prstGeom prst="rect">
            <a:avLst/>
          </a:prstGeom>
          <a:noFill/>
        </p:spPr>
        <p:txBody>
          <a:bodyPr wrap="square" rtlCol="1">
            <a:spAutoFit/>
          </a:bodyPr>
          <a:lstStyle/>
          <a:p>
            <a:r>
              <a:rPr lang="ar-SA" b="1" dirty="0" smtClean="0"/>
              <a:t>أد/محمد رمضان</a:t>
            </a:r>
            <a:endParaRPr lang="ar-SA" b="1" dirty="0"/>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0" presetClass="entr" presetSubtype="0" fill="hold" grpId="1" nodeType="afterEffect">
                                  <p:stCondLst>
                                    <p:cond delay="0"/>
                                  </p:stCondLst>
                                  <p:iterate type="lt">
                                    <p:tmPct val="10000"/>
                                  </p:iterate>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anim calcmode="lin" valueType="num">
                                      <p:cBhvr>
                                        <p:cTn id="8" dur="500" fill="hold"/>
                                        <p:tgtEl>
                                          <p:spTgt spid="3">
                                            <p:txEl>
                                              <p:pRg st="2" end="2"/>
                                            </p:txEl>
                                          </p:spTgt>
                                        </p:tgtEl>
                                        <p:attrNameLst>
                                          <p:attrName>ppt_x</p:attrName>
                                        </p:attrNameLst>
                                      </p:cBhvr>
                                      <p:tavLst>
                                        <p:tav tm="0">
                                          <p:val>
                                            <p:strVal val="#ppt_x-.1"/>
                                          </p:val>
                                        </p:tav>
                                        <p:tav tm="100000">
                                          <p:val>
                                            <p:strVal val="#ppt_x"/>
                                          </p:val>
                                        </p:tav>
                                      </p:tavLst>
                                    </p:anim>
                                    <p:anim calcmode="lin" valueType="num">
                                      <p:cBhvr>
                                        <p:cTn id="9"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par>
                          <p:cTn id="10" fill="hold">
                            <p:stCondLst>
                              <p:cond delay="9450"/>
                            </p:stCondLst>
                            <p:childTnLst>
                              <p:par>
                                <p:cTn id="11" presetID="40" presetClass="entr" presetSubtype="0" fill="hold" grpId="1" nodeType="afterEffect">
                                  <p:stCondLst>
                                    <p:cond delay="0"/>
                                  </p:stCondLst>
                                  <p:iterate type="lt">
                                    <p:tmPct val="10000"/>
                                  </p:iterate>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500"/>
                                        <p:tgtEl>
                                          <p:spTgt spid="3">
                                            <p:txEl>
                                              <p:pRg st="4" end="4"/>
                                            </p:txEl>
                                          </p:spTgt>
                                        </p:tgtEl>
                                      </p:cBhvr>
                                    </p:animEffect>
                                    <p:anim calcmode="lin" valueType="num">
                                      <p:cBhvr>
                                        <p:cTn id="14" dur="500" fill="hold"/>
                                        <p:tgtEl>
                                          <p:spTgt spid="3">
                                            <p:txEl>
                                              <p:pRg st="4" end="4"/>
                                            </p:txEl>
                                          </p:spTgt>
                                        </p:tgtEl>
                                        <p:attrNameLst>
                                          <p:attrName>ppt_x</p:attrName>
                                        </p:attrNameLst>
                                      </p:cBhvr>
                                      <p:tavLst>
                                        <p:tav tm="0">
                                          <p:val>
                                            <p:strVal val="#ppt_x-.1"/>
                                          </p:val>
                                        </p:tav>
                                        <p:tav tm="100000">
                                          <p:val>
                                            <p:strVal val="#ppt_x"/>
                                          </p:val>
                                        </p:tav>
                                      </p:tavLst>
                                    </p:anim>
                                    <p:anim calcmode="lin" valueType="num">
                                      <p:cBhvr>
                                        <p:cTn id="15"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638"/>
            <a:ext cx="7498080" cy="778098"/>
          </a:xfrm>
        </p:spPr>
        <p:txBody>
          <a:bodyPr>
            <a:normAutofit/>
          </a:bodyPr>
          <a:lstStyle/>
          <a:p>
            <a:pPr algn="r">
              <a:buFont typeface="Wingdings" pitchFamily="2" charset="2"/>
              <a:buChar char="Ø"/>
            </a:pPr>
            <a:r>
              <a:rPr lang="ar-SA" sz="3600" b="1" dirty="0" smtClean="0">
                <a:latin typeface="Arial" pitchFamily="34" charset="0"/>
                <a:cs typeface="Arial" pitchFamily="34" charset="0"/>
              </a:rPr>
              <a:t> المناخ والعمارة:</a:t>
            </a:r>
            <a:endParaRPr lang="ar-SA" sz="3600" b="1" dirty="0">
              <a:latin typeface="Arial" pitchFamily="34" charset="0"/>
              <a:cs typeface="Arial" pitchFamily="34" charset="0"/>
            </a:endParaRPr>
          </a:p>
        </p:txBody>
      </p:sp>
      <p:sp>
        <p:nvSpPr>
          <p:cNvPr id="3" name="عنصر نائب للمحتوى 2"/>
          <p:cNvSpPr>
            <a:spLocks noGrp="1"/>
          </p:cNvSpPr>
          <p:nvPr>
            <p:ph idx="1"/>
          </p:nvPr>
        </p:nvSpPr>
        <p:spPr>
          <a:xfrm>
            <a:off x="899592" y="980728"/>
            <a:ext cx="8034096" cy="5400600"/>
          </a:xfrm>
        </p:spPr>
        <p:txBody>
          <a:bodyPr>
            <a:normAutofit lnSpcReduction="10000"/>
          </a:bodyPr>
          <a:lstStyle/>
          <a:p>
            <a:pPr algn="justLow"/>
            <a:r>
              <a:rPr lang="ar-SA" sz="3600" b="1" dirty="0" smtClean="0">
                <a:latin typeface="Arial" pitchFamily="34" charset="0"/>
                <a:cs typeface="Arial" pitchFamily="34" charset="0"/>
              </a:rPr>
              <a:t>يؤثر المناخ على أنواع البناء وهندسة المباني والمواد المستخدمة في إنشائها.</a:t>
            </a:r>
          </a:p>
          <a:p>
            <a:pPr algn="justLow"/>
            <a:r>
              <a:rPr lang="ar-SA" sz="3600" b="1" dirty="0" smtClean="0">
                <a:latin typeface="Arial" pitchFamily="34" charset="0"/>
                <a:cs typeface="Arial" pitchFamily="34" charset="0"/>
              </a:rPr>
              <a:t>ويتأثر تخطيط المدن بالأحوال المناخية فيكون اتجاه الشوارع في العروض المعتدلة عمودياً على اتجاه الرياح, وموازياً لاتجاه الرياح في العروض الحارة.</a:t>
            </a:r>
          </a:p>
          <a:p>
            <a:pPr algn="justLow"/>
            <a:r>
              <a:rPr lang="ar-SA" sz="3600" b="1" dirty="0" smtClean="0">
                <a:latin typeface="Arial" pitchFamily="34" charset="0"/>
                <a:cs typeface="Arial" pitchFamily="34" charset="0"/>
              </a:rPr>
              <a:t>وللعناصر المناخية أثرها في نشأة الصناعة وتوطينها وتتأثر عمليات التصنيع بالظروف المناخية, فرطوبة الهواء تساعد على قيام صناعة المنسوجات القطنية. والجو الجاف المشمس يساعد على ازدهار صناعة تجفيف الفاكهة. </a:t>
            </a:r>
            <a:endParaRPr lang="ar-SA" sz="3600" b="1" dirty="0">
              <a:latin typeface="Arial" pitchFamily="34" charset="0"/>
              <a:cs typeface="Arial" pitchFamily="34" charset="0"/>
            </a:endParaRPr>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pPr/>
              <a:t>12</a:t>
            </a:fld>
            <a:endParaRPr lang="ar-SA"/>
          </a:p>
        </p:txBody>
      </p:sp>
      <p:sp>
        <p:nvSpPr>
          <p:cNvPr id="6" name="مربع نص 5"/>
          <p:cNvSpPr txBox="1"/>
          <p:nvPr/>
        </p:nvSpPr>
        <p:spPr>
          <a:xfrm>
            <a:off x="179512" y="6309320"/>
            <a:ext cx="1440160" cy="369332"/>
          </a:xfrm>
          <a:prstGeom prst="rect">
            <a:avLst/>
          </a:prstGeom>
          <a:noFill/>
        </p:spPr>
        <p:txBody>
          <a:bodyPr wrap="square" rtlCol="1">
            <a:spAutoFit/>
          </a:bodyPr>
          <a:lstStyle/>
          <a:p>
            <a:r>
              <a:rPr lang="ar-SA" b="1" dirty="0" smtClean="0"/>
              <a:t>أد/محمد رمضان</a:t>
            </a:r>
            <a:endParaRPr lang="ar-SA" b="1" dirty="0"/>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0" presetClass="entr" presetSubtype="0" fill="hold" grpId="1"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1"/>
                                          </p:val>
                                        </p:tav>
                                        <p:tav tm="100000">
                                          <p:val>
                                            <p:strVal val="#ppt_x"/>
                                          </p:val>
                                        </p:tav>
                                      </p:tavLst>
                                    </p:anim>
                                    <p:anim calcmode="lin" valueType="num">
                                      <p:cBhvr>
                                        <p:cTn id="9" dur="500" fill="hold"/>
                                        <p:tgtEl>
                                          <p:spTgt spid="2"/>
                                        </p:tgtEl>
                                        <p:attrNameLst>
                                          <p:attrName>ppt_y</p:attrName>
                                        </p:attrNameLst>
                                      </p:cBhvr>
                                      <p:tavLst>
                                        <p:tav tm="0">
                                          <p:val>
                                            <p:strVal val="#ppt_y"/>
                                          </p:val>
                                        </p:tav>
                                        <p:tav tm="100000">
                                          <p:val>
                                            <p:strVal val="#ppt_y"/>
                                          </p:val>
                                        </p:tav>
                                      </p:tavLst>
                                    </p:anim>
                                  </p:childTnLst>
                                </p:cTn>
                              </p:par>
                            </p:childTnLst>
                          </p:cTn>
                        </p:par>
                        <p:par>
                          <p:cTn id="10" fill="hold">
                            <p:stCondLst>
                              <p:cond delay="1200"/>
                            </p:stCondLst>
                            <p:childTnLst>
                              <p:par>
                                <p:cTn id="11" presetID="4" presetClass="entr" presetSubtype="32" fill="hold" grpId="0" nodeType="after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box(out)">
                                      <p:cBhvr>
                                        <p:cTn id="13" dur="1000"/>
                                        <p:tgtEl>
                                          <p:spTgt spid="3">
                                            <p:txEl>
                                              <p:pRg st="0" end="0"/>
                                            </p:txEl>
                                          </p:spTgt>
                                        </p:tgtEl>
                                      </p:cBhvr>
                                    </p:animEffect>
                                  </p:childTnLst>
                                </p:cTn>
                              </p:par>
                            </p:childTnLst>
                          </p:cTn>
                        </p:par>
                        <p:par>
                          <p:cTn id="14" fill="hold">
                            <p:stCondLst>
                              <p:cond delay="2200"/>
                            </p:stCondLst>
                            <p:childTnLst>
                              <p:par>
                                <p:cTn id="15" presetID="4" presetClass="entr" presetSubtype="32" fill="hold" grpId="0" nodeType="after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ox(out)">
                                      <p:cBhvr>
                                        <p:cTn id="17" dur="1000"/>
                                        <p:tgtEl>
                                          <p:spTgt spid="3">
                                            <p:txEl>
                                              <p:pRg st="1" end="1"/>
                                            </p:txEl>
                                          </p:spTgt>
                                        </p:tgtEl>
                                      </p:cBhvr>
                                    </p:animEffect>
                                  </p:childTnLst>
                                </p:cTn>
                              </p:par>
                            </p:childTnLst>
                          </p:cTn>
                        </p:par>
                        <p:par>
                          <p:cTn id="18" fill="hold">
                            <p:stCondLst>
                              <p:cond delay="3200"/>
                            </p:stCondLst>
                            <p:childTnLst>
                              <p:par>
                                <p:cTn id="19" presetID="4" presetClass="entr" presetSubtype="32" fill="hold" grpId="0" nodeType="after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box(out)">
                                      <p:cBhvr>
                                        <p:cTn id="21"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1"/>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355976" y="188640"/>
            <a:ext cx="4577712" cy="792088"/>
          </a:xfrm>
        </p:spPr>
        <p:txBody>
          <a:bodyPr>
            <a:normAutofit/>
          </a:bodyPr>
          <a:lstStyle/>
          <a:p>
            <a:pPr algn="r"/>
            <a:r>
              <a:rPr lang="ar-SA" sz="3600" b="1" dirty="0" smtClean="0">
                <a:latin typeface="Arial" pitchFamily="34" charset="0"/>
                <a:cs typeface="Arial" pitchFamily="34" charset="0"/>
              </a:rPr>
              <a:t>2 – مظاهر السطح والإنسان:</a:t>
            </a:r>
            <a:endParaRPr lang="ar-SA" sz="3600" b="1" dirty="0">
              <a:latin typeface="Arial" pitchFamily="34" charset="0"/>
              <a:cs typeface="Arial" pitchFamily="34" charset="0"/>
            </a:endParaRPr>
          </a:p>
        </p:txBody>
      </p:sp>
      <p:sp>
        <p:nvSpPr>
          <p:cNvPr id="3" name="عنصر نائب للمحتوى 2"/>
          <p:cNvSpPr>
            <a:spLocks noGrp="1"/>
          </p:cNvSpPr>
          <p:nvPr>
            <p:ph idx="1"/>
          </p:nvPr>
        </p:nvSpPr>
        <p:spPr>
          <a:xfrm>
            <a:off x="827584" y="1052736"/>
            <a:ext cx="8106104" cy="5328592"/>
          </a:xfrm>
        </p:spPr>
        <p:txBody>
          <a:bodyPr>
            <a:normAutofit/>
          </a:bodyPr>
          <a:lstStyle/>
          <a:p>
            <a:pPr algn="justLow"/>
            <a:r>
              <a:rPr lang="ar-SA" sz="3600" b="1" dirty="0" smtClean="0">
                <a:latin typeface="Arial" pitchFamily="34" charset="0"/>
                <a:cs typeface="Arial" pitchFamily="34" charset="0"/>
              </a:rPr>
              <a:t>تعد مظاهر السطح من أهم العناصر الطبيعية للبيئة الجغرافية </a:t>
            </a:r>
            <a:r>
              <a:rPr lang="ar-SA" sz="3600" b="1" u="sng" dirty="0" smtClean="0">
                <a:latin typeface="Arial" pitchFamily="34" charset="0"/>
                <a:cs typeface="Arial" pitchFamily="34" charset="0"/>
              </a:rPr>
              <a:t>حيث توجه العمران البشري فيها وتحد من امتداده حيناً أو اتساعه أحيانا</a:t>
            </a:r>
            <a:r>
              <a:rPr lang="ar-SA" sz="3600" b="1" dirty="0" smtClean="0">
                <a:latin typeface="Arial" pitchFamily="34" charset="0"/>
                <a:cs typeface="Arial" pitchFamily="34" charset="0"/>
              </a:rPr>
              <a:t>.  </a:t>
            </a:r>
          </a:p>
          <a:p>
            <a:pPr algn="justLow"/>
            <a:r>
              <a:rPr lang="ar-SA" sz="3600" b="1" dirty="0" smtClean="0">
                <a:latin typeface="Arial" pitchFamily="34" charset="0"/>
                <a:cs typeface="Arial" pitchFamily="34" charset="0"/>
              </a:rPr>
              <a:t>وعلى الرغم من اعتدال درجات الحرارة فوق الجبال كما إنها تعد من عوامل سقوط المطر إلا أنها تختلف في درجة جذبها </a:t>
            </a:r>
            <a:r>
              <a:rPr lang="ar-SA" sz="3600" b="1" u="sng" dirty="0" smtClean="0">
                <a:latin typeface="Arial" pitchFamily="34" charset="0"/>
                <a:cs typeface="Arial" pitchFamily="34" charset="0"/>
              </a:rPr>
              <a:t>للسكان تبعاً لموقعها بالنسبة لدوائر العرض ومقدار ارتفاعها</a:t>
            </a:r>
            <a:r>
              <a:rPr lang="ar-SA" sz="3600" b="1" dirty="0" smtClean="0">
                <a:latin typeface="Arial" pitchFamily="34" charset="0"/>
                <a:cs typeface="Arial" pitchFamily="34" charset="0"/>
              </a:rPr>
              <a:t>. فالجبال بالمناطق المدارية أكثر جذباً للسكان, بينما يحدث العكس في الجهات الباردة.  </a:t>
            </a:r>
            <a:endParaRPr lang="ar-SA" sz="3600" b="1" dirty="0">
              <a:latin typeface="Arial" pitchFamily="34" charset="0"/>
              <a:cs typeface="Arial" pitchFamily="34" charset="0"/>
            </a:endParaRPr>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pPr/>
              <a:t>13</a:t>
            </a:fld>
            <a:endParaRPr lang="ar-SA"/>
          </a:p>
        </p:txBody>
      </p:sp>
      <p:sp>
        <p:nvSpPr>
          <p:cNvPr id="5" name="مربع نص 4"/>
          <p:cNvSpPr txBox="1"/>
          <p:nvPr/>
        </p:nvSpPr>
        <p:spPr>
          <a:xfrm>
            <a:off x="899592" y="332656"/>
            <a:ext cx="3384376" cy="707886"/>
          </a:xfrm>
          <a:prstGeom prst="rect">
            <a:avLst/>
          </a:prstGeom>
          <a:solidFill>
            <a:schemeClr val="accent2">
              <a:lumMod val="20000"/>
              <a:lumOff val="80000"/>
            </a:schemeClr>
          </a:solidFill>
          <a:ln>
            <a:solidFill>
              <a:schemeClr val="accent1"/>
            </a:solidFill>
          </a:ln>
        </p:spPr>
        <p:txBody>
          <a:bodyPr wrap="square" rtlCol="1">
            <a:spAutoFit/>
          </a:bodyPr>
          <a:lstStyle/>
          <a:p>
            <a:r>
              <a:rPr lang="ar-SA" sz="2000" dirty="0" smtClean="0">
                <a:solidFill>
                  <a:srgbClr val="FF0000"/>
                </a:solidFill>
              </a:rPr>
              <a:t>بما تفسرين:</a:t>
            </a:r>
            <a:r>
              <a:rPr lang="ar-SA" sz="2000" b="1" dirty="0" smtClean="0">
                <a:solidFill>
                  <a:srgbClr val="FF0000"/>
                </a:solidFill>
                <a:latin typeface="Arial" pitchFamily="34" charset="0"/>
                <a:cs typeface="Arial" pitchFamily="34" charset="0"/>
              </a:rPr>
              <a:t> تعد مظاهر السطح من أهم العناصر الطبيعية للبيئة الجغرافية. </a:t>
            </a:r>
            <a:endParaRPr lang="ar-SA" sz="2000" dirty="0">
              <a:solidFill>
                <a:srgbClr val="FF0000"/>
              </a:solidFill>
            </a:endParaRPr>
          </a:p>
        </p:txBody>
      </p:sp>
      <p:sp>
        <p:nvSpPr>
          <p:cNvPr id="7" name="مربع نص 6"/>
          <p:cNvSpPr txBox="1"/>
          <p:nvPr/>
        </p:nvSpPr>
        <p:spPr>
          <a:xfrm>
            <a:off x="971600" y="2204864"/>
            <a:ext cx="2304256" cy="707886"/>
          </a:xfrm>
          <a:prstGeom prst="rect">
            <a:avLst/>
          </a:prstGeom>
          <a:solidFill>
            <a:schemeClr val="accent2">
              <a:lumMod val="20000"/>
              <a:lumOff val="80000"/>
            </a:schemeClr>
          </a:solidFill>
          <a:ln>
            <a:solidFill>
              <a:schemeClr val="accent1"/>
            </a:solidFill>
          </a:ln>
        </p:spPr>
        <p:txBody>
          <a:bodyPr wrap="square" rtlCol="1">
            <a:spAutoFit/>
          </a:bodyPr>
          <a:lstStyle/>
          <a:p>
            <a:r>
              <a:rPr lang="ar-SA" sz="2000" dirty="0" smtClean="0">
                <a:solidFill>
                  <a:srgbClr val="FF0000"/>
                </a:solidFill>
              </a:rPr>
              <a:t>لماذا</a:t>
            </a:r>
            <a:r>
              <a:rPr lang="ar-SA" sz="2000" b="1" dirty="0" smtClean="0">
                <a:solidFill>
                  <a:srgbClr val="FF0000"/>
                </a:solidFill>
                <a:latin typeface="Arial" pitchFamily="34" charset="0"/>
                <a:cs typeface="Arial" pitchFamily="34" charset="0"/>
              </a:rPr>
              <a:t> تختلف الجبال في درجة جذبها للسكان؟؟؟؟</a:t>
            </a:r>
            <a:endParaRPr lang="ar-SA" sz="2000" dirty="0">
              <a:solidFill>
                <a:srgbClr val="FF0000"/>
              </a:solidFill>
            </a:endParaRPr>
          </a:p>
        </p:txBody>
      </p:sp>
      <p:sp>
        <p:nvSpPr>
          <p:cNvPr id="9" name="شكل بيضاوي 8"/>
          <p:cNvSpPr/>
          <p:nvPr/>
        </p:nvSpPr>
        <p:spPr>
          <a:xfrm>
            <a:off x="5868144" y="5517232"/>
            <a:ext cx="1296144" cy="864096"/>
          </a:xfrm>
          <a:prstGeom prst="ellipse">
            <a:avLst/>
          </a:prstGeom>
          <a:solidFill>
            <a:schemeClr val="accent2">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smtClean="0">
                <a:solidFill>
                  <a:srgbClr val="FF0000"/>
                </a:solidFill>
                <a:latin typeface="Arial" pitchFamily="34" charset="0"/>
                <a:cs typeface="Arial" pitchFamily="34" charset="0"/>
              </a:rPr>
              <a:t>لماذا؟؟؟؟</a:t>
            </a:r>
            <a:endParaRPr lang="ar-SA" sz="2000" b="1" dirty="0">
              <a:solidFill>
                <a:srgbClr val="FF0000"/>
              </a:solidFill>
              <a:latin typeface="Arial" pitchFamily="34" charset="0"/>
              <a:cs typeface="Arial" pitchFamily="34" charset="0"/>
            </a:endParaRPr>
          </a:p>
        </p:txBody>
      </p:sp>
      <p:sp>
        <p:nvSpPr>
          <p:cNvPr id="10" name="مربع نص 9"/>
          <p:cNvSpPr txBox="1"/>
          <p:nvPr/>
        </p:nvSpPr>
        <p:spPr>
          <a:xfrm>
            <a:off x="179512" y="6237312"/>
            <a:ext cx="1584176" cy="369332"/>
          </a:xfrm>
          <a:prstGeom prst="rect">
            <a:avLst/>
          </a:prstGeom>
          <a:noFill/>
        </p:spPr>
        <p:txBody>
          <a:bodyPr wrap="square" rtlCol="1">
            <a:spAutoFit/>
          </a:bodyPr>
          <a:lstStyle/>
          <a:p>
            <a:r>
              <a:rPr lang="ar-SA" b="1" dirty="0" smtClean="0"/>
              <a:t>أد/محمد رمضان</a:t>
            </a:r>
            <a:endParaRPr lang="ar-SA" b="1" dirty="0"/>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0" presetClass="entr" presetSubtype="0" fill="hold" grpId="0" nodeType="with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1"/>
                                          </p:val>
                                        </p:tav>
                                        <p:tav tm="100000">
                                          <p:val>
                                            <p:strVal val="#ppt_x"/>
                                          </p:val>
                                        </p:tav>
                                      </p:tavLst>
                                    </p:anim>
                                    <p:anim calcmode="lin" valueType="num">
                                      <p:cBhvr>
                                        <p:cTn id="9" dur="500" fill="hold"/>
                                        <p:tgtEl>
                                          <p:spTgt spid="2"/>
                                        </p:tgtEl>
                                        <p:attrNameLst>
                                          <p:attrName>ppt_y</p:attrName>
                                        </p:attrNameLst>
                                      </p:cBhvr>
                                      <p:tavLst>
                                        <p:tav tm="0">
                                          <p:val>
                                            <p:strVal val="#ppt_y"/>
                                          </p:val>
                                        </p:tav>
                                        <p:tav tm="100000">
                                          <p:val>
                                            <p:strVal val="#ppt_y"/>
                                          </p:val>
                                        </p:tav>
                                      </p:tavLst>
                                    </p:anim>
                                  </p:childTnLst>
                                </p:cTn>
                              </p:par>
                            </p:childTnLst>
                          </p:cTn>
                        </p:par>
                        <p:par>
                          <p:cTn id="10" fill="hold">
                            <p:stCondLst>
                              <p:cond delay="1500"/>
                            </p:stCondLst>
                            <p:childTnLst>
                              <p:par>
                                <p:cTn id="11" presetID="6" presetClass="entr" presetSubtype="16" fill="hold" grpId="0" nodeType="after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circle(in)">
                                      <p:cBhvr>
                                        <p:cTn id="13" dur="2000"/>
                                        <p:tgtEl>
                                          <p:spTgt spid="3">
                                            <p:txEl>
                                              <p:pRg st="0" end="0"/>
                                            </p:txEl>
                                          </p:spTgt>
                                        </p:tgtEl>
                                      </p:cBhvr>
                                    </p:animEffect>
                                  </p:childTnLst>
                                </p:cTn>
                              </p:par>
                            </p:childTnLst>
                          </p:cTn>
                        </p:par>
                        <p:par>
                          <p:cTn id="14" fill="hold">
                            <p:stCondLst>
                              <p:cond delay="3500"/>
                            </p:stCondLst>
                            <p:childTnLst>
                              <p:par>
                                <p:cTn id="15" presetID="6" presetClass="entr" presetSubtype="16" fill="hold" grpId="0" nodeType="after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circle(in)">
                                      <p:cBhvr>
                                        <p:cTn id="17"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11560" y="332656"/>
            <a:ext cx="8352928" cy="6048672"/>
          </a:xfrm>
        </p:spPr>
        <p:txBody>
          <a:bodyPr>
            <a:normAutofit/>
          </a:bodyPr>
          <a:lstStyle/>
          <a:p>
            <a:r>
              <a:rPr lang="ar-SA" sz="3600" b="1" dirty="0" smtClean="0">
                <a:latin typeface="Arial" pitchFamily="34" charset="0"/>
                <a:cs typeface="Arial" pitchFamily="34" charset="0"/>
              </a:rPr>
              <a:t>أما الجزر فقد ساعدت على تهيئة ظروف الاستقرار البشري منذ القدم وهذا ساعد سكانها على استغلال مواردها الطبيعية بصورة جيدة نظراً لما وفرته من حماية طبيعية.</a:t>
            </a:r>
          </a:p>
          <a:p>
            <a:r>
              <a:rPr lang="ar-SA" sz="3600" b="1" dirty="0" smtClean="0">
                <a:latin typeface="Arial" pitchFamily="34" charset="0"/>
                <a:cs typeface="Arial" pitchFamily="34" charset="0"/>
              </a:rPr>
              <a:t>وتشكل البحار مخزناً للغذاء والعديد من الموارد المعدنية لذا تنتشر التجمعات السكانية وتتركز بالقرب من المسطحات البحرية.</a:t>
            </a:r>
          </a:p>
          <a:p>
            <a:r>
              <a:rPr lang="ar-SA" sz="3600" b="1" dirty="0" smtClean="0">
                <a:latin typeface="Arial" pitchFamily="34" charset="0"/>
                <a:cs typeface="Arial" pitchFamily="34" charset="0"/>
              </a:rPr>
              <a:t>وتعد السهول أكثر الجهات ملائمة للنشاط البشري.</a:t>
            </a:r>
          </a:p>
          <a:p>
            <a:pPr>
              <a:buNone/>
            </a:pPr>
            <a:endParaRPr lang="ar-SA" sz="3600" b="1" dirty="0" smtClean="0">
              <a:latin typeface="Arial" pitchFamily="34" charset="0"/>
              <a:cs typeface="Arial" pitchFamily="34" charset="0"/>
            </a:endParaRPr>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pPr/>
              <a:t>14</a:t>
            </a:fld>
            <a:endParaRPr lang="ar-SA"/>
          </a:p>
        </p:txBody>
      </p:sp>
      <p:sp>
        <p:nvSpPr>
          <p:cNvPr id="5" name="شكل بيضاوي 4"/>
          <p:cNvSpPr/>
          <p:nvPr/>
        </p:nvSpPr>
        <p:spPr>
          <a:xfrm>
            <a:off x="251520" y="1988840"/>
            <a:ext cx="3888432" cy="864096"/>
          </a:xfrm>
          <a:prstGeom prst="ellipse">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smtClean="0">
                <a:solidFill>
                  <a:srgbClr val="FF0000"/>
                </a:solidFill>
              </a:rPr>
              <a:t>لماذا</a:t>
            </a:r>
            <a:r>
              <a:rPr lang="ar-SA" sz="2000" b="1" dirty="0" smtClean="0">
                <a:solidFill>
                  <a:srgbClr val="FF0000"/>
                </a:solidFill>
                <a:latin typeface="Arial" pitchFamily="34" charset="0"/>
                <a:cs typeface="Arial" pitchFamily="34" charset="0"/>
              </a:rPr>
              <a:t> ساعدت الجزر على تهيئة ظروف الاستقرار البشري؟؟؟؟؟</a:t>
            </a:r>
            <a:r>
              <a:rPr lang="ar-SA" sz="2000" b="1" dirty="0" smtClean="0">
                <a:solidFill>
                  <a:srgbClr val="FF0000"/>
                </a:solidFill>
              </a:rPr>
              <a:t> </a:t>
            </a:r>
            <a:endParaRPr lang="ar-SA" sz="2000" b="1" dirty="0">
              <a:solidFill>
                <a:srgbClr val="FF0000"/>
              </a:solidFill>
            </a:endParaRPr>
          </a:p>
        </p:txBody>
      </p:sp>
      <p:sp>
        <p:nvSpPr>
          <p:cNvPr id="6" name="شكل بيضاوي 5"/>
          <p:cNvSpPr/>
          <p:nvPr/>
        </p:nvSpPr>
        <p:spPr>
          <a:xfrm>
            <a:off x="2627784" y="5085184"/>
            <a:ext cx="4680520" cy="864096"/>
          </a:xfrm>
          <a:prstGeom prst="ellipse">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b="1" dirty="0" smtClean="0">
                <a:solidFill>
                  <a:srgbClr val="FF0000"/>
                </a:solidFill>
              </a:rPr>
              <a:t>لماذا؟؟؟؟؟؟؟؟؟؟؟</a:t>
            </a:r>
            <a:endParaRPr lang="ar-SA" sz="2400" b="1" dirty="0">
              <a:solidFill>
                <a:srgbClr val="FF0000"/>
              </a:solidFill>
            </a:endParaRPr>
          </a:p>
        </p:txBody>
      </p:sp>
      <p:sp>
        <p:nvSpPr>
          <p:cNvPr id="7" name="مربع نص 6"/>
          <p:cNvSpPr txBox="1"/>
          <p:nvPr/>
        </p:nvSpPr>
        <p:spPr>
          <a:xfrm>
            <a:off x="323528" y="6021288"/>
            <a:ext cx="1512168" cy="369332"/>
          </a:xfrm>
          <a:prstGeom prst="rect">
            <a:avLst/>
          </a:prstGeom>
          <a:noFill/>
        </p:spPr>
        <p:txBody>
          <a:bodyPr wrap="square" rtlCol="1">
            <a:spAutoFit/>
          </a:bodyPr>
          <a:lstStyle/>
          <a:p>
            <a:r>
              <a:rPr lang="ar-SA" dirty="0" smtClean="0"/>
              <a:t>أ</a:t>
            </a:r>
            <a:r>
              <a:rPr lang="ar-SA" b="1" dirty="0" smtClean="0"/>
              <a:t>د / محمد رمضان</a:t>
            </a:r>
            <a:endParaRPr lang="ar-SA" b="1" dirty="0"/>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20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2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2000"/>
                            </p:stCondLst>
                            <p:childTnLst>
                              <p:par>
                                <p:cTn id="10" presetID="2" presetClass="entr" presetSubtype="12" fill="hold" grpId="0" nodeType="after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20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3" dur="2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par>
                          <p:cTn id="14" fill="hold">
                            <p:stCondLst>
                              <p:cond delay="4000"/>
                            </p:stCondLst>
                            <p:childTnLst>
                              <p:par>
                                <p:cTn id="15" presetID="2" presetClass="entr" presetSubtype="12" fill="hold" grpId="0" nodeType="after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20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18" dur="2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شكل بيضاوي 6"/>
          <p:cNvSpPr/>
          <p:nvPr/>
        </p:nvSpPr>
        <p:spPr>
          <a:xfrm>
            <a:off x="6660232" y="404664"/>
            <a:ext cx="1296144" cy="504056"/>
          </a:xfrm>
          <a:prstGeom prst="ellipse">
            <a:avLst/>
          </a:prstGeom>
          <a:solidFill>
            <a:schemeClr val="accent2">
              <a:lumMod val="20000"/>
              <a:lumOff val="8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solidFill>
                <a:schemeClr val="tx1"/>
              </a:solidFill>
            </a:endParaRPr>
          </a:p>
        </p:txBody>
      </p:sp>
      <p:sp>
        <p:nvSpPr>
          <p:cNvPr id="3" name="عنصر نائب للمحتوى 2"/>
          <p:cNvSpPr>
            <a:spLocks noGrp="1"/>
          </p:cNvSpPr>
          <p:nvPr>
            <p:ph idx="1"/>
          </p:nvPr>
        </p:nvSpPr>
        <p:spPr>
          <a:xfrm>
            <a:off x="1187624" y="260648"/>
            <a:ext cx="7746064" cy="6336704"/>
          </a:xfrm>
        </p:spPr>
        <p:txBody>
          <a:bodyPr>
            <a:normAutofit/>
          </a:bodyPr>
          <a:lstStyle/>
          <a:p>
            <a:pPr algn="justLow">
              <a:buNone/>
            </a:pPr>
            <a:r>
              <a:rPr lang="ar-SA" sz="3600" b="1" dirty="0" smtClean="0">
                <a:latin typeface="Arial" pitchFamily="34" charset="0"/>
                <a:cs typeface="Arial" pitchFamily="34" charset="0"/>
              </a:rPr>
              <a:t>وذلك </a:t>
            </a:r>
            <a:r>
              <a:rPr lang="ar-SA" sz="3600" b="1" dirty="0" smtClean="0">
                <a:solidFill>
                  <a:srgbClr val="FF0000"/>
                </a:solidFill>
                <a:latin typeface="Arial" pitchFamily="34" charset="0"/>
                <a:cs typeface="Arial" pitchFamily="34" charset="0"/>
              </a:rPr>
              <a:t>بسبب</a:t>
            </a:r>
            <a:r>
              <a:rPr lang="ar-SA" sz="3600" b="1" dirty="0" smtClean="0">
                <a:latin typeface="Arial" pitchFamily="34" charset="0"/>
                <a:cs typeface="Arial" pitchFamily="34" charset="0"/>
              </a:rPr>
              <a:t> : توافر التربة الجيدة, سهولة النقل ومد طرق المواصلات بتكاليف منخفضة, وتتركز إعداد كبيرة من سكان العالم بالمناطق السهلية.</a:t>
            </a:r>
          </a:p>
          <a:p>
            <a:pPr algn="justLow">
              <a:buNone/>
            </a:pPr>
            <a:r>
              <a:rPr lang="ar-SA" sz="3600" b="1" dirty="0" smtClean="0">
                <a:latin typeface="Arial" pitchFamily="34" charset="0"/>
                <a:cs typeface="Arial" pitchFamily="34" charset="0"/>
              </a:rPr>
              <a:t>ورغم ما سبق فإن توافر الموارد المعدنية بالأراضي المرتفعة يجذب السكان ويزداد تركزهم لاستغلها.</a:t>
            </a:r>
          </a:p>
          <a:p>
            <a:pPr algn="justLow">
              <a:buNone/>
            </a:pPr>
            <a:r>
              <a:rPr lang="ar-SA" sz="3600" b="1" dirty="0" smtClean="0">
                <a:latin typeface="Arial" pitchFamily="34" charset="0"/>
                <a:cs typeface="Arial" pitchFamily="34" charset="0"/>
              </a:rPr>
              <a:t>وتستخدم المناطق الجبلية كحدود طبيعية تفصل بين الدول. والجدير بالذكر أن التطور الاقتصادي بالمناطق الجبلية أكثر بطأً من المناطق السهلية </a:t>
            </a:r>
          </a:p>
          <a:p>
            <a:pPr algn="justLow">
              <a:buNone/>
            </a:pPr>
            <a:r>
              <a:rPr lang="ar-SA" sz="3600" b="1" dirty="0" smtClean="0">
                <a:latin typeface="Arial" pitchFamily="34" charset="0"/>
                <a:cs typeface="Arial" pitchFamily="34" charset="0"/>
              </a:rPr>
              <a:t>             بسبب عزلة سكان المناطق الجبلية.</a:t>
            </a:r>
            <a:endParaRPr lang="ar-SA" sz="3600" b="1" dirty="0">
              <a:latin typeface="Arial" pitchFamily="34" charset="0"/>
              <a:cs typeface="Arial" pitchFamily="34" charset="0"/>
            </a:endParaRPr>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pPr/>
              <a:t>15</a:t>
            </a:fld>
            <a:endParaRPr lang="ar-SA"/>
          </a:p>
        </p:txBody>
      </p:sp>
      <p:sp>
        <p:nvSpPr>
          <p:cNvPr id="5" name="شكل بيضاوي 4"/>
          <p:cNvSpPr/>
          <p:nvPr/>
        </p:nvSpPr>
        <p:spPr>
          <a:xfrm>
            <a:off x="7236296" y="5301208"/>
            <a:ext cx="1368152" cy="720080"/>
          </a:xfrm>
          <a:prstGeom prst="ellipse">
            <a:avLst/>
          </a:prstGeom>
          <a:solidFill>
            <a:schemeClr val="accent2">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b="1" dirty="0" smtClean="0">
                <a:solidFill>
                  <a:srgbClr val="FF0000"/>
                </a:solidFill>
              </a:rPr>
              <a:t>لماذا؟؟</a:t>
            </a:r>
            <a:endParaRPr lang="ar-SA" sz="2400" b="1" dirty="0">
              <a:solidFill>
                <a:srgbClr val="FF0000"/>
              </a:solidFill>
            </a:endParaRPr>
          </a:p>
        </p:txBody>
      </p:sp>
      <p:sp>
        <p:nvSpPr>
          <p:cNvPr id="6" name="مربع نص 5"/>
          <p:cNvSpPr txBox="1"/>
          <p:nvPr/>
        </p:nvSpPr>
        <p:spPr>
          <a:xfrm>
            <a:off x="251520" y="6021288"/>
            <a:ext cx="1584176" cy="369332"/>
          </a:xfrm>
          <a:prstGeom prst="rect">
            <a:avLst/>
          </a:prstGeom>
          <a:noFill/>
        </p:spPr>
        <p:txBody>
          <a:bodyPr wrap="square" rtlCol="1">
            <a:spAutoFit/>
          </a:bodyPr>
          <a:lstStyle/>
          <a:p>
            <a:r>
              <a:rPr lang="ar-SA" b="1" dirty="0" smtClean="0"/>
              <a:t>أد / محمد رمضان</a:t>
            </a:r>
            <a:endParaRPr lang="ar-SA" b="1" dirty="0"/>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par>
                          <p:cTn id="8" fill="hold">
                            <p:stCondLst>
                              <p:cond delay="500"/>
                            </p:stCondLst>
                            <p:childTnLst>
                              <p:par>
                                <p:cTn id="9" presetID="5" presetClass="entr" presetSubtype="1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checkerboard(across)">
                                      <p:cBhvr>
                                        <p:cTn id="11" dur="500"/>
                                        <p:tgtEl>
                                          <p:spTgt spid="3">
                                            <p:txEl>
                                              <p:pRg st="1" end="1"/>
                                            </p:txEl>
                                          </p:spTgt>
                                        </p:tgtEl>
                                      </p:cBhvr>
                                    </p:animEffect>
                                  </p:childTnLst>
                                </p:cTn>
                              </p:par>
                            </p:childTnLst>
                          </p:cTn>
                        </p:par>
                        <p:par>
                          <p:cTn id="12" fill="hold">
                            <p:stCondLst>
                              <p:cond delay="1000"/>
                            </p:stCondLst>
                            <p:childTnLst>
                              <p:par>
                                <p:cTn id="13" presetID="5" presetClass="entr" presetSubtype="10"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checkerboard(across)">
                                      <p:cBhvr>
                                        <p:cTn id="15" dur="500"/>
                                        <p:tgtEl>
                                          <p:spTgt spid="3">
                                            <p:txEl>
                                              <p:pRg st="2" end="2"/>
                                            </p:txEl>
                                          </p:spTgt>
                                        </p:tgtEl>
                                      </p:cBhvr>
                                    </p:animEffect>
                                  </p:childTnLst>
                                </p:cTn>
                              </p:par>
                            </p:childTnLst>
                          </p:cTn>
                        </p:par>
                        <p:par>
                          <p:cTn id="16" fill="hold">
                            <p:stCondLst>
                              <p:cond delay="1500"/>
                            </p:stCondLst>
                            <p:childTnLst>
                              <p:par>
                                <p:cTn id="17" presetID="5" presetClass="entr" presetSubtype="10"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checkerboard(across)">
                                      <p:cBhvr>
                                        <p:cTn id="19"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0"/>
            <a:ext cx="7498080" cy="980728"/>
          </a:xfrm>
        </p:spPr>
        <p:txBody>
          <a:bodyPr>
            <a:normAutofit/>
          </a:bodyPr>
          <a:lstStyle/>
          <a:p>
            <a:pPr algn="r"/>
            <a:r>
              <a:rPr lang="ar-SA" sz="3600" b="1" dirty="0" smtClean="0">
                <a:latin typeface="Arial" pitchFamily="34" charset="0"/>
                <a:cs typeface="Arial" pitchFamily="34" charset="0"/>
              </a:rPr>
              <a:t>3 - الحياة النباتية والإنسان:</a:t>
            </a:r>
            <a:endParaRPr lang="ar-SA" sz="3600" b="1" dirty="0">
              <a:latin typeface="Arial" pitchFamily="34" charset="0"/>
              <a:cs typeface="Arial" pitchFamily="34" charset="0"/>
            </a:endParaRPr>
          </a:p>
        </p:txBody>
      </p:sp>
      <p:sp>
        <p:nvSpPr>
          <p:cNvPr id="3" name="عنصر نائب للمحتوى 2"/>
          <p:cNvSpPr>
            <a:spLocks noGrp="1"/>
          </p:cNvSpPr>
          <p:nvPr>
            <p:ph idx="1"/>
          </p:nvPr>
        </p:nvSpPr>
        <p:spPr>
          <a:xfrm>
            <a:off x="0" y="764704"/>
            <a:ext cx="9144000" cy="5832648"/>
          </a:xfrm>
        </p:spPr>
        <p:txBody>
          <a:bodyPr>
            <a:noAutofit/>
          </a:bodyPr>
          <a:lstStyle/>
          <a:p>
            <a:pPr algn="justLow">
              <a:buNone/>
            </a:pPr>
            <a:r>
              <a:rPr lang="ar-SA" sz="3600" b="1" dirty="0" smtClean="0">
                <a:latin typeface="Arial" pitchFamily="34" charset="0"/>
                <a:cs typeface="Arial" pitchFamily="34" charset="0"/>
              </a:rPr>
              <a:t>تتميز النباتات بقدرتها على امتصاص العناصر الغذائية من الهواء والتربة وتحويلها بعد ذلك إلى غذاء للإنسان. ونتيجة لذلك فإن الحياة النباتية الطبيعية تتناسق مع الحياة الحيوانية, والمجتمعات البدائية ارتبطت بكل من الحياتين النباتية والحيوانية وتتأثر بالظروف المناخية السائدة وتنقسم الحياة النباتية إلى ثلاثة أشكال رئيسية هي : </a:t>
            </a:r>
          </a:p>
          <a:p>
            <a:pPr algn="justLow">
              <a:buNone/>
            </a:pPr>
            <a:r>
              <a:rPr lang="ar-SA" sz="3600" b="1" dirty="0" smtClean="0">
                <a:latin typeface="Arial" pitchFamily="34" charset="0"/>
                <a:cs typeface="Arial" pitchFamily="34" charset="0"/>
              </a:rPr>
              <a:t>       الحشائش – الغابات – الصحاري.</a:t>
            </a:r>
          </a:p>
          <a:p>
            <a:pPr algn="justLow">
              <a:buNone/>
            </a:pPr>
            <a:r>
              <a:rPr lang="ar-SA" sz="3600" b="1" u="sng" dirty="0" smtClean="0">
                <a:latin typeface="Arial" pitchFamily="34" charset="0"/>
                <a:cs typeface="Arial" pitchFamily="34" charset="0"/>
              </a:rPr>
              <a:t>وتؤثر الحياة النباتية في حياة الإنسان </a:t>
            </a:r>
            <a:r>
              <a:rPr lang="ar-SA" sz="3600" b="1" dirty="0" smtClean="0">
                <a:latin typeface="Arial" pitchFamily="34" charset="0"/>
                <a:cs typeface="Arial" pitchFamily="34" charset="0"/>
              </a:rPr>
              <a:t>لأنها تؤثر في الإنتاج الاقتصادي وتحدد أنواع الأنشطة أو الحرف التي يمارسها الإنسان.</a:t>
            </a:r>
            <a:endParaRPr lang="ar-SA" sz="3600" b="1" dirty="0">
              <a:latin typeface="Arial" pitchFamily="34" charset="0"/>
              <a:cs typeface="Arial" pitchFamily="34" charset="0"/>
            </a:endParaRPr>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pPr/>
              <a:t>16</a:t>
            </a:fld>
            <a:endParaRPr lang="ar-SA"/>
          </a:p>
        </p:txBody>
      </p:sp>
      <p:sp>
        <p:nvSpPr>
          <p:cNvPr id="5" name="مربع نص 4"/>
          <p:cNvSpPr txBox="1"/>
          <p:nvPr/>
        </p:nvSpPr>
        <p:spPr>
          <a:xfrm>
            <a:off x="467544" y="6237312"/>
            <a:ext cx="1512168" cy="369332"/>
          </a:xfrm>
          <a:prstGeom prst="rect">
            <a:avLst/>
          </a:prstGeom>
          <a:noFill/>
        </p:spPr>
        <p:txBody>
          <a:bodyPr wrap="square" rtlCol="1">
            <a:spAutoFit/>
          </a:bodyPr>
          <a:lstStyle/>
          <a:p>
            <a:r>
              <a:rPr lang="ar-SA" b="1" dirty="0" smtClean="0"/>
              <a:t>أد / محمد رمضان</a:t>
            </a:r>
            <a:endParaRPr lang="ar-SA" b="1" dirty="0"/>
          </a:p>
        </p:txBody>
      </p:sp>
      <p:sp>
        <p:nvSpPr>
          <p:cNvPr id="6" name="شكل بيضاوي 5"/>
          <p:cNvSpPr/>
          <p:nvPr/>
        </p:nvSpPr>
        <p:spPr>
          <a:xfrm>
            <a:off x="1763688" y="3933056"/>
            <a:ext cx="1008112" cy="936104"/>
          </a:xfrm>
          <a:prstGeom prst="ellipse">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smtClean="0">
                <a:solidFill>
                  <a:srgbClr val="FF0000"/>
                </a:solidFill>
              </a:rPr>
              <a:t>لماذا؟</a:t>
            </a:r>
            <a:endParaRPr lang="ar-SA" sz="2000" b="1" dirty="0">
              <a:solidFill>
                <a:srgbClr val="FF0000"/>
              </a:solidFill>
            </a:endParaRPr>
          </a:p>
        </p:txBody>
      </p:sp>
      <p:cxnSp>
        <p:nvCxnSpPr>
          <p:cNvPr id="8" name="رابط كسهم مستقيم 7"/>
          <p:cNvCxnSpPr/>
          <p:nvPr/>
        </p:nvCxnSpPr>
        <p:spPr>
          <a:xfrm>
            <a:off x="2699792" y="4581128"/>
            <a:ext cx="5328592" cy="28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1"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70" decel="100000"/>
                                        <p:tgtEl>
                                          <p:spTgt spid="3">
                                            <p:txEl>
                                              <p:pRg st="0" end="0"/>
                                            </p:txEl>
                                          </p:spTgt>
                                        </p:tgtEl>
                                      </p:cBhvr>
                                    </p:animEffect>
                                    <p:animScale>
                                      <p:cBhvr>
                                        <p:cTn id="8" dur="770" decel="100000"/>
                                        <p:tgtEl>
                                          <p:spTgt spid="3">
                                            <p:txEl>
                                              <p:pRg st="0" end="0"/>
                                            </p:txEl>
                                          </p:spTgt>
                                        </p:tgtEl>
                                      </p:cBhvr>
                                      <p:from x="10000" y="10000"/>
                                      <p:to x="200000" y="450000"/>
                                    </p:animScale>
                                    <p:animScale>
                                      <p:cBhvr>
                                        <p:cTn id="9" dur="1230" accel="100000" fill="hold">
                                          <p:stCondLst>
                                            <p:cond delay="770"/>
                                          </p:stCondLst>
                                        </p:cTn>
                                        <p:tgtEl>
                                          <p:spTgt spid="3">
                                            <p:txEl>
                                              <p:pRg st="0" end="0"/>
                                            </p:txEl>
                                          </p:spTgt>
                                        </p:tgtEl>
                                      </p:cBhvr>
                                      <p:from x="200000" y="450000"/>
                                      <p:to x="100000" y="100000"/>
                                    </p:animScale>
                                    <p:set>
                                      <p:cBhvr>
                                        <p:cTn id="10" dur="770" fill="hold"/>
                                        <p:tgtEl>
                                          <p:spTgt spid="3">
                                            <p:txEl>
                                              <p:pRg st="0" end="0"/>
                                            </p:txEl>
                                          </p:spTgt>
                                        </p:tgtEl>
                                        <p:attrNameLst>
                                          <p:attrName>ppt_x</p:attrName>
                                        </p:attrNameLst>
                                      </p:cBhvr>
                                      <p:to>
                                        <p:strVal val="(0.5)"/>
                                      </p:to>
                                    </p:set>
                                    <p:anim from="(0.5)" to="(#ppt_x)" calcmode="lin" valueType="num">
                                      <p:cBhvr>
                                        <p:cTn id="11" dur="1230" accel="100000" fill="hold">
                                          <p:stCondLst>
                                            <p:cond delay="770"/>
                                          </p:stCondLst>
                                        </p:cTn>
                                        <p:tgtEl>
                                          <p:spTgt spid="3">
                                            <p:txEl>
                                              <p:pRg st="0" end="0"/>
                                            </p:txEl>
                                          </p:spTgt>
                                        </p:tgtEl>
                                        <p:attrNameLst>
                                          <p:attrName>ppt_x</p:attrName>
                                        </p:attrNameLst>
                                      </p:cBhvr>
                                    </p:anim>
                                    <p:set>
                                      <p:cBhvr>
                                        <p:cTn id="12" dur="770" fill="hold"/>
                                        <p:tgtEl>
                                          <p:spTgt spid="3">
                                            <p:txEl>
                                              <p:pRg st="0" end="0"/>
                                            </p:txEl>
                                          </p:spTgt>
                                        </p:tgtEl>
                                        <p:attrNameLst>
                                          <p:attrName>ppt_y</p:attrName>
                                        </p:attrNameLst>
                                      </p:cBhvr>
                                      <p:to>
                                        <p:strVal val="(#ppt_y+0.4)"/>
                                      </p:to>
                                    </p:set>
                                    <p:anim from="(#ppt_y+0.4)" to="(#ppt_y)" calcmode="lin" valueType="num">
                                      <p:cBhvr>
                                        <p:cTn id="13" dur="1230" accel="100000" fill="hold">
                                          <p:stCondLst>
                                            <p:cond delay="770"/>
                                          </p:stCondLst>
                                        </p:cTn>
                                        <p:tgtEl>
                                          <p:spTgt spid="3">
                                            <p:txEl>
                                              <p:pRg st="0" end="0"/>
                                            </p:txEl>
                                          </p:spTgt>
                                        </p:tgtEl>
                                        <p:attrNameLst>
                                          <p:attrName>ppt_y</p:attrName>
                                        </p:attrNameLst>
                                      </p:cBhvr>
                                    </p:anim>
                                  </p:childTnLst>
                                </p:cTn>
                              </p:par>
                            </p:childTnLst>
                          </p:cTn>
                        </p:par>
                        <p:par>
                          <p:cTn id="14" fill="hold">
                            <p:stCondLst>
                              <p:cond delay="2000"/>
                            </p:stCondLst>
                            <p:childTnLst>
                              <p:par>
                                <p:cTn id="15" presetID="51" presetClass="entr" presetSubtype="0" fill="hold" grpId="0" nodeType="after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770" decel="100000"/>
                                        <p:tgtEl>
                                          <p:spTgt spid="3">
                                            <p:txEl>
                                              <p:pRg st="1" end="1"/>
                                            </p:txEl>
                                          </p:spTgt>
                                        </p:tgtEl>
                                      </p:cBhvr>
                                    </p:animEffect>
                                    <p:animScale>
                                      <p:cBhvr>
                                        <p:cTn id="18" dur="770" decel="100000"/>
                                        <p:tgtEl>
                                          <p:spTgt spid="3">
                                            <p:txEl>
                                              <p:pRg st="1" end="1"/>
                                            </p:txEl>
                                          </p:spTgt>
                                        </p:tgtEl>
                                      </p:cBhvr>
                                      <p:from x="10000" y="10000"/>
                                      <p:to x="200000" y="450000"/>
                                    </p:animScale>
                                    <p:animScale>
                                      <p:cBhvr>
                                        <p:cTn id="19" dur="1230" accel="100000" fill="hold">
                                          <p:stCondLst>
                                            <p:cond delay="770"/>
                                          </p:stCondLst>
                                        </p:cTn>
                                        <p:tgtEl>
                                          <p:spTgt spid="3">
                                            <p:txEl>
                                              <p:pRg st="1" end="1"/>
                                            </p:txEl>
                                          </p:spTgt>
                                        </p:tgtEl>
                                      </p:cBhvr>
                                      <p:from x="200000" y="450000"/>
                                      <p:to x="100000" y="100000"/>
                                    </p:animScale>
                                    <p:set>
                                      <p:cBhvr>
                                        <p:cTn id="20" dur="770" fill="hold"/>
                                        <p:tgtEl>
                                          <p:spTgt spid="3">
                                            <p:txEl>
                                              <p:pRg st="1" end="1"/>
                                            </p:txEl>
                                          </p:spTgt>
                                        </p:tgtEl>
                                        <p:attrNameLst>
                                          <p:attrName>ppt_x</p:attrName>
                                        </p:attrNameLst>
                                      </p:cBhvr>
                                      <p:to>
                                        <p:strVal val="(0.5)"/>
                                      </p:to>
                                    </p:set>
                                    <p:anim from="(0.5)" to="(#ppt_x)" calcmode="lin" valueType="num">
                                      <p:cBhvr>
                                        <p:cTn id="21" dur="1230" accel="100000" fill="hold">
                                          <p:stCondLst>
                                            <p:cond delay="770"/>
                                          </p:stCondLst>
                                        </p:cTn>
                                        <p:tgtEl>
                                          <p:spTgt spid="3">
                                            <p:txEl>
                                              <p:pRg st="1" end="1"/>
                                            </p:txEl>
                                          </p:spTgt>
                                        </p:tgtEl>
                                        <p:attrNameLst>
                                          <p:attrName>ppt_x</p:attrName>
                                        </p:attrNameLst>
                                      </p:cBhvr>
                                    </p:anim>
                                    <p:set>
                                      <p:cBhvr>
                                        <p:cTn id="22" dur="770" fill="hold"/>
                                        <p:tgtEl>
                                          <p:spTgt spid="3">
                                            <p:txEl>
                                              <p:pRg st="1" end="1"/>
                                            </p:txEl>
                                          </p:spTgt>
                                        </p:tgtEl>
                                        <p:attrNameLst>
                                          <p:attrName>ppt_y</p:attrName>
                                        </p:attrNameLst>
                                      </p:cBhvr>
                                      <p:to>
                                        <p:strVal val="(#ppt_y+0.4)"/>
                                      </p:to>
                                    </p:set>
                                    <p:anim from="(#ppt_y+0.4)" to="(#ppt_y)" calcmode="lin" valueType="num">
                                      <p:cBhvr>
                                        <p:cTn id="23" dur="1230" accel="100000" fill="hold">
                                          <p:stCondLst>
                                            <p:cond delay="770"/>
                                          </p:stCondLst>
                                        </p:cTn>
                                        <p:tgtEl>
                                          <p:spTgt spid="3">
                                            <p:txEl>
                                              <p:pRg st="1" end="1"/>
                                            </p:txEl>
                                          </p:spTgt>
                                        </p:tgtEl>
                                        <p:attrNameLst>
                                          <p:attrName>ppt_y</p:attrName>
                                        </p:attrNameLst>
                                      </p:cBhvr>
                                    </p:anim>
                                  </p:childTnLst>
                                </p:cTn>
                              </p:par>
                            </p:childTnLst>
                          </p:cTn>
                        </p:par>
                        <p:par>
                          <p:cTn id="24" fill="hold">
                            <p:stCondLst>
                              <p:cond delay="4000"/>
                            </p:stCondLst>
                            <p:childTnLst>
                              <p:par>
                                <p:cTn id="25" presetID="51" presetClass="entr" presetSubtype="0" fill="hold" grpId="0" nodeType="after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fade">
                                      <p:cBhvr>
                                        <p:cTn id="27" dur="770" decel="100000"/>
                                        <p:tgtEl>
                                          <p:spTgt spid="3">
                                            <p:txEl>
                                              <p:pRg st="2" end="2"/>
                                            </p:txEl>
                                          </p:spTgt>
                                        </p:tgtEl>
                                      </p:cBhvr>
                                    </p:animEffect>
                                    <p:animScale>
                                      <p:cBhvr>
                                        <p:cTn id="28" dur="770" decel="100000"/>
                                        <p:tgtEl>
                                          <p:spTgt spid="3">
                                            <p:txEl>
                                              <p:pRg st="2" end="2"/>
                                            </p:txEl>
                                          </p:spTgt>
                                        </p:tgtEl>
                                      </p:cBhvr>
                                      <p:from x="10000" y="10000"/>
                                      <p:to x="200000" y="450000"/>
                                    </p:animScale>
                                    <p:animScale>
                                      <p:cBhvr>
                                        <p:cTn id="29" dur="1230" accel="100000" fill="hold">
                                          <p:stCondLst>
                                            <p:cond delay="770"/>
                                          </p:stCondLst>
                                        </p:cTn>
                                        <p:tgtEl>
                                          <p:spTgt spid="3">
                                            <p:txEl>
                                              <p:pRg st="2" end="2"/>
                                            </p:txEl>
                                          </p:spTgt>
                                        </p:tgtEl>
                                      </p:cBhvr>
                                      <p:from x="200000" y="450000"/>
                                      <p:to x="100000" y="100000"/>
                                    </p:animScale>
                                    <p:set>
                                      <p:cBhvr>
                                        <p:cTn id="30" dur="770" fill="hold"/>
                                        <p:tgtEl>
                                          <p:spTgt spid="3">
                                            <p:txEl>
                                              <p:pRg st="2" end="2"/>
                                            </p:txEl>
                                          </p:spTgt>
                                        </p:tgtEl>
                                        <p:attrNameLst>
                                          <p:attrName>ppt_x</p:attrName>
                                        </p:attrNameLst>
                                      </p:cBhvr>
                                      <p:to>
                                        <p:strVal val="(0.5)"/>
                                      </p:to>
                                    </p:set>
                                    <p:anim from="(0.5)" to="(#ppt_x)" calcmode="lin" valueType="num">
                                      <p:cBhvr>
                                        <p:cTn id="31" dur="1230" accel="100000" fill="hold">
                                          <p:stCondLst>
                                            <p:cond delay="770"/>
                                          </p:stCondLst>
                                        </p:cTn>
                                        <p:tgtEl>
                                          <p:spTgt spid="3">
                                            <p:txEl>
                                              <p:pRg st="2" end="2"/>
                                            </p:txEl>
                                          </p:spTgt>
                                        </p:tgtEl>
                                        <p:attrNameLst>
                                          <p:attrName>ppt_x</p:attrName>
                                        </p:attrNameLst>
                                      </p:cBhvr>
                                    </p:anim>
                                    <p:set>
                                      <p:cBhvr>
                                        <p:cTn id="32" dur="770" fill="hold"/>
                                        <p:tgtEl>
                                          <p:spTgt spid="3">
                                            <p:txEl>
                                              <p:pRg st="2" end="2"/>
                                            </p:txEl>
                                          </p:spTgt>
                                        </p:tgtEl>
                                        <p:attrNameLst>
                                          <p:attrName>ppt_y</p:attrName>
                                        </p:attrNameLst>
                                      </p:cBhvr>
                                      <p:to>
                                        <p:strVal val="(#ppt_y+0.4)"/>
                                      </p:to>
                                    </p:set>
                                    <p:anim from="(#ppt_y+0.4)" to="(#ppt_y)" calcmode="lin" valueType="num">
                                      <p:cBhvr>
                                        <p:cTn id="33" dur="1230" accel="100000" fill="hold">
                                          <p:stCondLst>
                                            <p:cond delay="770"/>
                                          </p:stCondLst>
                                        </p:cTn>
                                        <p:tgtEl>
                                          <p:spTgt spid="3">
                                            <p:txEl>
                                              <p:pRg st="2" end="2"/>
                                            </p:txEl>
                                          </p:spTgt>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332656"/>
            <a:ext cx="8964488" cy="6120680"/>
          </a:xfrm>
        </p:spPr>
        <p:txBody>
          <a:bodyPr>
            <a:normAutofit/>
          </a:bodyPr>
          <a:lstStyle/>
          <a:p>
            <a:pPr>
              <a:buNone/>
            </a:pPr>
            <a:r>
              <a:rPr lang="ar-SA" sz="3600" b="1" dirty="0" smtClean="0">
                <a:latin typeface="Arial" pitchFamily="34" charset="0"/>
                <a:cs typeface="Arial" pitchFamily="34" charset="0"/>
              </a:rPr>
              <a:t>فعلى سبيل المثال:- مناطق الحشائش صالحة للرعي وللزراعة,عكس الحال في مناطق الغابات التي تقل صلاحيتها للزراعة.</a:t>
            </a:r>
          </a:p>
          <a:p>
            <a:pPr>
              <a:buNone/>
            </a:pPr>
            <a:r>
              <a:rPr lang="ar-SA" sz="3600" b="1" dirty="0" smtClean="0">
                <a:latin typeface="Arial" pitchFamily="34" charset="0"/>
                <a:cs typeface="Arial" pitchFamily="34" charset="0"/>
              </a:rPr>
              <a:t>وقد أزال الإنسان مساحات واسعة من الغطاء النباتي وحل محلها الزراعة أو وحل محلها استخدامات أخرى.</a:t>
            </a:r>
          </a:p>
          <a:p>
            <a:pPr>
              <a:buNone/>
            </a:pPr>
            <a:endParaRPr lang="ar-SA" sz="3600" b="1" dirty="0" smtClean="0">
              <a:latin typeface="Arial" pitchFamily="34" charset="0"/>
              <a:cs typeface="Arial" pitchFamily="34" charset="0"/>
            </a:endParaRPr>
          </a:p>
          <a:p>
            <a:pPr>
              <a:buNone/>
            </a:pPr>
            <a:r>
              <a:rPr lang="ar-SA" sz="3600" b="1" dirty="0" smtClean="0">
                <a:latin typeface="Arial" pitchFamily="34" charset="0"/>
                <a:cs typeface="Arial" pitchFamily="34" charset="0"/>
              </a:rPr>
              <a:t>وقد </a:t>
            </a:r>
            <a:r>
              <a:rPr lang="ar-SA" sz="3600" b="1" u="sng" dirty="0" smtClean="0">
                <a:latin typeface="Arial" pitchFamily="34" charset="0"/>
                <a:cs typeface="Arial" pitchFamily="34" charset="0"/>
              </a:rPr>
              <a:t>يكون الغطاء النباتي حائلا للتقدم في كثير من الأحيان </a:t>
            </a:r>
            <a:r>
              <a:rPr lang="ar-SA" sz="3600" b="1" dirty="0" smtClean="0">
                <a:latin typeface="Arial" pitchFamily="34" charset="0"/>
                <a:cs typeface="Arial" pitchFamily="34" charset="0"/>
              </a:rPr>
              <a:t>حيث تعوق الغابات الكثيفة مد طرق النقل داخلها. لذا لا يعيش في الغابات سوى جماعات صغيرة بدائية تعيش في شبه عزلة عن العالم.</a:t>
            </a:r>
            <a:endParaRPr lang="ar-SA" sz="3600" b="1" dirty="0">
              <a:latin typeface="Arial" pitchFamily="34" charset="0"/>
              <a:cs typeface="Arial" pitchFamily="34" charset="0"/>
            </a:endParaRPr>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pPr/>
              <a:t>17</a:t>
            </a:fld>
            <a:endParaRPr lang="ar-SA"/>
          </a:p>
        </p:txBody>
      </p:sp>
      <p:sp>
        <p:nvSpPr>
          <p:cNvPr id="5" name="شكل بيضاوي 4"/>
          <p:cNvSpPr/>
          <p:nvPr/>
        </p:nvSpPr>
        <p:spPr>
          <a:xfrm>
            <a:off x="3059832" y="3140968"/>
            <a:ext cx="2808312" cy="648072"/>
          </a:xfrm>
          <a:prstGeom prst="ellipse">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b="1" dirty="0" smtClean="0">
                <a:solidFill>
                  <a:srgbClr val="FF0000"/>
                </a:solidFill>
              </a:rPr>
              <a:t>لماذا؟؟؟؟؟</a:t>
            </a:r>
            <a:endParaRPr lang="ar-SA" sz="2400" b="1" dirty="0">
              <a:solidFill>
                <a:srgbClr val="FF0000"/>
              </a:solidFill>
            </a:endParaRPr>
          </a:p>
        </p:txBody>
      </p:sp>
      <p:cxnSp>
        <p:nvCxnSpPr>
          <p:cNvPr id="7" name="رابط كسهم مستقيم 6"/>
          <p:cNvCxnSpPr>
            <a:stCxn id="5" idx="6"/>
          </p:cNvCxnSpPr>
          <p:nvPr/>
        </p:nvCxnSpPr>
        <p:spPr>
          <a:xfrm>
            <a:off x="5868144" y="3465004"/>
            <a:ext cx="1728192" cy="61206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رابط كسهم مستقيم 8"/>
          <p:cNvCxnSpPr>
            <a:stCxn id="5" idx="2"/>
          </p:cNvCxnSpPr>
          <p:nvPr/>
        </p:nvCxnSpPr>
        <p:spPr>
          <a:xfrm rot="10800000" flipV="1">
            <a:off x="611560" y="3465004"/>
            <a:ext cx="2448272" cy="54006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0" name="شكل بيضاوي 9"/>
          <p:cNvSpPr/>
          <p:nvPr/>
        </p:nvSpPr>
        <p:spPr>
          <a:xfrm>
            <a:off x="899592" y="1484784"/>
            <a:ext cx="4392488" cy="648072"/>
          </a:xfrm>
          <a:prstGeom prst="ellipse">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dirty="0" smtClean="0">
                <a:solidFill>
                  <a:srgbClr val="FF0000"/>
                </a:solidFill>
              </a:rPr>
              <a:t>بما تفسرين</a:t>
            </a:r>
            <a:r>
              <a:rPr lang="ar-SA" sz="2000" b="1" dirty="0" smtClean="0">
                <a:solidFill>
                  <a:srgbClr val="FF0000"/>
                </a:solidFill>
              </a:rPr>
              <a:t>: تناقص مساحات الغطاء النباتي</a:t>
            </a:r>
            <a:endParaRPr lang="ar-SA" sz="2000" b="1" dirty="0">
              <a:solidFill>
                <a:srgbClr val="FF0000"/>
              </a:solidFill>
            </a:endParaRPr>
          </a:p>
        </p:txBody>
      </p:sp>
      <p:sp>
        <p:nvSpPr>
          <p:cNvPr id="11" name="مربع نص 10"/>
          <p:cNvSpPr txBox="1"/>
          <p:nvPr/>
        </p:nvSpPr>
        <p:spPr>
          <a:xfrm>
            <a:off x="179512" y="6021288"/>
            <a:ext cx="1728192" cy="369332"/>
          </a:xfrm>
          <a:prstGeom prst="rect">
            <a:avLst/>
          </a:prstGeom>
          <a:noFill/>
        </p:spPr>
        <p:txBody>
          <a:bodyPr wrap="square" rtlCol="1">
            <a:spAutoFit/>
          </a:bodyPr>
          <a:lstStyle/>
          <a:p>
            <a:r>
              <a:rPr lang="ar-SA" b="1" dirty="0" smtClean="0"/>
              <a:t>أد / محمد رمضان</a:t>
            </a:r>
            <a:endParaRPr lang="ar-SA" b="1"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 by="(-#ppt_w*2)" calcmode="lin" valueType="num">
                                      <p:cBhvr rctx="PPT">
                                        <p:cTn id="7" dur="250" autoRev="1" fill="hold">
                                          <p:stCondLst>
                                            <p:cond delay="0"/>
                                          </p:stCondLst>
                                        </p:cTn>
                                        <p:tgtEl>
                                          <p:spTgt spid="3">
                                            <p:txEl>
                                              <p:pRg st="0" end="0"/>
                                            </p:txEl>
                                          </p:spTgt>
                                        </p:tgtEl>
                                        <p:attrNameLst>
                                          <p:attrName>ppt_w</p:attrName>
                                        </p:attrNameLst>
                                      </p:cBhvr>
                                    </p:anim>
                                    <p:anim by="(#ppt_w*0.50)" calcmode="lin" valueType="num">
                                      <p:cBhvr>
                                        <p:cTn id="8" dur="250" decel="50000" autoRev="1" fill="hold">
                                          <p:stCondLst>
                                            <p:cond delay="0"/>
                                          </p:stCondLst>
                                        </p:cTn>
                                        <p:tgtEl>
                                          <p:spTgt spid="3">
                                            <p:txEl>
                                              <p:pRg st="0" end="0"/>
                                            </p:txEl>
                                          </p:spTgt>
                                        </p:tgtEl>
                                        <p:attrNameLst>
                                          <p:attrName>ppt_x</p:attrName>
                                        </p:attrNameLst>
                                      </p:cBhvr>
                                    </p:anim>
                                    <p:anim from="(-#ppt_h/2)" to="(#ppt_y)" calcmode="lin" valueType="num">
                                      <p:cBhvr>
                                        <p:cTn id="9" dur="500" fill="hold">
                                          <p:stCondLst>
                                            <p:cond delay="0"/>
                                          </p:stCondLst>
                                        </p:cTn>
                                        <p:tgtEl>
                                          <p:spTgt spid="3">
                                            <p:txEl>
                                              <p:pRg st="0" end="0"/>
                                            </p:txEl>
                                          </p:spTgt>
                                        </p:tgtEl>
                                        <p:attrNameLst>
                                          <p:attrName>ppt_y</p:attrName>
                                        </p:attrNameLst>
                                      </p:cBhvr>
                                    </p:anim>
                                    <p:animRot by="21600000">
                                      <p:cBhvr>
                                        <p:cTn id="10" dur="500" fill="hold">
                                          <p:stCondLst>
                                            <p:cond delay="0"/>
                                          </p:stCondLst>
                                        </p:cTn>
                                        <p:tgtEl>
                                          <p:spTgt spid="3">
                                            <p:txEl>
                                              <p:pRg st="0" end="0"/>
                                            </p:txEl>
                                          </p:spTgt>
                                        </p:tgtEl>
                                        <p:attrNameLst>
                                          <p:attrName>r</p:attrName>
                                        </p:attrNameLst>
                                      </p:cBhvr>
                                    </p:animRot>
                                  </p:childTnLst>
                                </p:cTn>
                              </p:par>
                            </p:childTnLst>
                          </p:cTn>
                        </p:par>
                        <p:par>
                          <p:cTn id="11" fill="hold">
                            <p:stCondLst>
                              <p:cond delay="5050"/>
                            </p:stCondLst>
                            <p:childTnLst>
                              <p:par>
                                <p:cTn id="12" presetID="56" presetClass="entr" presetSubtype="0" fill="hold" grpId="0" nodeType="afterEffect">
                                  <p:stCondLst>
                                    <p:cond delay="0"/>
                                  </p:stCondLst>
                                  <p:iterate type="lt">
                                    <p:tmPct val="10000"/>
                                  </p:iterate>
                                  <p:childTnLst>
                                    <p:set>
                                      <p:cBhvr>
                                        <p:cTn id="13" dur="1" fill="hold">
                                          <p:stCondLst>
                                            <p:cond delay="0"/>
                                          </p:stCondLst>
                                        </p:cTn>
                                        <p:tgtEl>
                                          <p:spTgt spid="3">
                                            <p:txEl>
                                              <p:pRg st="1" end="1"/>
                                            </p:txEl>
                                          </p:spTgt>
                                        </p:tgtEl>
                                        <p:attrNameLst>
                                          <p:attrName>style.visibility</p:attrName>
                                        </p:attrNameLst>
                                      </p:cBhvr>
                                      <p:to>
                                        <p:strVal val="visible"/>
                                      </p:to>
                                    </p:set>
                                    <p:anim by="(-#ppt_w*2)" calcmode="lin" valueType="num">
                                      <p:cBhvr rctx="PPT">
                                        <p:cTn id="14" dur="250" autoRev="1" fill="hold">
                                          <p:stCondLst>
                                            <p:cond delay="0"/>
                                          </p:stCondLst>
                                        </p:cTn>
                                        <p:tgtEl>
                                          <p:spTgt spid="3">
                                            <p:txEl>
                                              <p:pRg st="1" end="1"/>
                                            </p:txEl>
                                          </p:spTgt>
                                        </p:tgtEl>
                                        <p:attrNameLst>
                                          <p:attrName>ppt_w</p:attrName>
                                        </p:attrNameLst>
                                      </p:cBhvr>
                                    </p:anim>
                                    <p:anim by="(#ppt_w*0.50)" calcmode="lin" valueType="num">
                                      <p:cBhvr>
                                        <p:cTn id="15" dur="250" decel="50000" autoRev="1" fill="hold">
                                          <p:stCondLst>
                                            <p:cond delay="0"/>
                                          </p:stCondLst>
                                        </p:cTn>
                                        <p:tgtEl>
                                          <p:spTgt spid="3">
                                            <p:txEl>
                                              <p:pRg st="1" end="1"/>
                                            </p:txEl>
                                          </p:spTgt>
                                        </p:tgtEl>
                                        <p:attrNameLst>
                                          <p:attrName>ppt_x</p:attrName>
                                        </p:attrNameLst>
                                      </p:cBhvr>
                                    </p:anim>
                                    <p:anim from="(-#ppt_h/2)" to="(#ppt_y)" calcmode="lin" valueType="num">
                                      <p:cBhvr>
                                        <p:cTn id="16" dur="500" fill="hold">
                                          <p:stCondLst>
                                            <p:cond delay="0"/>
                                          </p:stCondLst>
                                        </p:cTn>
                                        <p:tgtEl>
                                          <p:spTgt spid="3">
                                            <p:txEl>
                                              <p:pRg st="1" end="1"/>
                                            </p:txEl>
                                          </p:spTgt>
                                        </p:tgtEl>
                                        <p:attrNameLst>
                                          <p:attrName>ppt_y</p:attrName>
                                        </p:attrNameLst>
                                      </p:cBhvr>
                                    </p:anim>
                                    <p:animRot by="21600000">
                                      <p:cBhvr>
                                        <p:cTn id="17" dur="500" fill="hold">
                                          <p:stCondLst>
                                            <p:cond delay="0"/>
                                          </p:stCondLst>
                                        </p:cTn>
                                        <p:tgtEl>
                                          <p:spTgt spid="3">
                                            <p:txEl>
                                              <p:pRg st="1" end="1"/>
                                            </p:txEl>
                                          </p:spTgt>
                                        </p:tgtEl>
                                        <p:attrNameLst>
                                          <p:attrName>r</p:attrName>
                                        </p:attrNameLst>
                                      </p:cBhvr>
                                    </p:animRot>
                                  </p:childTnLst>
                                </p:cTn>
                              </p:par>
                            </p:childTnLst>
                          </p:cTn>
                        </p:par>
                        <p:par>
                          <p:cTn id="18" fill="hold">
                            <p:stCondLst>
                              <p:cond delay="9450"/>
                            </p:stCondLst>
                            <p:childTnLst>
                              <p:par>
                                <p:cTn id="19" presetID="56" presetClass="entr" presetSubtype="0" fill="hold" grpId="0" nodeType="afterEffect">
                                  <p:stCondLst>
                                    <p:cond delay="0"/>
                                  </p:stCondLst>
                                  <p:iterate type="lt">
                                    <p:tmPct val="10000"/>
                                  </p:iterate>
                                  <p:childTnLst>
                                    <p:set>
                                      <p:cBhvr>
                                        <p:cTn id="20" dur="1" fill="hold">
                                          <p:stCondLst>
                                            <p:cond delay="0"/>
                                          </p:stCondLst>
                                        </p:cTn>
                                        <p:tgtEl>
                                          <p:spTgt spid="3">
                                            <p:txEl>
                                              <p:pRg st="3" end="3"/>
                                            </p:txEl>
                                          </p:spTgt>
                                        </p:tgtEl>
                                        <p:attrNameLst>
                                          <p:attrName>style.visibility</p:attrName>
                                        </p:attrNameLst>
                                      </p:cBhvr>
                                      <p:to>
                                        <p:strVal val="visible"/>
                                      </p:to>
                                    </p:set>
                                    <p:anim by="(-#ppt_w*2)" calcmode="lin" valueType="num">
                                      <p:cBhvr rctx="PPT">
                                        <p:cTn id="21" dur="250" autoRev="1" fill="hold">
                                          <p:stCondLst>
                                            <p:cond delay="0"/>
                                          </p:stCondLst>
                                        </p:cTn>
                                        <p:tgtEl>
                                          <p:spTgt spid="3">
                                            <p:txEl>
                                              <p:pRg st="3" end="3"/>
                                            </p:txEl>
                                          </p:spTgt>
                                        </p:tgtEl>
                                        <p:attrNameLst>
                                          <p:attrName>ppt_w</p:attrName>
                                        </p:attrNameLst>
                                      </p:cBhvr>
                                    </p:anim>
                                    <p:anim by="(#ppt_w*0.50)" calcmode="lin" valueType="num">
                                      <p:cBhvr>
                                        <p:cTn id="22" dur="250" decel="50000" autoRev="1" fill="hold">
                                          <p:stCondLst>
                                            <p:cond delay="0"/>
                                          </p:stCondLst>
                                        </p:cTn>
                                        <p:tgtEl>
                                          <p:spTgt spid="3">
                                            <p:txEl>
                                              <p:pRg st="3" end="3"/>
                                            </p:txEl>
                                          </p:spTgt>
                                        </p:tgtEl>
                                        <p:attrNameLst>
                                          <p:attrName>ppt_x</p:attrName>
                                        </p:attrNameLst>
                                      </p:cBhvr>
                                    </p:anim>
                                    <p:anim from="(-#ppt_h/2)" to="(#ppt_y)" calcmode="lin" valueType="num">
                                      <p:cBhvr>
                                        <p:cTn id="23" dur="500" fill="hold">
                                          <p:stCondLst>
                                            <p:cond delay="0"/>
                                          </p:stCondLst>
                                        </p:cTn>
                                        <p:tgtEl>
                                          <p:spTgt spid="3">
                                            <p:txEl>
                                              <p:pRg st="3" end="3"/>
                                            </p:txEl>
                                          </p:spTgt>
                                        </p:tgtEl>
                                        <p:attrNameLst>
                                          <p:attrName>ppt_y</p:attrName>
                                        </p:attrNameLst>
                                      </p:cBhvr>
                                    </p:anim>
                                    <p:animRot by="21600000">
                                      <p:cBhvr>
                                        <p:cTn id="24" dur="500" fill="hold">
                                          <p:stCondLst>
                                            <p:cond delay="0"/>
                                          </p:stCondLst>
                                        </p:cTn>
                                        <p:tgtEl>
                                          <p:spTgt spid="3">
                                            <p:txEl>
                                              <p:pRg st="3" end="3"/>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99592" y="260648"/>
            <a:ext cx="8034096" cy="6408712"/>
          </a:xfrm>
        </p:spPr>
        <p:txBody>
          <a:bodyPr>
            <a:normAutofit lnSpcReduction="10000"/>
          </a:bodyPr>
          <a:lstStyle/>
          <a:p>
            <a:pPr>
              <a:buNone/>
            </a:pPr>
            <a:r>
              <a:rPr lang="ar-SA" sz="3600" b="1" dirty="0" smtClean="0">
                <a:latin typeface="Arial" pitchFamily="34" charset="0"/>
                <a:cs typeface="Arial" pitchFamily="34" charset="0"/>
              </a:rPr>
              <a:t>أما مناطق الحشائش فتعيش فيها قبائل رعوية لها تنظيمها الاجتماعي والاقتصادي الخاص. </a:t>
            </a:r>
          </a:p>
          <a:p>
            <a:pPr>
              <a:buNone/>
            </a:pPr>
            <a:endParaRPr lang="ar-SA" sz="3600" b="1" u="sng" dirty="0" smtClean="0">
              <a:latin typeface="Arial" pitchFamily="34" charset="0"/>
              <a:cs typeface="Arial" pitchFamily="34" charset="0"/>
            </a:endParaRPr>
          </a:p>
          <a:p>
            <a:pPr>
              <a:buNone/>
            </a:pPr>
            <a:r>
              <a:rPr lang="ar-SA" sz="3600" b="1" dirty="0" smtClean="0">
                <a:latin typeface="Arial" pitchFamily="34" charset="0"/>
                <a:cs typeface="Arial" pitchFamily="34" charset="0"/>
              </a:rPr>
              <a:t>ومن </a:t>
            </a:r>
            <a:r>
              <a:rPr lang="ar-SA" sz="3600" b="1" u="sng" dirty="0" smtClean="0">
                <a:latin typeface="Arial" pitchFamily="34" charset="0"/>
                <a:cs typeface="Arial" pitchFamily="34" charset="0"/>
              </a:rPr>
              <a:t>أكبر مشكلات هذه المناطق </a:t>
            </a:r>
            <a:r>
              <a:rPr lang="ar-SA" sz="3600" b="1" dirty="0" smtClean="0">
                <a:latin typeface="Arial" pitchFamily="34" charset="0"/>
                <a:cs typeface="Arial" pitchFamily="34" charset="0"/>
              </a:rPr>
              <a:t>هي تجول الرعاة دون الاهتمام بالحدود الدولية (بحثاً عن الماء )مما ينتج عنه كثير من المشكلات, لذا تسعى كثير من الدول إلى توطين البدو من خلال توفير الغذاء والماء </a:t>
            </a:r>
          </a:p>
          <a:p>
            <a:pPr>
              <a:buNone/>
            </a:pPr>
            <a:r>
              <a:rPr lang="ar-SA" sz="3600" b="1" dirty="0" smtClean="0">
                <a:latin typeface="Arial" pitchFamily="34" charset="0"/>
                <a:cs typeface="Arial" pitchFamily="34" charset="0"/>
              </a:rPr>
              <a:t>  </a:t>
            </a:r>
          </a:p>
          <a:p>
            <a:pPr>
              <a:buNone/>
            </a:pPr>
            <a:r>
              <a:rPr lang="ar-SA" sz="3600" b="1" dirty="0" smtClean="0">
                <a:latin typeface="Arial" pitchFamily="34" charset="0"/>
                <a:cs typeface="Arial" pitchFamily="34" charset="0"/>
              </a:rPr>
              <a:t>   وقد شهدت مناطق الغابات النفضية والصنوبرية تطوراً من الناحية الاقتصادية والاجتماعية  لم نلمسه في المناطق الاستوائية.                                                                                  </a:t>
            </a:r>
            <a:endParaRPr lang="ar-SA" sz="3600" b="1" dirty="0">
              <a:latin typeface="Arial" pitchFamily="34" charset="0"/>
              <a:cs typeface="Arial" pitchFamily="34" charset="0"/>
            </a:endParaRPr>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pPr/>
              <a:t>18</a:t>
            </a:fld>
            <a:endParaRPr lang="ar-SA"/>
          </a:p>
        </p:txBody>
      </p:sp>
      <p:sp>
        <p:nvSpPr>
          <p:cNvPr id="5" name="شكل بيضاوي 4"/>
          <p:cNvSpPr/>
          <p:nvPr/>
        </p:nvSpPr>
        <p:spPr>
          <a:xfrm>
            <a:off x="3203848" y="1340768"/>
            <a:ext cx="3240360" cy="648072"/>
          </a:xfrm>
          <a:prstGeom prst="ellipse">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b="1" dirty="0" smtClean="0">
                <a:solidFill>
                  <a:srgbClr val="FF0000"/>
                </a:solidFill>
              </a:rPr>
              <a:t>ما هي ؟؟؟</a:t>
            </a:r>
            <a:endParaRPr lang="ar-SA" sz="2400" b="1" dirty="0">
              <a:solidFill>
                <a:srgbClr val="FF0000"/>
              </a:solidFill>
            </a:endParaRPr>
          </a:p>
        </p:txBody>
      </p:sp>
      <p:cxnSp>
        <p:nvCxnSpPr>
          <p:cNvPr id="7" name="رابط كسهم مستقيم 6"/>
          <p:cNvCxnSpPr/>
          <p:nvPr/>
        </p:nvCxnSpPr>
        <p:spPr>
          <a:xfrm rot="16200000" flipH="1">
            <a:off x="6156176" y="1916832"/>
            <a:ext cx="504056" cy="2160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8" name="شكل بيضاوي 7"/>
          <p:cNvSpPr/>
          <p:nvPr/>
        </p:nvSpPr>
        <p:spPr>
          <a:xfrm>
            <a:off x="2123728" y="4077072"/>
            <a:ext cx="4608512" cy="720080"/>
          </a:xfrm>
          <a:prstGeom prst="ellipse">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smtClean="0">
                <a:solidFill>
                  <a:srgbClr val="FF0000"/>
                </a:solidFill>
              </a:rPr>
              <a:t>كيف تتغلب الدول على مشكلات الرعاة أو البدو؟؟؟؟</a:t>
            </a:r>
            <a:endParaRPr lang="ar-SA" sz="2000" b="1" dirty="0">
              <a:solidFill>
                <a:srgbClr val="FF0000"/>
              </a:solidFill>
            </a:endParaRPr>
          </a:p>
        </p:txBody>
      </p:sp>
      <p:sp>
        <p:nvSpPr>
          <p:cNvPr id="9" name="شكل بيضاوي 8"/>
          <p:cNvSpPr/>
          <p:nvPr/>
        </p:nvSpPr>
        <p:spPr>
          <a:xfrm>
            <a:off x="6732240" y="4509120"/>
            <a:ext cx="1944216" cy="576064"/>
          </a:xfrm>
          <a:prstGeom prst="ellipse">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smtClean="0">
                <a:solidFill>
                  <a:srgbClr val="FF0000"/>
                </a:solidFill>
              </a:rPr>
              <a:t>بما تفسرين</a:t>
            </a:r>
            <a:endParaRPr lang="ar-SA" sz="2000" b="1" dirty="0">
              <a:solidFill>
                <a:srgbClr val="FF0000"/>
              </a:solidFill>
            </a:endParaRPr>
          </a:p>
        </p:txBody>
      </p:sp>
      <p:cxnSp>
        <p:nvCxnSpPr>
          <p:cNvPr id="11" name="رابط كسهم مستقيم 10"/>
          <p:cNvCxnSpPr>
            <a:stCxn id="9" idx="2"/>
          </p:cNvCxnSpPr>
          <p:nvPr/>
        </p:nvCxnSpPr>
        <p:spPr>
          <a:xfrm rot="10800000" flipV="1">
            <a:off x="5076056" y="4797152"/>
            <a:ext cx="1656184" cy="288032"/>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2" name="مربع نص 11"/>
          <p:cNvSpPr txBox="1"/>
          <p:nvPr/>
        </p:nvSpPr>
        <p:spPr>
          <a:xfrm>
            <a:off x="251520" y="6309320"/>
            <a:ext cx="1656184" cy="369332"/>
          </a:xfrm>
          <a:prstGeom prst="rect">
            <a:avLst/>
          </a:prstGeom>
          <a:noFill/>
        </p:spPr>
        <p:txBody>
          <a:bodyPr wrap="square" rtlCol="1">
            <a:spAutoFit/>
          </a:bodyPr>
          <a:lstStyle/>
          <a:p>
            <a:r>
              <a:rPr lang="ar-SA" b="1" dirty="0" smtClean="0"/>
              <a:t>أ </a:t>
            </a:r>
            <a:r>
              <a:rPr lang="ar-SA" b="1" dirty="0" err="1" smtClean="0"/>
              <a:t>د</a:t>
            </a:r>
            <a:r>
              <a:rPr lang="ar-SA" b="1" dirty="0" smtClean="0"/>
              <a:t> / محمد رمضان</a:t>
            </a:r>
            <a:endParaRPr lang="ar-SA" b="1" dirty="0"/>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10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1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12" fill="hold" grpId="0" nodeType="after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 calcmode="lin" valueType="num">
                                      <p:cBhvr additive="base">
                                        <p:cTn id="12" dur="10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13" dur="1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par>
                          <p:cTn id="14" fill="hold">
                            <p:stCondLst>
                              <p:cond delay="2000"/>
                            </p:stCondLst>
                            <p:childTnLst>
                              <p:par>
                                <p:cTn id="15" presetID="2" presetClass="entr" presetSubtype="12" fill="hold" grpId="0" nodeType="after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 calcmode="lin" valueType="num">
                                      <p:cBhvr additive="base">
                                        <p:cTn id="17" dur="10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18" dur="10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par>
                          <p:cTn id="19" fill="hold">
                            <p:stCondLst>
                              <p:cond delay="3000"/>
                            </p:stCondLst>
                            <p:childTnLst>
                              <p:par>
                                <p:cTn id="20" presetID="2" presetClass="entr" presetSubtype="12" fill="hold" grpId="0" nodeType="after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 calcmode="lin" valueType="num">
                                      <p:cBhvr additive="base">
                                        <p:cTn id="22" dur="10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23" dur="10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638"/>
            <a:ext cx="7498080" cy="706090"/>
          </a:xfrm>
        </p:spPr>
        <p:txBody>
          <a:bodyPr>
            <a:normAutofit/>
          </a:bodyPr>
          <a:lstStyle/>
          <a:p>
            <a:pPr algn="r"/>
            <a:r>
              <a:rPr lang="ar-SA" sz="3600" b="1" dirty="0" smtClean="0">
                <a:latin typeface="Arabic Typesetting" pitchFamily="66" charset="-78"/>
                <a:cs typeface="Arabic Typesetting" pitchFamily="66" charset="-78"/>
              </a:rPr>
              <a:t>4 </a:t>
            </a:r>
            <a:r>
              <a:rPr lang="ar-SA" sz="3600" b="1" dirty="0" smtClean="0">
                <a:latin typeface="Arial" pitchFamily="34" charset="0"/>
                <a:cs typeface="Arial" pitchFamily="34" charset="0"/>
              </a:rPr>
              <a:t>– الأقاليم الانثروبوجغرافية الكبرى:</a:t>
            </a:r>
            <a:endParaRPr lang="ar-SA" sz="3600" b="1" dirty="0">
              <a:latin typeface="Arial" pitchFamily="34" charset="0"/>
              <a:cs typeface="Arial" pitchFamily="34" charset="0"/>
            </a:endParaRPr>
          </a:p>
        </p:txBody>
      </p:sp>
      <p:sp>
        <p:nvSpPr>
          <p:cNvPr id="3" name="عنصر نائب للمحتوى 2"/>
          <p:cNvSpPr>
            <a:spLocks noGrp="1"/>
          </p:cNvSpPr>
          <p:nvPr>
            <p:ph idx="1"/>
          </p:nvPr>
        </p:nvSpPr>
        <p:spPr>
          <a:xfrm>
            <a:off x="899592" y="980728"/>
            <a:ext cx="8034096" cy="5616624"/>
          </a:xfrm>
        </p:spPr>
        <p:txBody>
          <a:bodyPr/>
          <a:lstStyle/>
          <a:p>
            <a:pPr algn="justLow">
              <a:buNone/>
            </a:pPr>
            <a:r>
              <a:rPr lang="ar-SA" b="1" dirty="0" smtClean="0"/>
              <a:t>تحدد الظروف المناخية والحياة النباتية والحيوانية العمليات التي تساعد أو تعوق نشأة المجتمعات البشرية وتطور نظامها. ويضم العالم </a:t>
            </a:r>
            <a:r>
              <a:rPr lang="ar-SA" b="1" dirty="0" smtClean="0">
                <a:latin typeface="Arial" pitchFamily="34" charset="0"/>
                <a:cs typeface="Arial" pitchFamily="34" charset="0"/>
              </a:rPr>
              <a:t>الأقاليم الانثروبوجغرافية الكبرى الآتية:-</a:t>
            </a:r>
          </a:p>
          <a:p>
            <a:pPr>
              <a:buNone/>
            </a:pPr>
            <a:endParaRPr lang="ar-SA" b="1" dirty="0"/>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pPr/>
              <a:t>19</a:t>
            </a:fld>
            <a:endParaRPr lang="ar-SA"/>
          </a:p>
        </p:txBody>
      </p:sp>
      <p:sp>
        <p:nvSpPr>
          <p:cNvPr id="6" name="سهم إلى اليمين 5"/>
          <p:cNvSpPr/>
          <p:nvPr/>
        </p:nvSpPr>
        <p:spPr>
          <a:xfrm>
            <a:off x="1115616" y="2780928"/>
            <a:ext cx="3384376" cy="1368152"/>
          </a:xfrm>
          <a:prstGeom prst="rightArrow">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b="1" dirty="0" smtClean="0">
                <a:solidFill>
                  <a:srgbClr val="FF0000"/>
                </a:solidFill>
              </a:rPr>
              <a:t>2- الإقليم الجاف.</a:t>
            </a:r>
            <a:endParaRPr lang="ar-SA" sz="2800" b="1" dirty="0">
              <a:solidFill>
                <a:srgbClr val="FF0000"/>
              </a:solidFill>
            </a:endParaRPr>
          </a:p>
        </p:txBody>
      </p:sp>
      <p:sp>
        <p:nvSpPr>
          <p:cNvPr id="7" name="سهم إلى اليمين 6"/>
          <p:cNvSpPr/>
          <p:nvPr/>
        </p:nvSpPr>
        <p:spPr>
          <a:xfrm>
            <a:off x="1187624" y="4509120"/>
            <a:ext cx="3240360" cy="1368152"/>
          </a:xfrm>
          <a:prstGeom prst="rightArrow">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b="1" dirty="0" smtClean="0">
                <a:solidFill>
                  <a:srgbClr val="FF0000"/>
                </a:solidFill>
              </a:rPr>
              <a:t>4 – الإقليم البارد.</a:t>
            </a:r>
            <a:endParaRPr lang="ar-SA" sz="2800" b="1" dirty="0">
              <a:solidFill>
                <a:srgbClr val="FF0000"/>
              </a:solidFill>
            </a:endParaRPr>
          </a:p>
        </p:txBody>
      </p:sp>
      <p:sp>
        <p:nvSpPr>
          <p:cNvPr id="9" name="سهم إلى اليمين 8"/>
          <p:cNvSpPr/>
          <p:nvPr/>
        </p:nvSpPr>
        <p:spPr>
          <a:xfrm>
            <a:off x="4788024" y="2852936"/>
            <a:ext cx="3384376" cy="1440160"/>
          </a:xfrm>
          <a:prstGeom prst="rightArrow">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b="1" dirty="0" smtClean="0">
                <a:solidFill>
                  <a:srgbClr val="FF0000"/>
                </a:solidFill>
              </a:rPr>
              <a:t>1- الإقليم الحار الممطر.</a:t>
            </a:r>
            <a:endParaRPr lang="ar-SA" sz="2800" b="1" dirty="0">
              <a:solidFill>
                <a:srgbClr val="FF0000"/>
              </a:solidFill>
            </a:endParaRPr>
          </a:p>
        </p:txBody>
      </p:sp>
      <p:sp>
        <p:nvSpPr>
          <p:cNvPr id="10" name="سهم إلى اليمين 9"/>
          <p:cNvSpPr/>
          <p:nvPr/>
        </p:nvSpPr>
        <p:spPr>
          <a:xfrm>
            <a:off x="4860032" y="4581128"/>
            <a:ext cx="3384376" cy="1512168"/>
          </a:xfrm>
          <a:prstGeom prst="rightArrow">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b="1" dirty="0" smtClean="0">
                <a:solidFill>
                  <a:srgbClr val="FF0000"/>
                </a:solidFill>
              </a:rPr>
              <a:t>3- الإقليم المعتدل.</a:t>
            </a:r>
            <a:endParaRPr lang="ar-SA" sz="2800" b="1" dirty="0">
              <a:solidFill>
                <a:srgbClr val="FF0000"/>
              </a:solidFill>
            </a:endParaRPr>
          </a:p>
        </p:txBody>
      </p:sp>
      <p:sp>
        <p:nvSpPr>
          <p:cNvPr id="11" name="مربع نص 10"/>
          <p:cNvSpPr txBox="1"/>
          <p:nvPr/>
        </p:nvSpPr>
        <p:spPr>
          <a:xfrm>
            <a:off x="323528" y="6165304"/>
            <a:ext cx="1584176" cy="369332"/>
          </a:xfrm>
          <a:prstGeom prst="rect">
            <a:avLst/>
          </a:prstGeom>
          <a:noFill/>
        </p:spPr>
        <p:txBody>
          <a:bodyPr wrap="square" rtlCol="1">
            <a:spAutoFit/>
          </a:bodyPr>
          <a:lstStyle/>
          <a:p>
            <a:r>
              <a:rPr lang="ar-SA" b="1" dirty="0" smtClean="0"/>
              <a:t>أ </a:t>
            </a:r>
            <a:r>
              <a:rPr lang="ar-SA" b="1" dirty="0" err="1" smtClean="0"/>
              <a:t>د</a:t>
            </a:r>
            <a:r>
              <a:rPr lang="ar-SA" b="1" dirty="0" smtClean="0"/>
              <a:t> / محمد رمضان</a:t>
            </a:r>
            <a:endParaRPr lang="ar-SA" b="1" dirty="0"/>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4" presetClass="entr" presetSubtype="0" ac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ppt_w*0.05"/>
                                          </p:val>
                                        </p:tav>
                                        <p:tav tm="100000">
                                          <p:val>
                                            <p:strVal val="#ppt_w"/>
                                          </p:val>
                                        </p:tav>
                                      </p:tavLst>
                                    </p:anim>
                                    <p:anim calcmode="lin" valueType="num">
                                      <p:cBhvr>
                                        <p:cTn id="8" dur="500" fill="hold"/>
                                        <p:tgtEl>
                                          <p:spTgt spid="2"/>
                                        </p:tgtEl>
                                        <p:attrNameLst>
                                          <p:attrName>ppt_h</p:attrName>
                                        </p:attrNameLst>
                                      </p:cBhvr>
                                      <p:tavLst>
                                        <p:tav tm="0">
                                          <p:val>
                                            <p:strVal val="#ppt_h"/>
                                          </p:val>
                                        </p:tav>
                                        <p:tav tm="100000">
                                          <p:val>
                                            <p:strVal val="#ppt_h"/>
                                          </p:val>
                                        </p:tav>
                                      </p:tavLst>
                                    </p:anim>
                                    <p:anim calcmode="lin" valueType="num">
                                      <p:cBhvr>
                                        <p:cTn id="9" dur="500" fill="hold"/>
                                        <p:tgtEl>
                                          <p:spTgt spid="2"/>
                                        </p:tgtEl>
                                        <p:attrNameLst>
                                          <p:attrName>ppt_x</p:attrName>
                                        </p:attrNameLst>
                                      </p:cBhvr>
                                      <p:tavLst>
                                        <p:tav tm="0">
                                          <p:val>
                                            <p:strVal val="#ppt_x-.2"/>
                                          </p:val>
                                        </p:tav>
                                        <p:tav tm="100000">
                                          <p:val>
                                            <p:strVal val="#ppt_x"/>
                                          </p:val>
                                        </p:tav>
                                      </p:tavLst>
                                    </p:anim>
                                    <p:anim calcmode="lin" valueType="num">
                                      <p:cBhvr>
                                        <p:cTn id="10" dur="500" fill="hold"/>
                                        <p:tgtEl>
                                          <p:spTgt spid="2"/>
                                        </p:tgtEl>
                                        <p:attrNameLst>
                                          <p:attrName>ppt_y</p:attrName>
                                        </p:attrNameLst>
                                      </p:cBhvr>
                                      <p:tavLst>
                                        <p:tav tm="0">
                                          <p:val>
                                            <p:strVal val="#ppt_y"/>
                                          </p:val>
                                        </p:tav>
                                        <p:tav tm="100000">
                                          <p:val>
                                            <p:strVal val="#ppt_y"/>
                                          </p:val>
                                        </p:tav>
                                      </p:tavLst>
                                    </p:anim>
                                    <p:animEffect transition="in" filter="fade">
                                      <p:cBhvr>
                                        <p:cTn id="11" dur="500"/>
                                        <p:tgtEl>
                                          <p:spTgt spid="2"/>
                                        </p:tgtEl>
                                      </p:cBhvr>
                                    </p:animEffect>
                                  </p:childTnLst>
                                </p:cTn>
                              </p:par>
                            </p:childTnLst>
                          </p:cTn>
                        </p:par>
                        <p:par>
                          <p:cTn id="12" fill="hold">
                            <p:stCondLst>
                              <p:cond delay="500"/>
                            </p:stCondLst>
                            <p:childTnLst>
                              <p:par>
                                <p:cTn id="13" presetID="40" presetClass="entr" presetSubtype="0" fill="hold" grpId="0" nodeType="afterEffect">
                                  <p:stCondLst>
                                    <p:cond delay="0"/>
                                  </p:stCondLst>
                                  <p:iterate type="lt">
                                    <p:tmPct val="10000"/>
                                  </p:iterate>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1000"/>
                                        <p:tgtEl>
                                          <p:spTgt spid="3">
                                            <p:txEl>
                                              <p:pRg st="0" end="0"/>
                                            </p:txEl>
                                          </p:spTgt>
                                        </p:tgtEl>
                                      </p:cBhvr>
                                    </p:animEffect>
                                    <p:anim calcmode="lin" valueType="num">
                                      <p:cBhvr>
                                        <p:cTn id="16" dur="1000" fill="hold"/>
                                        <p:tgtEl>
                                          <p:spTgt spid="3">
                                            <p:txEl>
                                              <p:pRg st="0" end="0"/>
                                            </p:txEl>
                                          </p:spTgt>
                                        </p:tgtEl>
                                        <p:attrNameLst>
                                          <p:attrName>ppt_x</p:attrName>
                                        </p:attrNameLst>
                                      </p:cBhvr>
                                      <p:tavLst>
                                        <p:tav tm="0">
                                          <p:val>
                                            <p:strVal val="#ppt_x-.1"/>
                                          </p:val>
                                        </p:tav>
                                        <p:tav tm="100000">
                                          <p:val>
                                            <p:strVal val="#ppt_x"/>
                                          </p:val>
                                        </p:tav>
                                      </p:tavLst>
                                    </p:anim>
                                    <p:anim calcmode="lin" valueType="num">
                                      <p:cBhvr>
                                        <p:cTn id="17" dur="1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par>
                          <p:cTn id="18" fill="hold">
                            <p:stCondLst>
                              <p:cond delay="16000"/>
                            </p:stCondLst>
                            <p:childTnLst>
                              <p:par>
                                <p:cTn id="19" presetID="2" presetClass="entr" presetSubtype="8"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1000" fill="hold"/>
                                        <p:tgtEl>
                                          <p:spTgt spid="9"/>
                                        </p:tgtEl>
                                        <p:attrNameLst>
                                          <p:attrName>ppt_x</p:attrName>
                                        </p:attrNameLst>
                                      </p:cBhvr>
                                      <p:tavLst>
                                        <p:tav tm="0">
                                          <p:val>
                                            <p:strVal val="0-#ppt_w/2"/>
                                          </p:val>
                                        </p:tav>
                                        <p:tav tm="100000">
                                          <p:val>
                                            <p:strVal val="#ppt_x"/>
                                          </p:val>
                                        </p:tav>
                                      </p:tavLst>
                                    </p:anim>
                                    <p:anim calcmode="lin" valueType="num">
                                      <p:cBhvr additive="base">
                                        <p:cTn id="22" dur="1000" fill="hold"/>
                                        <p:tgtEl>
                                          <p:spTgt spid="9"/>
                                        </p:tgtEl>
                                        <p:attrNameLst>
                                          <p:attrName>ppt_y</p:attrName>
                                        </p:attrNameLst>
                                      </p:cBhvr>
                                      <p:tavLst>
                                        <p:tav tm="0">
                                          <p:val>
                                            <p:strVal val="#ppt_y"/>
                                          </p:val>
                                        </p:tav>
                                        <p:tav tm="100000">
                                          <p:val>
                                            <p:strVal val="#ppt_y"/>
                                          </p:val>
                                        </p:tav>
                                      </p:tavLst>
                                    </p:anim>
                                  </p:childTnLst>
                                </p:cTn>
                              </p:par>
                            </p:childTnLst>
                          </p:cTn>
                        </p:par>
                        <p:par>
                          <p:cTn id="23" fill="hold">
                            <p:stCondLst>
                              <p:cond delay="17000"/>
                            </p:stCondLst>
                            <p:childTnLst>
                              <p:par>
                                <p:cTn id="24" presetID="2" presetClass="entr" presetSubtype="8"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additive="base">
                                        <p:cTn id="26" dur="2000" fill="hold"/>
                                        <p:tgtEl>
                                          <p:spTgt spid="6"/>
                                        </p:tgtEl>
                                        <p:attrNameLst>
                                          <p:attrName>ppt_x</p:attrName>
                                        </p:attrNameLst>
                                      </p:cBhvr>
                                      <p:tavLst>
                                        <p:tav tm="0">
                                          <p:val>
                                            <p:strVal val="0-#ppt_w/2"/>
                                          </p:val>
                                        </p:tav>
                                        <p:tav tm="100000">
                                          <p:val>
                                            <p:strVal val="#ppt_x"/>
                                          </p:val>
                                        </p:tav>
                                      </p:tavLst>
                                    </p:anim>
                                    <p:anim calcmode="lin" valueType="num">
                                      <p:cBhvr additive="base">
                                        <p:cTn id="27" dur="2000" fill="hold"/>
                                        <p:tgtEl>
                                          <p:spTgt spid="6"/>
                                        </p:tgtEl>
                                        <p:attrNameLst>
                                          <p:attrName>ppt_y</p:attrName>
                                        </p:attrNameLst>
                                      </p:cBhvr>
                                      <p:tavLst>
                                        <p:tav tm="0">
                                          <p:val>
                                            <p:strVal val="#ppt_y"/>
                                          </p:val>
                                        </p:tav>
                                        <p:tav tm="100000">
                                          <p:val>
                                            <p:strVal val="#ppt_y"/>
                                          </p:val>
                                        </p:tav>
                                      </p:tavLst>
                                    </p:anim>
                                  </p:childTnLst>
                                </p:cTn>
                              </p:par>
                            </p:childTnLst>
                          </p:cTn>
                        </p:par>
                        <p:par>
                          <p:cTn id="28" fill="hold">
                            <p:stCondLst>
                              <p:cond delay="19000"/>
                            </p:stCondLst>
                            <p:childTnLst>
                              <p:par>
                                <p:cTn id="29" presetID="2" presetClass="entr" presetSubtype="8"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2000" fill="hold"/>
                                        <p:tgtEl>
                                          <p:spTgt spid="10"/>
                                        </p:tgtEl>
                                        <p:attrNameLst>
                                          <p:attrName>ppt_x</p:attrName>
                                        </p:attrNameLst>
                                      </p:cBhvr>
                                      <p:tavLst>
                                        <p:tav tm="0">
                                          <p:val>
                                            <p:strVal val="0-#ppt_w/2"/>
                                          </p:val>
                                        </p:tav>
                                        <p:tav tm="100000">
                                          <p:val>
                                            <p:strVal val="#ppt_x"/>
                                          </p:val>
                                        </p:tav>
                                      </p:tavLst>
                                    </p:anim>
                                    <p:anim calcmode="lin" valueType="num">
                                      <p:cBhvr additive="base">
                                        <p:cTn id="32" dur="2000" fill="hold"/>
                                        <p:tgtEl>
                                          <p:spTgt spid="10"/>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additive="base">
                                        <p:cTn id="35" dur="3000" fill="hold"/>
                                        <p:tgtEl>
                                          <p:spTgt spid="7"/>
                                        </p:tgtEl>
                                        <p:attrNameLst>
                                          <p:attrName>ppt_x</p:attrName>
                                        </p:attrNameLst>
                                      </p:cBhvr>
                                      <p:tavLst>
                                        <p:tav tm="0">
                                          <p:val>
                                            <p:strVal val="0-#ppt_w/2"/>
                                          </p:val>
                                        </p:tav>
                                        <p:tav tm="100000">
                                          <p:val>
                                            <p:strVal val="#ppt_x"/>
                                          </p:val>
                                        </p:tav>
                                      </p:tavLst>
                                    </p:anim>
                                    <p:anim calcmode="lin" valueType="num">
                                      <p:cBhvr additive="base">
                                        <p:cTn id="36" dur="30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6" grpId="0" animBg="1"/>
      <p:bldP spid="7" grpId="0" animBg="1"/>
      <p:bldP spid="9" grpId="0" animBg="1"/>
      <p:bldP spid="1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638"/>
            <a:ext cx="7498080" cy="562074"/>
          </a:xfrm>
        </p:spPr>
        <p:txBody>
          <a:bodyPr>
            <a:normAutofit/>
          </a:bodyPr>
          <a:lstStyle/>
          <a:p>
            <a:pPr algn="r"/>
            <a:r>
              <a:rPr lang="ar-SA" sz="2800" b="1" dirty="0" smtClean="0"/>
              <a:t>والخريطة التالية تبين البيئات الكبرى في العالم:</a:t>
            </a:r>
            <a:endParaRPr lang="ar-SA" sz="2800" b="1" dirty="0"/>
          </a:p>
        </p:txBody>
      </p:sp>
      <p:pic>
        <p:nvPicPr>
          <p:cNvPr id="5" name="عنصر نائب للمحتوى 4" descr="2.jpg"/>
          <p:cNvPicPr>
            <a:picLocks noGrp="1" noChangeAspect="1"/>
          </p:cNvPicPr>
          <p:nvPr>
            <p:ph idx="1"/>
          </p:nvPr>
        </p:nvPicPr>
        <p:blipFill>
          <a:blip r:embed="rId2" cstate="print">
            <a:lum bright="10000" contrast="20000"/>
          </a:blip>
          <a:srcRect l="4671" t="14665" r="11512" b="13494"/>
          <a:stretch>
            <a:fillRect/>
          </a:stretch>
        </p:blipFill>
        <p:spPr>
          <a:xfrm>
            <a:off x="251520" y="836712"/>
            <a:ext cx="8640960" cy="5400600"/>
          </a:xfrm>
          <a:ln w="28575">
            <a:solidFill>
              <a:schemeClr val="tx1"/>
            </a:solidFill>
          </a:ln>
        </p:spPr>
      </p:pic>
      <p:sp>
        <p:nvSpPr>
          <p:cNvPr id="4" name="عنصر نائب لرقم الشريحة 3"/>
          <p:cNvSpPr>
            <a:spLocks noGrp="1"/>
          </p:cNvSpPr>
          <p:nvPr>
            <p:ph type="sldNum" sz="quarter" idx="12"/>
          </p:nvPr>
        </p:nvSpPr>
        <p:spPr/>
        <p:txBody>
          <a:bodyPr/>
          <a:lstStyle/>
          <a:p>
            <a:fld id="{0B34F065-1154-456A-91E3-76DE8E75E17B}" type="slidenum">
              <a:rPr lang="ar-SA" smtClean="0"/>
              <a:pPr/>
              <a:t>20</a:t>
            </a:fld>
            <a:endParaRPr lang="ar-SA"/>
          </a:p>
        </p:txBody>
      </p:sp>
      <p:sp>
        <p:nvSpPr>
          <p:cNvPr id="6" name="مربع نص 5"/>
          <p:cNvSpPr txBox="1"/>
          <p:nvPr/>
        </p:nvSpPr>
        <p:spPr>
          <a:xfrm>
            <a:off x="251520" y="6309320"/>
            <a:ext cx="1584176" cy="369332"/>
          </a:xfrm>
          <a:prstGeom prst="rect">
            <a:avLst/>
          </a:prstGeom>
          <a:noFill/>
        </p:spPr>
        <p:txBody>
          <a:bodyPr wrap="square" rtlCol="1">
            <a:spAutoFit/>
          </a:bodyPr>
          <a:lstStyle/>
          <a:p>
            <a:r>
              <a:rPr lang="ar-SA" b="1" dirty="0" smtClean="0"/>
              <a:t>أد / محمد رمضان</a:t>
            </a:r>
            <a:endParaRPr lang="ar-SA" b="1" dirty="0"/>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1"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70" decel="100000"/>
                                        <p:tgtEl>
                                          <p:spTgt spid="2"/>
                                        </p:tgtEl>
                                      </p:cBhvr>
                                    </p:animEffect>
                                    <p:animScale>
                                      <p:cBhvr>
                                        <p:cTn id="8" dur="770" decel="100000"/>
                                        <p:tgtEl>
                                          <p:spTgt spid="2"/>
                                        </p:tgtEl>
                                      </p:cBhvr>
                                      <p:from x="10000" y="10000"/>
                                      <p:to x="200000" y="450000"/>
                                    </p:animScale>
                                    <p:animScale>
                                      <p:cBhvr>
                                        <p:cTn id="9" dur="1230" accel="100000" fill="hold">
                                          <p:stCondLst>
                                            <p:cond delay="770"/>
                                          </p:stCondLst>
                                        </p:cTn>
                                        <p:tgtEl>
                                          <p:spTgt spid="2"/>
                                        </p:tgtEl>
                                      </p:cBhvr>
                                      <p:from x="200000" y="450000"/>
                                      <p:to x="100000" y="100000"/>
                                    </p:animScale>
                                    <p:set>
                                      <p:cBhvr>
                                        <p:cTn id="10" dur="770" fill="hold"/>
                                        <p:tgtEl>
                                          <p:spTgt spid="2"/>
                                        </p:tgtEl>
                                        <p:attrNameLst>
                                          <p:attrName>ppt_x</p:attrName>
                                        </p:attrNameLst>
                                      </p:cBhvr>
                                      <p:to>
                                        <p:strVal val="(0.5)"/>
                                      </p:to>
                                    </p:set>
                                    <p:anim from="(0.5)" to="(#ppt_x)" calcmode="lin" valueType="num">
                                      <p:cBhvr>
                                        <p:cTn id="11" dur="1230" accel="100000" fill="hold">
                                          <p:stCondLst>
                                            <p:cond delay="770"/>
                                          </p:stCondLst>
                                        </p:cTn>
                                        <p:tgtEl>
                                          <p:spTgt spid="2"/>
                                        </p:tgtEl>
                                        <p:attrNameLst>
                                          <p:attrName>ppt_x</p:attrName>
                                        </p:attrNameLst>
                                      </p:cBhvr>
                                    </p:anim>
                                    <p:set>
                                      <p:cBhvr>
                                        <p:cTn id="12" dur="770" fill="hold"/>
                                        <p:tgtEl>
                                          <p:spTgt spid="2"/>
                                        </p:tgtEl>
                                        <p:attrNameLst>
                                          <p:attrName>ppt_y</p:attrName>
                                        </p:attrNameLst>
                                      </p:cBhvr>
                                      <p:to>
                                        <p:strVal val="(#ppt_y+0.4)"/>
                                      </p:to>
                                    </p:set>
                                    <p:anim from="(#ppt_y+0.4)" to="(#ppt_y)" calcmode="lin" valueType="num">
                                      <p:cBhvr>
                                        <p:cTn id="13" dur="1230" accel="100000" fill="hold">
                                          <p:stCondLst>
                                            <p:cond delay="770"/>
                                          </p:stCondLst>
                                        </p:cTn>
                                        <p:tgtEl>
                                          <p:spTgt spid="2"/>
                                        </p:tgtEl>
                                        <p:attrNameLst>
                                          <p:attrName>ppt_y</p:attrName>
                                        </p:attrNameLst>
                                      </p:cBhvr>
                                    </p:anim>
                                  </p:childTnLst>
                                </p:cTn>
                              </p:par>
                            </p:childTnLst>
                          </p:cTn>
                        </p:par>
                        <p:par>
                          <p:cTn id="14" fill="hold">
                            <p:stCondLst>
                              <p:cond delay="2000"/>
                            </p:stCondLst>
                            <p:childTnLst>
                              <p:par>
                                <p:cTn id="15" presetID="51" presetClass="entr" presetSubtype="0"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770" decel="100000"/>
                                        <p:tgtEl>
                                          <p:spTgt spid="5"/>
                                        </p:tgtEl>
                                      </p:cBhvr>
                                    </p:animEffect>
                                    <p:animScale>
                                      <p:cBhvr>
                                        <p:cTn id="18" dur="770" decel="100000"/>
                                        <p:tgtEl>
                                          <p:spTgt spid="5"/>
                                        </p:tgtEl>
                                      </p:cBhvr>
                                      <p:from x="10000" y="10000"/>
                                      <p:to x="200000" y="450000"/>
                                    </p:animScale>
                                    <p:animScale>
                                      <p:cBhvr>
                                        <p:cTn id="19" dur="1230" accel="100000" fill="hold">
                                          <p:stCondLst>
                                            <p:cond delay="770"/>
                                          </p:stCondLst>
                                        </p:cTn>
                                        <p:tgtEl>
                                          <p:spTgt spid="5"/>
                                        </p:tgtEl>
                                      </p:cBhvr>
                                      <p:from x="200000" y="450000"/>
                                      <p:to x="100000" y="100000"/>
                                    </p:animScale>
                                    <p:set>
                                      <p:cBhvr>
                                        <p:cTn id="20" dur="770" fill="hold"/>
                                        <p:tgtEl>
                                          <p:spTgt spid="5"/>
                                        </p:tgtEl>
                                        <p:attrNameLst>
                                          <p:attrName>ppt_x</p:attrName>
                                        </p:attrNameLst>
                                      </p:cBhvr>
                                      <p:to>
                                        <p:strVal val="(0.5)"/>
                                      </p:to>
                                    </p:set>
                                    <p:anim from="(0.5)" to="(#ppt_x)" calcmode="lin" valueType="num">
                                      <p:cBhvr>
                                        <p:cTn id="21" dur="1230" accel="100000" fill="hold">
                                          <p:stCondLst>
                                            <p:cond delay="770"/>
                                          </p:stCondLst>
                                        </p:cTn>
                                        <p:tgtEl>
                                          <p:spTgt spid="5"/>
                                        </p:tgtEl>
                                        <p:attrNameLst>
                                          <p:attrName>ppt_x</p:attrName>
                                        </p:attrNameLst>
                                      </p:cBhvr>
                                    </p:anim>
                                    <p:set>
                                      <p:cBhvr>
                                        <p:cTn id="22" dur="770" fill="hold"/>
                                        <p:tgtEl>
                                          <p:spTgt spid="5"/>
                                        </p:tgtEl>
                                        <p:attrNameLst>
                                          <p:attrName>ppt_y</p:attrName>
                                        </p:attrNameLst>
                                      </p:cBhvr>
                                      <p:to>
                                        <p:strVal val="(#ppt_y+0.4)"/>
                                      </p:to>
                                    </p:set>
                                    <p:anim from="(#ppt_y+0.4)" to="(#ppt_y)" calcmode="lin" valueType="num">
                                      <p:cBhvr>
                                        <p:cTn id="23" dur="1230" accel="100000" fill="hold">
                                          <p:stCondLst>
                                            <p:cond delay="770"/>
                                          </p:stCondLst>
                                        </p:cTn>
                                        <p:tgtEl>
                                          <p:spTgt spid="5"/>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043608" y="260648"/>
            <a:ext cx="7890080" cy="648072"/>
          </a:xfrm>
        </p:spPr>
        <p:txBody>
          <a:bodyPr>
            <a:normAutofit/>
          </a:bodyPr>
          <a:lstStyle/>
          <a:p>
            <a:pPr algn="r">
              <a:buFont typeface="Wingdings" pitchFamily="2" charset="2"/>
              <a:buChar char="Ø"/>
            </a:pPr>
            <a:r>
              <a:rPr lang="ar-SA" sz="3600" b="1" dirty="0" smtClean="0">
                <a:latin typeface="Arial" pitchFamily="34" charset="0"/>
                <a:cs typeface="Arial" pitchFamily="34" charset="0"/>
              </a:rPr>
              <a:t> الإقليم الحار الرطب:</a:t>
            </a:r>
            <a:endParaRPr lang="ar-SA" sz="3600" b="1" dirty="0">
              <a:latin typeface="Arial" pitchFamily="34" charset="0"/>
              <a:cs typeface="Arial" pitchFamily="34" charset="0"/>
            </a:endParaRPr>
          </a:p>
        </p:txBody>
      </p:sp>
      <p:sp>
        <p:nvSpPr>
          <p:cNvPr id="3" name="عنصر نائب للمحتوى 2"/>
          <p:cNvSpPr>
            <a:spLocks noGrp="1"/>
          </p:cNvSpPr>
          <p:nvPr>
            <p:ph idx="1"/>
          </p:nvPr>
        </p:nvSpPr>
        <p:spPr>
          <a:xfrm>
            <a:off x="971600" y="980728"/>
            <a:ext cx="7962088" cy="5688632"/>
          </a:xfrm>
        </p:spPr>
        <p:txBody>
          <a:bodyPr>
            <a:noAutofit/>
          </a:bodyPr>
          <a:lstStyle/>
          <a:p>
            <a:pPr algn="justLow">
              <a:buNone/>
            </a:pPr>
            <a:r>
              <a:rPr lang="ar-SA" sz="3600" b="1" dirty="0" smtClean="0">
                <a:latin typeface="Arial" pitchFamily="34" charset="0"/>
                <a:cs typeface="Arial" pitchFamily="34" charset="0"/>
              </a:rPr>
              <a:t>يشمل هذا الإقليم مناطق واسعة في حوض الأمازون وحوض الكونغو وجنوب شرقي آسيا وجزر الهند الشرقية. وعلى أساس كمية الإمطار وموسميتها ينقسم إلى نمطين: </a:t>
            </a:r>
          </a:p>
          <a:p>
            <a:pPr algn="justLow">
              <a:buNone/>
            </a:pPr>
            <a:r>
              <a:rPr lang="ar-SA" sz="3600" b="1" dirty="0" smtClean="0">
                <a:latin typeface="Arial" pitchFamily="34" charset="0"/>
                <a:cs typeface="Arial" pitchFamily="34" charset="0"/>
              </a:rPr>
              <a:t>أ- النمط الأول أمطاره دائمة غزيرة ( استوائي ) وحرارته مرتفعة وينعكس ذلك على الحياة النباتية التي تتميز بكثافتها ولذا لا تساعد الغابات الكثيفة على نشاط سوى جمع منتجاتها أو قطع بعض الاشجار والتربة فقيرة في عناصرها المعدنية.ونتيجة لذلك فانماط الحياة بسيطة وبدائية.</a:t>
            </a:r>
            <a:endParaRPr lang="ar-SA" sz="3600" b="1" dirty="0">
              <a:latin typeface="Arial" pitchFamily="34" charset="0"/>
              <a:cs typeface="Arial" pitchFamily="34" charset="0"/>
            </a:endParaRPr>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pPr/>
              <a:t>21</a:t>
            </a:fld>
            <a:endParaRPr lang="ar-SA"/>
          </a:p>
        </p:txBody>
      </p:sp>
      <p:sp>
        <p:nvSpPr>
          <p:cNvPr id="5" name="شكل بيضاوي 4"/>
          <p:cNvSpPr/>
          <p:nvPr/>
        </p:nvSpPr>
        <p:spPr>
          <a:xfrm>
            <a:off x="1187624" y="2564904"/>
            <a:ext cx="4104456" cy="864096"/>
          </a:xfrm>
          <a:prstGeom prst="ellipse">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smtClean="0">
                <a:solidFill>
                  <a:srgbClr val="FF0000"/>
                </a:solidFill>
              </a:rPr>
              <a:t>ما سبب بدائية أنماط الحياة في الإقليم الاستوائي؟</a:t>
            </a:r>
            <a:endParaRPr lang="ar-SA" sz="2000" b="1" dirty="0">
              <a:solidFill>
                <a:srgbClr val="FF0000"/>
              </a:solidFill>
            </a:endParaRPr>
          </a:p>
        </p:txBody>
      </p:sp>
      <p:sp>
        <p:nvSpPr>
          <p:cNvPr id="6" name="مربع نص 5"/>
          <p:cNvSpPr txBox="1"/>
          <p:nvPr/>
        </p:nvSpPr>
        <p:spPr>
          <a:xfrm>
            <a:off x="0" y="6488668"/>
            <a:ext cx="1835696" cy="369332"/>
          </a:xfrm>
          <a:prstGeom prst="rect">
            <a:avLst/>
          </a:prstGeom>
          <a:noFill/>
        </p:spPr>
        <p:txBody>
          <a:bodyPr wrap="square" rtlCol="1">
            <a:spAutoFit/>
          </a:bodyPr>
          <a:lstStyle/>
          <a:p>
            <a:r>
              <a:rPr lang="ar-SA" b="1" dirty="0" smtClean="0"/>
              <a:t>أ </a:t>
            </a:r>
            <a:r>
              <a:rPr lang="ar-SA" b="1" dirty="0" err="1" smtClean="0"/>
              <a:t>د</a:t>
            </a:r>
            <a:r>
              <a:rPr lang="ar-SA" b="1" dirty="0" smtClean="0"/>
              <a:t> / محمد رمضان</a:t>
            </a:r>
            <a:endParaRPr lang="ar-SA" b="1" dirty="0"/>
          </a:p>
        </p:txBody>
      </p:sp>
    </p:spTree>
  </p:cSld>
  <p:clrMapOvr>
    <a:masterClrMapping/>
  </p:clrMapOvr>
  <p:transition spd="slow">
    <p:wipe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4" presetClass="entr" presetSubtype="0" ac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ppt_w*0.05"/>
                                          </p:val>
                                        </p:tav>
                                        <p:tav tm="100000">
                                          <p:val>
                                            <p:strVal val="#ppt_w"/>
                                          </p:val>
                                        </p:tav>
                                      </p:tavLst>
                                    </p:anim>
                                    <p:anim calcmode="lin" valueType="num">
                                      <p:cBhvr>
                                        <p:cTn id="8" dur="500" fill="hold"/>
                                        <p:tgtEl>
                                          <p:spTgt spid="2"/>
                                        </p:tgtEl>
                                        <p:attrNameLst>
                                          <p:attrName>ppt_h</p:attrName>
                                        </p:attrNameLst>
                                      </p:cBhvr>
                                      <p:tavLst>
                                        <p:tav tm="0">
                                          <p:val>
                                            <p:strVal val="#ppt_h"/>
                                          </p:val>
                                        </p:tav>
                                        <p:tav tm="100000">
                                          <p:val>
                                            <p:strVal val="#ppt_h"/>
                                          </p:val>
                                        </p:tav>
                                      </p:tavLst>
                                    </p:anim>
                                    <p:anim calcmode="lin" valueType="num">
                                      <p:cBhvr>
                                        <p:cTn id="9" dur="500" fill="hold"/>
                                        <p:tgtEl>
                                          <p:spTgt spid="2"/>
                                        </p:tgtEl>
                                        <p:attrNameLst>
                                          <p:attrName>ppt_x</p:attrName>
                                        </p:attrNameLst>
                                      </p:cBhvr>
                                      <p:tavLst>
                                        <p:tav tm="0">
                                          <p:val>
                                            <p:strVal val="#ppt_x-.2"/>
                                          </p:val>
                                        </p:tav>
                                        <p:tav tm="100000">
                                          <p:val>
                                            <p:strVal val="#ppt_x"/>
                                          </p:val>
                                        </p:tav>
                                      </p:tavLst>
                                    </p:anim>
                                    <p:anim calcmode="lin" valueType="num">
                                      <p:cBhvr>
                                        <p:cTn id="10" dur="500" fill="hold"/>
                                        <p:tgtEl>
                                          <p:spTgt spid="2"/>
                                        </p:tgtEl>
                                        <p:attrNameLst>
                                          <p:attrName>ppt_y</p:attrName>
                                        </p:attrNameLst>
                                      </p:cBhvr>
                                      <p:tavLst>
                                        <p:tav tm="0">
                                          <p:val>
                                            <p:strVal val="#ppt_y"/>
                                          </p:val>
                                        </p:tav>
                                        <p:tav tm="100000">
                                          <p:val>
                                            <p:strVal val="#ppt_y"/>
                                          </p:val>
                                        </p:tav>
                                      </p:tavLst>
                                    </p:anim>
                                    <p:animEffect transition="in" filter="fade">
                                      <p:cBhvr>
                                        <p:cTn id="11" dur="500"/>
                                        <p:tgtEl>
                                          <p:spTgt spid="2"/>
                                        </p:tgtEl>
                                      </p:cBhvr>
                                    </p:animEffect>
                                  </p:childTnLst>
                                </p:cTn>
                              </p:par>
                            </p:childTnLst>
                          </p:cTn>
                        </p:par>
                        <p:par>
                          <p:cTn id="12" fill="hold">
                            <p:stCondLst>
                              <p:cond delay="5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17"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3">
                                            <p:txEl>
                                              <p:pRg st="0" end="0"/>
                                            </p:txEl>
                                          </p:spTgt>
                                        </p:tgtEl>
                                      </p:cBhvr>
                                    </p:animEffect>
                                  </p:childTnLst>
                                </p:cTn>
                              </p:par>
                            </p:childTnLst>
                          </p:cTn>
                        </p:par>
                        <p:par>
                          <p:cTn id="20" fill="hold">
                            <p:stCondLst>
                              <p:cond delay="695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p:cTn id="23" dur="500" fill="hold"/>
                                        <p:tgtEl>
                                          <p:spTgt spid="3">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3">
                                            <p:txEl>
                                              <p:pRg st="1" end="1"/>
                                            </p:txEl>
                                          </p:spTgt>
                                        </p:tgtEl>
                                        <p:attrNameLst>
                                          <p:attrName>ppt_y</p:attrName>
                                        </p:attrNameLst>
                                      </p:cBhvr>
                                      <p:tavLst>
                                        <p:tav tm="0">
                                          <p:val>
                                            <p:strVal val="#ppt_y"/>
                                          </p:val>
                                        </p:tav>
                                        <p:tav tm="100000">
                                          <p:val>
                                            <p:strVal val="#ppt_y"/>
                                          </p:val>
                                        </p:tav>
                                      </p:tavLst>
                                    </p:anim>
                                    <p:anim calcmode="lin" valueType="num">
                                      <p:cBhvr>
                                        <p:cTn id="25" dur="500" fill="hold"/>
                                        <p:tgtEl>
                                          <p:spTgt spid="3">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3">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971600" y="332656"/>
            <a:ext cx="7962088" cy="6264696"/>
          </a:xfrm>
        </p:spPr>
        <p:txBody>
          <a:bodyPr>
            <a:normAutofit/>
          </a:bodyPr>
          <a:lstStyle/>
          <a:p>
            <a:pPr>
              <a:buNone/>
            </a:pPr>
            <a:endParaRPr lang="ar-SA" sz="3600" b="1" dirty="0" smtClean="0"/>
          </a:p>
          <a:p>
            <a:pPr>
              <a:buNone/>
            </a:pPr>
            <a:endParaRPr lang="ar-SA" sz="3600" b="1" dirty="0" smtClean="0"/>
          </a:p>
          <a:p>
            <a:pPr>
              <a:buNone/>
            </a:pPr>
            <a:endParaRPr lang="ar-SA" sz="3600" b="1" dirty="0" smtClean="0"/>
          </a:p>
          <a:p>
            <a:pPr algn="justLow">
              <a:buNone/>
            </a:pPr>
            <a:r>
              <a:rPr lang="ar-SA" sz="3600" b="1" dirty="0" smtClean="0"/>
              <a:t>ب – النمط الثاني امطاره فصلية أي ذات فصل جاف ويتمثل في مناطق حشائش السافانا التي تزداد كثافة وتخطلت بالاشجار بالقرب من النطاق السابق كما انها تحيط به شمالاً وجنوباً, ويتميز بتنوع الحياة الحيوانية. وقد ساعد الفصل الجاف على قيام الزراعة وبخاصة محاصيل الحبوب, وساهم ذلك في قيام مجتمعات متقدمة حضارياً.  </a:t>
            </a:r>
            <a:endParaRPr lang="ar-SA" sz="3600" b="1" dirty="0"/>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pPr/>
              <a:t>22</a:t>
            </a:fld>
            <a:endParaRPr lang="ar-SA"/>
          </a:p>
        </p:txBody>
      </p:sp>
      <p:sp>
        <p:nvSpPr>
          <p:cNvPr id="5" name="شكل بيضاوي 4"/>
          <p:cNvSpPr/>
          <p:nvPr/>
        </p:nvSpPr>
        <p:spPr>
          <a:xfrm>
            <a:off x="1115616" y="404664"/>
            <a:ext cx="5976664" cy="1728192"/>
          </a:xfrm>
          <a:prstGeom prst="ellipse">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b="1" dirty="0" smtClean="0">
                <a:solidFill>
                  <a:srgbClr val="FF0000"/>
                </a:solidFill>
              </a:rPr>
              <a:t>ما سبب ظهور مجتمعات متقدمة حضارياً بالنطاق الحار الممطر ذو الفصل الجاف؟</a:t>
            </a:r>
            <a:endParaRPr lang="ar-SA" sz="2800" b="1" dirty="0">
              <a:solidFill>
                <a:srgbClr val="FF0000"/>
              </a:solidFill>
            </a:endParaRPr>
          </a:p>
        </p:txBody>
      </p:sp>
      <p:sp>
        <p:nvSpPr>
          <p:cNvPr id="6" name="مربع نص 5"/>
          <p:cNvSpPr txBox="1"/>
          <p:nvPr/>
        </p:nvSpPr>
        <p:spPr>
          <a:xfrm>
            <a:off x="0" y="6237312"/>
            <a:ext cx="1728192" cy="369332"/>
          </a:xfrm>
          <a:prstGeom prst="rect">
            <a:avLst/>
          </a:prstGeom>
          <a:noFill/>
        </p:spPr>
        <p:txBody>
          <a:bodyPr wrap="square" rtlCol="1">
            <a:spAutoFit/>
          </a:bodyPr>
          <a:lstStyle/>
          <a:p>
            <a:r>
              <a:rPr lang="ar-SA" b="1" dirty="0" smtClean="0"/>
              <a:t>أ </a:t>
            </a:r>
            <a:r>
              <a:rPr lang="ar-SA" b="1" dirty="0" err="1" smtClean="0"/>
              <a:t>د</a:t>
            </a:r>
            <a:r>
              <a:rPr lang="ar-SA" b="1" dirty="0" smtClean="0"/>
              <a:t> / محمد رمضان</a:t>
            </a:r>
            <a:endParaRPr lang="ar-SA" b="1" dirty="0"/>
          </a:p>
        </p:txBody>
      </p:sp>
    </p:spTree>
  </p:cSld>
  <p:clrMapOvr>
    <a:masterClrMapping/>
  </p:clrMapOvr>
  <p:transition spd="slow">
    <p:wipe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box(out)">
                                      <p:cBhvr>
                                        <p:cTn id="7"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638"/>
            <a:ext cx="7498080" cy="418058"/>
          </a:xfrm>
        </p:spPr>
        <p:txBody>
          <a:bodyPr>
            <a:noAutofit/>
          </a:bodyPr>
          <a:lstStyle/>
          <a:p>
            <a:pPr algn="r">
              <a:buFont typeface="Wingdings" pitchFamily="2" charset="2"/>
              <a:buChar char="Ø"/>
            </a:pPr>
            <a:r>
              <a:rPr lang="ar-SA" sz="3600" b="1" dirty="0" smtClean="0">
                <a:latin typeface="Arial" pitchFamily="34" charset="0"/>
                <a:cs typeface="Arial" pitchFamily="34" charset="0"/>
              </a:rPr>
              <a:t>الإقليم الجاف:</a:t>
            </a:r>
            <a:endParaRPr lang="ar-SA" sz="3600" b="1" dirty="0">
              <a:latin typeface="Arial" pitchFamily="34" charset="0"/>
              <a:cs typeface="Arial" pitchFamily="34" charset="0"/>
            </a:endParaRPr>
          </a:p>
        </p:txBody>
      </p:sp>
      <p:sp>
        <p:nvSpPr>
          <p:cNvPr id="3" name="عنصر نائب للمحتوى 2"/>
          <p:cNvSpPr>
            <a:spLocks noGrp="1"/>
          </p:cNvSpPr>
          <p:nvPr>
            <p:ph idx="1"/>
          </p:nvPr>
        </p:nvSpPr>
        <p:spPr>
          <a:xfrm>
            <a:off x="971600" y="1268760"/>
            <a:ext cx="7962088" cy="5400600"/>
          </a:xfrm>
        </p:spPr>
        <p:txBody>
          <a:bodyPr>
            <a:normAutofit lnSpcReduction="10000"/>
          </a:bodyPr>
          <a:lstStyle/>
          <a:p>
            <a:pPr algn="justLow">
              <a:buNone/>
            </a:pPr>
            <a:r>
              <a:rPr lang="ar-SA" sz="3600" b="1" dirty="0" smtClean="0">
                <a:latin typeface="Arial" pitchFamily="34" charset="0"/>
                <a:cs typeface="Arial" pitchFamily="34" charset="0"/>
              </a:rPr>
              <a:t>يسود هذا الإقليم في المناطق الحارة والمعتدلة وهي مناطق نادرة المطر بدرجة لا تفي بقيام حياة زراعية بسبب :1- الموقع بالنسبة للبحار.</a:t>
            </a:r>
          </a:p>
          <a:p>
            <a:pPr algn="justLow">
              <a:buNone/>
            </a:pPr>
            <a:r>
              <a:rPr lang="ar-SA" sz="3600" b="1" dirty="0" smtClean="0">
                <a:latin typeface="Arial" pitchFamily="34" charset="0"/>
                <a:cs typeface="Arial" pitchFamily="34" charset="0"/>
              </a:rPr>
              <a:t>2- توزيع الضغط الجوي.    3- اتجاه الرياح.</a:t>
            </a:r>
          </a:p>
          <a:p>
            <a:pPr algn="justLow">
              <a:buNone/>
            </a:pPr>
            <a:r>
              <a:rPr lang="ar-SA" sz="3600" b="1" smtClean="0">
                <a:latin typeface="Arial" pitchFamily="34" charset="0"/>
                <a:cs typeface="Arial" pitchFamily="34" charset="0"/>
              </a:rPr>
              <a:t>في النطاقات </a:t>
            </a:r>
            <a:r>
              <a:rPr lang="ar-SA" sz="3600" b="1" dirty="0" smtClean="0">
                <a:latin typeface="Arial" pitchFamily="34" charset="0"/>
                <a:cs typeface="Arial" pitchFamily="34" charset="0"/>
              </a:rPr>
              <a:t>الجافة المعتدلة تنمو الحشائش وتظهر بها الحياة الحيوانية. أما في النطاقات الجافة الحارة فتسود الصحاري الحارة القاحلة وتشمل مناطق تعد أكثر المناطق حرارة في العالم, وتنعكس هذه الظروف القاسية على الحياة البشرية الفقيرة بها إلا إذا توفرت المياه الجوفية أو الجارية.</a:t>
            </a:r>
            <a:endParaRPr lang="ar-SA" sz="3600" b="1" dirty="0">
              <a:latin typeface="Arial" pitchFamily="34" charset="0"/>
              <a:cs typeface="Arial" pitchFamily="34" charset="0"/>
            </a:endParaRPr>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pPr/>
              <a:t>23</a:t>
            </a:fld>
            <a:endParaRPr lang="ar-SA"/>
          </a:p>
        </p:txBody>
      </p:sp>
      <p:sp>
        <p:nvSpPr>
          <p:cNvPr id="5" name="شكل بيضاوي 4"/>
          <p:cNvSpPr/>
          <p:nvPr/>
        </p:nvSpPr>
        <p:spPr>
          <a:xfrm>
            <a:off x="323528" y="188640"/>
            <a:ext cx="4752528" cy="1080120"/>
          </a:xfrm>
          <a:prstGeom prst="ellipse">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400" b="1" dirty="0" smtClean="0">
                <a:solidFill>
                  <a:srgbClr val="FF0000"/>
                </a:solidFill>
              </a:rPr>
              <a:t>بما تفسرين عدم قيام حياة زراعية في الإقليم الحار الجاف</a:t>
            </a:r>
            <a:endParaRPr lang="ar-SA" sz="2400" b="1" dirty="0">
              <a:solidFill>
                <a:srgbClr val="FF0000"/>
              </a:solidFill>
            </a:endParaRPr>
          </a:p>
        </p:txBody>
      </p:sp>
      <p:sp>
        <p:nvSpPr>
          <p:cNvPr id="6" name="مربع نص 5"/>
          <p:cNvSpPr txBox="1"/>
          <p:nvPr/>
        </p:nvSpPr>
        <p:spPr>
          <a:xfrm>
            <a:off x="179512" y="6237312"/>
            <a:ext cx="1800200" cy="369332"/>
          </a:xfrm>
          <a:prstGeom prst="rect">
            <a:avLst/>
          </a:prstGeom>
          <a:noFill/>
        </p:spPr>
        <p:txBody>
          <a:bodyPr wrap="square" rtlCol="1">
            <a:spAutoFit/>
          </a:bodyPr>
          <a:lstStyle/>
          <a:p>
            <a:r>
              <a:rPr lang="ar-SA" b="1" dirty="0" smtClean="0"/>
              <a:t>أ </a:t>
            </a:r>
            <a:r>
              <a:rPr lang="ar-SA" b="1" dirty="0" err="1" smtClean="0"/>
              <a:t>د</a:t>
            </a:r>
            <a:r>
              <a:rPr lang="ar-SA" b="1" dirty="0" smtClean="0"/>
              <a:t> / محمد رمضان</a:t>
            </a:r>
            <a:endParaRPr lang="ar-SA" b="1" dirty="0"/>
          </a:p>
        </p:txBody>
      </p:sp>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4" presetClass="entr" presetSubtype="0" accel="100000" fill="hold" grpId="0" nodeType="afterEffect">
                                  <p:stCondLst>
                                    <p:cond delay="0"/>
                                  </p:stCondLst>
                                  <p:iterate type="lt">
                                    <p:tmPct val="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ppt_w*0.05"/>
                                          </p:val>
                                        </p:tav>
                                        <p:tav tm="100000">
                                          <p:val>
                                            <p:strVal val="#ppt_w"/>
                                          </p:val>
                                        </p:tav>
                                      </p:tavLst>
                                    </p:anim>
                                    <p:anim calcmode="lin" valueType="num">
                                      <p:cBhvr>
                                        <p:cTn id="8" dur="500" fill="hold"/>
                                        <p:tgtEl>
                                          <p:spTgt spid="2"/>
                                        </p:tgtEl>
                                        <p:attrNameLst>
                                          <p:attrName>ppt_h</p:attrName>
                                        </p:attrNameLst>
                                      </p:cBhvr>
                                      <p:tavLst>
                                        <p:tav tm="0">
                                          <p:val>
                                            <p:strVal val="#ppt_h"/>
                                          </p:val>
                                        </p:tav>
                                        <p:tav tm="100000">
                                          <p:val>
                                            <p:strVal val="#ppt_h"/>
                                          </p:val>
                                        </p:tav>
                                      </p:tavLst>
                                    </p:anim>
                                    <p:anim calcmode="lin" valueType="num">
                                      <p:cBhvr>
                                        <p:cTn id="9" dur="500" fill="hold"/>
                                        <p:tgtEl>
                                          <p:spTgt spid="2"/>
                                        </p:tgtEl>
                                        <p:attrNameLst>
                                          <p:attrName>ppt_x</p:attrName>
                                        </p:attrNameLst>
                                      </p:cBhvr>
                                      <p:tavLst>
                                        <p:tav tm="0">
                                          <p:val>
                                            <p:strVal val="#ppt_x-.2"/>
                                          </p:val>
                                        </p:tav>
                                        <p:tav tm="100000">
                                          <p:val>
                                            <p:strVal val="#ppt_x"/>
                                          </p:val>
                                        </p:tav>
                                      </p:tavLst>
                                    </p:anim>
                                    <p:anim calcmode="lin" valueType="num">
                                      <p:cBhvr>
                                        <p:cTn id="10" dur="500" fill="hold"/>
                                        <p:tgtEl>
                                          <p:spTgt spid="2"/>
                                        </p:tgtEl>
                                        <p:attrNameLst>
                                          <p:attrName>ppt_y</p:attrName>
                                        </p:attrNameLst>
                                      </p:cBhvr>
                                      <p:tavLst>
                                        <p:tav tm="0">
                                          <p:val>
                                            <p:strVal val="#ppt_y"/>
                                          </p:val>
                                        </p:tav>
                                        <p:tav tm="100000">
                                          <p:val>
                                            <p:strVal val="#ppt_y"/>
                                          </p:val>
                                        </p:tav>
                                      </p:tavLst>
                                    </p:anim>
                                    <p:animEffect transition="in" filter="fade">
                                      <p:cBhvr>
                                        <p:cTn id="11" dur="500"/>
                                        <p:tgtEl>
                                          <p:spTgt spid="2"/>
                                        </p:tgtEl>
                                      </p:cBhvr>
                                    </p:animEffect>
                                  </p:childTnLst>
                                </p:cTn>
                              </p:par>
                            </p:childTnLst>
                          </p:cTn>
                        </p:par>
                        <p:par>
                          <p:cTn id="12" fill="hold">
                            <p:stCondLst>
                              <p:cond delay="500"/>
                            </p:stCondLst>
                            <p:childTnLst>
                              <p:par>
                                <p:cTn id="13" presetID="56" presetClass="entr" presetSubtype="0" fill="hold" grpId="1" nodeType="afterEffect">
                                  <p:stCondLst>
                                    <p:cond delay="0"/>
                                  </p:stCondLst>
                                  <p:iterate type="lt">
                                    <p:tmPct val="10000"/>
                                  </p:iterate>
                                  <p:childTnLst>
                                    <p:set>
                                      <p:cBhvr>
                                        <p:cTn id="14" dur="1" fill="hold">
                                          <p:stCondLst>
                                            <p:cond delay="0"/>
                                          </p:stCondLst>
                                        </p:cTn>
                                        <p:tgtEl>
                                          <p:spTgt spid="2"/>
                                        </p:tgtEl>
                                        <p:attrNameLst>
                                          <p:attrName>style.visibility</p:attrName>
                                        </p:attrNameLst>
                                      </p:cBhvr>
                                      <p:to>
                                        <p:strVal val="visible"/>
                                      </p:to>
                                    </p:set>
                                    <p:anim by="(-#ppt_w*2)" calcmode="lin" valueType="num">
                                      <p:cBhvr rctx="PPT">
                                        <p:cTn id="15" dur="500" autoRev="1" fill="hold">
                                          <p:stCondLst>
                                            <p:cond delay="0"/>
                                          </p:stCondLst>
                                        </p:cTn>
                                        <p:tgtEl>
                                          <p:spTgt spid="2"/>
                                        </p:tgtEl>
                                        <p:attrNameLst>
                                          <p:attrName>ppt_w</p:attrName>
                                        </p:attrNameLst>
                                      </p:cBhvr>
                                    </p:anim>
                                    <p:anim by="(#ppt_w*0.50)" calcmode="lin" valueType="num">
                                      <p:cBhvr>
                                        <p:cTn id="16" dur="500" decel="50000" autoRev="1" fill="hold">
                                          <p:stCondLst>
                                            <p:cond delay="0"/>
                                          </p:stCondLst>
                                        </p:cTn>
                                        <p:tgtEl>
                                          <p:spTgt spid="2"/>
                                        </p:tgtEl>
                                        <p:attrNameLst>
                                          <p:attrName>ppt_x</p:attrName>
                                        </p:attrNameLst>
                                      </p:cBhvr>
                                    </p:anim>
                                    <p:anim from="(-#ppt_h/2)" to="(#ppt_y)" calcmode="lin" valueType="num">
                                      <p:cBhvr>
                                        <p:cTn id="17" dur="1000" fill="hold">
                                          <p:stCondLst>
                                            <p:cond delay="0"/>
                                          </p:stCondLst>
                                        </p:cTn>
                                        <p:tgtEl>
                                          <p:spTgt spid="2"/>
                                        </p:tgtEl>
                                        <p:attrNameLst>
                                          <p:attrName>ppt_y</p:attrName>
                                        </p:attrNameLst>
                                      </p:cBhvr>
                                    </p:anim>
                                    <p:animRot by="21600000">
                                      <p:cBhvr>
                                        <p:cTn id="18" dur="1000" fill="hold">
                                          <p:stCondLst>
                                            <p:cond delay="0"/>
                                          </p:stCondLst>
                                        </p:cTn>
                                        <p:tgtEl>
                                          <p:spTgt spid="2"/>
                                        </p:tgtEl>
                                        <p:attrNameLst>
                                          <p:attrName>r</p:attrName>
                                        </p:attrNameLst>
                                      </p:cBhvr>
                                    </p:animRot>
                                  </p:childTnLst>
                                </p:cTn>
                              </p:par>
                            </p:childTnLst>
                          </p:cTn>
                        </p:par>
                        <p:par>
                          <p:cTn id="19" fill="hold">
                            <p:stCondLst>
                              <p:cond delay="2700"/>
                            </p:stCondLst>
                            <p:childTnLst>
                              <p:par>
                                <p:cTn id="20" presetID="40" presetClass="entr" presetSubtype="0" fill="hold" grpId="0" nodeType="afterEffect">
                                  <p:stCondLst>
                                    <p:cond delay="0"/>
                                  </p:stCondLst>
                                  <p:iterate type="lt">
                                    <p:tmPct val="10000"/>
                                  </p:iterate>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anim calcmode="lin" valueType="num">
                                      <p:cBhvr>
                                        <p:cTn id="23" dur="500" fill="hold"/>
                                        <p:tgtEl>
                                          <p:spTgt spid="5"/>
                                        </p:tgtEl>
                                        <p:attrNameLst>
                                          <p:attrName>ppt_x</p:attrName>
                                        </p:attrNameLst>
                                      </p:cBhvr>
                                      <p:tavLst>
                                        <p:tav tm="0">
                                          <p:val>
                                            <p:strVal val="#ppt_x-.1"/>
                                          </p:val>
                                        </p:tav>
                                        <p:tav tm="100000">
                                          <p:val>
                                            <p:strVal val="#ppt_x"/>
                                          </p:val>
                                        </p:tav>
                                      </p:tavLst>
                                    </p:anim>
                                    <p:anim calcmode="lin" valueType="num">
                                      <p:cBhvr>
                                        <p:cTn id="24" dur="500" fill="hold"/>
                                        <p:tgtEl>
                                          <p:spTgt spid="5"/>
                                        </p:tgtEl>
                                        <p:attrNameLst>
                                          <p:attrName>ppt_y</p:attrName>
                                        </p:attrNameLst>
                                      </p:cBhvr>
                                      <p:tavLst>
                                        <p:tav tm="0">
                                          <p:val>
                                            <p:strVal val="#ppt_y"/>
                                          </p:val>
                                        </p:tav>
                                        <p:tav tm="100000">
                                          <p:val>
                                            <p:strVal val="#ppt_y"/>
                                          </p:val>
                                        </p:tav>
                                      </p:tavLst>
                                    </p:anim>
                                  </p:childTnLst>
                                </p:cTn>
                              </p:par>
                            </p:childTnLst>
                          </p:cTn>
                        </p:par>
                        <p:par>
                          <p:cTn id="25" fill="hold">
                            <p:stCondLst>
                              <p:cond delay="5400"/>
                            </p:stCondLst>
                            <p:childTnLst>
                              <p:par>
                                <p:cTn id="26" presetID="51" presetClass="entr" presetSubtype="0" fill="hold" grpId="0" nodeType="afterEffect">
                                  <p:stCondLst>
                                    <p:cond delay="0"/>
                                  </p:stCondLst>
                                  <p:childTnLst>
                                    <p:set>
                                      <p:cBhvr>
                                        <p:cTn id="27" dur="1" fill="hold">
                                          <p:stCondLst>
                                            <p:cond delay="0"/>
                                          </p:stCondLst>
                                        </p:cTn>
                                        <p:tgtEl>
                                          <p:spTgt spid="3">
                                            <p:txEl>
                                              <p:pRg st="0" end="0"/>
                                            </p:txEl>
                                          </p:spTgt>
                                        </p:tgtEl>
                                        <p:attrNameLst>
                                          <p:attrName>style.visibility</p:attrName>
                                        </p:attrNameLst>
                                      </p:cBhvr>
                                      <p:to>
                                        <p:strVal val="visible"/>
                                      </p:to>
                                    </p:set>
                                    <p:animEffect transition="in" filter="fade">
                                      <p:cBhvr>
                                        <p:cTn id="28" dur="770" decel="100000"/>
                                        <p:tgtEl>
                                          <p:spTgt spid="3">
                                            <p:txEl>
                                              <p:pRg st="0" end="0"/>
                                            </p:txEl>
                                          </p:spTgt>
                                        </p:tgtEl>
                                      </p:cBhvr>
                                    </p:animEffect>
                                    <p:animScale>
                                      <p:cBhvr>
                                        <p:cTn id="29" dur="770" decel="100000"/>
                                        <p:tgtEl>
                                          <p:spTgt spid="3">
                                            <p:txEl>
                                              <p:pRg st="0" end="0"/>
                                            </p:txEl>
                                          </p:spTgt>
                                        </p:tgtEl>
                                      </p:cBhvr>
                                      <p:from x="10000" y="10000"/>
                                      <p:to x="200000" y="450000"/>
                                    </p:animScale>
                                    <p:animScale>
                                      <p:cBhvr>
                                        <p:cTn id="30" dur="1230" accel="100000" fill="hold">
                                          <p:stCondLst>
                                            <p:cond delay="770"/>
                                          </p:stCondLst>
                                        </p:cTn>
                                        <p:tgtEl>
                                          <p:spTgt spid="3">
                                            <p:txEl>
                                              <p:pRg st="0" end="0"/>
                                            </p:txEl>
                                          </p:spTgt>
                                        </p:tgtEl>
                                      </p:cBhvr>
                                      <p:from x="200000" y="450000"/>
                                      <p:to x="100000" y="100000"/>
                                    </p:animScale>
                                    <p:set>
                                      <p:cBhvr>
                                        <p:cTn id="31" dur="770" fill="hold"/>
                                        <p:tgtEl>
                                          <p:spTgt spid="3">
                                            <p:txEl>
                                              <p:pRg st="0" end="0"/>
                                            </p:txEl>
                                          </p:spTgt>
                                        </p:tgtEl>
                                        <p:attrNameLst>
                                          <p:attrName>ppt_x</p:attrName>
                                        </p:attrNameLst>
                                      </p:cBhvr>
                                      <p:to>
                                        <p:strVal val="(0.5)"/>
                                      </p:to>
                                    </p:set>
                                    <p:anim from="(0.5)" to="(#ppt_x)" calcmode="lin" valueType="num">
                                      <p:cBhvr>
                                        <p:cTn id="32" dur="1230" accel="100000" fill="hold">
                                          <p:stCondLst>
                                            <p:cond delay="770"/>
                                          </p:stCondLst>
                                        </p:cTn>
                                        <p:tgtEl>
                                          <p:spTgt spid="3">
                                            <p:txEl>
                                              <p:pRg st="0" end="0"/>
                                            </p:txEl>
                                          </p:spTgt>
                                        </p:tgtEl>
                                        <p:attrNameLst>
                                          <p:attrName>ppt_x</p:attrName>
                                        </p:attrNameLst>
                                      </p:cBhvr>
                                    </p:anim>
                                    <p:set>
                                      <p:cBhvr>
                                        <p:cTn id="33" dur="770" fill="hold"/>
                                        <p:tgtEl>
                                          <p:spTgt spid="3">
                                            <p:txEl>
                                              <p:pRg st="0" end="0"/>
                                            </p:txEl>
                                          </p:spTgt>
                                        </p:tgtEl>
                                        <p:attrNameLst>
                                          <p:attrName>ppt_y</p:attrName>
                                        </p:attrNameLst>
                                      </p:cBhvr>
                                      <p:to>
                                        <p:strVal val="(#ppt_y+0.4)"/>
                                      </p:to>
                                    </p:set>
                                    <p:anim from="(#ppt_y+0.4)" to="(#ppt_y)" calcmode="lin" valueType="num">
                                      <p:cBhvr>
                                        <p:cTn id="34" dur="1230" accel="100000" fill="hold">
                                          <p:stCondLst>
                                            <p:cond delay="770"/>
                                          </p:stCondLst>
                                        </p:cTn>
                                        <p:tgtEl>
                                          <p:spTgt spid="3">
                                            <p:txEl>
                                              <p:pRg st="0" end="0"/>
                                            </p:txEl>
                                          </p:spTgt>
                                        </p:tgtEl>
                                        <p:attrNameLst>
                                          <p:attrName>ppt_y</p:attrName>
                                        </p:attrNameLst>
                                      </p:cBhvr>
                                    </p:anim>
                                  </p:childTnLst>
                                </p:cTn>
                              </p:par>
                            </p:childTnLst>
                          </p:cTn>
                        </p:par>
                        <p:par>
                          <p:cTn id="35" fill="hold">
                            <p:stCondLst>
                              <p:cond delay="7400"/>
                            </p:stCondLst>
                            <p:childTnLst>
                              <p:par>
                                <p:cTn id="36" presetID="51" presetClass="entr" presetSubtype="0" fill="hold" grpId="0" nodeType="afterEffect">
                                  <p:stCondLst>
                                    <p:cond delay="0"/>
                                  </p:stCondLst>
                                  <p:childTnLst>
                                    <p:set>
                                      <p:cBhvr>
                                        <p:cTn id="37" dur="1" fill="hold">
                                          <p:stCondLst>
                                            <p:cond delay="0"/>
                                          </p:stCondLst>
                                        </p:cTn>
                                        <p:tgtEl>
                                          <p:spTgt spid="3">
                                            <p:txEl>
                                              <p:pRg st="1" end="1"/>
                                            </p:txEl>
                                          </p:spTgt>
                                        </p:tgtEl>
                                        <p:attrNameLst>
                                          <p:attrName>style.visibility</p:attrName>
                                        </p:attrNameLst>
                                      </p:cBhvr>
                                      <p:to>
                                        <p:strVal val="visible"/>
                                      </p:to>
                                    </p:set>
                                    <p:animEffect transition="in" filter="fade">
                                      <p:cBhvr>
                                        <p:cTn id="38" dur="770" decel="100000"/>
                                        <p:tgtEl>
                                          <p:spTgt spid="3">
                                            <p:txEl>
                                              <p:pRg st="1" end="1"/>
                                            </p:txEl>
                                          </p:spTgt>
                                        </p:tgtEl>
                                      </p:cBhvr>
                                    </p:animEffect>
                                    <p:animScale>
                                      <p:cBhvr>
                                        <p:cTn id="39" dur="770" decel="100000"/>
                                        <p:tgtEl>
                                          <p:spTgt spid="3">
                                            <p:txEl>
                                              <p:pRg st="1" end="1"/>
                                            </p:txEl>
                                          </p:spTgt>
                                        </p:tgtEl>
                                      </p:cBhvr>
                                      <p:from x="10000" y="10000"/>
                                      <p:to x="200000" y="450000"/>
                                    </p:animScale>
                                    <p:animScale>
                                      <p:cBhvr>
                                        <p:cTn id="40" dur="1230" accel="100000" fill="hold">
                                          <p:stCondLst>
                                            <p:cond delay="770"/>
                                          </p:stCondLst>
                                        </p:cTn>
                                        <p:tgtEl>
                                          <p:spTgt spid="3">
                                            <p:txEl>
                                              <p:pRg st="1" end="1"/>
                                            </p:txEl>
                                          </p:spTgt>
                                        </p:tgtEl>
                                      </p:cBhvr>
                                      <p:from x="200000" y="450000"/>
                                      <p:to x="100000" y="100000"/>
                                    </p:animScale>
                                    <p:set>
                                      <p:cBhvr>
                                        <p:cTn id="41" dur="770" fill="hold"/>
                                        <p:tgtEl>
                                          <p:spTgt spid="3">
                                            <p:txEl>
                                              <p:pRg st="1" end="1"/>
                                            </p:txEl>
                                          </p:spTgt>
                                        </p:tgtEl>
                                        <p:attrNameLst>
                                          <p:attrName>ppt_x</p:attrName>
                                        </p:attrNameLst>
                                      </p:cBhvr>
                                      <p:to>
                                        <p:strVal val="(0.5)"/>
                                      </p:to>
                                    </p:set>
                                    <p:anim from="(0.5)" to="(#ppt_x)" calcmode="lin" valueType="num">
                                      <p:cBhvr>
                                        <p:cTn id="42" dur="1230" accel="100000" fill="hold">
                                          <p:stCondLst>
                                            <p:cond delay="770"/>
                                          </p:stCondLst>
                                        </p:cTn>
                                        <p:tgtEl>
                                          <p:spTgt spid="3">
                                            <p:txEl>
                                              <p:pRg st="1" end="1"/>
                                            </p:txEl>
                                          </p:spTgt>
                                        </p:tgtEl>
                                        <p:attrNameLst>
                                          <p:attrName>ppt_x</p:attrName>
                                        </p:attrNameLst>
                                      </p:cBhvr>
                                    </p:anim>
                                    <p:set>
                                      <p:cBhvr>
                                        <p:cTn id="43" dur="770" fill="hold"/>
                                        <p:tgtEl>
                                          <p:spTgt spid="3">
                                            <p:txEl>
                                              <p:pRg st="1" end="1"/>
                                            </p:txEl>
                                          </p:spTgt>
                                        </p:tgtEl>
                                        <p:attrNameLst>
                                          <p:attrName>ppt_y</p:attrName>
                                        </p:attrNameLst>
                                      </p:cBhvr>
                                      <p:to>
                                        <p:strVal val="(#ppt_y+0.4)"/>
                                      </p:to>
                                    </p:set>
                                    <p:anim from="(#ppt_y+0.4)" to="(#ppt_y)" calcmode="lin" valueType="num">
                                      <p:cBhvr>
                                        <p:cTn id="44" dur="1230" accel="100000" fill="hold">
                                          <p:stCondLst>
                                            <p:cond delay="770"/>
                                          </p:stCondLst>
                                        </p:cTn>
                                        <p:tgtEl>
                                          <p:spTgt spid="3">
                                            <p:txEl>
                                              <p:pRg st="1" end="1"/>
                                            </p:txEl>
                                          </p:spTgt>
                                        </p:tgtEl>
                                        <p:attrNameLst>
                                          <p:attrName>ppt_y</p:attrName>
                                        </p:attrNameLst>
                                      </p:cBhvr>
                                    </p:anim>
                                  </p:childTnLst>
                                </p:cTn>
                              </p:par>
                            </p:childTnLst>
                          </p:cTn>
                        </p:par>
                        <p:par>
                          <p:cTn id="45" fill="hold">
                            <p:stCondLst>
                              <p:cond delay="9400"/>
                            </p:stCondLst>
                            <p:childTnLst>
                              <p:par>
                                <p:cTn id="46" presetID="51" presetClass="entr" presetSubtype="0" fill="hold" grpId="0" nodeType="afterEffect">
                                  <p:stCondLst>
                                    <p:cond delay="0"/>
                                  </p:stCondLst>
                                  <p:childTnLst>
                                    <p:set>
                                      <p:cBhvr>
                                        <p:cTn id="47" dur="1" fill="hold">
                                          <p:stCondLst>
                                            <p:cond delay="0"/>
                                          </p:stCondLst>
                                        </p:cTn>
                                        <p:tgtEl>
                                          <p:spTgt spid="3">
                                            <p:txEl>
                                              <p:pRg st="2" end="2"/>
                                            </p:txEl>
                                          </p:spTgt>
                                        </p:tgtEl>
                                        <p:attrNameLst>
                                          <p:attrName>style.visibility</p:attrName>
                                        </p:attrNameLst>
                                      </p:cBhvr>
                                      <p:to>
                                        <p:strVal val="visible"/>
                                      </p:to>
                                    </p:set>
                                    <p:animEffect transition="in" filter="fade">
                                      <p:cBhvr>
                                        <p:cTn id="48" dur="770" decel="100000"/>
                                        <p:tgtEl>
                                          <p:spTgt spid="3">
                                            <p:txEl>
                                              <p:pRg st="2" end="2"/>
                                            </p:txEl>
                                          </p:spTgt>
                                        </p:tgtEl>
                                      </p:cBhvr>
                                    </p:animEffect>
                                    <p:animScale>
                                      <p:cBhvr>
                                        <p:cTn id="49" dur="770" decel="100000"/>
                                        <p:tgtEl>
                                          <p:spTgt spid="3">
                                            <p:txEl>
                                              <p:pRg st="2" end="2"/>
                                            </p:txEl>
                                          </p:spTgt>
                                        </p:tgtEl>
                                      </p:cBhvr>
                                      <p:from x="10000" y="10000"/>
                                      <p:to x="200000" y="450000"/>
                                    </p:animScale>
                                    <p:animScale>
                                      <p:cBhvr>
                                        <p:cTn id="50" dur="1230" accel="100000" fill="hold">
                                          <p:stCondLst>
                                            <p:cond delay="770"/>
                                          </p:stCondLst>
                                        </p:cTn>
                                        <p:tgtEl>
                                          <p:spTgt spid="3">
                                            <p:txEl>
                                              <p:pRg st="2" end="2"/>
                                            </p:txEl>
                                          </p:spTgt>
                                        </p:tgtEl>
                                      </p:cBhvr>
                                      <p:from x="200000" y="450000"/>
                                      <p:to x="100000" y="100000"/>
                                    </p:animScale>
                                    <p:set>
                                      <p:cBhvr>
                                        <p:cTn id="51" dur="770" fill="hold"/>
                                        <p:tgtEl>
                                          <p:spTgt spid="3">
                                            <p:txEl>
                                              <p:pRg st="2" end="2"/>
                                            </p:txEl>
                                          </p:spTgt>
                                        </p:tgtEl>
                                        <p:attrNameLst>
                                          <p:attrName>ppt_x</p:attrName>
                                        </p:attrNameLst>
                                      </p:cBhvr>
                                      <p:to>
                                        <p:strVal val="(0.5)"/>
                                      </p:to>
                                    </p:set>
                                    <p:anim from="(0.5)" to="(#ppt_x)" calcmode="lin" valueType="num">
                                      <p:cBhvr>
                                        <p:cTn id="52" dur="1230" accel="100000" fill="hold">
                                          <p:stCondLst>
                                            <p:cond delay="770"/>
                                          </p:stCondLst>
                                        </p:cTn>
                                        <p:tgtEl>
                                          <p:spTgt spid="3">
                                            <p:txEl>
                                              <p:pRg st="2" end="2"/>
                                            </p:txEl>
                                          </p:spTgt>
                                        </p:tgtEl>
                                        <p:attrNameLst>
                                          <p:attrName>ppt_x</p:attrName>
                                        </p:attrNameLst>
                                      </p:cBhvr>
                                    </p:anim>
                                    <p:set>
                                      <p:cBhvr>
                                        <p:cTn id="53" dur="770" fill="hold"/>
                                        <p:tgtEl>
                                          <p:spTgt spid="3">
                                            <p:txEl>
                                              <p:pRg st="2" end="2"/>
                                            </p:txEl>
                                          </p:spTgt>
                                        </p:tgtEl>
                                        <p:attrNameLst>
                                          <p:attrName>ppt_y</p:attrName>
                                        </p:attrNameLst>
                                      </p:cBhvr>
                                      <p:to>
                                        <p:strVal val="(#ppt_y+0.4)"/>
                                      </p:to>
                                    </p:set>
                                    <p:anim from="(#ppt_y+0.4)" to="(#ppt_y)" calcmode="lin" valueType="num">
                                      <p:cBhvr>
                                        <p:cTn id="54" dur="1230" accel="100000" fill="hold">
                                          <p:stCondLst>
                                            <p:cond delay="770"/>
                                          </p:stCondLst>
                                        </p:cTn>
                                        <p:tgtEl>
                                          <p:spTgt spid="3">
                                            <p:txEl>
                                              <p:pRg st="2" end="2"/>
                                            </p:txEl>
                                          </p:spTgt>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build="p"/>
      <p:bldP spid="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638"/>
            <a:ext cx="7498080" cy="706090"/>
          </a:xfrm>
        </p:spPr>
        <p:txBody>
          <a:bodyPr>
            <a:normAutofit/>
          </a:bodyPr>
          <a:lstStyle/>
          <a:p>
            <a:pPr algn="r">
              <a:buFont typeface="Wingdings" pitchFamily="2" charset="2"/>
              <a:buChar char="Ø"/>
            </a:pPr>
            <a:r>
              <a:rPr lang="ar-SA" sz="3600" b="1" dirty="0" smtClean="0">
                <a:latin typeface="Arial" pitchFamily="34" charset="0"/>
                <a:cs typeface="Arial" pitchFamily="34" charset="0"/>
              </a:rPr>
              <a:t> الإقليم المعتدل:</a:t>
            </a:r>
            <a:endParaRPr lang="ar-SA" sz="3600" b="1" dirty="0">
              <a:latin typeface="Arial" pitchFamily="34" charset="0"/>
              <a:cs typeface="Arial" pitchFamily="34" charset="0"/>
            </a:endParaRPr>
          </a:p>
        </p:txBody>
      </p:sp>
      <p:sp>
        <p:nvSpPr>
          <p:cNvPr id="3" name="عنصر نائب للمحتوى 2"/>
          <p:cNvSpPr>
            <a:spLocks noGrp="1"/>
          </p:cNvSpPr>
          <p:nvPr>
            <p:ph idx="1"/>
          </p:nvPr>
        </p:nvSpPr>
        <p:spPr>
          <a:xfrm>
            <a:off x="467544" y="980728"/>
            <a:ext cx="8424936" cy="5688632"/>
          </a:xfrm>
        </p:spPr>
        <p:txBody>
          <a:bodyPr>
            <a:noAutofit/>
          </a:bodyPr>
          <a:lstStyle/>
          <a:p>
            <a:pPr algn="justLow">
              <a:buNone/>
            </a:pPr>
            <a:r>
              <a:rPr lang="ar-SA" sz="3600" b="1" dirty="0" smtClean="0">
                <a:latin typeface="Arial" pitchFamily="34" charset="0"/>
                <a:cs typeface="Arial" pitchFamily="34" charset="0"/>
              </a:rPr>
              <a:t>يعد من اقل الأقاليم اتساعاً ويتسع في النصف الشمالي من الأرض بينما يكون محدوداً في نصفها الجنوبي.</a:t>
            </a:r>
          </a:p>
          <a:p>
            <a:pPr algn="justLow">
              <a:buNone/>
            </a:pPr>
            <a:r>
              <a:rPr lang="ar-SA" sz="3600" b="1" dirty="0" smtClean="0">
                <a:latin typeface="Arial" pitchFamily="34" charset="0"/>
                <a:cs typeface="Arial" pitchFamily="34" charset="0"/>
              </a:rPr>
              <a:t>وقد تضافرت العوامل المناخية مع الحياة النباتية وجهود الإنسان في هذه الأقاليم إلى تقدمها.</a:t>
            </a:r>
          </a:p>
          <a:p>
            <a:pPr algn="justLow">
              <a:buNone/>
            </a:pPr>
            <a:r>
              <a:rPr lang="ar-SA" sz="3600" b="1" dirty="0" smtClean="0">
                <a:latin typeface="Arial" pitchFamily="34" charset="0"/>
                <a:cs typeface="Arial" pitchFamily="34" charset="0"/>
              </a:rPr>
              <a:t>فقد أسهمت الحياة النباتية (الغابات, وحشائش الأستبس) علي قيام نشاط بشري أبرزه الزراعة والرعي. ومن المميزات الهامة في الأقاليم المعتدلة أنه لا المناخ ولا النبات يعوق الاستقرار البشري وأن النباتات والحيوانات كانت مرتبطة بمظاهر المجتمعات البشرية المبكرة.</a:t>
            </a:r>
          </a:p>
          <a:p>
            <a:pPr>
              <a:buNone/>
            </a:pPr>
            <a:endParaRPr lang="ar-SA" sz="3600" b="1" dirty="0" smtClean="0">
              <a:latin typeface="Arial" pitchFamily="34" charset="0"/>
              <a:cs typeface="Arial" pitchFamily="34" charset="0"/>
            </a:endParaRPr>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pPr/>
              <a:t>24</a:t>
            </a:fld>
            <a:endParaRPr lang="ar-SA"/>
          </a:p>
        </p:txBody>
      </p:sp>
      <p:sp>
        <p:nvSpPr>
          <p:cNvPr id="5" name="مربع نص 4"/>
          <p:cNvSpPr txBox="1"/>
          <p:nvPr/>
        </p:nvSpPr>
        <p:spPr>
          <a:xfrm>
            <a:off x="251520" y="476672"/>
            <a:ext cx="5400600" cy="400110"/>
          </a:xfrm>
          <a:prstGeom prst="rect">
            <a:avLst/>
          </a:prstGeom>
          <a:solidFill>
            <a:schemeClr val="accent2">
              <a:lumMod val="20000"/>
              <a:lumOff val="80000"/>
            </a:schemeClr>
          </a:solidFill>
          <a:ln w="6350">
            <a:solidFill>
              <a:schemeClr val="tx1"/>
            </a:solidFill>
          </a:ln>
        </p:spPr>
        <p:txBody>
          <a:bodyPr wrap="square" rtlCol="1">
            <a:spAutoFit/>
          </a:bodyPr>
          <a:lstStyle/>
          <a:p>
            <a:r>
              <a:rPr lang="ar-SA" sz="2000" b="1" dirty="0" smtClean="0">
                <a:solidFill>
                  <a:srgbClr val="FF0000"/>
                </a:solidFill>
              </a:rPr>
              <a:t>ما سبب صغر مساحة الإقليم المعتدل في نصف الكرة الجنوبي؟؟</a:t>
            </a:r>
            <a:endParaRPr lang="ar-SA" sz="2000" b="1" dirty="0">
              <a:solidFill>
                <a:srgbClr val="FF0000"/>
              </a:solidFill>
            </a:endParaRPr>
          </a:p>
        </p:txBody>
      </p:sp>
      <p:sp>
        <p:nvSpPr>
          <p:cNvPr id="6" name="شكل بيضاوي 5"/>
          <p:cNvSpPr/>
          <p:nvPr/>
        </p:nvSpPr>
        <p:spPr>
          <a:xfrm>
            <a:off x="395536" y="2708920"/>
            <a:ext cx="2448272" cy="792088"/>
          </a:xfrm>
          <a:prstGeom prst="ellipse">
            <a:avLst/>
          </a:prstGeom>
          <a:blipFill>
            <a:blip r:embed="rId2"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smtClean="0">
                <a:solidFill>
                  <a:srgbClr val="FF0000"/>
                </a:solidFill>
              </a:rPr>
              <a:t>ما هي أهم مميزات الإقليم المعتدل</a:t>
            </a:r>
            <a:endParaRPr lang="ar-SA" sz="2000" b="1" dirty="0">
              <a:solidFill>
                <a:srgbClr val="FF0000"/>
              </a:solidFill>
            </a:endParaRPr>
          </a:p>
        </p:txBody>
      </p:sp>
      <p:cxnSp>
        <p:nvCxnSpPr>
          <p:cNvPr id="8" name="رابط كسهم مستقيم 7"/>
          <p:cNvCxnSpPr>
            <a:stCxn id="6" idx="4"/>
          </p:cNvCxnSpPr>
          <p:nvPr/>
        </p:nvCxnSpPr>
        <p:spPr>
          <a:xfrm rot="16200000" flipH="1">
            <a:off x="2879812" y="2240868"/>
            <a:ext cx="1080120" cy="36004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2" name="مربع نص 11"/>
          <p:cNvSpPr txBox="1"/>
          <p:nvPr/>
        </p:nvSpPr>
        <p:spPr>
          <a:xfrm>
            <a:off x="251520" y="6237312"/>
            <a:ext cx="1584176" cy="369332"/>
          </a:xfrm>
          <a:prstGeom prst="rect">
            <a:avLst/>
          </a:prstGeom>
          <a:noFill/>
        </p:spPr>
        <p:txBody>
          <a:bodyPr wrap="square" rtlCol="1">
            <a:spAutoFit/>
          </a:bodyPr>
          <a:lstStyle/>
          <a:p>
            <a:r>
              <a:rPr lang="ar-SA" b="1" dirty="0" smtClean="0"/>
              <a:t>أ </a:t>
            </a:r>
            <a:r>
              <a:rPr lang="ar-SA" b="1" dirty="0" err="1" smtClean="0"/>
              <a:t>د</a:t>
            </a:r>
            <a:r>
              <a:rPr lang="ar-SA" b="1" dirty="0" smtClean="0"/>
              <a:t> / محمد رمضان</a:t>
            </a:r>
            <a:endParaRPr lang="ar-SA" b="1" dirty="0"/>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1000"/>
                                        <p:tgtEl>
                                          <p:spTgt spid="3">
                                            <p:txEl>
                                              <p:pRg st="0" end="0"/>
                                            </p:txEl>
                                          </p:spTgt>
                                        </p:tgtEl>
                                      </p:cBhvr>
                                    </p:animEffect>
                                  </p:childTnLst>
                                </p:cTn>
                              </p:par>
                            </p:childTnLst>
                          </p:cTn>
                        </p:par>
                        <p:par>
                          <p:cTn id="8" fill="hold">
                            <p:stCondLst>
                              <p:cond delay="1000"/>
                            </p:stCondLst>
                            <p:childTnLst>
                              <p:par>
                                <p:cTn id="9" presetID="6" presetClass="entr" presetSubtype="16"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circle(in)">
                                      <p:cBhvr>
                                        <p:cTn id="11" dur="1000"/>
                                        <p:tgtEl>
                                          <p:spTgt spid="3">
                                            <p:txEl>
                                              <p:pRg st="1" end="1"/>
                                            </p:txEl>
                                          </p:spTgt>
                                        </p:tgtEl>
                                      </p:cBhvr>
                                    </p:animEffect>
                                  </p:childTnLst>
                                </p:cTn>
                              </p:par>
                            </p:childTnLst>
                          </p:cTn>
                        </p:par>
                        <p:par>
                          <p:cTn id="12" fill="hold">
                            <p:stCondLst>
                              <p:cond delay="2000"/>
                            </p:stCondLst>
                            <p:childTnLst>
                              <p:par>
                                <p:cTn id="13" presetID="6" presetClass="entr" presetSubtype="16"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circle(in)">
                                      <p:cBhvr>
                                        <p:cTn id="15" dur="1000"/>
                                        <p:tgtEl>
                                          <p:spTgt spid="3">
                                            <p:txEl>
                                              <p:pRg st="2" end="2"/>
                                            </p:txEl>
                                          </p:spTgt>
                                        </p:tgtEl>
                                      </p:cBhvr>
                                    </p:animEffect>
                                  </p:childTnLst>
                                </p:cTn>
                              </p:par>
                            </p:childTnLst>
                          </p:cTn>
                        </p:par>
                        <p:par>
                          <p:cTn id="16" fill="hold">
                            <p:stCondLst>
                              <p:cond delay="3000"/>
                            </p:stCondLst>
                            <p:childTnLst>
                              <p:par>
                                <p:cTn id="17" presetID="2" presetClass="entr" presetSubtype="6"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2000" fill="hold"/>
                                        <p:tgtEl>
                                          <p:spTgt spid="5"/>
                                        </p:tgtEl>
                                        <p:attrNameLst>
                                          <p:attrName>ppt_x</p:attrName>
                                        </p:attrNameLst>
                                      </p:cBhvr>
                                      <p:tavLst>
                                        <p:tav tm="0">
                                          <p:val>
                                            <p:strVal val="1+#ppt_w/2"/>
                                          </p:val>
                                        </p:tav>
                                        <p:tav tm="100000">
                                          <p:val>
                                            <p:strVal val="#ppt_x"/>
                                          </p:val>
                                        </p:tav>
                                      </p:tavLst>
                                    </p:anim>
                                    <p:anim calcmode="lin" valueType="num">
                                      <p:cBhvr additive="base">
                                        <p:cTn id="20" dur="2000" fill="hold"/>
                                        <p:tgtEl>
                                          <p:spTgt spid="5"/>
                                        </p:tgtEl>
                                        <p:attrNameLst>
                                          <p:attrName>ppt_y</p:attrName>
                                        </p:attrNameLst>
                                      </p:cBhvr>
                                      <p:tavLst>
                                        <p:tav tm="0">
                                          <p:val>
                                            <p:strVal val="1+#ppt_h/2"/>
                                          </p:val>
                                        </p:tav>
                                        <p:tav tm="100000">
                                          <p:val>
                                            <p:strVal val="#ppt_y"/>
                                          </p:val>
                                        </p:tav>
                                      </p:tavLst>
                                    </p:anim>
                                  </p:childTnLst>
                                </p:cTn>
                              </p:par>
                            </p:childTnLst>
                          </p:cTn>
                        </p:par>
                        <p:par>
                          <p:cTn id="21" fill="hold">
                            <p:stCondLst>
                              <p:cond delay="5000"/>
                            </p:stCondLst>
                            <p:childTnLst>
                              <p:par>
                                <p:cTn id="22" presetID="2" presetClass="entr" presetSubtype="3"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1000" fill="hold"/>
                                        <p:tgtEl>
                                          <p:spTgt spid="6"/>
                                        </p:tgtEl>
                                        <p:attrNameLst>
                                          <p:attrName>ppt_x</p:attrName>
                                        </p:attrNameLst>
                                      </p:cBhvr>
                                      <p:tavLst>
                                        <p:tav tm="0">
                                          <p:val>
                                            <p:strVal val="1+#ppt_w/2"/>
                                          </p:val>
                                        </p:tav>
                                        <p:tav tm="100000">
                                          <p:val>
                                            <p:strVal val="#ppt_x"/>
                                          </p:val>
                                        </p:tav>
                                      </p:tavLst>
                                    </p:anim>
                                    <p:anim calcmode="lin" valueType="num">
                                      <p:cBhvr additive="base">
                                        <p:cTn id="25" dur="1000" fill="hold"/>
                                        <p:tgtEl>
                                          <p:spTgt spid="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P spid="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638"/>
            <a:ext cx="7498080" cy="490066"/>
          </a:xfrm>
        </p:spPr>
        <p:txBody>
          <a:bodyPr>
            <a:noAutofit/>
          </a:bodyPr>
          <a:lstStyle/>
          <a:p>
            <a:pPr algn="r">
              <a:buFont typeface="Wingdings" pitchFamily="2" charset="2"/>
              <a:buChar char="Ø"/>
            </a:pPr>
            <a:r>
              <a:rPr lang="ar-SA" sz="3600" b="1" dirty="0" smtClean="0">
                <a:latin typeface="Arial" pitchFamily="34" charset="0"/>
                <a:cs typeface="Arial" pitchFamily="34" charset="0"/>
              </a:rPr>
              <a:t> الإقليم البارد :</a:t>
            </a:r>
            <a:endParaRPr lang="ar-SA" sz="3600" b="1" dirty="0">
              <a:latin typeface="Arial" pitchFamily="34" charset="0"/>
              <a:cs typeface="Arial" pitchFamily="34" charset="0"/>
            </a:endParaRPr>
          </a:p>
        </p:txBody>
      </p:sp>
      <p:sp>
        <p:nvSpPr>
          <p:cNvPr id="3" name="عنصر نائب للمحتوى 2"/>
          <p:cNvSpPr>
            <a:spLocks noGrp="1"/>
          </p:cNvSpPr>
          <p:nvPr>
            <p:ph idx="1"/>
          </p:nvPr>
        </p:nvSpPr>
        <p:spPr>
          <a:xfrm>
            <a:off x="755576" y="908720"/>
            <a:ext cx="8178112" cy="5688632"/>
          </a:xfrm>
        </p:spPr>
        <p:txBody>
          <a:bodyPr>
            <a:normAutofit lnSpcReduction="10000"/>
          </a:bodyPr>
          <a:lstStyle/>
          <a:p>
            <a:pPr algn="justLow">
              <a:buNone/>
            </a:pPr>
            <a:r>
              <a:rPr lang="ar-SA" b="1" dirty="0" smtClean="0"/>
              <a:t>ويضم المناطق ذات الشتاء الطويل وبمتوسط حراري يقل عن الصفر المئوي. ويمتد إلى ما بعد دائرة عرض 60 درجة شمالاً وجنوباً. ويشغل الغابات الصنوبرية والأقاليم القطبية الباردة. والظروف المناخية في هذا النطاق تحد </a:t>
            </a:r>
            <a:r>
              <a:rPr lang="ar-SA" b="1" smtClean="0"/>
              <a:t>من فرص </a:t>
            </a:r>
            <a:r>
              <a:rPr lang="ar-SA" b="1" dirty="0" smtClean="0"/>
              <a:t>الزراعة وفرص تربية الحيوانات, ورغم ذلك فإن الموارد الغابية متوفرة وهي المصدر الرئيسي للأخشاب ولب الخشب المستخدم في صناعة الورق.</a:t>
            </a:r>
          </a:p>
          <a:p>
            <a:pPr algn="justLow">
              <a:buNone/>
            </a:pPr>
            <a:r>
              <a:rPr lang="ar-SA" b="1" dirty="0" smtClean="0"/>
              <a:t>وتعيش في المناطق القطبية بعض الحيوانات والقوارض, ولا تسمح المناطق الجليدية بوجود مجال  لعيش بعض الحيوانات أما بالنسبة للإنسان فالحياة شاقة بل مستحيلة في المناطق القطبية, كما أن الحياة بها لا يمكن أن تعتمد على الزراعة.</a:t>
            </a:r>
            <a:endParaRPr lang="ar-SA" b="1" dirty="0"/>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pPr/>
              <a:t>25</a:t>
            </a:fld>
            <a:endParaRPr lang="ar-SA"/>
          </a:p>
        </p:txBody>
      </p:sp>
      <p:sp>
        <p:nvSpPr>
          <p:cNvPr id="5" name="مربع نص 4"/>
          <p:cNvSpPr txBox="1"/>
          <p:nvPr/>
        </p:nvSpPr>
        <p:spPr>
          <a:xfrm>
            <a:off x="755576" y="404664"/>
            <a:ext cx="4320480" cy="400110"/>
          </a:xfrm>
          <a:prstGeom prst="rect">
            <a:avLst/>
          </a:prstGeom>
          <a:solidFill>
            <a:schemeClr val="accent2">
              <a:lumMod val="20000"/>
              <a:lumOff val="80000"/>
            </a:schemeClr>
          </a:solidFill>
          <a:ln w="9525">
            <a:solidFill>
              <a:schemeClr val="tx1"/>
            </a:solidFill>
          </a:ln>
        </p:spPr>
        <p:txBody>
          <a:bodyPr wrap="square" rtlCol="1">
            <a:spAutoFit/>
          </a:bodyPr>
          <a:lstStyle/>
          <a:p>
            <a:r>
              <a:rPr lang="ar-SA" sz="2000" dirty="0" smtClean="0">
                <a:solidFill>
                  <a:srgbClr val="FF0000"/>
                </a:solidFill>
              </a:rPr>
              <a:t>بما تفسرين</a:t>
            </a:r>
            <a:r>
              <a:rPr lang="ar-SA" sz="2000" b="1" dirty="0" smtClean="0">
                <a:solidFill>
                  <a:srgbClr val="FF0000"/>
                </a:solidFill>
              </a:rPr>
              <a:t>: استحالة الحياة في الأقاليم الباردة.</a:t>
            </a:r>
            <a:endParaRPr lang="ar-SA" sz="2000" b="1" dirty="0">
              <a:solidFill>
                <a:srgbClr val="FF0000"/>
              </a:solidFill>
            </a:endParaRPr>
          </a:p>
        </p:txBody>
      </p:sp>
      <p:sp>
        <p:nvSpPr>
          <p:cNvPr id="6" name="مربع نص 5"/>
          <p:cNvSpPr txBox="1"/>
          <p:nvPr/>
        </p:nvSpPr>
        <p:spPr>
          <a:xfrm>
            <a:off x="251520" y="6237312"/>
            <a:ext cx="3096344" cy="369332"/>
          </a:xfrm>
          <a:prstGeom prst="rect">
            <a:avLst/>
          </a:prstGeom>
          <a:noFill/>
        </p:spPr>
        <p:txBody>
          <a:bodyPr wrap="square" rtlCol="1">
            <a:spAutoFit/>
          </a:bodyPr>
          <a:lstStyle/>
          <a:p>
            <a:pPr algn="l"/>
            <a:r>
              <a:rPr lang="ar-SA" b="1" dirty="0" smtClean="0">
                <a:solidFill>
                  <a:srgbClr val="FF0000"/>
                </a:solidFill>
              </a:rPr>
              <a:t>نهاية الفصل الثاني. أد/ محمد رمضان</a:t>
            </a:r>
            <a:endParaRPr lang="ar-SA" b="1" dirty="0">
              <a:solidFill>
                <a:srgbClr val="FF0000"/>
              </a:solidFill>
            </a:endParaRPr>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1"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70" decel="100000"/>
                                        <p:tgtEl>
                                          <p:spTgt spid="2"/>
                                        </p:tgtEl>
                                      </p:cBhvr>
                                    </p:animEffect>
                                    <p:animScale>
                                      <p:cBhvr>
                                        <p:cTn id="8" dur="770" decel="100000"/>
                                        <p:tgtEl>
                                          <p:spTgt spid="2"/>
                                        </p:tgtEl>
                                      </p:cBhvr>
                                      <p:from x="10000" y="10000"/>
                                      <p:to x="200000" y="450000"/>
                                    </p:animScale>
                                    <p:animScale>
                                      <p:cBhvr>
                                        <p:cTn id="9" dur="1230" accel="100000" fill="hold">
                                          <p:stCondLst>
                                            <p:cond delay="770"/>
                                          </p:stCondLst>
                                        </p:cTn>
                                        <p:tgtEl>
                                          <p:spTgt spid="2"/>
                                        </p:tgtEl>
                                      </p:cBhvr>
                                      <p:from x="200000" y="450000"/>
                                      <p:to x="100000" y="100000"/>
                                    </p:animScale>
                                    <p:set>
                                      <p:cBhvr>
                                        <p:cTn id="10" dur="770" fill="hold"/>
                                        <p:tgtEl>
                                          <p:spTgt spid="2"/>
                                        </p:tgtEl>
                                        <p:attrNameLst>
                                          <p:attrName>ppt_x</p:attrName>
                                        </p:attrNameLst>
                                      </p:cBhvr>
                                      <p:to>
                                        <p:strVal val="(0.5)"/>
                                      </p:to>
                                    </p:set>
                                    <p:anim from="(0.5)" to="(#ppt_x)" calcmode="lin" valueType="num">
                                      <p:cBhvr>
                                        <p:cTn id="11" dur="1230" accel="100000" fill="hold">
                                          <p:stCondLst>
                                            <p:cond delay="770"/>
                                          </p:stCondLst>
                                        </p:cTn>
                                        <p:tgtEl>
                                          <p:spTgt spid="2"/>
                                        </p:tgtEl>
                                        <p:attrNameLst>
                                          <p:attrName>ppt_x</p:attrName>
                                        </p:attrNameLst>
                                      </p:cBhvr>
                                    </p:anim>
                                    <p:set>
                                      <p:cBhvr>
                                        <p:cTn id="12" dur="770" fill="hold"/>
                                        <p:tgtEl>
                                          <p:spTgt spid="2"/>
                                        </p:tgtEl>
                                        <p:attrNameLst>
                                          <p:attrName>ppt_y</p:attrName>
                                        </p:attrNameLst>
                                      </p:cBhvr>
                                      <p:to>
                                        <p:strVal val="(#ppt_y+0.4)"/>
                                      </p:to>
                                    </p:set>
                                    <p:anim from="(#ppt_y+0.4)" to="(#ppt_y)" calcmode="lin" valueType="num">
                                      <p:cBhvr>
                                        <p:cTn id="13" dur="1230" accel="100000" fill="hold">
                                          <p:stCondLst>
                                            <p:cond delay="770"/>
                                          </p:stCondLst>
                                        </p:cTn>
                                        <p:tgtEl>
                                          <p:spTgt spid="2"/>
                                        </p:tgtEl>
                                        <p:attrNameLst>
                                          <p:attrName>ppt_y</p:attrName>
                                        </p:attrNameLst>
                                      </p:cBhvr>
                                    </p:anim>
                                  </p:childTnLst>
                                </p:cTn>
                              </p:par>
                            </p:childTnLst>
                          </p:cTn>
                        </p:par>
                        <p:par>
                          <p:cTn id="14" fill="hold">
                            <p:stCondLst>
                              <p:cond delay="2000"/>
                            </p:stCondLst>
                            <p:childTnLst>
                              <p:par>
                                <p:cTn id="15" presetID="20" presetClass="entr" presetSubtype="0" fill="hold" grpId="0" nodeType="after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wedge">
                                      <p:cBhvr>
                                        <p:cTn id="17" dur="3000"/>
                                        <p:tgtEl>
                                          <p:spTgt spid="3">
                                            <p:txEl>
                                              <p:pRg st="0" end="0"/>
                                            </p:txEl>
                                          </p:spTgt>
                                        </p:tgtEl>
                                      </p:cBhvr>
                                    </p:animEffect>
                                  </p:childTnLst>
                                </p:cTn>
                              </p:par>
                            </p:childTnLst>
                          </p:cTn>
                        </p:par>
                        <p:par>
                          <p:cTn id="18" fill="hold">
                            <p:stCondLst>
                              <p:cond delay="5000"/>
                            </p:stCondLst>
                            <p:childTnLst>
                              <p:par>
                                <p:cTn id="19" presetID="20" presetClass="entr" presetSubtype="0" fill="hold" grpId="0" nodeType="after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wedge">
                                      <p:cBhvr>
                                        <p:cTn id="21" dur="3000"/>
                                        <p:tgtEl>
                                          <p:spTgt spid="3">
                                            <p:txEl>
                                              <p:pRg st="1" end="1"/>
                                            </p:txEl>
                                          </p:spTgt>
                                        </p:tgtEl>
                                      </p:cBhvr>
                                    </p:animEffect>
                                  </p:childTnLst>
                                </p:cTn>
                              </p:par>
                            </p:childTnLst>
                          </p:cTn>
                        </p:par>
                        <p:par>
                          <p:cTn id="22" fill="hold">
                            <p:stCondLst>
                              <p:cond delay="8000"/>
                            </p:stCondLst>
                            <p:childTnLst>
                              <p:par>
                                <p:cTn id="23" presetID="2" presetClass="entr" presetSubtype="6"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1000" fill="hold"/>
                                        <p:tgtEl>
                                          <p:spTgt spid="5"/>
                                        </p:tgtEl>
                                        <p:attrNameLst>
                                          <p:attrName>ppt_x</p:attrName>
                                        </p:attrNameLst>
                                      </p:cBhvr>
                                      <p:tavLst>
                                        <p:tav tm="0">
                                          <p:val>
                                            <p:strVal val="1+#ppt_w/2"/>
                                          </p:val>
                                        </p:tav>
                                        <p:tav tm="100000">
                                          <p:val>
                                            <p:strVal val="#ppt_x"/>
                                          </p:val>
                                        </p:tav>
                                      </p:tavLst>
                                    </p:anim>
                                    <p:anim calcmode="lin" valueType="num">
                                      <p:cBhvr additive="base">
                                        <p:cTn id="26" dur="10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5" grpId="0" animBg="1"/>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image" Target="../media/image2.jpeg"/></Relationships>
</file>

<file path=ppt/theme/theme1.xml><?xml version="1.0" encoding="utf-8"?>
<a:theme xmlns:a="http://schemas.openxmlformats.org/drawingml/2006/main" name="انقلاب">
  <a:themeElements>
    <a:clrScheme name="انقلاب">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انقلاب">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انقلاب">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رحلة">
  <a:themeElements>
    <a:clrScheme name="رحلة">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رحلة">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رحلة">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3.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1036</TotalTime>
  <Words>1943</Words>
  <Application>Microsoft Office PowerPoint</Application>
  <PresentationFormat>On-screen Show (4:3)</PresentationFormat>
  <Paragraphs>194</Paragraphs>
  <Slides>25</Slides>
  <Notes>1</Notes>
  <HiddenSlides>0</HiddenSlides>
  <MMClips>0</MMClips>
  <ScaleCrop>false</ScaleCrop>
  <HeadingPairs>
    <vt:vector size="4" baseType="variant">
      <vt:variant>
        <vt:lpstr>Theme</vt:lpstr>
      </vt:variant>
      <vt:variant>
        <vt:i4>2</vt:i4>
      </vt:variant>
      <vt:variant>
        <vt:lpstr>Slide Titles</vt:lpstr>
      </vt:variant>
      <vt:variant>
        <vt:i4>25</vt:i4>
      </vt:variant>
    </vt:vector>
  </HeadingPairs>
  <TitlesOfParts>
    <vt:vector size="27" baseType="lpstr">
      <vt:lpstr>انقلاب</vt:lpstr>
      <vt:lpstr>رحلة</vt:lpstr>
      <vt:lpstr>الفصل الثاني: عناصر البيئة الطبيعية.</vt:lpstr>
      <vt:lpstr>تكون عناصر البيئة الطبيعية المسرح الذي يمارس عليه الإنسان دوره في صنع حضارته وتوارثها جيلاً بعد جيل.  ويعتمد نشاطه على عدة مقومات تتفاعل مع بعضها لتحديد أنماط الحياة وجهد الإنسان لاستثمار موارد بيئته ومن ثم تحديد شخصية مواطنه المختلفة. ورغم أن النشاط البشري يعتمد على عدة مقومات إلا أن ابرز هذه المقومات أو العناصر هي:-   1 – المناخ.   2 – مظاهر السطح.   3 – الحياة النباتية. </vt:lpstr>
      <vt:lpstr>1 – المناخ والإنسان:</vt:lpstr>
      <vt:lpstr> المناخ وجسم الإنسان:-</vt:lpstr>
      <vt:lpstr>Slide 5</vt:lpstr>
      <vt:lpstr>Slide 6</vt:lpstr>
      <vt:lpstr>ما هي المناطق التي يتمثل فيها المناخ الأمثل من حيث النشاط البشري؟؟؟؟؟؟؟؟؟؟؟؟؟؟</vt:lpstr>
      <vt:lpstr> المناخ وتوزيع السكان:-</vt:lpstr>
      <vt:lpstr> المناخ والإنتاج الاقتصادي:</vt:lpstr>
      <vt:lpstr>Slide 10</vt:lpstr>
      <vt:lpstr>Slide 11</vt:lpstr>
      <vt:lpstr> المناخ والعمارة:</vt:lpstr>
      <vt:lpstr>2 – مظاهر السطح والإنسان:</vt:lpstr>
      <vt:lpstr>Slide 14</vt:lpstr>
      <vt:lpstr>Slide 15</vt:lpstr>
      <vt:lpstr>3 - الحياة النباتية والإنسان:</vt:lpstr>
      <vt:lpstr>Slide 17</vt:lpstr>
      <vt:lpstr>Slide 18</vt:lpstr>
      <vt:lpstr>4 – الأقاليم الانثروبوجغرافية الكبرى:</vt:lpstr>
      <vt:lpstr>والخريطة التالية تبين البيئات الكبرى في العالم:</vt:lpstr>
      <vt:lpstr> الإقليم الحار الرطب:</vt:lpstr>
      <vt:lpstr>Slide 22</vt:lpstr>
      <vt:lpstr>الإقليم الجاف:</vt:lpstr>
      <vt:lpstr> الإقليم المعتدل:</vt:lpstr>
      <vt:lpstr> الإقليم البارد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الفصل الثاني: عناصر البيئة الطبيعية.</dc:title>
  <dc:creator>أد محمد رمضان</dc:creator>
  <cp:lastModifiedBy>toshiba</cp:lastModifiedBy>
  <cp:revision>152</cp:revision>
  <dcterms:modified xsi:type="dcterms:W3CDTF">2010-11-27T21:39:41Z</dcterms:modified>
</cp:coreProperties>
</file>