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316F764C-4BC5-4A1B-84C0-C5DBC5AF273E}" type="datetimeFigureOut">
              <a:rPr lang="en-US" smtClean="0"/>
              <a:t>11/12/2011</a:t>
            </a:fld>
            <a:endParaRPr lang="en-US"/>
          </a:p>
        </p:txBody>
      </p:sp>
      <p:sp>
        <p:nvSpPr>
          <p:cNvPr id="16" name="عنصر نائب لرقم الشريحة 15"/>
          <p:cNvSpPr>
            <a:spLocks noGrp="1"/>
          </p:cNvSpPr>
          <p:nvPr>
            <p:ph type="sldNum" sz="quarter" idx="11"/>
          </p:nvPr>
        </p:nvSpPr>
        <p:spPr/>
        <p:txBody>
          <a:bodyPr/>
          <a:lstStyle/>
          <a:p>
            <a:fld id="{19D8EEDA-30F5-4614-97AB-B260D2F7E7CC}" type="slidenum">
              <a:rPr lang="en-US" smtClean="0"/>
              <a:t>‹#›</a:t>
            </a:fld>
            <a:endParaRPr lang="en-US"/>
          </a:p>
        </p:txBody>
      </p:sp>
      <p:sp>
        <p:nvSpPr>
          <p:cNvPr id="17" name="عنصر نائب للتذييل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316F764C-4BC5-4A1B-84C0-C5DBC5AF273E}" type="datetimeFigureOut">
              <a:rPr lang="en-US" smtClean="0"/>
              <a:t>11/12/2011</a:t>
            </a:fld>
            <a:endParaRPr lang="en-US"/>
          </a:p>
        </p:txBody>
      </p:sp>
      <p:sp>
        <p:nvSpPr>
          <p:cNvPr id="15" name="عنصر نائب لرقم الشريحة 14"/>
          <p:cNvSpPr>
            <a:spLocks noGrp="1"/>
          </p:cNvSpPr>
          <p:nvPr>
            <p:ph type="sldNum" sz="quarter" idx="15"/>
          </p:nvPr>
        </p:nvSpPr>
        <p:spPr/>
        <p:txBody>
          <a:bodyPr/>
          <a:lstStyle>
            <a:lvl1pPr algn="ctr">
              <a:defRPr/>
            </a:lvl1pPr>
          </a:lstStyle>
          <a:p>
            <a:fld id="{19D8EEDA-30F5-4614-97AB-B260D2F7E7CC}" type="slidenum">
              <a:rPr lang="en-US" smtClean="0"/>
              <a:t>‹#›</a:t>
            </a:fld>
            <a:endParaRPr lang="en-US"/>
          </a:p>
        </p:txBody>
      </p:sp>
      <p:sp>
        <p:nvSpPr>
          <p:cNvPr id="16" name="عنصر نائب للتذييل 15"/>
          <p:cNvSpPr>
            <a:spLocks noGrp="1"/>
          </p:cNvSpPr>
          <p:nvPr>
            <p:ph type="ftr" sz="quarter" idx="16"/>
          </p:nvPr>
        </p:nvSpPr>
        <p:spPr/>
        <p:txBody>
          <a:bodyPr/>
          <a:lstStyle/>
          <a:p>
            <a:endParaRPr lang="en-US"/>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316F764C-4BC5-4A1B-84C0-C5DBC5AF273E}" type="datetimeFigureOut">
              <a:rPr lang="en-US" smtClean="0"/>
              <a:t>11/12/2011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9D8EEDA-30F5-4614-97AB-B260D2F7E7CC}" type="slidenum">
              <a:rPr lang="en-US" smtClean="0"/>
              <a:t>‹#›</a:t>
            </a:fld>
            <a:endParaRPr lang="en-US"/>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316F764C-4BC5-4A1B-84C0-C5DBC5AF273E}" type="datetimeFigureOut">
              <a:rPr lang="en-US" smtClean="0"/>
              <a:t>11/12/2011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19D8EEDA-30F5-4614-97AB-B260D2F7E7CC}" type="slidenum">
              <a:rPr lang="en-US" smtClean="0"/>
              <a:t>‹#›</a:t>
            </a:fld>
            <a:endParaRPr lang="en-US"/>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19D8EEDA-30F5-4614-97AB-B260D2F7E7CC}" type="slidenum">
              <a:rPr lang="en-US" smtClean="0"/>
              <a:t>‹#›</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7" name="عنصر نائب للتاريخ 6"/>
          <p:cNvSpPr>
            <a:spLocks noGrp="1"/>
          </p:cNvSpPr>
          <p:nvPr>
            <p:ph type="dt" sz="half" idx="10"/>
          </p:nvPr>
        </p:nvSpPr>
        <p:spPr/>
        <p:txBody>
          <a:bodyPr/>
          <a:lstStyle/>
          <a:p>
            <a:fld id="{316F764C-4BC5-4A1B-84C0-C5DBC5AF273E}" type="datetimeFigureOut">
              <a:rPr lang="en-US" smtClean="0"/>
              <a:t>11/12/2011</a:t>
            </a:fld>
            <a:endParaRPr lang="en-US"/>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316F764C-4BC5-4A1B-84C0-C5DBC5AF273E}" type="datetimeFigureOut">
              <a:rPr lang="en-US" smtClean="0"/>
              <a:t>11/12/2011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19D8EEDA-30F5-4614-97AB-B260D2F7E7CC}" type="slidenum">
              <a:rPr lang="en-US" smtClean="0"/>
              <a:t>‹#›</a:t>
            </a:fld>
            <a:endParaRPr lang="en-US"/>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16F764C-4BC5-4A1B-84C0-C5DBC5AF273E}" type="datetimeFigureOut">
              <a:rPr lang="en-US" smtClean="0"/>
              <a:t>11/12/2011</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19D8EEDA-30F5-4614-97AB-B260D2F7E7C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316F764C-4BC5-4A1B-84C0-C5DBC5AF273E}" type="datetimeFigureOut">
              <a:rPr lang="en-US" smtClean="0"/>
              <a:t>11/12/2011</a:t>
            </a:fld>
            <a:endParaRPr lang="en-US"/>
          </a:p>
        </p:txBody>
      </p:sp>
      <p:sp>
        <p:nvSpPr>
          <p:cNvPr id="9" name="عنصر نائب لرقم الشريحة 8"/>
          <p:cNvSpPr>
            <a:spLocks noGrp="1"/>
          </p:cNvSpPr>
          <p:nvPr>
            <p:ph type="sldNum" sz="quarter" idx="15"/>
          </p:nvPr>
        </p:nvSpPr>
        <p:spPr/>
        <p:txBody>
          <a:bodyPr/>
          <a:lstStyle/>
          <a:p>
            <a:fld id="{19D8EEDA-30F5-4614-97AB-B260D2F7E7CC}" type="slidenum">
              <a:rPr lang="en-US" smtClean="0"/>
              <a:t>‹#›</a:t>
            </a:fld>
            <a:endParaRPr lang="en-US"/>
          </a:p>
        </p:txBody>
      </p:sp>
      <p:sp>
        <p:nvSpPr>
          <p:cNvPr id="10" name="عنصر نائب للتذييل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316F764C-4BC5-4A1B-84C0-C5DBC5AF273E}" type="datetimeFigureOut">
              <a:rPr lang="en-US" smtClean="0"/>
              <a:t>11/12/2011</a:t>
            </a:fld>
            <a:endParaRPr lang="en-US"/>
          </a:p>
        </p:txBody>
      </p:sp>
      <p:sp>
        <p:nvSpPr>
          <p:cNvPr id="9" name="عنصر نائب لرقم الشريحة 8"/>
          <p:cNvSpPr>
            <a:spLocks noGrp="1"/>
          </p:cNvSpPr>
          <p:nvPr>
            <p:ph type="sldNum" sz="quarter" idx="11"/>
          </p:nvPr>
        </p:nvSpPr>
        <p:spPr/>
        <p:txBody>
          <a:bodyPr/>
          <a:lstStyle/>
          <a:p>
            <a:fld id="{19D8EEDA-30F5-4614-97AB-B260D2F7E7CC}" type="slidenum">
              <a:rPr lang="en-US" smtClean="0"/>
              <a:t>‹#›</a:t>
            </a:fld>
            <a:endParaRPr lang="en-US"/>
          </a:p>
        </p:txBody>
      </p:sp>
      <p:sp>
        <p:nvSpPr>
          <p:cNvPr id="10" name="عنصر نائب للتذييل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16F764C-4BC5-4A1B-84C0-C5DBC5AF273E}" type="datetimeFigureOut">
              <a:rPr lang="en-US" smtClean="0"/>
              <a:t>11/12/2011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9D8EEDA-30F5-4614-97AB-B260D2F7E7C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316F764C-4BC5-4A1B-84C0-C5DBC5AF273E}" type="datetimeFigureOut">
              <a:rPr lang="en-US" smtClean="0"/>
              <a:t>11/12/2011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9D8EEDA-30F5-4614-97AB-B260D2F7E7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316F764C-4BC5-4A1B-84C0-C5DBC5AF273E}" type="datetimeFigureOut">
              <a:rPr lang="en-US" smtClean="0"/>
              <a:t>11/12/2011</a:t>
            </a:fld>
            <a:endParaRPr lang="en-US"/>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9D8EEDA-30F5-4614-97AB-B260D2F7E7CC}" type="slidenum">
              <a:rPr lang="en-US" smtClean="0"/>
              <a:t>‹#›</a:t>
            </a:fld>
            <a:endParaRPr lang="en-US"/>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a:xfrm>
            <a:off x="467544" y="-603448"/>
            <a:ext cx="8229600" cy="4644752"/>
          </a:xfrm>
          <a:noFill/>
          <a:ln>
            <a:noFill/>
          </a:ln>
        </p:spPr>
        <p:txBody>
          <a:bodyPr>
            <a:normAutofit/>
          </a:bodyPr>
          <a:lstStyle/>
          <a:p>
            <a:pPr algn="ctr"/>
            <a:r>
              <a:rPr lang="en-US" sz="9600" smtClean="0">
                <a:solidFill>
                  <a:schemeClr val="accent3">
                    <a:lumMod val="60000"/>
                    <a:lumOff val="40000"/>
                  </a:schemeClr>
                </a:solidFill>
              </a:rPr>
              <a:t>New criticism</a:t>
            </a:r>
            <a:endParaRPr lang="en-US" sz="9600">
              <a:solidFill>
                <a:schemeClr val="accent3">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5536" y="1196752"/>
            <a:ext cx="8229600" cy="5220072"/>
          </a:xfrm>
        </p:spPr>
        <p:txBody>
          <a:bodyPr>
            <a:normAutofit fontScale="85000" lnSpcReduction="20000"/>
          </a:bodyPr>
          <a:lstStyle/>
          <a:p>
            <a:pPr>
              <a:buNone/>
            </a:pPr>
            <a:r>
              <a:rPr lang="en-US" sz="2900" smtClean="0"/>
              <a:t>           The </a:t>
            </a:r>
            <a:r>
              <a:rPr lang="en-US" sz="2900" smtClean="0"/>
              <a:t>dominated literary theory in 1940s was New Criticism. It </a:t>
            </a:r>
            <a:r>
              <a:rPr lang="en-US" sz="2900" smtClean="0"/>
              <a:t>was </a:t>
            </a:r>
            <a:r>
              <a:rPr lang="en-US" sz="2900" smtClean="0"/>
              <a:t>almost a </a:t>
            </a:r>
            <a:r>
              <a:rPr lang="en-US" sz="2900" smtClean="0"/>
              <a:t>reaction toward Biographical and Traditional Historical criticism, </a:t>
            </a:r>
            <a:r>
              <a:rPr lang="en-US" sz="2900" smtClean="0"/>
              <a:t>which </a:t>
            </a:r>
            <a:r>
              <a:rPr lang="en-US" sz="2900" smtClean="0"/>
              <a:t>was focused </a:t>
            </a:r>
            <a:r>
              <a:rPr lang="en-US" sz="2900" smtClean="0"/>
              <a:t>on extra-text materials, such as the biography of the author</a:t>
            </a:r>
            <a:r>
              <a:rPr lang="en-US" sz="2900" smtClean="0"/>
              <a:t>. </a:t>
            </a:r>
            <a:r>
              <a:rPr lang="en-US" sz="2900" smtClean="0"/>
              <a:t>New Criticism </a:t>
            </a:r>
            <a:r>
              <a:rPr lang="en-US" sz="2900" smtClean="0"/>
              <a:t>claimed that the text, as a complete work of art, is </a:t>
            </a:r>
            <a:r>
              <a:rPr lang="en-US" sz="2900" smtClean="0"/>
              <a:t>adequate </a:t>
            </a:r>
            <a:r>
              <a:rPr lang="en-US" sz="2900" smtClean="0"/>
              <a:t>for interpretation</a:t>
            </a:r>
            <a:r>
              <a:rPr lang="en-US" sz="2900" smtClean="0"/>
              <a:t>, and one should look at the text, and only the text, in </a:t>
            </a:r>
            <a:r>
              <a:rPr lang="en-US" sz="2900" smtClean="0"/>
              <a:t>order </a:t>
            </a:r>
            <a:r>
              <a:rPr lang="en-US" sz="2900" smtClean="0"/>
              <a:t>to analyze </a:t>
            </a:r>
            <a:r>
              <a:rPr lang="en-US" sz="2900" smtClean="0"/>
              <a:t>it and get the true meaning of it. New Criticism is quite </a:t>
            </a:r>
            <a:r>
              <a:rPr lang="en-US" sz="2900" smtClean="0"/>
              <a:t>well </a:t>
            </a:r>
            <a:r>
              <a:rPr lang="en-US" sz="2900" smtClean="0"/>
              <a:t>connected with </a:t>
            </a:r>
            <a:r>
              <a:rPr lang="en-US" sz="2900" smtClean="0"/>
              <a:t>the term “close reading”, which means the careful analysis of a </a:t>
            </a:r>
            <a:r>
              <a:rPr lang="en-US" sz="2900" smtClean="0"/>
              <a:t>text </a:t>
            </a:r>
            <a:r>
              <a:rPr lang="en-US" sz="2900" smtClean="0"/>
              <a:t>with paying </a:t>
            </a:r>
            <a:r>
              <a:rPr lang="en-US" sz="2900" smtClean="0"/>
              <a:t>attention to its structure, syntax, figures of speech, and so one. </a:t>
            </a:r>
            <a:r>
              <a:rPr lang="en-US" sz="2900" smtClean="0"/>
              <a:t>In </a:t>
            </a:r>
            <a:r>
              <a:rPr lang="en-US" sz="2900" smtClean="0"/>
              <a:t>this way</a:t>
            </a:r>
            <a:r>
              <a:rPr lang="en-US" sz="2900" smtClean="0"/>
              <a:t>, a New Critic tries to examine the “formal elements” of the text, </a:t>
            </a:r>
            <a:r>
              <a:rPr lang="en-US" sz="2900" smtClean="0"/>
              <a:t>such </a:t>
            </a:r>
            <a:r>
              <a:rPr lang="en-US" sz="2900" smtClean="0"/>
              <a:t>as characterization</a:t>
            </a:r>
            <a:r>
              <a:rPr lang="en-US" sz="2900" smtClean="0"/>
              <a:t>, setting of time and place, point of view, plot</a:t>
            </a:r>
            <a:r>
              <a:rPr lang="en-US" sz="2900" smtClean="0"/>
              <a:t>, </a:t>
            </a:r>
            <a:r>
              <a:rPr lang="en-US" sz="2900" smtClean="0"/>
              <a:t>images, metaphors </a:t>
            </a:r>
            <a:r>
              <a:rPr lang="en-US" sz="2900" smtClean="0"/>
              <a:t>and symbols to interpret the text and find the theme.</a:t>
            </a:r>
          </a:p>
          <a:p>
            <a:endParaRPr lang="en-US"/>
          </a:p>
        </p:txBody>
      </p:sp>
      <p:sp>
        <p:nvSpPr>
          <p:cNvPr id="3" name="عنوان 2"/>
          <p:cNvSpPr>
            <a:spLocks noGrp="1"/>
          </p:cNvSpPr>
          <p:nvPr>
            <p:ph type="title"/>
          </p:nvPr>
        </p:nvSpPr>
        <p:spPr>
          <a:xfrm>
            <a:off x="457200" y="152400"/>
            <a:ext cx="8229600" cy="972344"/>
          </a:xfrm>
        </p:spPr>
        <p:txBody>
          <a:bodyPr/>
          <a:lstStyle/>
          <a:p>
            <a:pPr algn="ctr"/>
            <a:r>
              <a:rPr lang="en-US" smtClean="0">
                <a:solidFill>
                  <a:schemeClr val="accent3">
                    <a:lumMod val="75000"/>
                  </a:schemeClr>
                </a:solidFill>
              </a:rPr>
              <a:t>I</a:t>
            </a:r>
            <a:r>
              <a:rPr lang="en-US" smtClean="0">
                <a:solidFill>
                  <a:schemeClr val="accent3">
                    <a:lumMod val="75000"/>
                  </a:schemeClr>
                </a:solidFill>
              </a:rPr>
              <a:t>ntrodection</a:t>
            </a:r>
            <a:endParaRPr lang="en-US">
              <a:solidFill>
                <a:schemeClr val="accent3">
                  <a:lumMod val="7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980728"/>
            <a:ext cx="8229600" cy="5115272"/>
          </a:xfrm>
        </p:spPr>
        <p:txBody>
          <a:bodyPr>
            <a:normAutofit/>
          </a:bodyPr>
          <a:lstStyle/>
          <a:p>
            <a:pPr>
              <a:buNone/>
            </a:pPr>
            <a:r>
              <a:rPr lang="en-US" smtClean="0"/>
              <a:t>           These </a:t>
            </a:r>
            <a:r>
              <a:rPr lang="en-US" smtClean="0"/>
              <a:t>formal elements, as well as linguistic elements (i.e</a:t>
            </a:r>
            <a:r>
              <a:rPr lang="en-US" smtClean="0"/>
              <a:t>., </a:t>
            </a:r>
            <a:r>
              <a:rPr lang="en-US" smtClean="0"/>
              <a:t>ambiguity, paradox</a:t>
            </a:r>
            <a:r>
              <a:rPr lang="en-US" smtClean="0"/>
              <a:t>, irony and tension) are the critic’s references to interpret </a:t>
            </a:r>
            <a:r>
              <a:rPr lang="en-US" smtClean="0"/>
              <a:t>and </a:t>
            </a:r>
            <a:r>
              <a:rPr lang="en-US" smtClean="0"/>
              <a:t>support the </a:t>
            </a:r>
            <a:r>
              <a:rPr lang="en-US" smtClean="0"/>
              <a:t>theme of a literary work. New Critics believe that there is a </a:t>
            </a:r>
            <a:r>
              <a:rPr lang="en-US" smtClean="0"/>
              <a:t>unique </a:t>
            </a:r>
            <a:r>
              <a:rPr lang="en-US" smtClean="0"/>
              <a:t>and universal </a:t>
            </a:r>
            <a:r>
              <a:rPr lang="en-US" smtClean="0"/>
              <a:t>theme in [great] works of art, which is timeless and independent </a:t>
            </a:r>
            <a:r>
              <a:rPr lang="en-US" smtClean="0"/>
              <a:t>of </a:t>
            </a:r>
            <a:r>
              <a:rPr lang="en-US" smtClean="0"/>
              <a:t>the reader </a:t>
            </a:r>
            <a:r>
              <a:rPr lang="en-US" smtClean="0"/>
              <a:t>or social, historical events. And these elements are the only </a:t>
            </a:r>
            <a:r>
              <a:rPr lang="en-US" smtClean="0"/>
              <a:t>true </a:t>
            </a:r>
            <a:r>
              <a:rPr lang="en-US" smtClean="0"/>
              <a:t>means by </a:t>
            </a:r>
            <a:r>
              <a:rPr lang="en-US" smtClean="0"/>
              <a:t>with a critic can understand and should interpret </a:t>
            </a:r>
            <a:r>
              <a:rPr lang="en-US" smtClean="0"/>
              <a:t>the </a:t>
            </a:r>
            <a:r>
              <a:rPr lang="en-US" smtClean="0"/>
              <a:t>text.</a:t>
            </a:r>
          </a:p>
          <a:p>
            <a:pPr>
              <a:buNone/>
            </a:pPr>
            <a:r>
              <a:rPr lang="en-US" smtClean="0"/>
              <a:t>          Although </a:t>
            </a:r>
            <a:r>
              <a:rPr lang="en-US" smtClean="0"/>
              <a:t>New Criticism was once successful in a way to ask critics and readers for a change in their view point of evaluating a literary text,</a:t>
            </a:r>
            <a:endParaRPr lang="en-US" smtClean="0"/>
          </a:p>
          <a:p>
            <a:pPr>
              <a:buNone/>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2"/>
          <p:cNvSpPr>
            <a:spLocks noGrp="1"/>
          </p:cNvSpPr>
          <p:nvPr>
            <p:ph idx="1"/>
          </p:nvPr>
        </p:nvSpPr>
        <p:spPr>
          <a:xfrm>
            <a:off x="467544" y="404664"/>
            <a:ext cx="8229600" cy="6597352"/>
          </a:xfrm>
        </p:spPr>
        <p:txBody>
          <a:bodyPr>
            <a:normAutofit/>
          </a:bodyPr>
          <a:lstStyle/>
          <a:p>
            <a:pPr>
              <a:buNone/>
            </a:pPr>
            <a:r>
              <a:rPr lang="en-US" smtClean="0"/>
              <a:t>    after a while </a:t>
            </a:r>
            <a:r>
              <a:rPr lang="en-US" smtClean="0"/>
              <a:t>it was accused of being too restrictive by denying the </a:t>
            </a:r>
            <a:r>
              <a:rPr lang="en-US" smtClean="0"/>
              <a:t>historical </a:t>
            </a:r>
            <a:r>
              <a:rPr lang="en-US" smtClean="0"/>
              <a:t>and biographical information, and too linguistic, and not universally practical, consequently it was replaced with other literary theories, such as Reader Response, New Historicism and Cultural Studies. New Criticism was practiced from 1920s to early 1960s, and can be considered a dead theory now. Affirming this, Tyson states that it is no longer in practice, but also comments that some of its features are still in use and important to observe, such as the notion of close reading. Thompson, also, believes that New Criticism has received a great attention and its popularity among literary publications and academic programs is because of its elusiveness.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7544" y="260648"/>
            <a:ext cx="8229600" cy="5652120"/>
          </a:xfrm>
        </p:spPr>
        <p:txBody>
          <a:bodyPr>
            <a:normAutofit lnSpcReduction="10000"/>
          </a:bodyPr>
          <a:lstStyle/>
          <a:p>
            <a:pPr>
              <a:buNone/>
            </a:pPr>
            <a:endParaRPr lang="en-US" sz="2400" smtClean="0"/>
          </a:p>
          <a:p>
            <a:pPr>
              <a:buNone/>
            </a:pPr>
            <a:r>
              <a:rPr lang="en-US" sz="2400" smtClean="0"/>
              <a:t>   “</a:t>
            </a:r>
            <a:r>
              <a:rPr lang="en-US" sz="2400" smtClean="0"/>
              <a:t>It has never been a school in the sense Russian Formalism has and therefore its commentators could exercise pleasant freedom in singling out its characteristics and defining its boundaries” (33-34). This is the reason we can find different definitions and principles about New Criticism, and we cannot 100% agree on a particular group of people to call them the founders of New Criticism, although there are well-known advocators.</a:t>
            </a:r>
          </a:p>
          <a:p>
            <a:pPr>
              <a:buNone/>
            </a:pPr>
            <a:r>
              <a:rPr lang="en-US" sz="2400" smtClean="0"/>
              <a:t>              It </a:t>
            </a:r>
            <a:r>
              <a:rPr lang="en-US" sz="2400" smtClean="0"/>
              <a:t>is worth mentioning that because New Critics tried to provide </a:t>
            </a:r>
            <a:r>
              <a:rPr lang="en-US" sz="2400" smtClean="0"/>
              <a:t>verbal </a:t>
            </a:r>
            <a:r>
              <a:rPr lang="en-US" sz="2400" smtClean="0"/>
              <a:t>or textual </a:t>
            </a:r>
            <a:r>
              <a:rPr lang="en-US" sz="2400" smtClean="0"/>
              <a:t>evidences for their claim, their approach is objective. They </a:t>
            </a:r>
            <a:r>
              <a:rPr lang="en-US" sz="2400" smtClean="0"/>
              <a:t>believe </a:t>
            </a:r>
            <a:r>
              <a:rPr lang="en-US" sz="2400" smtClean="0"/>
              <a:t>that the </a:t>
            </a:r>
            <a:r>
              <a:rPr lang="en-US" sz="2400" smtClean="0"/>
              <a:t>text provides a way to be interpreted, and formal elements help this </a:t>
            </a:r>
            <a:r>
              <a:rPr lang="en-US" sz="2400" smtClean="0"/>
              <a:t>to </a:t>
            </a:r>
            <a:r>
              <a:rPr lang="en-US" sz="2400" smtClean="0"/>
              <a:t>be done</a:t>
            </a:r>
            <a:r>
              <a:rPr lang="en-US" sz="2400" smtClean="0"/>
              <a:t>. That is why New Criticism is sometimes called objective criticism. </a:t>
            </a:r>
            <a:r>
              <a:rPr lang="en-US" sz="2400" smtClean="0"/>
              <a:t>It </a:t>
            </a:r>
            <a:r>
              <a:rPr lang="en-US" sz="2400" smtClean="0"/>
              <a:t>is also </a:t>
            </a:r>
            <a:r>
              <a:rPr lang="en-US" sz="2400" smtClean="0"/>
              <a:t>called an intrinsic criticism, because it is just concerned about the </a:t>
            </a:r>
            <a:r>
              <a:rPr lang="en-US" sz="2400" smtClean="0"/>
              <a:t>text </a:t>
            </a:r>
            <a:r>
              <a:rPr lang="en-US" sz="2400" smtClean="0"/>
              <a:t>itself (Tyson</a:t>
            </a:r>
            <a:r>
              <a:rPr lang="en-US" sz="2400" smtClean="0"/>
              <a:t>).</a:t>
            </a:r>
          </a:p>
          <a:p>
            <a:pPr>
              <a:buNone/>
            </a:pP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fontScale="85000" lnSpcReduction="20000"/>
          </a:bodyPr>
          <a:lstStyle/>
          <a:p>
            <a:pPr>
              <a:buNone/>
            </a:pPr>
            <a:r>
              <a:rPr lang="en-US" smtClean="0"/>
              <a:t>             According </a:t>
            </a:r>
            <a:r>
              <a:rPr lang="en-US" smtClean="0"/>
              <a:t>to Tyson, in overcoming the Biographical </a:t>
            </a:r>
            <a:r>
              <a:rPr lang="en-US" smtClean="0"/>
              <a:t>and </a:t>
            </a:r>
            <a:r>
              <a:rPr lang="en-US" smtClean="0"/>
              <a:t>Traditional Historical </a:t>
            </a:r>
            <a:r>
              <a:rPr lang="en-US" smtClean="0"/>
              <a:t>criticism and replacing the extra-text materials </a:t>
            </a:r>
            <a:r>
              <a:rPr lang="en-US" smtClean="0"/>
              <a:t>with </a:t>
            </a:r>
            <a:r>
              <a:rPr lang="en-US" smtClean="0"/>
              <a:t>internal references </a:t>
            </a:r>
            <a:r>
              <a:rPr lang="en-US" smtClean="0"/>
              <a:t>to the text itself, New Criticism had to face “the authorial </a:t>
            </a:r>
            <a:r>
              <a:rPr lang="en-US" smtClean="0"/>
              <a:t>intention</a:t>
            </a:r>
            <a:r>
              <a:rPr lang="en-US" smtClean="0"/>
              <a:t>”. Traditional </a:t>
            </a:r>
            <a:r>
              <a:rPr lang="en-US" smtClean="0"/>
              <a:t>readers and critics believed that there is always an idea (</a:t>
            </a:r>
            <a:r>
              <a:rPr lang="en-US" smtClean="0"/>
              <a:t>or </a:t>
            </a:r>
            <a:r>
              <a:rPr lang="en-US" smtClean="0"/>
              <a:t>intention) behind </a:t>
            </a:r>
            <a:r>
              <a:rPr lang="en-US" smtClean="0"/>
              <a:t>every literary work which its author had in his mind, </a:t>
            </a:r>
            <a:r>
              <a:rPr lang="en-US" smtClean="0"/>
              <a:t>before </a:t>
            </a:r>
            <a:r>
              <a:rPr lang="en-US" smtClean="0"/>
              <a:t>writing. This </a:t>
            </a:r>
            <a:r>
              <a:rPr lang="en-US" smtClean="0"/>
              <a:t>is the reason he has written the book; to communicate it, </a:t>
            </a:r>
            <a:r>
              <a:rPr lang="en-US" smtClean="0"/>
              <a:t>implicitly </a:t>
            </a:r>
            <a:r>
              <a:rPr lang="en-US" smtClean="0"/>
              <a:t>or explicitly</a:t>
            </a:r>
            <a:r>
              <a:rPr lang="en-US" smtClean="0"/>
              <a:t>, with us. That’s why they studied the author’s biography, his </a:t>
            </a:r>
            <a:r>
              <a:rPr lang="en-US" smtClean="0"/>
              <a:t>life </a:t>
            </a:r>
            <a:r>
              <a:rPr lang="en-US" smtClean="0"/>
              <a:t>and time</a:t>
            </a:r>
            <a:r>
              <a:rPr lang="en-US" smtClean="0"/>
              <a:t>. But New Criticism rejected the authorial intention, by pointing </a:t>
            </a:r>
            <a:r>
              <a:rPr lang="en-US" smtClean="0"/>
              <a:t>out </a:t>
            </a:r>
            <a:r>
              <a:rPr lang="en-US" smtClean="0"/>
              <a:t>the intentional </a:t>
            </a:r>
            <a:r>
              <a:rPr lang="en-US" smtClean="0"/>
              <a:t>fallacy. They doubted if there is an authorial intention at all</a:t>
            </a:r>
            <a:r>
              <a:rPr lang="en-US" smtClean="0"/>
              <a:t>, </a:t>
            </a:r>
            <a:r>
              <a:rPr lang="en-US" smtClean="0"/>
              <a:t>when most </a:t>
            </a:r>
            <a:r>
              <a:rPr lang="en-US" smtClean="0"/>
              <a:t>of great authors of past are death and cannot come to tell us </a:t>
            </a:r>
            <a:r>
              <a:rPr lang="en-US" smtClean="0"/>
              <a:t>how </a:t>
            </a:r>
            <a:r>
              <a:rPr lang="en-US" smtClean="0"/>
              <a:t>their books </a:t>
            </a:r>
            <a:r>
              <a:rPr lang="en-US" smtClean="0"/>
              <a:t>are supposed to be read. And, based on New Criticism, even if </a:t>
            </a:r>
            <a:r>
              <a:rPr lang="en-US" smtClean="0"/>
              <a:t>there </a:t>
            </a:r>
            <a:r>
              <a:rPr lang="en-US" smtClean="0"/>
              <a:t>is such </a:t>
            </a:r>
            <a:r>
              <a:rPr lang="en-US" smtClean="0"/>
              <a:t>a claim, it may be just an intentional fallacy</a:t>
            </a:r>
            <a:r>
              <a:rPr lang="en-US" smtClean="0"/>
              <a:t>. </a:t>
            </a:r>
            <a:endParaRPr lang="en-US"/>
          </a:p>
        </p:txBody>
      </p:sp>
      <p:sp>
        <p:nvSpPr>
          <p:cNvPr id="3" name="عنوان 2"/>
          <p:cNvSpPr>
            <a:spLocks noGrp="1"/>
          </p:cNvSpPr>
          <p:nvPr>
            <p:ph type="title"/>
          </p:nvPr>
        </p:nvSpPr>
        <p:spPr>
          <a:xfrm>
            <a:off x="467544" y="260648"/>
            <a:ext cx="8229600" cy="1219200"/>
          </a:xfrm>
        </p:spPr>
        <p:txBody>
          <a:bodyPr>
            <a:normAutofit fontScale="90000"/>
          </a:bodyPr>
          <a:lstStyle/>
          <a:p>
            <a:pPr algn="ctr"/>
            <a:r>
              <a:rPr lang="en-US" smtClean="0">
                <a:solidFill>
                  <a:schemeClr val="accent4">
                    <a:lumMod val="50000"/>
                  </a:schemeClr>
                </a:solidFill>
              </a:rPr>
              <a:t>New</a:t>
            </a:r>
            <a:r>
              <a:rPr lang="en-US" smtClean="0">
                <a:solidFill>
                  <a:schemeClr val="accent4">
                    <a:lumMod val="50000"/>
                  </a:schemeClr>
                </a:solidFill>
              </a:rPr>
              <a:t> </a:t>
            </a:r>
            <a:r>
              <a:rPr lang="en-US" smtClean="0">
                <a:solidFill>
                  <a:schemeClr val="accent4">
                    <a:lumMod val="50000"/>
                  </a:schemeClr>
                </a:solidFill>
              </a:rPr>
              <a:t>Criticism V.S.</a:t>
            </a:r>
            <a:r>
              <a:rPr lang="en-US" smtClean="0">
                <a:solidFill>
                  <a:schemeClr val="accent4">
                    <a:lumMod val="50000"/>
                  </a:schemeClr>
                </a:solidFill>
              </a:rPr>
              <a:t> </a:t>
            </a:r>
            <a:r>
              <a:rPr lang="en-US" smtClean="0">
                <a:solidFill>
                  <a:schemeClr val="accent4">
                    <a:lumMod val="50000"/>
                  </a:schemeClr>
                </a:solidFill>
              </a:rPr>
              <a:t>Biographical and Traditional Historical </a:t>
            </a:r>
            <a:r>
              <a:rPr lang="en-US" dirty="0" smtClean="0">
                <a:solidFill>
                  <a:schemeClr val="accent4">
                    <a:lumMod val="50000"/>
                  </a:schemeClr>
                </a:solidFill>
              </a:rPr>
              <a:t>criticism</a:t>
            </a:r>
            <a:endParaRPr lang="en-US">
              <a:solidFill>
                <a:schemeClr val="accent4">
                  <a:lumMod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67544" y="476672"/>
            <a:ext cx="8229600" cy="5835352"/>
          </a:xfrm>
        </p:spPr>
        <p:txBody>
          <a:bodyPr>
            <a:normAutofit fontScale="92500" lnSpcReduction="20000"/>
          </a:bodyPr>
          <a:lstStyle/>
          <a:p>
            <a:r>
              <a:rPr lang="en-US" smtClean="0"/>
              <a:t>          Too </a:t>
            </a:r>
            <a:r>
              <a:rPr lang="en-US" smtClean="0"/>
              <a:t>many times an author wants to say something, but the result is different and it is possible if the poet is not aware of the intention of his poem at the first stage. Therefore, whatever an author says about his work is just an interpretation of it, like many other interpretations by its readers. When it is not supported by the text, it is not </a:t>
            </a:r>
            <a:r>
              <a:rPr lang="en-US" smtClean="0"/>
              <a:t>valuable</a:t>
            </a:r>
            <a:r>
              <a:rPr lang="en-US" smtClean="0"/>
              <a:t>.</a:t>
            </a:r>
          </a:p>
          <a:p>
            <a:r>
              <a:rPr lang="en-US" smtClean="0"/>
              <a:t>          New </a:t>
            </a:r>
            <a:r>
              <a:rPr lang="en-US" smtClean="0"/>
              <a:t>Critics also rejected any personal interpretation by referring it </a:t>
            </a:r>
            <a:r>
              <a:rPr lang="en-US" smtClean="0"/>
              <a:t>to </a:t>
            </a:r>
            <a:r>
              <a:rPr lang="en-US" smtClean="0"/>
              <a:t>the affective </a:t>
            </a:r>
            <a:r>
              <a:rPr lang="en-US" smtClean="0"/>
              <a:t>fallacy, which is an understanding or interpretation of a text, </a:t>
            </a:r>
            <a:r>
              <a:rPr lang="en-US" smtClean="0"/>
              <a:t>based </a:t>
            </a:r>
            <a:r>
              <a:rPr lang="en-US" smtClean="0"/>
              <a:t>on personal </a:t>
            </a:r>
            <a:r>
              <a:rPr lang="en-US" smtClean="0"/>
              <a:t>feelings, understanding or experiences which cannot be </a:t>
            </a:r>
            <a:r>
              <a:rPr lang="en-US" smtClean="0"/>
              <a:t>supported </a:t>
            </a:r>
            <a:r>
              <a:rPr lang="en-US" smtClean="0"/>
              <a:t>by the </a:t>
            </a:r>
            <a:r>
              <a:rPr lang="en-US" smtClean="0"/>
              <a:t>text. New Criticism admits that different readers may </a:t>
            </a:r>
            <a:r>
              <a:rPr lang="en-US" smtClean="0"/>
              <a:t>have </a:t>
            </a:r>
            <a:r>
              <a:rPr lang="en-US" smtClean="0"/>
              <a:t>different interpretations </a:t>
            </a:r>
            <a:r>
              <a:rPr lang="en-US" smtClean="0"/>
              <a:t>based on their personal backgrounds, but such </a:t>
            </a:r>
            <a:r>
              <a:rPr lang="en-US" smtClean="0"/>
              <a:t>an </a:t>
            </a:r>
            <a:r>
              <a:rPr lang="en-US" smtClean="0"/>
              <a:t>interpretation is </a:t>
            </a:r>
            <a:r>
              <a:rPr lang="en-US" smtClean="0"/>
              <a:t>not universally acceptable, and is not the true interpretation of the text. </a:t>
            </a:r>
            <a:r>
              <a:rPr lang="en-US" smtClean="0"/>
              <a:t>It </a:t>
            </a:r>
            <a:r>
              <a:rPr lang="en-US" smtClean="0"/>
              <a:t>may be </a:t>
            </a:r>
            <a:r>
              <a:rPr lang="en-US" smtClean="0"/>
              <a:t>suitable for a particular critic, but is not for others. It is made by </a:t>
            </a:r>
            <a:r>
              <a:rPr lang="en-US" smtClean="0"/>
              <a:t>a </a:t>
            </a:r>
            <a:r>
              <a:rPr lang="en-US" smtClean="0"/>
              <a:t>personal reading </a:t>
            </a:r>
            <a:r>
              <a:rPr lang="en-US" smtClean="0"/>
              <a:t>of a text, and contrasts the universal theme of it.</a:t>
            </a:r>
          </a:p>
          <a:p>
            <a:endParaRPr lang="en-US" smtClean="0"/>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r>
              <a:rPr lang="en-US" smtClean="0"/>
              <a:t>         New </a:t>
            </a:r>
            <a:r>
              <a:rPr lang="en-US" smtClean="0"/>
              <a:t>Critics claimed that the text itself is the only source or </a:t>
            </a:r>
            <a:r>
              <a:rPr lang="en-US" smtClean="0"/>
              <a:t>evidence </a:t>
            </a:r>
            <a:r>
              <a:rPr lang="en-US" smtClean="0"/>
              <a:t>that a </a:t>
            </a:r>
            <a:r>
              <a:rPr lang="en-US" smtClean="0"/>
              <a:t>critic should focus on. As a result, New Criticism stated that the text </a:t>
            </a:r>
            <a:r>
              <a:rPr lang="en-US" smtClean="0"/>
              <a:t>is </a:t>
            </a:r>
            <a:r>
              <a:rPr lang="en-US" smtClean="0"/>
              <a:t>our sole </a:t>
            </a:r>
            <a:r>
              <a:rPr lang="en-US" smtClean="0"/>
              <a:t>evidence or reference, not the author’s claim and the </a:t>
            </a:r>
            <a:r>
              <a:rPr lang="en-US" smtClean="0"/>
              <a:t>only </a:t>
            </a:r>
            <a:r>
              <a:rPr lang="en-US" smtClean="0"/>
              <a:t>important materials </a:t>
            </a:r>
            <a:r>
              <a:rPr lang="en-US" smtClean="0"/>
              <a:t>are the printed words on the page. Based on fundamental </a:t>
            </a:r>
            <a:r>
              <a:rPr lang="en-US" smtClean="0"/>
              <a:t>principles </a:t>
            </a:r>
            <a:r>
              <a:rPr lang="en-US" smtClean="0"/>
              <a:t>of New </a:t>
            </a:r>
            <a:r>
              <a:rPr lang="en-US" smtClean="0"/>
              <a:t>Criticism, in order to find the universal theme of the text, a </a:t>
            </a:r>
            <a:r>
              <a:rPr lang="en-US" smtClean="0"/>
              <a:t>critic </a:t>
            </a:r>
            <a:r>
              <a:rPr lang="en-US" smtClean="0"/>
              <a:t>should avoid </a:t>
            </a:r>
            <a:r>
              <a:rPr lang="en-US" smtClean="0"/>
              <a:t>his subjective personal interpretations, called affective fallacy.</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buNone/>
            </a:pPr>
            <a:r>
              <a:rPr lang="en-US" smtClean="0"/>
              <a:t>             On </a:t>
            </a:r>
            <a:r>
              <a:rPr lang="en-US" smtClean="0"/>
              <a:t>the other hand, New Criticism never fully ignored </a:t>
            </a:r>
            <a:r>
              <a:rPr lang="en-US" smtClean="0"/>
              <a:t>the </a:t>
            </a:r>
            <a:r>
              <a:rPr lang="en-US" smtClean="0"/>
              <a:t>reader’s response </a:t>
            </a:r>
            <a:r>
              <a:rPr lang="en-US" smtClean="0"/>
              <a:t>or the author’s intention. They rejected the judgment or </a:t>
            </a:r>
            <a:r>
              <a:rPr lang="en-US" smtClean="0"/>
              <a:t>the </a:t>
            </a:r>
            <a:r>
              <a:rPr lang="en-US" smtClean="0"/>
              <a:t>criticism solely </a:t>
            </a:r>
            <a:r>
              <a:rPr lang="en-US" smtClean="0"/>
              <a:t>based on these interpretations. In a New Critic analysis of a </a:t>
            </a:r>
            <a:r>
              <a:rPr lang="en-US" smtClean="0"/>
              <a:t>literary </a:t>
            </a:r>
            <a:r>
              <a:rPr lang="en-US" smtClean="0"/>
              <a:t>text, any </a:t>
            </a:r>
            <a:r>
              <a:rPr lang="en-US" smtClean="0"/>
              <a:t>interpretation which may help to find or develop the </a:t>
            </a:r>
            <a:r>
              <a:rPr lang="en-US" smtClean="0"/>
              <a:t>connection </a:t>
            </a:r>
            <a:r>
              <a:rPr lang="en-US" smtClean="0"/>
              <a:t>between the </a:t>
            </a:r>
            <a:r>
              <a:rPr lang="en-US" smtClean="0"/>
              <a:t>formal elements of the text and its theme is welcomed. Therefore </a:t>
            </a:r>
            <a:r>
              <a:rPr lang="en-US" smtClean="0"/>
              <a:t>a </a:t>
            </a:r>
            <a:r>
              <a:rPr lang="en-US" smtClean="0"/>
              <a:t>New Critic </a:t>
            </a:r>
            <a:r>
              <a:rPr lang="en-US" smtClean="0"/>
              <a:t>may concern about the authorial intention, but just as much </a:t>
            </a:r>
            <a:r>
              <a:rPr lang="en-US" smtClean="0"/>
              <a:t>as </a:t>
            </a:r>
            <a:r>
              <a:rPr lang="en-US" smtClean="0"/>
              <a:t>he concerns </a:t>
            </a:r>
            <a:r>
              <a:rPr lang="en-US" smtClean="0"/>
              <a:t>about other interpretations.</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124744"/>
            <a:ext cx="8229600" cy="4971256"/>
          </a:xfrm>
        </p:spPr>
        <p:txBody>
          <a:bodyPr>
            <a:normAutofit fontScale="85000" lnSpcReduction="10000"/>
          </a:bodyPr>
          <a:lstStyle/>
          <a:p>
            <a:pPr>
              <a:buNone/>
            </a:pPr>
            <a:r>
              <a:rPr lang="en-US" smtClean="0"/>
              <a:t>            New </a:t>
            </a:r>
            <a:r>
              <a:rPr lang="en-US" smtClean="0"/>
              <a:t>Criticism searches for meaning within the structure of the text</a:t>
            </a:r>
            <a:r>
              <a:rPr lang="en-US" smtClean="0"/>
              <a:t>, </a:t>
            </a:r>
            <a:r>
              <a:rPr lang="en-US" smtClean="0"/>
              <a:t>and finds </a:t>
            </a:r>
            <a:r>
              <a:rPr lang="en-US" smtClean="0"/>
              <a:t>it by examining the text though the close reading and analyzing </a:t>
            </a:r>
            <a:r>
              <a:rPr lang="en-US" smtClean="0"/>
              <a:t>the </a:t>
            </a:r>
            <a:r>
              <a:rPr lang="en-US" smtClean="0"/>
              <a:t>formal elements </a:t>
            </a:r>
            <a:r>
              <a:rPr lang="en-US" smtClean="0"/>
              <a:t>(elements that form the text) within the text. That is </a:t>
            </a:r>
            <a:r>
              <a:rPr lang="en-US" smtClean="0"/>
              <a:t>why </a:t>
            </a:r>
            <a:r>
              <a:rPr lang="en-US" smtClean="0"/>
              <a:t>New Criticism </a:t>
            </a:r>
            <a:r>
              <a:rPr lang="en-US" smtClean="0"/>
              <a:t>seems to be a kind of new formalism, although the purpose </a:t>
            </a:r>
            <a:r>
              <a:rPr lang="en-US" smtClean="0"/>
              <a:t>is </a:t>
            </a:r>
            <a:r>
              <a:rPr lang="en-US" smtClean="0"/>
              <a:t>different here</a:t>
            </a:r>
            <a:r>
              <a:rPr lang="en-US" smtClean="0"/>
              <a:t>. In New Criticism, one may examine “all the evidence provided </a:t>
            </a:r>
            <a:r>
              <a:rPr lang="en-US" smtClean="0"/>
              <a:t>by </a:t>
            </a:r>
            <a:r>
              <a:rPr lang="en-US" smtClean="0"/>
              <a:t>the language </a:t>
            </a:r>
            <a:r>
              <a:rPr lang="en-US" smtClean="0"/>
              <a:t>of the text itself: its images, symbols, metaphors, rhyme, meter</a:t>
            </a:r>
            <a:r>
              <a:rPr lang="en-US" smtClean="0"/>
              <a:t>, </a:t>
            </a:r>
            <a:r>
              <a:rPr lang="en-US" smtClean="0"/>
              <a:t>point of </a:t>
            </a:r>
            <a:r>
              <a:rPr lang="en-US" smtClean="0"/>
              <a:t>view, setting, characterization, plot and so forth” (Tyson 119), to </a:t>
            </a:r>
            <a:r>
              <a:rPr lang="en-US" smtClean="0"/>
              <a:t>find </a:t>
            </a:r>
            <a:r>
              <a:rPr lang="en-US" smtClean="0"/>
              <a:t>their relationship </a:t>
            </a:r>
            <a:r>
              <a:rPr lang="en-US" smtClean="0"/>
              <a:t>with the theme, in a way that confirms the single </a:t>
            </a:r>
            <a:r>
              <a:rPr lang="en-US" smtClean="0"/>
              <a:t>best </a:t>
            </a:r>
            <a:r>
              <a:rPr lang="en-US" smtClean="0"/>
              <a:t>interpretation of </a:t>
            </a:r>
            <a:r>
              <a:rPr lang="en-US" smtClean="0"/>
              <a:t>the text, because New Criticism believes that there is such a </a:t>
            </a:r>
            <a:r>
              <a:rPr lang="en-US" smtClean="0"/>
              <a:t>single </a:t>
            </a:r>
            <a:r>
              <a:rPr lang="en-US" smtClean="0"/>
              <a:t>complete interpretation</a:t>
            </a:r>
            <a:r>
              <a:rPr lang="en-US" smtClean="0"/>
              <a:t>, which is timeless and is not related to individual readers </a:t>
            </a:r>
            <a:r>
              <a:rPr lang="en-US" smtClean="0"/>
              <a:t>or </a:t>
            </a:r>
            <a:r>
              <a:rPr lang="en-US" smtClean="0"/>
              <a:t>social events</a:t>
            </a:r>
            <a:r>
              <a:rPr lang="en-US" smtClean="0"/>
              <a:t>. Accordingly “the critic’s job … is to ascertain the structure of </a:t>
            </a:r>
            <a:r>
              <a:rPr lang="en-US" smtClean="0"/>
              <a:t>the </a:t>
            </a:r>
            <a:r>
              <a:rPr lang="en-US" smtClean="0"/>
              <a:t>poem, to </a:t>
            </a:r>
            <a:r>
              <a:rPr lang="en-US" smtClean="0"/>
              <a:t>see how it operates to achieve its unity and to discover how </a:t>
            </a:r>
            <a:r>
              <a:rPr lang="en-US" smtClean="0"/>
              <a:t>meaning </a:t>
            </a:r>
            <a:r>
              <a:rPr lang="en-US" smtClean="0"/>
              <a:t>evolves directly </a:t>
            </a:r>
            <a:r>
              <a:rPr lang="en-US" smtClean="0"/>
              <a:t>from the poem itself” </a:t>
            </a:r>
            <a:endParaRPr lang="en-US"/>
          </a:p>
        </p:txBody>
      </p:sp>
      <p:sp>
        <p:nvSpPr>
          <p:cNvPr id="3" name="عنوان 2"/>
          <p:cNvSpPr>
            <a:spLocks noGrp="1"/>
          </p:cNvSpPr>
          <p:nvPr>
            <p:ph type="title"/>
          </p:nvPr>
        </p:nvSpPr>
        <p:spPr>
          <a:xfrm>
            <a:off x="395536" y="620688"/>
            <a:ext cx="8229600" cy="900336"/>
          </a:xfrm>
        </p:spPr>
        <p:txBody>
          <a:bodyPr>
            <a:normAutofit fontScale="90000"/>
          </a:bodyPr>
          <a:lstStyle/>
          <a:p>
            <a:r>
              <a:rPr lang="en-US" dirty="0" smtClean="0">
                <a:solidFill>
                  <a:schemeClr val="bg2">
                    <a:lumMod val="60000"/>
                    <a:lumOff val="40000"/>
                  </a:schemeClr>
                </a:solidFill>
              </a:rPr>
              <a:t>What should we do in New </a:t>
            </a:r>
            <a:r>
              <a:rPr lang="en-US" smtClean="0">
                <a:solidFill>
                  <a:schemeClr val="bg2">
                    <a:lumMod val="60000"/>
                    <a:lumOff val="40000"/>
                  </a:schemeClr>
                </a:solidFill>
              </a:rPr>
              <a:t>Criticism</a:t>
            </a:r>
            <a:r>
              <a:rPr lang="en-US" smtClean="0">
                <a:solidFill>
                  <a:schemeClr val="bg2">
                    <a:lumMod val="60000"/>
                    <a:lumOff val="40000"/>
                  </a:schemeClr>
                </a:solidFill>
              </a:rPr>
              <a:t>?</a:t>
            </a:r>
            <a:r>
              <a:rPr lang="en-US" smtClean="0"/>
              <a:t/>
            </a:r>
            <a:br>
              <a:rPr lang="en-US" smtClean="0"/>
            </a:br>
            <a:r>
              <a:rPr lang="en-US" smtClean="0"/>
              <a:t>     </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2"/>
          <p:cNvSpPr>
            <a:spLocks noGrp="1"/>
          </p:cNvSpPr>
          <p:nvPr>
            <p:ph idx="1"/>
          </p:nvPr>
        </p:nvSpPr>
        <p:spPr>
          <a:xfrm>
            <a:off x="251520" y="188641"/>
            <a:ext cx="8640960" cy="6480720"/>
          </a:xfrm>
        </p:spPr>
        <p:txBody>
          <a:bodyPr>
            <a:noAutofit/>
          </a:bodyPr>
          <a:lstStyle/>
          <a:p>
            <a:pPr>
              <a:buNone/>
            </a:pPr>
            <a:r>
              <a:rPr lang="en-US" sz="2000" smtClean="0"/>
              <a:t>             This </a:t>
            </a:r>
            <a:r>
              <a:rPr lang="en-US" sz="2000" smtClean="0"/>
              <a:t>process of analyzing the text is more fitted to short texts </a:t>
            </a:r>
            <a:r>
              <a:rPr lang="en-US" sz="2000" smtClean="0"/>
              <a:t>like </a:t>
            </a:r>
            <a:r>
              <a:rPr lang="en-US" sz="2000" smtClean="0"/>
              <a:t>poems, as </a:t>
            </a:r>
            <a:r>
              <a:rPr lang="en-US" sz="2000" smtClean="0"/>
              <a:t>New Critics are mostly interested in lyrical poetry too, but if the </a:t>
            </a:r>
            <a:r>
              <a:rPr lang="en-US" sz="2000" smtClean="0"/>
              <a:t>literary </a:t>
            </a:r>
            <a:r>
              <a:rPr lang="en-US" sz="2000" smtClean="0"/>
              <a:t>work is </a:t>
            </a:r>
            <a:r>
              <a:rPr lang="en-US" sz="2000" smtClean="0"/>
              <a:t>too long, one can explain just some aspects of its form, like setting </a:t>
            </a:r>
            <a:r>
              <a:rPr lang="en-US" sz="2000" smtClean="0"/>
              <a:t>or </a:t>
            </a:r>
            <a:r>
              <a:rPr lang="en-US" sz="2000" smtClean="0"/>
              <a:t>imagery of </a:t>
            </a:r>
            <a:r>
              <a:rPr lang="en-US" sz="2000" smtClean="0"/>
              <a:t>the </a:t>
            </a:r>
            <a:r>
              <a:rPr lang="en-US" sz="2000" smtClean="0"/>
              <a:t>text. </a:t>
            </a:r>
          </a:p>
          <a:p>
            <a:pPr>
              <a:buNone/>
            </a:pPr>
            <a:r>
              <a:rPr lang="en-US" sz="2000" smtClean="0"/>
              <a:t>              To </a:t>
            </a:r>
            <a:r>
              <a:rPr lang="en-US" sz="2000" smtClean="0"/>
              <a:t>analyze the text closely, New Critics first need to examine the words</a:t>
            </a:r>
            <a:r>
              <a:rPr lang="en-US" sz="2000" smtClean="0"/>
              <a:t>, </a:t>
            </a:r>
            <a:r>
              <a:rPr lang="en-US" sz="2000" smtClean="0"/>
              <a:t>and may </a:t>
            </a:r>
            <a:r>
              <a:rPr lang="en-US" sz="2000" smtClean="0"/>
              <a:t>need to trace back the meaning(s) of individual words to the </a:t>
            </a:r>
            <a:r>
              <a:rPr lang="en-US" sz="2000" smtClean="0"/>
              <a:t>time </a:t>
            </a:r>
            <a:r>
              <a:rPr lang="en-US" sz="2000" smtClean="0"/>
              <a:t>the literary </a:t>
            </a:r>
            <a:r>
              <a:rPr lang="en-US" sz="2000" smtClean="0"/>
              <a:t>text was written as well. Bressler mentions that for example “</a:t>
            </a:r>
            <a:r>
              <a:rPr lang="en-US" sz="2000" smtClean="0"/>
              <a:t>if </a:t>
            </a:r>
            <a:r>
              <a:rPr lang="en-US" sz="2000" smtClean="0"/>
              <a:t>a fifteenth-century </a:t>
            </a:r>
            <a:r>
              <a:rPr lang="en-US" sz="2000" smtClean="0"/>
              <a:t>poet called someone a ‘nice person,’ the New </a:t>
            </a:r>
            <a:r>
              <a:rPr lang="en-US" sz="2000" smtClean="0"/>
              <a:t>Critics </a:t>
            </a:r>
            <a:r>
              <a:rPr lang="en-US" sz="2000" smtClean="0"/>
              <a:t>would investigate </a:t>
            </a:r>
            <a:r>
              <a:rPr lang="en-US" sz="2000" smtClean="0"/>
              <a:t>the meaning of the word nice in the fifteenth century</a:t>
            </a:r>
            <a:r>
              <a:rPr lang="en-US" sz="2000" smtClean="0"/>
              <a:t>, </a:t>
            </a:r>
            <a:r>
              <a:rPr lang="en-US" sz="2000" smtClean="0"/>
              <a:t>discovering that </a:t>
            </a:r>
            <a:r>
              <a:rPr lang="en-US" sz="2000" smtClean="0"/>
              <a:t>at that time nice meant foolish” (60). Looking carefully at the words</a:t>
            </a:r>
            <a:r>
              <a:rPr lang="en-US" sz="2000" smtClean="0"/>
              <a:t>, </a:t>
            </a:r>
            <a:r>
              <a:rPr lang="en-US" sz="2000" smtClean="0"/>
              <a:t>New Critics </a:t>
            </a:r>
            <a:r>
              <a:rPr lang="en-US" sz="2000" smtClean="0"/>
              <a:t>would find both connotations and denotations for each one</a:t>
            </a:r>
            <a:r>
              <a:rPr lang="en-US" sz="2000" smtClean="0"/>
              <a:t>. </a:t>
            </a:r>
            <a:r>
              <a:rPr lang="en-US" sz="2000" smtClean="0"/>
              <a:t>Different literal </a:t>
            </a:r>
            <a:r>
              <a:rPr lang="en-US" sz="2000" smtClean="0"/>
              <a:t>and implied meanings create “ambiguity”. Ambiguity is </a:t>
            </a:r>
            <a:r>
              <a:rPr lang="en-US" sz="2000" smtClean="0"/>
              <a:t>“</a:t>
            </a:r>
            <a:r>
              <a:rPr lang="en-US" sz="2000" smtClean="0"/>
              <a:t>language’s capacity </a:t>
            </a:r>
            <a:r>
              <a:rPr lang="en-US" sz="2000" smtClean="0"/>
              <a:t>to sustain multiple meanings” (Bressler, 62) which </a:t>
            </a:r>
            <a:r>
              <a:rPr lang="en-US" sz="2000" smtClean="0"/>
              <a:t>intensifies </a:t>
            </a:r>
            <a:r>
              <a:rPr lang="en-US" sz="2000" smtClean="0"/>
              <a:t>the complexity </a:t>
            </a:r>
            <a:r>
              <a:rPr lang="en-US" sz="2000" smtClean="0"/>
              <a:t>of the language. This complexity, which is made by organic </a:t>
            </a:r>
            <a:r>
              <a:rPr lang="en-US" sz="2000" smtClean="0"/>
              <a:t>unity </a:t>
            </a:r>
            <a:r>
              <a:rPr lang="en-US" sz="2000" smtClean="0"/>
              <a:t>of the </a:t>
            </a:r>
            <a:r>
              <a:rPr lang="en-US" sz="2000" smtClean="0"/>
              <a:t>text, is a positive characteristic of a text, but should be resolved </a:t>
            </a:r>
            <a:r>
              <a:rPr lang="en-US" sz="2000" smtClean="0"/>
              <a:t>by </a:t>
            </a:r>
            <a:r>
              <a:rPr lang="en-US" sz="2000" smtClean="0"/>
              <a:t>the critics</a:t>
            </a:r>
            <a:r>
              <a:rPr lang="en-US" sz="2000" smtClean="0"/>
              <a:t>. “If a text has an organic unity, then all of its formal </a:t>
            </a:r>
            <a:r>
              <a:rPr lang="en-US" sz="2000" smtClean="0"/>
              <a:t>elements </a:t>
            </a:r>
            <a:r>
              <a:rPr lang="en-US" sz="2000" smtClean="0"/>
              <a:t>work together </a:t>
            </a:r>
            <a:r>
              <a:rPr lang="en-US" sz="2000" smtClean="0"/>
              <a:t>to establish its theme, or the meaning of the work as a whole. </a:t>
            </a:r>
            <a:r>
              <a:rPr lang="en-US" sz="2000" smtClean="0"/>
              <a:t>... </a:t>
            </a:r>
            <a:r>
              <a:rPr lang="en-US" sz="2000" smtClean="0"/>
              <a:t>A literary </a:t>
            </a:r>
            <a:r>
              <a:rPr lang="en-US" sz="2000" smtClean="0"/>
              <a:t>work must have [complexity] if it is to adequately </a:t>
            </a:r>
            <a:r>
              <a:rPr lang="en-US" sz="2000" smtClean="0"/>
              <a:t>represent </a:t>
            </a:r>
            <a:r>
              <a:rPr lang="en-US" sz="2000" smtClean="0"/>
              <a:t>the complexity </a:t>
            </a:r>
            <a:r>
              <a:rPr lang="en-US" sz="2000" smtClean="0"/>
              <a:t>of human life”</a:t>
            </a:r>
            <a:endParaRPr 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332656"/>
            <a:ext cx="8229600" cy="5763344"/>
          </a:xfrm>
        </p:spPr>
        <p:txBody>
          <a:bodyPr>
            <a:normAutofit lnSpcReduction="10000"/>
          </a:bodyPr>
          <a:lstStyle/>
          <a:p>
            <a:r>
              <a:rPr lang="en-US" smtClean="0"/>
              <a:t>       Tyson </a:t>
            </a:r>
            <a:r>
              <a:rPr lang="en-US" smtClean="0"/>
              <a:t>maintains that multiple meaning of the text is the results </a:t>
            </a:r>
            <a:r>
              <a:rPr lang="en-US" smtClean="0"/>
              <a:t>of </a:t>
            </a:r>
            <a:r>
              <a:rPr lang="en-US" smtClean="0"/>
              <a:t>four linguistic </a:t>
            </a:r>
            <a:r>
              <a:rPr lang="en-US" smtClean="0"/>
              <a:t>elements: paradox, irony, ambiguity and tension. Paradox </a:t>
            </a:r>
            <a:r>
              <a:rPr lang="en-US" smtClean="0"/>
              <a:t>means </a:t>
            </a:r>
            <a:r>
              <a:rPr lang="en-US" smtClean="0"/>
              <a:t>a statement </a:t>
            </a:r>
            <a:r>
              <a:rPr lang="en-US" smtClean="0"/>
              <a:t>which seems to be self-contradictory. At the first sight, </a:t>
            </a:r>
            <a:r>
              <a:rPr lang="en-US" smtClean="0"/>
              <a:t>it </a:t>
            </a:r>
            <a:r>
              <a:rPr lang="en-US" smtClean="0"/>
              <a:t>contradicts or </a:t>
            </a:r>
            <a:r>
              <a:rPr lang="en-US" smtClean="0"/>
              <a:t>conflicts itself, but when analyzed deep, it intensifies the </a:t>
            </a:r>
            <a:r>
              <a:rPr lang="en-US" smtClean="0"/>
              <a:t>meaning </a:t>
            </a:r>
            <a:r>
              <a:rPr lang="en-US" smtClean="0"/>
              <a:t>by suggesting </a:t>
            </a:r>
            <a:r>
              <a:rPr lang="en-US" smtClean="0"/>
              <a:t>broader areas to the statement. Irony is also a statement or </a:t>
            </a:r>
            <a:r>
              <a:rPr lang="en-US" smtClean="0"/>
              <a:t>an </a:t>
            </a:r>
            <a:r>
              <a:rPr lang="en-US" smtClean="0"/>
              <a:t>event which </a:t>
            </a:r>
            <a:r>
              <a:rPr lang="en-US" smtClean="0"/>
              <a:t>seems to be contrary to its literal sense; an ironic statement, most </a:t>
            </a:r>
            <a:r>
              <a:rPr lang="en-US" smtClean="0"/>
              <a:t>of </a:t>
            </a:r>
            <a:r>
              <a:rPr lang="en-US" smtClean="0"/>
              <a:t>the time</a:t>
            </a:r>
            <a:r>
              <a:rPr lang="en-US" smtClean="0"/>
              <a:t>, presents a meaning which is opposite of the intended meaning</a:t>
            </a:r>
            <a:r>
              <a:rPr lang="en-US" smtClean="0"/>
              <a:t>. </a:t>
            </a:r>
            <a:r>
              <a:rPr lang="en-US" smtClean="0"/>
              <a:t>And tension</a:t>
            </a:r>
            <a:r>
              <a:rPr lang="en-US" smtClean="0"/>
              <a:t>, in New Criticism, means the conflicts within the text. </a:t>
            </a:r>
            <a:r>
              <a:rPr lang="en-US" smtClean="0"/>
              <a:t>Bressler </a:t>
            </a:r>
            <a:r>
              <a:rPr lang="en-US" smtClean="0"/>
              <a:t>defines </a:t>
            </a:r>
            <a:r>
              <a:rPr lang="en-US" smtClean="0"/>
              <a:t>it as “the conflicts between a word’s denotation and its connotation, </a:t>
            </a:r>
            <a:r>
              <a:rPr lang="en-US" smtClean="0"/>
              <a:t>between </a:t>
            </a:r>
            <a:r>
              <a:rPr lang="en-US" smtClean="0"/>
              <a:t>a literal </a:t>
            </a:r>
            <a:r>
              <a:rPr lang="en-US" smtClean="0"/>
              <a:t>detail and a figurative one, and between an abstract and a concrete detail”</a:t>
            </a:r>
          </a:p>
          <a:p>
            <a:pPr>
              <a:buNone/>
            </a:pP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60648"/>
            <a:ext cx="8229600" cy="5835352"/>
          </a:xfrm>
        </p:spPr>
        <p:txBody>
          <a:bodyPr>
            <a:normAutofit lnSpcReduction="10000"/>
          </a:bodyPr>
          <a:lstStyle/>
          <a:p>
            <a:r>
              <a:rPr lang="en-US" smtClean="0"/>
              <a:t>        These </a:t>
            </a:r>
            <a:r>
              <a:rPr lang="en-US" smtClean="0"/>
              <a:t>four linguistic devices, as well as other figurative devices </a:t>
            </a:r>
            <a:r>
              <a:rPr lang="en-US" smtClean="0"/>
              <a:t>such </a:t>
            </a:r>
            <a:r>
              <a:rPr lang="en-US" smtClean="0"/>
              <a:t>as images</a:t>
            </a:r>
            <a:r>
              <a:rPr lang="en-US" smtClean="0"/>
              <a:t>, symbols, similes and metaphors control the poems structure</a:t>
            </a:r>
            <a:r>
              <a:rPr lang="en-US" smtClean="0"/>
              <a:t>. </a:t>
            </a:r>
            <a:r>
              <a:rPr lang="en-US" smtClean="0"/>
              <a:t>Tyson argues </a:t>
            </a:r>
            <a:r>
              <a:rPr lang="en-US" smtClean="0"/>
              <a:t>that if they are all harmonized to the theme of the literary work</a:t>
            </a:r>
            <a:r>
              <a:rPr lang="en-US" smtClean="0"/>
              <a:t>, </a:t>
            </a:r>
            <a:r>
              <a:rPr lang="en-US" smtClean="0"/>
              <a:t>they make </a:t>
            </a:r>
            <a:r>
              <a:rPr lang="en-US" smtClean="0"/>
              <a:t>a great work of art. She suggests that a New Critic should first </a:t>
            </a:r>
            <a:r>
              <a:rPr lang="en-US" smtClean="0"/>
              <a:t>try </a:t>
            </a:r>
            <a:r>
              <a:rPr lang="en-US" smtClean="0"/>
              <a:t>to discover </a:t>
            </a:r>
            <a:r>
              <a:rPr lang="en-US" smtClean="0"/>
              <a:t>the theme and then analyze the ways these formal elements </a:t>
            </a:r>
            <a:r>
              <a:rPr lang="en-US" smtClean="0"/>
              <a:t>establish </a:t>
            </a:r>
            <a:r>
              <a:rPr lang="en-US" smtClean="0"/>
              <a:t>or contribute </a:t>
            </a:r>
            <a:r>
              <a:rPr lang="en-US" smtClean="0"/>
              <a:t>to the theme. New Critics “were concerned with the </a:t>
            </a:r>
            <a:r>
              <a:rPr lang="en-US" smtClean="0"/>
              <a:t>universal </a:t>
            </a:r>
            <a:r>
              <a:rPr lang="en-US" smtClean="0"/>
              <a:t>aspects of </a:t>
            </a:r>
            <a:r>
              <a:rPr lang="en-US" smtClean="0"/>
              <a:t>human experience” (Ryan, 3); they believed that a great work of </a:t>
            </a:r>
            <a:r>
              <a:rPr lang="en-US" smtClean="0"/>
              <a:t>art </a:t>
            </a:r>
            <a:r>
              <a:rPr lang="en-US" smtClean="0"/>
              <a:t>will definitely </a:t>
            </a:r>
            <a:r>
              <a:rPr lang="en-US" smtClean="0"/>
              <a:t>have a theme of ‘universal human significance’. </a:t>
            </a:r>
            <a:r>
              <a:rPr lang="en-US" smtClean="0"/>
              <a:t>Thompson </a:t>
            </a:r>
            <a:r>
              <a:rPr lang="en-US" smtClean="0"/>
              <a:t>claims that </a:t>
            </a:r>
            <a:r>
              <a:rPr lang="en-US" smtClean="0"/>
              <a:t>New Critics “do not merely investigate the ambiguities of language</a:t>
            </a:r>
            <a:r>
              <a:rPr lang="en-US" smtClean="0"/>
              <a:t>, </a:t>
            </a:r>
            <a:r>
              <a:rPr lang="en-US" smtClean="0"/>
              <a:t>but also </a:t>
            </a:r>
            <a:r>
              <a:rPr lang="en-US" smtClean="0"/>
              <a:t>try to relate them to what is permanent and essential about man” </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04664"/>
            <a:ext cx="8229600" cy="5691336"/>
          </a:xfrm>
        </p:spPr>
        <p:txBody>
          <a:bodyPr>
            <a:normAutofit/>
          </a:bodyPr>
          <a:lstStyle/>
          <a:p>
            <a:pPr>
              <a:buNone/>
            </a:pPr>
            <a:r>
              <a:rPr lang="en-US" sz="2900" smtClean="0"/>
              <a:t>           Ryan </a:t>
            </a:r>
            <a:r>
              <a:rPr lang="en-US" sz="2900" smtClean="0"/>
              <a:t>also explains that for New Criticism “literary form is welded to </a:t>
            </a:r>
            <a:r>
              <a:rPr lang="en-US" sz="2900" smtClean="0"/>
              <a:t>content </a:t>
            </a:r>
            <a:r>
              <a:rPr lang="en-US" sz="2900" smtClean="0"/>
              <a:t>or meaning </a:t>
            </a:r>
            <a:r>
              <a:rPr lang="en-US" sz="2900" smtClean="0"/>
              <a:t>in an organic unity” (3). Meaning that in a great work of art, </a:t>
            </a:r>
            <a:r>
              <a:rPr lang="en-US" sz="2900" smtClean="0"/>
              <a:t>in </a:t>
            </a:r>
            <a:r>
              <a:rPr lang="en-US" sz="2900" smtClean="0"/>
              <a:t>which there </a:t>
            </a:r>
            <a:r>
              <a:rPr lang="en-US" sz="2900" smtClean="0"/>
              <a:t>is an organic unity among its elements, meaning and form </a:t>
            </a:r>
            <a:r>
              <a:rPr lang="en-US" sz="2900" smtClean="0"/>
              <a:t>are </a:t>
            </a:r>
            <a:r>
              <a:rPr lang="en-US" sz="2900" smtClean="0"/>
              <a:t>fused together</a:t>
            </a:r>
            <a:r>
              <a:rPr lang="en-US" sz="2900" smtClean="0"/>
              <a:t>. A New Critic, therefore, should discuss both. He can find </a:t>
            </a:r>
            <a:r>
              <a:rPr lang="en-US" sz="2900" smtClean="0"/>
              <a:t>form </a:t>
            </a:r>
            <a:r>
              <a:rPr lang="en-US" sz="2900" smtClean="0"/>
              <a:t>with the </a:t>
            </a:r>
            <a:r>
              <a:rPr lang="en-US" sz="2900" smtClean="0"/>
              <a:t>help of ambiguity, paradox, irony or tension. On the other hand</a:t>
            </a:r>
            <a:r>
              <a:rPr lang="en-US" sz="2900" smtClean="0"/>
              <a:t>, </a:t>
            </a:r>
            <a:r>
              <a:rPr lang="en-US" sz="2900" smtClean="0"/>
              <a:t>finding formal </a:t>
            </a:r>
            <a:r>
              <a:rPr lang="en-US" sz="2900" smtClean="0"/>
              <a:t>and verbal elements, by supporting the theme or the meaning of it</a:t>
            </a:r>
            <a:r>
              <a:rPr lang="en-US" sz="2900" smtClean="0"/>
              <a:t>, </a:t>
            </a:r>
            <a:r>
              <a:rPr lang="en-US" sz="2900" smtClean="0"/>
              <a:t>leads to </a:t>
            </a:r>
            <a:r>
              <a:rPr lang="en-US" sz="2900" smtClean="0"/>
              <a:t>a better understanding and interpretation of the text</a:t>
            </a:r>
            <a:r>
              <a:rPr lang="en-US" smtClean="0"/>
              <a:t>.</a:t>
            </a:r>
          </a:p>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57200" y="1196752"/>
            <a:ext cx="8229600" cy="4899248"/>
          </a:xfrm>
        </p:spPr>
        <p:txBody>
          <a:bodyPr>
            <a:noAutofit/>
          </a:bodyPr>
          <a:lstStyle/>
          <a:p>
            <a:pPr algn="ctr"/>
            <a:r>
              <a:rPr lang="en-US" sz="6000" smtClean="0">
                <a:solidFill>
                  <a:schemeClr val="accent1">
                    <a:lumMod val="60000"/>
                    <a:lumOff val="40000"/>
                  </a:schemeClr>
                </a:solidFill>
              </a:rPr>
              <a:t>Thank you for listing</a:t>
            </a:r>
          </a:p>
          <a:p>
            <a:pPr algn="ctr"/>
            <a:r>
              <a:rPr lang="en-US" sz="6000" smtClean="0">
                <a:solidFill>
                  <a:schemeClr val="accent1">
                    <a:lumMod val="60000"/>
                    <a:lumOff val="40000"/>
                  </a:schemeClr>
                </a:solidFill>
              </a:rPr>
              <a:t>Done by :</a:t>
            </a:r>
            <a:endParaRPr lang="en-US" sz="6000" smtClean="0">
              <a:solidFill>
                <a:schemeClr val="accent1">
                  <a:lumMod val="60000"/>
                  <a:lumOff val="40000"/>
                </a:schemeClr>
              </a:solidFill>
            </a:endParaRPr>
          </a:p>
          <a:p>
            <a:pPr algn="ctr"/>
            <a:r>
              <a:rPr lang="ar-SA" sz="6000" dirty="0" smtClean="0"/>
              <a:t>فاطمة المياد</a:t>
            </a:r>
          </a:p>
          <a:p>
            <a:pPr algn="ctr"/>
            <a:r>
              <a:rPr lang="ar-SA" sz="6000" dirty="0" smtClean="0"/>
              <a:t>فاطمة ربعان</a:t>
            </a:r>
          </a:p>
          <a:p>
            <a:pPr algn="ctr"/>
            <a:r>
              <a:rPr lang="ar-SA" sz="6000" dirty="0" smtClean="0"/>
              <a:t>زينب خزع</a:t>
            </a:r>
            <a:r>
              <a:rPr lang="ar-SA" sz="6000" dirty="0" smtClean="0"/>
              <a:t>ل</a:t>
            </a:r>
            <a:endParaRPr lang="en-US" sz="600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103</TotalTime>
  <Words>2007</Words>
  <Application>Microsoft Office PowerPoint</Application>
  <PresentationFormat>عرض على الشاشة (3:4)‏</PresentationFormat>
  <Paragraphs>27</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ورق</vt:lpstr>
      <vt:lpstr>New criticism</vt:lpstr>
      <vt:lpstr>Introdection</vt:lpstr>
      <vt:lpstr>الشريحة 3</vt:lpstr>
      <vt:lpstr>الشريحة 4</vt:lpstr>
      <vt:lpstr>الشريحة 5</vt:lpstr>
      <vt:lpstr>New Criticism V.S. Biographical and Traditional Historical criticism</vt:lpstr>
      <vt:lpstr>الشريحة 7</vt:lpstr>
      <vt:lpstr>الشريحة 8</vt:lpstr>
      <vt:lpstr>الشريحة 9</vt:lpstr>
      <vt:lpstr>What should we do in New Criticism?      </vt:lpstr>
      <vt:lpstr>الشريحة 11</vt:lpstr>
      <vt:lpstr>الشريحة 12</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criticism</dc:title>
  <dc:creator>LENOVO</dc:creator>
  <cp:lastModifiedBy>LENOVO</cp:lastModifiedBy>
  <cp:revision>11</cp:revision>
  <dcterms:created xsi:type="dcterms:W3CDTF">2011-11-12T13:44:49Z</dcterms:created>
  <dcterms:modified xsi:type="dcterms:W3CDTF">2011-11-12T15:28:06Z</dcterms:modified>
</cp:coreProperties>
</file>