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57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4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0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86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703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29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51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7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2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50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6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5958C-062B-41F5-97F6-70599052BDA5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A8D4F-D087-4067-93FC-FAF003722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6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296143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وجوه إعجاز القرآن الكريم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6400800" cy="3577952"/>
          </a:xfrm>
        </p:spPr>
        <p:txBody>
          <a:bodyPr/>
          <a:lstStyle/>
          <a:p>
            <a:pPr algn="r"/>
            <a:r>
              <a:rPr lang="ar-SA" dirty="0" smtClean="0">
                <a:solidFill>
                  <a:schemeClr val="tx1"/>
                </a:solidFill>
              </a:rPr>
              <a:t>1- بلاغته التي بهرت العرب.</a:t>
            </a:r>
          </a:p>
          <a:p>
            <a:pPr algn="r"/>
            <a:r>
              <a:rPr lang="ar-SA" dirty="0" smtClean="0">
                <a:solidFill>
                  <a:schemeClr val="tx1"/>
                </a:solidFill>
              </a:rPr>
              <a:t>2-إخباره بوقائع تحدث في المستقبل.</a:t>
            </a:r>
          </a:p>
          <a:p>
            <a:pPr algn="r"/>
            <a:r>
              <a:rPr lang="ar-SA" dirty="0" smtClean="0">
                <a:solidFill>
                  <a:schemeClr val="tx1"/>
                </a:solidFill>
              </a:rPr>
              <a:t>3- إخباره بوقائع الأمم السابقة.</a:t>
            </a:r>
          </a:p>
          <a:p>
            <a:pPr algn="r"/>
            <a:r>
              <a:rPr lang="ar-SA" dirty="0" smtClean="0">
                <a:solidFill>
                  <a:schemeClr val="tx1"/>
                </a:solidFill>
              </a:rPr>
              <a:t>4- إشارته إلى بعض الحقائق الكونية التي أثبتها العلم الحديث.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67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512167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أحكام القرآن الكريم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3568" y="1772816"/>
            <a:ext cx="7776864" cy="4752528"/>
          </a:xfrm>
          <a:ln>
            <a:solidFill>
              <a:schemeClr val="accent1"/>
            </a:solidFill>
          </a:ln>
        </p:spPr>
        <p:txBody>
          <a:bodyPr/>
          <a:lstStyle/>
          <a:p>
            <a:pPr algn="r"/>
            <a:r>
              <a:rPr lang="ar-SA" dirty="0">
                <a:solidFill>
                  <a:schemeClr val="tx1"/>
                </a:solidFill>
              </a:rPr>
              <a:t>القسم الأول: الأحكام المتعلقة بالعقيدة.</a:t>
            </a:r>
          </a:p>
          <a:p>
            <a:pPr algn="r"/>
            <a:r>
              <a:rPr lang="ar-SA" dirty="0">
                <a:solidFill>
                  <a:schemeClr val="tx1"/>
                </a:solidFill>
              </a:rPr>
              <a:t>القسم الثاني: الأحكام الأخلاقية.</a:t>
            </a:r>
          </a:p>
          <a:p>
            <a:pPr algn="r"/>
            <a:r>
              <a:rPr lang="ar-SA" dirty="0">
                <a:solidFill>
                  <a:schemeClr val="tx1"/>
                </a:solidFill>
              </a:rPr>
              <a:t>القسم </a:t>
            </a:r>
            <a:r>
              <a:rPr lang="ar-SA" dirty="0" err="1">
                <a:solidFill>
                  <a:schemeClr val="tx1"/>
                </a:solidFill>
              </a:rPr>
              <a:t>الثالث:الأحكام</a:t>
            </a:r>
            <a:r>
              <a:rPr lang="ar-SA" dirty="0">
                <a:solidFill>
                  <a:schemeClr val="tx1"/>
                </a:solidFill>
              </a:rPr>
              <a:t> العملية المتعلقة بأقوال وأفعال المكلفين </a:t>
            </a:r>
          </a:p>
          <a:p>
            <a:pPr algn="r"/>
            <a:r>
              <a:rPr lang="ar-SA" dirty="0" smtClean="0">
                <a:solidFill>
                  <a:schemeClr val="tx1"/>
                </a:solidFill>
              </a:rPr>
              <a:t>                      </a:t>
            </a:r>
            <a:r>
              <a:rPr lang="ar-SA" dirty="0">
                <a:solidFill>
                  <a:schemeClr val="tx1"/>
                </a:solidFill>
              </a:rPr>
              <a:t>وهذه </a:t>
            </a:r>
            <a:r>
              <a:rPr lang="ar-SA" dirty="0" smtClean="0">
                <a:solidFill>
                  <a:schemeClr val="tx1"/>
                </a:solidFill>
              </a:rPr>
              <a:t>على </a:t>
            </a:r>
            <a:r>
              <a:rPr lang="ar-SA" dirty="0">
                <a:solidFill>
                  <a:schemeClr val="tx1"/>
                </a:solidFill>
              </a:rPr>
              <a:t>نوعين:</a:t>
            </a:r>
          </a:p>
        </p:txBody>
      </p:sp>
      <p:cxnSp>
        <p:nvCxnSpPr>
          <p:cNvPr id="13" name="رابط كسهم مستقيم 12"/>
          <p:cNvCxnSpPr/>
          <p:nvPr/>
        </p:nvCxnSpPr>
        <p:spPr>
          <a:xfrm>
            <a:off x="2843808" y="4365104"/>
            <a:ext cx="0" cy="864096"/>
          </a:xfrm>
          <a:prstGeom prst="straightConnector1">
            <a:avLst/>
          </a:prstGeom>
          <a:ln w="76200"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6351032" y="4365104"/>
            <a:ext cx="0" cy="936104"/>
          </a:xfrm>
          <a:prstGeom prst="straightConnector1">
            <a:avLst/>
          </a:prstGeom>
          <a:ln w="76200"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>
            <a:off x="2832050" y="4365104"/>
            <a:ext cx="3525677" cy="0"/>
          </a:xfrm>
          <a:prstGeom prst="line">
            <a:avLst/>
          </a:prstGeom>
          <a:ln w="76200"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مربع نص 3"/>
          <p:cNvSpPr txBox="1"/>
          <p:nvPr/>
        </p:nvSpPr>
        <p:spPr>
          <a:xfrm>
            <a:off x="1979712" y="5415176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 smtClean="0"/>
              <a:t>المعاملات</a:t>
            </a:r>
            <a:endParaRPr lang="en-US" sz="32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5796136" y="5419950"/>
            <a:ext cx="1224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 smtClean="0"/>
              <a:t>العبادات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473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ب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يان القرآن للأحكام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3568" y="1700808"/>
            <a:ext cx="7992888" cy="4536504"/>
          </a:xfrm>
        </p:spPr>
        <p:txBody>
          <a:bodyPr/>
          <a:lstStyle/>
          <a:p>
            <a:pPr algn="r"/>
            <a:r>
              <a:rPr lang="ar-SA" dirty="0" smtClean="0">
                <a:solidFill>
                  <a:srgbClr val="C00000"/>
                </a:solidFill>
              </a:rPr>
              <a:t>النوع الأول: البيان الإجمالي: </a:t>
            </a:r>
            <a:r>
              <a:rPr lang="ar-SA" dirty="0" smtClean="0">
                <a:solidFill>
                  <a:schemeClr val="tx1"/>
                </a:solidFill>
              </a:rPr>
              <a:t>بذكر القواعد والمبادئ العامة للتشريع، وبيان الأحكام بصورة </a:t>
            </a:r>
            <a:r>
              <a:rPr lang="ar-SA" dirty="0" err="1" smtClean="0">
                <a:solidFill>
                  <a:schemeClr val="tx1"/>
                </a:solidFill>
              </a:rPr>
              <a:t>مجملة.وهو</a:t>
            </a:r>
            <a:r>
              <a:rPr lang="ar-SA" dirty="0" smtClean="0">
                <a:solidFill>
                  <a:schemeClr val="tx1"/>
                </a:solidFill>
              </a:rPr>
              <a:t> الغالب في القرآن.</a:t>
            </a:r>
          </a:p>
          <a:p>
            <a:pPr algn="r"/>
            <a:r>
              <a:rPr lang="ar-SA" dirty="0" smtClean="0">
                <a:solidFill>
                  <a:srgbClr val="C00000"/>
                </a:solidFill>
              </a:rPr>
              <a:t>النوع الثاني: البان التفصيلي: </a:t>
            </a:r>
            <a:r>
              <a:rPr lang="ar-SA" dirty="0" smtClean="0">
                <a:solidFill>
                  <a:schemeClr val="tx1"/>
                </a:solidFill>
              </a:rPr>
              <a:t>بذكر الأحكام بصورة تفصيلية، وهي قليلة في القرآن.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67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512167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أسلوب القرآن في بيان الأحكام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1988840"/>
            <a:ext cx="7560840" cy="4536504"/>
          </a:xfrm>
        </p:spPr>
        <p:txBody>
          <a:bodyPr/>
          <a:lstStyle/>
          <a:p>
            <a:pPr algn="r"/>
            <a:r>
              <a:rPr lang="ar-SA" dirty="0" smtClean="0">
                <a:solidFill>
                  <a:schemeClr val="tx1"/>
                </a:solidFill>
              </a:rPr>
              <a:t>للقرآن أساليب مختلفة في بيان الأحكام:</a:t>
            </a:r>
          </a:p>
          <a:p>
            <a:pPr algn="r"/>
            <a:r>
              <a:rPr lang="ar-SA" dirty="0" smtClean="0">
                <a:solidFill>
                  <a:schemeClr val="tx1"/>
                </a:solidFill>
              </a:rPr>
              <a:t>1- يكون حكم الفعل: الوجوب </a:t>
            </a:r>
            <a:r>
              <a:rPr lang="ar-SA" dirty="0" err="1" smtClean="0">
                <a:solidFill>
                  <a:schemeClr val="tx1"/>
                </a:solidFill>
              </a:rPr>
              <a:t>أوالندب،إذا</a:t>
            </a:r>
            <a:r>
              <a:rPr lang="ar-SA" dirty="0" smtClean="0">
                <a:solidFill>
                  <a:schemeClr val="tx1"/>
                </a:solidFill>
              </a:rPr>
              <a:t> جاء بالصيغة الدالة على الوجوب أو الندب، أو إذا اقترن بالمدح أو محبة أو ثناء له.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2- يكون حكم الفعل: </a:t>
            </a:r>
            <a:r>
              <a:rPr lang="ar-SA" dirty="0" err="1" smtClean="0">
                <a:solidFill>
                  <a:schemeClr val="tx1"/>
                </a:solidFill>
              </a:rPr>
              <a:t>الحرمه</a:t>
            </a:r>
            <a:r>
              <a:rPr lang="ar-SA" dirty="0" smtClean="0">
                <a:solidFill>
                  <a:schemeClr val="tx1"/>
                </a:solidFill>
              </a:rPr>
              <a:t> أو الكراهة، إذا جاء بصيغة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تدل على طلب الترك أو إذا ذكر على وجه الذم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له ولفاعله.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3- يكون حكم الفعل الإباحة: إذا جاء بلفظ يدل على ذلك كالإحلال، والإذن، ونفي الحرج....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83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152127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دلالة القرآن على الأحكام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352928" cy="3384376"/>
          </a:xfrm>
        </p:spPr>
        <p:txBody>
          <a:bodyPr/>
          <a:lstStyle/>
          <a:p>
            <a:pPr algn="r" rtl="1"/>
            <a:endParaRPr lang="ar-SA" dirty="0" smtClean="0">
              <a:solidFill>
                <a:srgbClr val="C00000"/>
              </a:solidFill>
            </a:endParaRPr>
          </a:p>
          <a:p>
            <a:pPr algn="r" rtl="1"/>
            <a:r>
              <a:rPr lang="ar-SA" dirty="0" smtClean="0">
                <a:solidFill>
                  <a:srgbClr val="C00000"/>
                </a:solidFill>
              </a:rPr>
              <a:t>قد تكون دلالته قطعية: </a:t>
            </a:r>
            <a:r>
              <a:rPr lang="ar-SA" dirty="0" smtClean="0">
                <a:solidFill>
                  <a:schemeClr val="tx1"/>
                </a:solidFill>
              </a:rPr>
              <a:t>إذا كان اللفظ لا يحتمل إلا معنى واحد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 فقط، مثل قوله تعالى: (  ولكم نصف </a:t>
            </a:r>
            <a:r>
              <a:rPr lang="ar-SA" dirty="0" err="1" smtClean="0">
                <a:solidFill>
                  <a:schemeClr val="tx1"/>
                </a:solidFill>
              </a:rPr>
              <a:t>ماترك</a:t>
            </a:r>
            <a:r>
              <a:rPr lang="ar-SA" dirty="0" smtClean="0">
                <a:solidFill>
                  <a:schemeClr val="tx1"/>
                </a:solidFill>
              </a:rPr>
              <a:t> أزواجكم...).</a:t>
            </a:r>
          </a:p>
          <a:p>
            <a:pPr algn="r" rtl="1"/>
            <a:r>
              <a:rPr lang="ar-SA" dirty="0" smtClean="0">
                <a:solidFill>
                  <a:srgbClr val="C00000"/>
                </a:solidFill>
              </a:rPr>
              <a:t>وتكون دلالته ظنية: </a:t>
            </a:r>
            <a:r>
              <a:rPr lang="ar-SA" dirty="0" smtClean="0">
                <a:solidFill>
                  <a:schemeClr val="tx1"/>
                </a:solidFill>
              </a:rPr>
              <a:t>إذا كان اللفظ يحتمل أكثر من معنى، مثل قوله تعالى: ( والمطلقات يتربصن بأنفسهن ثلاثة قروء).</a:t>
            </a:r>
          </a:p>
          <a:p>
            <a:pPr algn="r" rtl="1"/>
            <a:endParaRPr lang="ar-SA" dirty="0" smtClean="0">
              <a:solidFill>
                <a:schemeClr val="tx1"/>
              </a:solidFill>
            </a:endParaRPr>
          </a:p>
          <a:p>
            <a:pPr algn="r" rtl="1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66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188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6174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104</TotalTime>
  <Words>236</Words>
  <Application>Microsoft Office PowerPoint</Application>
  <PresentationFormat>عرض على الشاشة (3:4)‏</PresentationFormat>
  <Paragraphs>26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نسق Office</vt:lpstr>
      <vt:lpstr>وجوه إعجاز القرآن الكريم</vt:lpstr>
      <vt:lpstr>أحكام القرآن الكريم</vt:lpstr>
      <vt:lpstr>بيان القرآن للأحكام</vt:lpstr>
      <vt:lpstr>أسلوب القرآن في بيان الأحكام</vt:lpstr>
      <vt:lpstr>دلالة القرآن على الأحكام</vt:lpstr>
      <vt:lpstr>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وجوه إعجاز القرآن الكريم</dc:title>
  <dc:creator>Hai</dc:creator>
  <cp:lastModifiedBy>Hai</cp:lastModifiedBy>
  <cp:revision>12</cp:revision>
  <dcterms:created xsi:type="dcterms:W3CDTF">2012-02-24T13:22:19Z</dcterms:created>
  <dcterms:modified xsi:type="dcterms:W3CDTF">2012-02-24T20:01:05Z</dcterms:modified>
</cp:coreProperties>
</file>