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2AB7-EE89-4589-87D2-A0BD189EC11A}" type="datetimeFigureOut">
              <a:rPr lang="en-US" smtClean="0"/>
              <a:t>2/24/2012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91CD6-33BF-4186-A095-26AA55133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235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2AB7-EE89-4589-87D2-A0BD189EC11A}" type="datetimeFigureOut">
              <a:rPr lang="en-US" smtClean="0"/>
              <a:t>2/24/2012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91CD6-33BF-4186-A095-26AA55133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030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2AB7-EE89-4589-87D2-A0BD189EC11A}" type="datetimeFigureOut">
              <a:rPr lang="en-US" smtClean="0"/>
              <a:t>2/24/2012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91CD6-33BF-4186-A095-26AA55133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466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2AB7-EE89-4589-87D2-A0BD189EC11A}" type="datetimeFigureOut">
              <a:rPr lang="en-US" smtClean="0"/>
              <a:t>2/24/2012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91CD6-33BF-4186-A095-26AA55133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599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2AB7-EE89-4589-87D2-A0BD189EC11A}" type="datetimeFigureOut">
              <a:rPr lang="en-US" smtClean="0"/>
              <a:t>2/24/2012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91CD6-33BF-4186-A095-26AA55133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965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2AB7-EE89-4589-87D2-A0BD189EC11A}" type="datetimeFigureOut">
              <a:rPr lang="en-US" smtClean="0"/>
              <a:t>2/24/2012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91CD6-33BF-4186-A095-26AA55133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983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2AB7-EE89-4589-87D2-A0BD189EC11A}" type="datetimeFigureOut">
              <a:rPr lang="en-US" smtClean="0"/>
              <a:t>2/24/2012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91CD6-33BF-4186-A095-26AA55133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12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2AB7-EE89-4589-87D2-A0BD189EC11A}" type="datetimeFigureOut">
              <a:rPr lang="en-US" smtClean="0"/>
              <a:t>2/24/2012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91CD6-33BF-4186-A095-26AA55133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480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2AB7-EE89-4589-87D2-A0BD189EC11A}" type="datetimeFigureOut">
              <a:rPr lang="en-US" smtClean="0"/>
              <a:t>2/24/2012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91CD6-33BF-4186-A095-26AA55133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76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2AB7-EE89-4589-87D2-A0BD189EC11A}" type="datetimeFigureOut">
              <a:rPr lang="en-US" smtClean="0"/>
              <a:t>2/24/2012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91CD6-33BF-4186-A095-26AA55133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026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2AB7-EE89-4589-87D2-A0BD189EC11A}" type="datetimeFigureOut">
              <a:rPr lang="en-US" smtClean="0"/>
              <a:t>2/24/2012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91CD6-33BF-4186-A095-26AA55133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966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0D2AB7-EE89-4589-87D2-A0BD189EC11A}" type="datetimeFigureOut">
              <a:rPr lang="en-US" smtClean="0"/>
              <a:t>2/24/2012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D91CD6-33BF-4186-A095-26AA55133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260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1440159"/>
          </a:xfrm>
        </p:spPr>
        <p:txBody>
          <a:bodyPr/>
          <a:lstStyle/>
          <a:p>
            <a:r>
              <a:rPr lang="ar-SA" u="sng" dirty="0" smtClean="0"/>
              <a:t>الدليل الثاني السنة</a:t>
            </a:r>
            <a:endParaRPr lang="en-US" u="sng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755576" y="1916832"/>
            <a:ext cx="7776864" cy="4320480"/>
          </a:xfrm>
        </p:spPr>
        <p:txBody>
          <a:bodyPr/>
          <a:lstStyle/>
          <a:p>
            <a:pPr algn="r"/>
            <a:r>
              <a:rPr lang="ar-SA" dirty="0" smtClean="0">
                <a:solidFill>
                  <a:schemeClr val="accent6">
                    <a:lumMod val="75000"/>
                  </a:schemeClr>
                </a:solidFill>
              </a:rPr>
              <a:t>السنة في اللغة :</a:t>
            </a:r>
            <a:r>
              <a:rPr lang="ar-SA" dirty="0" smtClean="0"/>
              <a:t> </a:t>
            </a:r>
            <a:r>
              <a:rPr lang="ar-SA" dirty="0" smtClean="0">
                <a:solidFill>
                  <a:schemeClr val="tx1"/>
                </a:solidFill>
              </a:rPr>
              <a:t>الطريقة المعتادة المحافظ عليها.</a:t>
            </a:r>
          </a:p>
          <a:p>
            <a:pPr algn="r"/>
            <a:r>
              <a:rPr lang="ar-SA" dirty="0" smtClean="0">
                <a:solidFill>
                  <a:schemeClr val="accent6">
                    <a:lumMod val="75000"/>
                  </a:schemeClr>
                </a:solidFill>
              </a:rPr>
              <a:t>في اصطلاح الفقهاء: </a:t>
            </a:r>
            <a:r>
              <a:rPr lang="ar-SA" dirty="0" smtClean="0">
                <a:solidFill>
                  <a:schemeClr val="tx1"/>
                </a:solidFill>
              </a:rPr>
              <a:t>1- تطلق على ما هو مندوب من العبادات.</a:t>
            </a:r>
          </a:p>
          <a:p>
            <a:pPr algn="r" rtl="1"/>
            <a:r>
              <a:rPr lang="ar-SA" dirty="0" smtClean="0">
                <a:solidFill>
                  <a:schemeClr val="tx1"/>
                </a:solidFill>
              </a:rPr>
              <a:t>2- وقد تطلق في كلام بعض الفقهاء على: ما يقابل البدعة.</a:t>
            </a:r>
          </a:p>
          <a:p>
            <a:pPr algn="r" rtl="1"/>
            <a:r>
              <a:rPr lang="ar-SA" dirty="0" smtClean="0">
                <a:solidFill>
                  <a:schemeClr val="accent6">
                    <a:lumMod val="75000"/>
                  </a:schemeClr>
                </a:solidFill>
              </a:rPr>
              <a:t>وفي اصطلاح الأصوليين: </a:t>
            </a:r>
            <a:r>
              <a:rPr lang="ar-SA" dirty="0" smtClean="0">
                <a:solidFill>
                  <a:schemeClr val="tx1"/>
                </a:solidFill>
              </a:rPr>
              <a:t>ما صدر عن النبي صلى الله عليه وسلم غير القرآن، من قول أو فعل أو تقرير.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66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1080119"/>
          </a:xfrm>
        </p:spPr>
        <p:txBody>
          <a:bodyPr/>
          <a:lstStyle/>
          <a:p>
            <a:pPr rtl="1"/>
            <a:r>
              <a:rPr lang="ar-SA" u="sng" dirty="0" smtClean="0"/>
              <a:t>السنة مصدر للتشريع</a:t>
            </a:r>
            <a:endParaRPr lang="en-US" u="sng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611560" y="2132856"/>
            <a:ext cx="7776864" cy="4104456"/>
          </a:xfrm>
        </p:spPr>
        <p:txBody>
          <a:bodyPr>
            <a:normAutofit fontScale="92500" lnSpcReduction="20000"/>
          </a:bodyPr>
          <a:lstStyle/>
          <a:p>
            <a:pPr algn="r" rtl="1"/>
            <a:r>
              <a:rPr lang="ar-SA" dirty="0" smtClean="0">
                <a:solidFill>
                  <a:schemeClr val="accent6">
                    <a:lumMod val="75000"/>
                  </a:schemeClr>
                </a:solidFill>
              </a:rPr>
              <a:t>وقد دل على حجيتها: </a:t>
            </a:r>
            <a:r>
              <a:rPr lang="ar-SA" dirty="0" smtClean="0">
                <a:solidFill>
                  <a:schemeClr val="tx1"/>
                </a:solidFill>
              </a:rPr>
              <a:t>الكتاب والإجماع والمعقول.</a:t>
            </a:r>
          </a:p>
          <a:p>
            <a:pPr algn="r" rtl="1"/>
            <a:r>
              <a:rPr lang="ar-SA" dirty="0" smtClean="0">
                <a:solidFill>
                  <a:schemeClr val="accent6">
                    <a:lumMod val="75000"/>
                  </a:schemeClr>
                </a:solidFill>
              </a:rPr>
              <a:t>أنواع السنة من حيث ماهيتها:</a:t>
            </a:r>
          </a:p>
          <a:p>
            <a:pPr algn="r" rtl="1"/>
            <a:r>
              <a:rPr lang="ar-SA" dirty="0" smtClean="0">
                <a:solidFill>
                  <a:schemeClr val="accent6">
                    <a:lumMod val="75000"/>
                  </a:schemeClr>
                </a:solidFill>
              </a:rPr>
              <a:t>1- السنة القولية: </a:t>
            </a:r>
            <a:r>
              <a:rPr lang="ar-SA" dirty="0" smtClean="0">
                <a:solidFill>
                  <a:schemeClr val="tx1"/>
                </a:solidFill>
              </a:rPr>
              <a:t>وهي أقواله صلى الله عليه وسلم التي قالها في مختلف الأغراض والمناسبات.</a:t>
            </a:r>
          </a:p>
          <a:p>
            <a:pPr algn="r" rtl="1"/>
            <a:r>
              <a:rPr lang="ar-SA" dirty="0" smtClean="0">
                <a:solidFill>
                  <a:schemeClr val="accent6">
                    <a:lumMod val="75000"/>
                  </a:schemeClr>
                </a:solidFill>
              </a:rPr>
              <a:t>2- السنة الفعلية: </a:t>
            </a:r>
            <a:r>
              <a:rPr lang="ar-SA" dirty="0" smtClean="0">
                <a:solidFill>
                  <a:schemeClr val="tx1"/>
                </a:solidFill>
              </a:rPr>
              <a:t>وهي ما فعله صلى الله عليه وسلم، </a:t>
            </a:r>
            <a:r>
              <a:rPr lang="ar-SA" dirty="0" err="1" smtClean="0">
                <a:solidFill>
                  <a:schemeClr val="tx1"/>
                </a:solidFill>
              </a:rPr>
              <a:t>كآدائه</a:t>
            </a:r>
            <a:r>
              <a:rPr lang="ar-SA" dirty="0" smtClean="0">
                <a:solidFill>
                  <a:schemeClr val="tx1"/>
                </a:solidFill>
              </a:rPr>
              <a:t> الصلاة </a:t>
            </a:r>
            <a:r>
              <a:rPr lang="ar-SA" dirty="0" err="1" smtClean="0">
                <a:solidFill>
                  <a:schemeClr val="tx1"/>
                </a:solidFill>
              </a:rPr>
              <a:t>بهيآتها</a:t>
            </a:r>
            <a:r>
              <a:rPr lang="ar-SA" dirty="0" smtClean="0">
                <a:solidFill>
                  <a:schemeClr val="tx1"/>
                </a:solidFill>
              </a:rPr>
              <a:t> وأركانها.</a:t>
            </a:r>
          </a:p>
          <a:p>
            <a:pPr algn="r" rtl="1"/>
            <a:r>
              <a:rPr lang="ar-SA" dirty="0" smtClean="0">
                <a:solidFill>
                  <a:schemeClr val="accent6">
                    <a:lumMod val="75000"/>
                  </a:schemeClr>
                </a:solidFill>
              </a:rPr>
              <a:t>3- السنة التقريرية: </a:t>
            </a:r>
            <a:r>
              <a:rPr lang="ar-SA" dirty="0" smtClean="0">
                <a:solidFill>
                  <a:schemeClr val="tx1"/>
                </a:solidFill>
              </a:rPr>
              <a:t>وهي سكوته صلى الله عليه وسلم عن إنكار قول أو فعل، أو استبشاره بالفعل أو إظهار رضاه عنه، أو استحسانه به.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533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11560" y="260648"/>
            <a:ext cx="7772400" cy="1871364"/>
          </a:xfrm>
        </p:spPr>
        <p:txBody>
          <a:bodyPr/>
          <a:lstStyle/>
          <a:p>
            <a:pPr rtl="1"/>
            <a:r>
              <a:rPr lang="ar-SA" u="sng" dirty="0" smtClean="0"/>
              <a:t>أقسام السنة من حيث ورودها إلينا</a:t>
            </a:r>
            <a:br>
              <a:rPr lang="ar-SA" u="sng" dirty="0" smtClean="0"/>
            </a:br>
            <a:endParaRPr lang="en-US" u="sng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683568" y="1700808"/>
            <a:ext cx="7920880" cy="4752528"/>
          </a:xfrm>
        </p:spPr>
        <p:txBody>
          <a:bodyPr vert="horz" lIns="91440" tIns="45720" rIns="91440" bIns="45720" rtlCol="0">
            <a:normAutofit/>
          </a:bodyPr>
          <a:lstStyle/>
          <a:p>
            <a:pPr algn="r" rtl="1"/>
            <a:r>
              <a:rPr lang="ar-SA" dirty="0" smtClean="0"/>
              <a:t>       </a:t>
            </a:r>
            <a:r>
              <a:rPr lang="ar-SA" dirty="0"/>
              <a:t> </a:t>
            </a:r>
            <a:r>
              <a:rPr lang="ar-SA" dirty="0" smtClean="0"/>
              <a:t>      </a:t>
            </a:r>
            <a:r>
              <a:rPr lang="ar-SA" dirty="0" smtClean="0">
                <a:solidFill>
                  <a:schemeClr val="tx1"/>
                </a:solidFill>
              </a:rPr>
              <a:t>عند الحنفية تنقسم إلى ثلاثة أقسام</a:t>
            </a:r>
          </a:p>
          <a:p>
            <a:pPr algn="r" rtl="1"/>
            <a:endParaRPr lang="ar-SA" dirty="0" smtClean="0">
              <a:solidFill>
                <a:schemeClr val="tx1"/>
              </a:solidFill>
            </a:endParaRPr>
          </a:p>
          <a:p>
            <a:pPr algn="r" rtl="1"/>
            <a:r>
              <a:rPr lang="ar-SA" dirty="0" smtClean="0">
                <a:solidFill>
                  <a:schemeClr val="tx1"/>
                </a:solidFill>
              </a:rPr>
              <a:t> </a:t>
            </a:r>
          </a:p>
          <a:p>
            <a:pPr algn="r" rtl="1"/>
            <a:r>
              <a:rPr lang="ar-SA" dirty="0" smtClean="0">
                <a:solidFill>
                  <a:schemeClr val="tx1"/>
                </a:solidFill>
              </a:rPr>
              <a:t>   سنة متواترة          سنة مشهورة            سنة آحاد</a:t>
            </a:r>
          </a:p>
          <a:p>
            <a:pPr algn="r" rtl="1"/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               عند الجمهور تنقسم إلى قسمين</a:t>
            </a:r>
          </a:p>
          <a:p>
            <a:pPr algn="r" rtl="1"/>
            <a:endParaRPr lang="ar-SA" dirty="0">
              <a:solidFill>
                <a:schemeClr val="tx1"/>
              </a:solidFill>
            </a:endParaRPr>
          </a:p>
          <a:p>
            <a:pPr algn="r" rtl="1"/>
            <a:endParaRPr lang="ar-SA" dirty="0" smtClean="0">
              <a:solidFill>
                <a:schemeClr val="tx1"/>
              </a:solidFill>
            </a:endParaRPr>
          </a:p>
          <a:p>
            <a:pPr algn="r" rtl="1"/>
            <a:r>
              <a:rPr lang="ar-SA" dirty="0">
                <a:solidFill>
                  <a:schemeClr val="tx1"/>
                </a:solidFill>
              </a:rPr>
              <a:t> </a:t>
            </a:r>
            <a:r>
              <a:rPr lang="ar-SA" dirty="0" smtClean="0">
                <a:solidFill>
                  <a:schemeClr val="tx1"/>
                </a:solidFill>
              </a:rPr>
              <a:t>              سنة متواترة         سنة آحاد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4" name="سهم للأسفل 3"/>
          <p:cNvSpPr/>
          <p:nvPr/>
        </p:nvSpPr>
        <p:spPr>
          <a:xfrm>
            <a:off x="7471744" y="2105405"/>
            <a:ext cx="484632" cy="11075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سهم للأسفل 4"/>
          <p:cNvSpPr/>
          <p:nvPr/>
        </p:nvSpPr>
        <p:spPr>
          <a:xfrm>
            <a:off x="4639677" y="2276873"/>
            <a:ext cx="484632" cy="11795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سهم للأسفل 5"/>
          <p:cNvSpPr/>
          <p:nvPr/>
        </p:nvSpPr>
        <p:spPr>
          <a:xfrm>
            <a:off x="1907704" y="1988840"/>
            <a:ext cx="484632" cy="10801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سهم للأسفل 6"/>
          <p:cNvSpPr/>
          <p:nvPr/>
        </p:nvSpPr>
        <p:spPr>
          <a:xfrm>
            <a:off x="5796136" y="465313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سهم للأسفل 7"/>
          <p:cNvSpPr/>
          <p:nvPr/>
        </p:nvSpPr>
        <p:spPr>
          <a:xfrm>
            <a:off x="3707904" y="468284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062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1224135"/>
          </a:xfrm>
        </p:spPr>
        <p:txBody>
          <a:bodyPr/>
          <a:lstStyle/>
          <a:p>
            <a:pPr rtl="1"/>
            <a:r>
              <a:rPr lang="ar-SA" u="sng" dirty="0" smtClean="0">
                <a:solidFill>
                  <a:schemeClr val="accent6">
                    <a:lumMod val="75000"/>
                  </a:schemeClr>
                </a:solidFill>
              </a:rPr>
              <a:t>شروط التواتر هي:</a:t>
            </a:r>
            <a:endParaRPr lang="en-US" u="sn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9552" y="1916832"/>
            <a:ext cx="8208912" cy="4464496"/>
          </a:xfrm>
        </p:spPr>
        <p:txBody>
          <a:bodyPr/>
          <a:lstStyle/>
          <a:p>
            <a:pPr algn="r" rtl="1"/>
            <a:r>
              <a:rPr lang="ar-SA" dirty="0" smtClean="0">
                <a:solidFill>
                  <a:schemeClr val="tx1"/>
                </a:solidFill>
              </a:rPr>
              <a:t>1- أن يكون الرواة للسنة جمعاً كثيراً.</a:t>
            </a:r>
          </a:p>
          <a:p>
            <a:pPr algn="r" rtl="1"/>
            <a:r>
              <a:rPr lang="ar-SA" dirty="0" smtClean="0">
                <a:solidFill>
                  <a:schemeClr val="tx1"/>
                </a:solidFill>
              </a:rPr>
              <a:t>2- أن يكون الرواة في كل طبقة من طبقات الرواية بهذا الوصف.</a:t>
            </a:r>
          </a:p>
          <a:p>
            <a:pPr algn="r" rtl="1"/>
            <a:r>
              <a:rPr lang="ar-SA" dirty="0" smtClean="0">
                <a:solidFill>
                  <a:schemeClr val="tx1"/>
                </a:solidFill>
              </a:rPr>
              <a:t>3- أن يكون مستند علم الرواة مستفاداً عن طريق المشاهدة أو السماع.</a:t>
            </a:r>
          </a:p>
          <a:p>
            <a:pPr algn="r" rtl="1"/>
            <a:r>
              <a:rPr lang="ar-SA" dirty="0" smtClean="0">
                <a:solidFill>
                  <a:schemeClr val="tx1"/>
                </a:solidFill>
              </a:rPr>
              <a:t>إذا تحققت هذه الشروط أفاد الخبر اليقين، والعلم الضروري.</a:t>
            </a:r>
            <a:endParaRPr lang="ar-S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654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168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580398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221</Words>
  <Application>Microsoft Office PowerPoint</Application>
  <PresentationFormat>عرض على الشاشة (3:4)‏</PresentationFormat>
  <Paragraphs>25</Paragraphs>
  <Slides>6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نسق Office</vt:lpstr>
      <vt:lpstr>الدليل الثاني السنة</vt:lpstr>
      <vt:lpstr>السنة مصدر للتشريع</vt:lpstr>
      <vt:lpstr>أقسام السنة من حيث ورودها إلينا </vt:lpstr>
      <vt:lpstr>شروط التواتر هي: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الدليل الثاني السنة</dc:title>
  <dc:creator>Hai</dc:creator>
  <cp:lastModifiedBy>Hai</cp:lastModifiedBy>
  <cp:revision>5</cp:revision>
  <dcterms:created xsi:type="dcterms:W3CDTF">2012-02-24T18:27:49Z</dcterms:created>
  <dcterms:modified xsi:type="dcterms:W3CDTF">2012-02-24T19:19:18Z</dcterms:modified>
</cp:coreProperties>
</file>