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7BA80-C280-49BB-8A8A-4E5B37AA57E0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D3F7-5728-477A-8A46-9BF2D679462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15616" y="466670"/>
            <a:ext cx="650244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السنة المشهورة</a:t>
            </a:r>
            <a:endParaRPr lang="ar-SA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" name="رابط مستقيم 3"/>
          <p:cNvCxnSpPr/>
          <p:nvPr/>
        </p:nvCxnSpPr>
        <p:spPr>
          <a:xfrm flipH="1" flipV="1">
            <a:off x="1785918" y="1428736"/>
            <a:ext cx="5119787" cy="4513"/>
          </a:xfrm>
          <a:prstGeom prst="line">
            <a:avLst/>
          </a:prstGeom>
          <a:ln w="762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5400000">
            <a:off x="6491156" y="1820851"/>
            <a:ext cx="785818" cy="1588"/>
          </a:xfrm>
          <a:prstGeom prst="line">
            <a:avLst/>
          </a:prstGeom>
          <a:ln w="571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مربع نص 21"/>
          <p:cNvSpPr txBox="1"/>
          <p:nvPr/>
        </p:nvSpPr>
        <p:spPr>
          <a:xfrm>
            <a:off x="6084168" y="2405942"/>
            <a:ext cx="164307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chemeClr val="accent6">
                    <a:lumMod val="75000"/>
                  </a:schemeClr>
                </a:solidFill>
              </a:rPr>
              <a:t>تعريفها</a:t>
            </a:r>
            <a:endParaRPr lang="ar-SA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67546" y="2143116"/>
            <a:ext cx="15001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chemeClr val="accent6">
                    <a:lumMod val="75000"/>
                  </a:schemeClr>
                </a:solidFill>
              </a:rPr>
              <a:t>حكمها</a:t>
            </a:r>
            <a:endParaRPr lang="ar-SA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4067944" y="3072348"/>
            <a:ext cx="4929190" cy="29238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4000" dirty="0" smtClean="0"/>
              <a:t>  </a:t>
            </a:r>
            <a:r>
              <a:rPr lang="ar-SA" sz="3600" dirty="0" smtClean="0"/>
              <a:t>وهي التي رواها عن النبي     صلى الله علية وسلم واحد أو اثنان،أي عدد لم يبلغ حد التواتر،ثم تواترت في </a:t>
            </a:r>
            <a:r>
              <a:rPr lang="ar-SA" sz="3600" dirty="0" err="1" smtClean="0"/>
              <a:t>عصرالتابعين</a:t>
            </a:r>
            <a:r>
              <a:rPr lang="ar-SA" sz="3600" dirty="0" smtClean="0"/>
              <a:t>،وتابعي التابعين</a:t>
            </a:r>
            <a:endParaRPr lang="ar-SA" sz="36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-1836712" y="3286124"/>
            <a:ext cx="535785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أنها تفيد ظناً قوياً كأنه                     اليقين، وهو ما يسمى </a:t>
            </a:r>
          </a:p>
          <a:p>
            <a:r>
              <a:rPr lang="ar-SA" sz="3600" dirty="0" smtClean="0"/>
              <a:t>بعلم الطمأنينة.</a:t>
            </a:r>
            <a:endParaRPr lang="ar-SA" sz="3600" dirty="0"/>
          </a:p>
        </p:txBody>
      </p:sp>
      <p:cxnSp>
        <p:nvCxnSpPr>
          <p:cNvPr id="15" name="رابط مستقيم 14"/>
          <p:cNvCxnSpPr/>
          <p:nvPr/>
        </p:nvCxnSpPr>
        <p:spPr>
          <a:xfrm rot="5400000">
            <a:off x="1466036" y="1749413"/>
            <a:ext cx="642942" cy="1588"/>
          </a:xfrm>
          <a:prstGeom prst="line">
            <a:avLst/>
          </a:prstGeom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>
            <a:off x="6786578" y="1431661"/>
            <a:ext cx="119127" cy="1588"/>
          </a:xfrm>
          <a:prstGeom prst="line">
            <a:avLst/>
          </a:prstGeom>
          <a:ln w="762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24538" y="692694"/>
            <a:ext cx="821537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الفرق بين السنة المتوترة والمشهورة</a:t>
            </a:r>
            <a:endParaRPr lang="ar-SA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357158" y="1956896"/>
            <a:ext cx="835824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3600" dirty="0" smtClean="0"/>
              <a:t>1- السنة المتوترة لابد فيها من توفر الجمع الذي يمتنع اتفاق أفراده على الكذب في العصور الثلاثة  الأولى :</a:t>
            </a:r>
          </a:p>
          <a:p>
            <a:pPr algn="justLow"/>
            <a:r>
              <a:rPr lang="ar-SA" sz="3600" dirty="0" smtClean="0"/>
              <a:t>عصر الصحابة،وعصر التابعين، وعصر تابعي التابعين.</a:t>
            </a:r>
          </a:p>
          <a:p>
            <a:pPr algn="justLow"/>
            <a:r>
              <a:rPr lang="ar-SA" sz="3600" dirty="0" smtClean="0"/>
              <a:t>أما السنة المشهورة فجمع التواتر </a:t>
            </a:r>
            <a:r>
              <a:rPr lang="ar-SA" sz="3600" dirty="0" err="1" smtClean="0"/>
              <a:t>لايكون</a:t>
            </a:r>
            <a:r>
              <a:rPr lang="ar-SA" sz="3600" dirty="0" smtClean="0"/>
              <a:t> إلا في عصر التابعين،وتابعي التابعين.أما الصحابة الذين رووا الحديث فيشترط ألا يبلغوا جمع التواتر.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85720" y="1148551"/>
            <a:ext cx="842968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3600" dirty="0" smtClean="0"/>
              <a:t>2- السنة المتوترة تفيد العلم واليقين، والسنة المشهورة تفيد الطمأنينة والظن القريب من اليقين.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482065" y="499318"/>
            <a:ext cx="435771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سنة الآحاد</a:t>
            </a:r>
            <a:endParaRPr lang="ar-SA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" name="رابط مستقيم 5"/>
          <p:cNvCxnSpPr/>
          <p:nvPr/>
        </p:nvCxnSpPr>
        <p:spPr>
          <a:xfrm rot="5400000">
            <a:off x="6965570" y="1975040"/>
            <a:ext cx="642942" cy="794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5400000">
            <a:off x="2159304" y="1964440"/>
            <a:ext cx="642942" cy="1588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6372200" y="2278613"/>
            <a:ext cx="17859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accent6">
                    <a:lumMod val="75000"/>
                  </a:schemeClr>
                </a:solidFill>
              </a:rPr>
              <a:t>تعريفها</a:t>
            </a:r>
            <a:endParaRPr lang="ar-SA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475656" y="2214554"/>
            <a:ext cx="17859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accent6">
                    <a:lumMod val="75000"/>
                  </a:schemeClr>
                </a:solidFill>
              </a:rPr>
              <a:t>حكمها </a:t>
            </a:r>
            <a:r>
              <a:rPr lang="ar-SA" sz="4800" dirty="0" smtClean="0"/>
              <a:t>  </a:t>
            </a:r>
            <a:endParaRPr lang="ar-SA" sz="48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4571968" y="3072348"/>
            <a:ext cx="4429156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4000" dirty="0" smtClean="0"/>
              <a:t>وهي </a:t>
            </a:r>
            <a:r>
              <a:rPr lang="ar-SA" sz="4000" dirty="0" err="1" smtClean="0"/>
              <a:t>مارواها</a:t>
            </a:r>
            <a:r>
              <a:rPr lang="ar-SA" sz="4000" dirty="0" smtClean="0"/>
              <a:t> عن النبي صلى الله وعلية وسلم عدد لم يبلغ حد التواتر،وذلك في عصر التابعي، وعصر تابعي التابعين.</a:t>
            </a:r>
          </a:p>
        </p:txBody>
      </p:sp>
      <p:sp>
        <p:nvSpPr>
          <p:cNvPr id="17" name="مربع نص 16"/>
          <p:cNvSpPr txBox="1"/>
          <p:nvPr/>
        </p:nvSpPr>
        <p:spPr>
          <a:xfrm>
            <a:off x="-73148" y="3000372"/>
            <a:ext cx="442912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smtClean="0"/>
              <a:t>تفيد الظن الراجح بصحة نسبتها الى الرسول صلى الله علية وسلم.</a:t>
            </a:r>
            <a:endParaRPr lang="ar-SA" sz="4000" dirty="0"/>
          </a:p>
        </p:txBody>
      </p:sp>
      <p:cxnSp>
        <p:nvCxnSpPr>
          <p:cNvPr id="13" name="رابط مستقيم 12"/>
          <p:cNvCxnSpPr/>
          <p:nvPr/>
        </p:nvCxnSpPr>
        <p:spPr>
          <a:xfrm flipH="1">
            <a:off x="2504328" y="1668645"/>
            <a:ext cx="4783110" cy="0"/>
          </a:xfrm>
          <a:prstGeom prst="line">
            <a:avLst/>
          </a:prstGeom>
          <a:ln w="57150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71472" y="313679"/>
            <a:ext cx="785818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شروط العمل بسنة الآحاد</a:t>
            </a:r>
          </a:p>
          <a:p>
            <a:pPr algn="ctr"/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عند الشافعية والحنابلة</a:t>
            </a:r>
            <a:endParaRPr lang="ar-SA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57158" y="2028191"/>
            <a:ext cx="8358246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smtClean="0"/>
              <a:t>1- أن تتوفر في الراوي شروط قبول روايته: من العدالة والضبط....</a:t>
            </a:r>
          </a:p>
          <a:p>
            <a:r>
              <a:rPr lang="ar-SA" sz="4000" dirty="0" smtClean="0"/>
              <a:t>2- اتصال السند بالرسول صلى الله عليه وسلم.</a:t>
            </a:r>
          </a:p>
          <a:p>
            <a:r>
              <a:rPr lang="ar-SA" sz="4000" dirty="0" smtClean="0"/>
              <a:t>أما إذا لم يتصل السند، بأن سقط من سلسلة الرواة الصحابي الذي روى الخبر عن الرسول صلى الله عليه وسلم،وهو المسمى بالحديث المرسل، فقد اختلفوا فيما بينهم:</a:t>
            </a:r>
            <a:endParaRPr lang="ar-SA" sz="4000" dirty="0"/>
          </a:p>
        </p:txBody>
      </p:sp>
      <p:cxnSp>
        <p:nvCxnSpPr>
          <p:cNvPr id="25" name="رابط مستقيم 24"/>
          <p:cNvCxnSpPr/>
          <p:nvPr/>
        </p:nvCxnSpPr>
        <p:spPr>
          <a:xfrm flipV="1">
            <a:off x="2448185" y="2015193"/>
            <a:ext cx="1" cy="64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357290" y="309914"/>
            <a:ext cx="607223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شروط المالكية لقبول خبر   الآحاد</a:t>
            </a:r>
            <a:endParaRPr lang="ar-SA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7" name="رابط مستقيم 6"/>
          <p:cNvCxnSpPr/>
          <p:nvPr/>
        </p:nvCxnSpPr>
        <p:spPr>
          <a:xfrm rot="10800000">
            <a:off x="1571604" y="1947265"/>
            <a:ext cx="571504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ربع نص 7"/>
          <p:cNvSpPr txBox="1"/>
          <p:nvPr/>
        </p:nvSpPr>
        <p:spPr>
          <a:xfrm>
            <a:off x="500034" y="2428868"/>
            <a:ext cx="8001056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4400" dirty="0" smtClean="0"/>
              <a:t>1- عدم مخالفته لعمل أهل المدينة.</a:t>
            </a:r>
          </a:p>
          <a:p>
            <a:pPr algn="justLow"/>
            <a:r>
              <a:rPr lang="ar-SA" sz="4400" dirty="0" smtClean="0"/>
              <a:t>2- ألا يخالف خبر الآحاد الأصول الثابتة والقواعد المقررة في الشريعة.</a:t>
            </a:r>
            <a:endParaRPr lang="ar-S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857356" y="214290"/>
            <a:ext cx="592935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شروط الحنفية لقبول خبر الآحاد</a:t>
            </a:r>
            <a:endParaRPr lang="ar-SA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رابط مستقيم 8"/>
          <p:cNvCxnSpPr/>
          <p:nvPr/>
        </p:nvCxnSpPr>
        <p:spPr>
          <a:xfrm rot="10800000">
            <a:off x="1928794" y="1785926"/>
            <a:ext cx="53578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ربع نص 12"/>
          <p:cNvSpPr txBox="1"/>
          <p:nvPr/>
        </p:nvSpPr>
        <p:spPr>
          <a:xfrm>
            <a:off x="428596" y="2214554"/>
            <a:ext cx="8358246" cy="38472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/>
              <a:t>1</a:t>
            </a:r>
            <a:r>
              <a:rPr lang="ar-SA" sz="4000" dirty="0" smtClean="0"/>
              <a:t>- ألا تكون السنة فيما يتكرر وقوعه وتعم به البلوى ، لأن ما يكون كذلك لابد أن ينقل بطريق التواتر أو الشهرة.</a:t>
            </a:r>
          </a:p>
          <a:p>
            <a:r>
              <a:rPr lang="ar-SA" sz="4000" dirty="0" smtClean="0"/>
              <a:t>2- ألا تكون السنة مخالفة للقياس الصحيح، والأصول الثابتة.</a:t>
            </a:r>
          </a:p>
          <a:p>
            <a:r>
              <a:rPr lang="ar-SA" sz="4000" dirty="0" smtClean="0"/>
              <a:t>3- ألا يعمل الراوي بخلاف الحديث الذي رواه.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42976" y="214290"/>
            <a:ext cx="664370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الفرق بين القرآن والسنة من ناحية الورود</a:t>
            </a:r>
            <a:endParaRPr lang="ar-SA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رابط مستقيم 4"/>
          <p:cNvCxnSpPr/>
          <p:nvPr/>
        </p:nvCxnSpPr>
        <p:spPr>
          <a:xfrm rot="10800000">
            <a:off x="2571736" y="2071678"/>
            <a:ext cx="50720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rot="5400000">
            <a:off x="2108183" y="2535231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7575369" y="2073266"/>
            <a:ext cx="12858" cy="856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ربع نص 12"/>
          <p:cNvSpPr txBox="1"/>
          <p:nvPr/>
        </p:nvSpPr>
        <p:spPr>
          <a:xfrm>
            <a:off x="6876256" y="3108363"/>
            <a:ext cx="13681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/>
              <a:t>القرآن</a:t>
            </a:r>
            <a:endParaRPr lang="ar-SA" sz="4400" b="1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5292080" y="4451628"/>
            <a:ext cx="3643338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/>
              <a:t>جميع آياته قطعية الورود</a:t>
            </a:r>
            <a:endParaRPr lang="ar-SA" sz="44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1563624" y="3121054"/>
            <a:ext cx="200026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/>
              <a:t>السنة</a:t>
            </a:r>
            <a:endParaRPr lang="ar-SA" sz="44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357158" y="4113654"/>
            <a:ext cx="4357718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4400" dirty="0" smtClean="0"/>
              <a:t>منها </a:t>
            </a:r>
            <a:r>
              <a:rPr lang="ar-SA" sz="4400" dirty="0" err="1" smtClean="0"/>
              <a:t>ماهو</a:t>
            </a:r>
            <a:r>
              <a:rPr lang="ar-SA" sz="4400" dirty="0" smtClean="0"/>
              <a:t> قطعي الورود كالمتواتر،ومنها ظني كالمشهور ولآحاد</a:t>
            </a:r>
            <a:endParaRPr lang="ar-S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259632" y="556464"/>
            <a:ext cx="68580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</a:rPr>
              <a:t>من ناحية الدلالة على الأحكام</a:t>
            </a:r>
            <a:endParaRPr lang="ar-SA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" name="رابط مستقيم 3"/>
          <p:cNvCxnSpPr/>
          <p:nvPr/>
        </p:nvCxnSpPr>
        <p:spPr>
          <a:xfrm flipH="1">
            <a:off x="2195736" y="1857364"/>
            <a:ext cx="54667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rot="5400000">
            <a:off x="7340263" y="2178041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5400000">
            <a:off x="1873471" y="2178041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6948264" y="2525995"/>
            <a:ext cx="156938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/>
              <a:t>القرآن</a:t>
            </a:r>
            <a:endParaRPr lang="ar-SA" sz="44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1259632" y="2571744"/>
            <a:ext cx="151216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/>
              <a:t>السنة</a:t>
            </a:r>
            <a:endParaRPr lang="ar-SA" sz="4400" b="1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4786282" y="3305606"/>
            <a:ext cx="4143436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4400" dirty="0" smtClean="0"/>
              <a:t> </a:t>
            </a:r>
            <a:r>
              <a:rPr lang="ar-SA" sz="4000" dirty="0" smtClean="0"/>
              <a:t>منها </a:t>
            </a:r>
            <a:r>
              <a:rPr lang="ar-SA" sz="4000" dirty="0" err="1" smtClean="0"/>
              <a:t>ماهو</a:t>
            </a:r>
            <a:r>
              <a:rPr lang="ar-SA" sz="4000" dirty="0" smtClean="0"/>
              <a:t> قطعي الدلالة، ومنها هو ظني الدلالة.</a:t>
            </a:r>
            <a:endParaRPr lang="ar-SA" sz="4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313430" y="3164895"/>
            <a:ext cx="400052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4000" dirty="0" smtClean="0"/>
              <a:t>منها ما هو قطعي الدلالة، ومنها </a:t>
            </a:r>
            <a:r>
              <a:rPr lang="ar-SA" sz="4000" dirty="0" err="1" smtClean="0"/>
              <a:t>ماهوظني</a:t>
            </a:r>
            <a:r>
              <a:rPr lang="ar-SA" sz="4000" dirty="0" smtClean="0"/>
              <a:t> الدلالة.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325</Words>
  <Application>Microsoft Office PowerPoint</Application>
  <PresentationFormat>عرض على الشاشة (3:4)‏</PresentationFormat>
  <Paragraphs>38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kfu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hif</dc:creator>
  <cp:lastModifiedBy>Hai</cp:lastModifiedBy>
  <cp:revision>36</cp:revision>
  <dcterms:created xsi:type="dcterms:W3CDTF">2011-03-19T13:07:40Z</dcterms:created>
  <dcterms:modified xsi:type="dcterms:W3CDTF">2012-02-24T20:07:29Z</dcterms:modified>
</cp:coreProperties>
</file>