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4" r:id="rId6"/>
    <p:sldId id="261" r:id="rId7"/>
    <p:sldId id="262" r:id="rId8"/>
    <p:sldId id="260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6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19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43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2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7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7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5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5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6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0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DFF4A-F691-4555-ABBA-A47B07B36BDE}" type="datetimeFigureOut">
              <a:rPr lang="en-US" smtClean="0"/>
              <a:t>3/1/2012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6529B-75CB-49F1-86EF-C20E4C94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3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75856" y="548681"/>
            <a:ext cx="3240360" cy="1080119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تعريف القياس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8280920" cy="4608512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القياس في اللغة : يطلق على تقدير </a:t>
            </a:r>
            <a:r>
              <a:rPr lang="ar-SA" dirty="0" err="1" smtClean="0">
                <a:solidFill>
                  <a:sysClr val="windowText" lastClr="000000"/>
                </a:solidFill>
              </a:rPr>
              <a:t>شئ</a:t>
            </a:r>
            <a:r>
              <a:rPr lang="ar-SA" dirty="0" smtClean="0">
                <a:solidFill>
                  <a:sysClr val="windowText" lastClr="000000"/>
                </a:solidFill>
              </a:rPr>
              <a:t> </a:t>
            </a:r>
            <a:r>
              <a:rPr lang="ar-SA" dirty="0" err="1" smtClean="0">
                <a:solidFill>
                  <a:sysClr val="windowText" lastClr="000000"/>
                </a:solidFill>
              </a:rPr>
              <a:t>بشئ</a:t>
            </a:r>
            <a:r>
              <a:rPr lang="ar-SA" dirty="0" smtClean="0">
                <a:solidFill>
                  <a:sysClr val="windowText" lastClr="000000"/>
                </a:solidFill>
              </a:rPr>
              <a:t> آخر، ويطلق على مقارنة </a:t>
            </a:r>
            <a:r>
              <a:rPr lang="ar-SA" dirty="0" err="1" smtClean="0">
                <a:solidFill>
                  <a:sysClr val="windowText" lastClr="000000"/>
                </a:solidFill>
              </a:rPr>
              <a:t>شئ</a:t>
            </a:r>
            <a:r>
              <a:rPr lang="ar-SA" dirty="0" smtClean="0">
                <a:solidFill>
                  <a:sysClr val="windowText" lastClr="000000"/>
                </a:solidFill>
              </a:rPr>
              <a:t> بغيره. </a:t>
            </a:r>
          </a:p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ثم شاع استعمال القياس في التسوية بين الشيئين، حسية كانت أو معنوية.</a:t>
            </a:r>
          </a:p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وفي اصطلاح الأصوليين: إلحاق مالم يرد فيه نص على حكمه بما ورد فيه نص على حكمه في الحكم، لاشتراكهما في علة ذلك الحكم.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56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131840" y="404664"/>
            <a:ext cx="2664296" cy="115212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أركان القياس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7920880" cy="4536504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أركان القاس أربعة:</a:t>
            </a:r>
          </a:p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1- الأصل: ويسمى بالمقيس عليه، وهو </a:t>
            </a:r>
            <a:r>
              <a:rPr lang="ar-SA" dirty="0" err="1" smtClean="0">
                <a:solidFill>
                  <a:sysClr val="windowText" lastClr="000000"/>
                </a:solidFill>
              </a:rPr>
              <a:t>ماورد</a:t>
            </a:r>
            <a:r>
              <a:rPr lang="ar-SA" dirty="0" smtClean="0">
                <a:solidFill>
                  <a:sysClr val="windowText" lastClr="000000"/>
                </a:solidFill>
              </a:rPr>
              <a:t> النص بحكمه.</a:t>
            </a:r>
          </a:p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2- حكم الأصل: وهو الحكم الشرعي الذي ورد به النص في الأصل.</a:t>
            </a:r>
          </a:p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3- الفرع: ويسمى بالمقيس، وهو مالم يرد النص بحكمه.</a:t>
            </a:r>
          </a:p>
          <a:p>
            <a:pPr algn="r"/>
            <a:r>
              <a:rPr lang="ar-SA" dirty="0" smtClean="0">
                <a:solidFill>
                  <a:sysClr val="windowText" lastClr="000000"/>
                </a:solidFill>
              </a:rPr>
              <a:t>4- العلة: وهو الوصف الموجود في </a:t>
            </a:r>
            <a:r>
              <a:rPr lang="ar-SA" dirty="0" err="1" smtClean="0">
                <a:solidFill>
                  <a:sysClr val="windowText" lastClr="000000"/>
                </a:solidFill>
              </a:rPr>
              <a:t>الأصلظن</a:t>
            </a:r>
            <a:r>
              <a:rPr lang="ar-SA" dirty="0" smtClean="0">
                <a:solidFill>
                  <a:sysClr val="windowText" lastClr="000000"/>
                </a:solidFill>
              </a:rPr>
              <a:t> والذي من أجله شرع الحكم فيه.</a:t>
            </a:r>
          </a:p>
        </p:txBody>
      </p:sp>
    </p:spTree>
    <p:extLst>
      <p:ext uri="{BB962C8B-B14F-4D97-AF65-F5344CB8AC3E}">
        <p14:creationId xmlns:p14="http://schemas.microsoft.com/office/powerpoint/2010/main" val="339298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491880" y="404665"/>
            <a:ext cx="2592288" cy="129614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أقسام القياس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496944" cy="4680520"/>
          </a:xfrm>
        </p:spPr>
        <p:txBody>
          <a:bodyPr/>
          <a:lstStyle/>
          <a:p>
            <a:pPr algn="r" rtl="1"/>
            <a:r>
              <a:rPr lang="ar-SA" dirty="0" smtClean="0">
                <a:solidFill>
                  <a:schemeClr val="tx1"/>
                </a:solidFill>
              </a:rPr>
              <a:t>1- القياس الأولى وهو: ما كانت علة الفرع أقوى منها في الأصل.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2- القياس المساوي وهو: ما كانت العلة التي بني عليها الحكم في الأصل موجودة في الفرع بقدر ماهي متحققة في الأصل.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القياس الأدنى وهو: ما كان تحقق العلة في الفرع أضعف وأقل وضوحاً مما في الأصل.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71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987824" y="476673"/>
            <a:ext cx="3312368" cy="115212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أمثلة على </a:t>
            </a:r>
            <a:r>
              <a:rPr lang="ar-SA" dirty="0" smtClean="0"/>
              <a:t>القياس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11560" y="2132856"/>
            <a:ext cx="7992888" cy="4176464"/>
          </a:xfrm>
        </p:spPr>
        <p:txBody>
          <a:bodyPr/>
          <a:lstStyle/>
          <a:p>
            <a:pPr algn="r" rtl="1"/>
            <a:r>
              <a:rPr lang="ar-SA" dirty="0" smtClean="0">
                <a:solidFill>
                  <a:sysClr val="windowText" lastClr="000000"/>
                </a:solidFill>
              </a:rPr>
              <a:t>الوارث مورثه، ورد النص بحكمه: وهو حرمانه من الميراث، والنص هو قول النبي صلى الله عليه وسلم « لا يرث القاتل»، وعلة الحكم: اتخاذ القتل العمد العدوان وسيلة لاستعجال </a:t>
            </a:r>
            <a:r>
              <a:rPr lang="ar-SA" dirty="0" err="1" smtClean="0">
                <a:solidFill>
                  <a:sysClr val="windowText" lastClr="000000"/>
                </a:solidFill>
              </a:rPr>
              <a:t>الشقتل</a:t>
            </a:r>
            <a:r>
              <a:rPr lang="ar-SA" dirty="0" smtClean="0">
                <a:solidFill>
                  <a:sysClr val="windowText" lastClr="000000"/>
                </a:solidFill>
              </a:rPr>
              <a:t> </a:t>
            </a:r>
            <a:r>
              <a:rPr lang="ar-SA" dirty="0" err="1" smtClean="0">
                <a:solidFill>
                  <a:sysClr val="windowText" lastClr="000000"/>
                </a:solidFill>
              </a:rPr>
              <a:t>يء</a:t>
            </a:r>
            <a:r>
              <a:rPr lang="ar-SA" dirty="0" smtClean="0">
                <a:solidFill>
                  <a:sysClr val="windowText" lastClr="000000"/>
                </a:solidFill>
              </a:rPr>
              <a:t> </a:t>
            </a:r>
            <a:r>
              <a:rPr lang="ar-SA" dirty="0" smtClean="0">
                <a:solidFill>
                  <a:sysClr val="windowText" lastClr="000000"/>
                </a:solidFill>
              </a:rPr>
              <a:t>قبل أوانه فيعاقب بحرمانه.</a:t>
            </a:r>
          </a:p>
          <a:p>
            <a:pPr algn="r" rtl="1"/>
            <a:r>
              <a:rPr lang="ar-SA" dirty="0" smtClean="0">
                <a:solidFill>
                  <a:sysClr val="windowText" lastClr="000000"/>
                </a:solidFill>
              </a:rPr>
              <a:t>وقتل الموصى له الموصي، لم يرد النص بحكمه، وتوجد فيه علة الحكم السابقة، وهي استعجال الشيء قبل أوانه، فتلحق بواقعة قتل الوارث مورثه في الحكم.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88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131840" y="404665"/>
            <a:ext cx="2880320" cy="122413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حجية القياس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2132856"/>
            <a:ext cx="8208912" cy="4104456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chemeClr val="tx1"/>
                </a:solidFill>
              </a:rPr>
              <a:t>يعتبر القياس حجية شرعية ودليلاً من أدلة الأحكام على رأي الجمهور من الفقهاء ، وخالف في ذلك الظاهرية وبعض المعتزلة والجعفرية.</a:t>
            </a:r>
          </a:p>
          <a:p>
            <a:pPr marL="457200" indent="-457200"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أدلة القائلين بالقياس.</a:t>
            </a:r>
          </a:p>
          <a:p>
            <a:pPr marL="457200" indent="-457200"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</a:rPr>
              <a:t>أدلة نفاة القياس.</a:t>
            </a:r>
          </a:p>
          <a:p>
            <a:pPr algn="r" rtl="1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964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843808" y="404665"/>
            <a:ext cx="3168352" cy="115212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شروط القياس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8280920" cy="4824536"/>
          </a:xfrm>
        </p:spPr>
        <p:txBody>
          <a:bodyPr/>
          <a:lstStyle/>
          <a:p>
            <a:pPr rtl="1"/>
            <a:r>
              <a:rPr lang="ar-SA" u="sng" dirty="0" smtClean="0">
                <a:solidFill>
                  <a:schemeClr val="tx1"/>
                </a:solidFill>
              </a:rPr>
              <a:t>أولاً : شروط حكم الأصل</a:t>
            </a:r>
          </a:p>
          <a:p>
            <a:pPr rtl="1"/>
            <a:endParaRPr lang="ar-SA" dirty="0" smtClean="0">
              <a:solidFill>
                <a:schemeClr val="tx1"/>
              </a:solidFill>
            </a:endParaRP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1- أن يكون حكماً </a:t>
            </a:r>
            <a:r>
              <a:rPr lang="ar-SA" dirty="0" smtClean="0">
                <a:solidFill>
                  <a:schemeClr val="tx1"/>
                </a:solidFill>
              </a:rPr>
              <a:t>شرعياً عملياً، </a:t>
            </a:r>
            <a:r>
              <a:rPr lang="ar-SA" dirty="0" smtClean="0">
                <a:solidFill>
                  <a:schemeClr val="tx1"/>
                </a:solidFill>
              </a:rPr>
              <a:t>ثبت بنص من الكتاب أو السنة.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2- أن يكون معقول المعنى.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3- أن يكون له علة يمكن تحققها في الفرع.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4- </a:t>
            </a:r>
            <a:r>
              <a:rPr lang="ar-SA" dirty="0" smtClean="0">
                <a:solidFill>
                  <a:schemeClr val="tx1"/>
                </a:solidFill>
              </a:rPr>
              <a:t>ألا </a:t>
            </a:r>
            <a:r>
              <a:rPr lang="ar-SA" dirty="0" smtClean="0">
                <a:solidFill>
                  <a:schemeClr val="tx1"/>
                </a:solidFill>
              </a:rPr>
              <a:t>يكون حكم الأصل مختصاً به.</a:t>
            </a:r>
          </a:p>
        </p:txBody>
      </p:sp>
    </p:spTree>
    <p:extLst>
      <p:ext uri="{BB962C8B-B14F-4D97-AF65-F5344CB8AC3E}">
        <p14:creationId xmlns:p14="http://schemas.microsoft.com/office/powerpoint/2010/main" val="47903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55776" y="620689"/>
            <a:ext cx="3600400" cy="122413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ثانياً: شروط الفرع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8136904" cy="4608512"/>
          </a:xfrm>
        </p:spPr>
        <p:txBody>
          <a:bodyPr/>
          <a:lstStyle/>
          <a:p>
            <a:pPr algn="r" rtl="1"/>
            <a:endParaRPr lang="ar-SA" dirty="0" smtClean="0"/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1- أن يكون الفرع غير منصوص على حكمه.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2- أن تكون علة الأصل موجودة في الفرع.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7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17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310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347</Words>
  <Application>Microsoft Office PowerPoint</Application>
  <PresentationFormat>عرض على الشاشة (3:4)‏</PresentationFormat>
  <Paragraphs>32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نسق Office</vt:lpstr>
      <vt:lpstr>تعريف القياس</vt:lpstr>
      <vt:lpstr>أركان القياس</vt:lpstr>
      <vt:lpstr>أقسام القياس</vt:lpstr>
      <vt:lpstr>أمثلة على القياس</vt:lpstr>
      <vt:lpstr>حجية القياس</vt:lpstr>
      <vt:lpstr>شروط القياس </vt:lpstr>
      <vt:lpstr>ثانياً: شروط الفرع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تعريف القياس</dc:title>
  <dc:creator>Hai</dc:creator>
  <cp:lastModifiedBy>Hai</cp:lastModifiedBy>
  <cp:revision>12</cp:revision>
  <dcterms:created xsi:type="dcterms:W3CDTF">2012-02-26T18:30:36Z</dcterms:created>
  <dcterms:modified xsi:type="dcterms:W3CDTF">2012-03-01T16:50:06Z</dcterms:modified>
</cp:coreProperties>
</file>