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86E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726"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4C0D52-C31B-4FC5-9E9B-0AB41223A5C3}" type="datetimeFigureOut">
              <a:rPr lang="ar-SA" smtClean="0"/>
              <a:t>04/06/1432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64B5464-2A37-4E3B-A8E4-6BDE4E719F73}"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64B5464-2A37-4E3B-A8E4-6BDE4E719F73}" type="slidenum">
              <a:rPr lang="ar-SA" smtClean="0"/>
              <a:t>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F5E255F8-83E1-4736-B14C-1D2445EA562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E255F8-83E1-4736-B14C-1D2445EA562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F5E255F8-83E1-4736-B14C-1D2445EA562D}"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442786B-0DBF-431C-AC45-6A7736EC4875}" type="datetimeFigureOut">
              <a:rPr lang="ar-SA" smtClean="0"/>
              <a:pPr/>
              <a:t>04/06/1432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E255F8-83E1-4736-B14C-1D2445EA562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442786B-0DBF-431C-AC45-6A7736EC4875}" type="datetimeFigureOut">
              <a:rPr lang="ar-SA" smtClean="0"/>
              <a:pPr/>
              <a:t>04/06/1432</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5E255F8-83E1-4736-B14C-1D2445EA562D}"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42844" y="0"/>
            <a:ext cx="8786874" cy="6858000"/>
          </a:xfrm>
          <a:noFill/>
          <a:ln>
            <a:noFill/>
          </a:ln>
          <a:effectLst>
            <a:glow rad="63500">
              <a:schemeClr val="accent1">
                <a:satMod val="175000"/>
                <a:alpha val="40000"/>
              </a:schemeClr>
            </a:glow>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ormAutofit lnSpcReduction="10000"/>
          </a:bodyPr>
          <a:lstStyle/>
          <a:p>
            <a:pPr algn="ctr"/>
            <a:r>
              <a:rPr lang="ar-SA" sz="4800" b="1" dirty="0" smtClean="0">
                <a:solidFill>
                  <a:schemeClr val="bg1"/>
                </a:solidFill>
              </a:rPr>
              <a:t>أقسام المناسب</a:t>
            </a:r>
            <a:r>
              <a:rPr lang="ar-SA" sz="4000" b="1" dirty="0" smtClean="0">
                <a:solidFill>
                  <a:schemeClr val="bg1"/>
                </a:solidFill>
              </a:rPr>
              <a:t/>
            </a:r>
            <a:br>
              <a:rPr lang="ar-SA" sz="4000" b="1" dirty="0" smtClean="0">
                <a:solidFill>
                  <a:schemeClr val="bg1"/>
                </a:solidFill>
              </a:rPr>
            </a:br>
            <a:r>
              <a:rPr lang="ar-SA" sz="4000" b="1" dirty="0" smtClean="0">
                <a:solidFill>
                  <a:schemeClr val="bg1"/>
                </a:solidFill>
              </a:rPr>
              <a:t>قسم الأصوليون المناسب من حيث اعتبار الشارع له وعدم اعتباره إلى:</a:t>
            </a:r>
          </a:p>
          <a:p>
            <a:pPr algn="r"/>
            <a:r>
              <a:rPr lang="ar-SA" sz="5400" dirty="0" smtClean="0">
                <a:ln>
                  <a:solidFill>
                    <a:srgbClr val="002060"/>
                  </a:solidFill>
                </a:ln>
                <a:solidFill>
                  <a:schemeClr val="bg1"/>
                </a:solidFill>
              </a:rPr>
              <a:t>1 - المناسب المؤثر:</a:t>
            </a:r>
          </a:p>
          <a:p>
            <a:pPr algn="just"/>
            <a:r>
              <a:rPr lang="ar-SA" sz="3600" dirty="0" smtClean="0">
                <a:ln>
                  <a:solidFill>
                    <a:srgbClr val="002060"/>
                  </a:solidFill>
                </a:ln>
                <a:solidFill>
                  <a:schemeClr val="bg1"/>
                </a:solidFill>
              </a:rPr>
              <a:t>هو الوصف الذي دلّ الشارع على اعتباره بعينه علة للحكم ذاته.</a:t>
            </a:r>
          </a:p>
          <a:p>
            <a:pPr algn="just"/>
            <a:r>
              <a:rPr lang="ar-SA" sz="3600" dirty="0" smtClean="0">
                <a:ln>
                  <a:solidFill>
                    <a:srgbClr val="002060"/>
                  </a:solidFill>
                </a:ln>
                <a:solidFill>
                  <a:schemeClr val="bg1"/>
                </a:solidFill>
              </a:rPr>
              <a:t>وهو أعلى أنواع المناسب، ولا خلاف في صحة القياس عليه.</a:t>
            </a:r>
          </a:p>
          <a:p>
            <a:pPr algn="just"/>
            <a:r>
              <a:rPr lang="ar-SA" sz="3600" dirty="0" smtClean="0">
                <a:ln>
                  <a:solidFill>
                    <a:srgbClr val="002060"/>
                  </a:solidFill>
                </a:ln>
                <a:solidFill>
                  <a:schemeClr val="bg1"/>
                </a:solidFill>
              </a:rPr>
              <a:t>مثاله: قول النبي صلى الله عليه وسلم: (إنما نهيتكم لأجل </a:t>
            </a:r>
            <a:r>
              <a:rPr lang="ar-SA" sz="3600" dirty="0" err="1" smtClean="0">
                <a:ln>
                  <a:solidFill>
                    <a:srgbClr val="002060"/>
                  </a:solidFill>
                </a:ln>
                <a:solidFill>
                  <a:schemeClr val="bg1"/>
                </a:solidFill>
              </a:rPr>
              <a:t>الدافة</a:t>
            </a:r>
            <a:r>
              <a:rPr lang="ar-SA" sz="3600" dirty="0" smtClean="0">
                <a:ln>
                  <a:solidFill>
                    <a:srgbClr val="002060"/>
                  </a:solidFill>
                </a:ln>
                <a:solidFill>
                  <a:schemeClr val="bg1"/>
                </a:solidFill>
              </a:rPr>
              <a:t>).</a:t>
            </a:r>
          </a:p>
          <a:p>
            <a:pPr algn="just"/>
            <a:r>
              <a:rPr lang="ar-SA" sz="3600" dirty="0" smtClean="0">
                <a:ln>
                  <a:solidFill>
                    <a:srgbClr val="002060"/>
                  </a:solidFill>
                </a:ln>
                <a:solidFill>
                  <a:schemeClr val="bg1"/>
                </a:solidFill>
              </a:rPr>
              <a:t>هذا النص صريح في أن علة النهي عن الادخار هي </a:t>
            </a:r>
            <a:r>
              <a:rPr lang="ar-SA" sz="3600" dirty="0" err="1" smtClean="0">
                <a:ln>
                  <a:solidFill>
                    <a:srgbClr val="002060"/>
                  </a:solidFill>
                </a:ln>
                <a:solidFill>
                  <a:schemeClr val="bg1"/>
                </a:solidFill>
              </a:rPr>
              <a:t>الدافة</a:t>
            </a:r>
            <a:r>
              <a:rPr lang="ar-SA" sz="3600" dirty="0" smtClean="0">
                <a:ln>
                  <a:solidFill>
                    <a:srgbClr val="002060"/>
                  </a:solidFill>
                </a:ln>
                <a:solidFill>
                  <a:schemeClr val="bg1"/>
                </a:solidFill>
              </a:rPr>
              <a:t>، </a:t>
            </a:r>
            <a:r>
              <a:rPr lang="ar-SA" sz="3600" dirty="0" err="1" smtClean="0">
                <a:ln>
                  <a:solidFill>
                    <a:srgbClr val="002060"/>
                  </a:solidFill>
                </a:ln>
                <a:solidFill>
                  <a:schemeClr val="bg1"/>
                </a:solidFill>
              </a:rPr>
              <a:t>فالدافة</a:t>
            </a:r>
            <a:r>
              <a:rPr lang="ar-SA" sz="3600" dirty="0" smtClean="0">
                <a:ln>
                  <a:solidFill>
                    <a:srgbClr val="002060"/>
                  </a:solidFill>
                </a:ln>
                <a:solidFill>
                  <a:schemeClr val="bg1"/>
                </a:solidFill>
              </a:rPr>
              <a:t> وصف مناسب مؤثر.</a:t>
            </a:r>
            <a:endParaRPr lang="ar-SA" sz="2000" dirty="0">
              <a:ln>
                <a:solidFill>
                  <a:srgbClr val="002060"/>
                </a:solidFill>
              </a:ln>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2844" y="71438"/>
            <a:ext cx="8929718" cy="3500438"/>
          </a:xfrm>
          <a:noFill/>
        </p:spPr>
        <p:txBody>
          <a:bodyPr>
            <a:normAutofit fontScale="90000"/>
          </a:bodyPr>
          <a:lstStyle/>
          <a:p>
            <a:pPr algn="r"/>
            <a:r>
              <a:rPr lang="ar-SA" dirty="0" smtClean="0"/>
              <a:t/>
            </a:r>
            <a:br>
              <a:rPr lang="ar-SA" dirty="0" smtClean="0"/>
            </a:br>
            <a:r>
              <a:rPr lang="ar-SA" sz="6700" dirty="0" smtClean="0">
                <a:solidFill>
                  <a:schemeClr val="bg1"/>
                </a:solidFill>
              </a:rPr>
              <a:t>2- </a:t>
            </a:r>
            <a:r>
              <a:rPr lang="ar-SA" sz="6000" dirty="0" smtClean="0">
                <a:solidFill>
                  <a:schemeClr val="bg1"/>
                </a:solidFill>
              </a:rPr>
              <a:t>المناسب الملائم:</a:t>
            </a:r>
            <a:r>
              <a:rPr lang="ar-SA" sz="6700" dirty="0" smtClean="0">
                <a:solidFill>
                  <a:schemeClr val="bg1"/>
                </a:solidFill>
              </a:rPr>
              <a:t/>
            </a:r>
            <a:br>
              <a:rPr lang="ar-SA" sz="6700" dirty="0" smtClean="0">
                <a:solidFill>
                  <a:schemeClr val="bg1"/>
                </a:solidFill>
              </a:rPr>
            </a:br>
            <a:r>
              <a:rPr lang="ar-SA" sz="4900" dirty="0" smtClean="0">
                <a:solidFill>
                  <a:schemeClr val="bg1"/>
                </a:solidFill>
              </a:rPr>
              <a:t>وهو الوصف الذي لم يقم دليل من الشارع على اعتباره بعينه علة لحكمه، وإنما قام دليل شرعي من نص أو إجماع على اعتباره:</a:t>
            </a:r>
            <a:r>
              <a:rPr lang="ar-SA" sz="6700" dirty="0" smtClean="0">
                <a:solidFill>
                  <a:schemeClr val="bg1"/>
                </a:solidFill>
              </a:rPr>
              <a:t/>
            </a:r>
            <a:br>
              <a:rPr lang="ar-SA" sz="6700" dirty="0" smtClean="0">
                <a:solidFill>
                  <a:schemeClr val="bg1"/>
                </a:solidFill>
              </a:rPr>
            </a:br>
            <a:endParaRPr lang="ar-SA" dirty="0">
              <a:solidFill>
                <a:schemeClr val="bg1"/>
              </a:solidFill>
            </a:endParaRPr>
          </a:p>
        </p:txBody>
      </p:sp>
      <p:cxnSp>
        <p:nvCxnSpPr>
          <p:cNvPr id="8" name="رابط مستقيم 7"/>
          <p:cNvCxnSpPr/>
          <p:nvPr/>
        </p:nvCxnSpPr>
        <p:spPr>
          <a:xfrm rot="5400000">
            <a:off x="5393536" y="4321975"/>
            <a:ext cx="3356792" cy="794"/>
          </a:xfrm>
          <a:prstGeom prst="line">
            <a:avLst/>
          </a:prstGeom>
          <a:ln w="57150"/>
          <a:effectLst>
            <a:glow rad="228600">
              <a:schemeClr val="accent4">
                <a:satMod val="175000"/>
                <a:alpha val="40000"/>
              </a:schemeClr>
            </a:glow>
            <a:innerShdw blurRad="114300">
              <a:prstClr val="black"/>
            </a:inn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rot="10800000">
            <a:off x="6214279" y="3286124"/>
            <a:ext cx="857256" cy="1588"/>
          </a:xfrm>
          <a:prstGeom prst="straightConnector1">
            <a:avLst/>
          </a:prstGeom>
          <a:ln w="57150">
            <a:tailEnd type="arrow"/>
          </a:ln>
          <a:effectLst>
            <a:glow rad="228600">
              <a:schemeClr val="accent4">
                <a:satMod val="175000"/>
                <a:alpha val="40000"/>
              </a:schemeClr>
            </a:glow>
            <a:innerShdw blurRad="114300">
              <a:prstClr val="black"/>
            </a:inn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10800000">
            <a:off x="6214279" y="4572008"/>
            <a:ext cx="857256" cy="1588"/>
          </a:xfrm>
          <a:prstGeom prst="straightConnector1">
            <a:avLst/>
          </a:prstGeom>
          <a:ln w="57150">
            <a:tailEnd type="arrow"/>
          </a:ln>
          <a:effectLst>
            <a:glow rad="228600">
              <a:schemeClr val="accent4">
                <a:satMod val="175000"/>
                <a:alpha val="40000"/>
              </a:schemeClr>
            </a:glow>
            <a:innerShdw blurRad="114300">
              <a:prstClr val="black"/>
            </a:inn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rot="10800000">
            <a:off x="6214280" y="5999179"/>
            <a:ext cx="857256" cy="1588"/>
          </a:xfrm>
          <a:prstGeom prst="straightConnector1">
            <a:avLst/>
          </a:prstGeom>
          <a:ln w="57150">
            <a:tailEnd type="arrow"/>
          </a:ln>
          <a:effectLst>
            <a:glow rad="228600">
              <a:schemeClr val="accent4">
                <a:satMod val="175000"/>
                <a:alpha val="40000"/>
              </a:schemeClr>
            </a:glow>
            <a:innerShdw blurRad="114300">
              <a:prstClr val="black"/>
            </a:inn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مربع نص 15"/>
          <p:cNvSpPr txBox="1"/>
          <p:nvPr/>
        </p:nvSpPr>
        <p:spPr>
          <a:xfrm>
            <a:off x="642910" y="2996983"/>
            <a:ext cx="5357850" cy="646331"/>
          </a:xfrm>
          <a:prstGeom prst="rect">
            <a:avLst/>
          </a:prstGeom>
          <a:noFill/>
        </p:spPr>
        <p:txBody>
          <a:bodyPr wrap="square" rtlCol="1">
            <a:spAutoFit/>
          </a:bodyPr>
          <a:lstStyle/>
          <a:p>
            <a:r>
              <a:rPr lang="ar-SA" sz="3600" b="1" dirty="0" smtClean="0">
                <a:solidFill>
                  <a:srgbClr val="C00000"/>
                </a:solidFill>
              </a:rPr>
              <a:t>اعتبار عينه علة لجنس الحكم.</a:t>
            </a:r>
            <a:endParaRPr lang="ar-SA" sz="3600" b="1" dirty="0">
              <a:solidFill>
                <a:srgbClr val="C00000"/>
              </a:solidFill>
            </a:endParaRPr>
          </a:p>
        </p:txBody>
      </p:sp>
      <p:sp>
        <p:nvSpPr>
          <p:cNvPr id="17" name="مربع نص 16"/>
          <p:cNvSpPr txBox="1"/>
          <p:nvPr/>
        </p:nvSpPr>
        <p:spPr>
          <a:xfrm>
            <a:off x="428596" y="4214818"/>
            <a:ext cx="5572164" cy="646331"/>
          </a:xfrm>
          <a:prstGeom prst="rect">
            <a:avLst/>
          </a:prstGeom>
          <a:noFill/>
        </p:spPr>
        <p:txBody>
          <a:bodyPr wrap="square" rtlCol="1">
            <a:spAutoFit/>
          </a:bodyPr>
          <a:lstStyle/>
          <a:p>
            <a:r>
              <a:rPr lang="ar-SA" sz="3600" b="1" dirty="0" smtClean="0">
                <a:solidFill>
                  <a:srgbClr val="C00000"/>
                </a:solidFill>
              </a:rPr>
              <a:t>اعتبار جنسه علة لعين الحكم.</a:t>
            </a:r>
            <a:endParaRPr lang="ar-SA" sz="3600" b="1" dirty="0">
              <a:solidFill>
                <a:srgbClr val="C00000"/>
              </a:solidFill>
            </a:endParaRPr>
          </a:p>
        </p:txBody>
      </p:sp>
      <p:sp>
        <p:nvSpPr>
          <p:cNvPr id="18" name="مربع نص 17"/>
          <p:cNvSpPr txBox="1"/>
          <p:nvPr/>
        </p:nvSpPr>
        <p:spPr>
          <a:xfrm>
            <a:off x="357158" y="5643578"/>
            <a:ext cx="5643602" cy="646331"/>
          </a:xfrm>
          <a:prstGeom prst="rect">
            <a:avLst/>
          </a:prstGeom>
          <a:noFill/>
        </p:spPr>
        <p:txBody>
          <a:bodyPr wrap="square" rtlCol="1">
            <a:spAutoFit/>
          </a:bodyPr>
          <a:lstStyle/>
          <a:p>
            <a:r>
              <a:rPr lang="ar-SA" sz="3600" b="1" dirty="0" smtClean="0">
                <a:solidFill>
                  <a:srgbClr val="C00000"/>
                </a:solidFill>
              </a:rPr>
              <a:t>اعتبار جنسه علة لجنس الحكم.</a:t>
            </a:r>
            <a:endParaRPr lang="ar-SA" sz="3600" b="1" dirty="0">
              <a:solidFill>
                <a:srgbClr val="C00000"/>
              </a:solidFill>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1+#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2000" fill="hold"/>
                                        <p:tgtEl>
                                          <p:spTgt spid="17"/>
                                        </p:tgtEl>
                                        <p:attrNameLst>
                                          <p:attrName>ppt_x</p:attrName>
                                        </p:attrNameLst>
                                      </p:cBhvr>
                                      <p:tavLst>
                                        <p:tav tm="0">
                                          <p:val>
                                            <p:strVal val="1+#ppt_w/2"/>
                                          </p:val>
                                        </p:tav>
                                        <p:tav tm="100000">
                                          <p:val>
                                            <p:strVal val="#ppt_x"/>
                                          </p:val>
                                        </p:tav>
                                      </p:tavLst>
                                    </p:anim>
                                    <p:anim calcmode="lin" valueType="num">
                                      <p:cBhvr additive="base">
                                        <p:cTn id="14" dur="2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14282" y="142852"/>
            <a:ext cx="8786874" cy="6500858"/>
          </a:xfrm>
          <a:noFill/>
        </p:spPr>
        <p:txBody>
          <a:bodyPr>
            <a:normAutofit fontScale="77500" lnSpcReduction="20000"/>
          </a:bodyPr>
          <a:lstStyle/>
          <a:p>
            <a:r>
              <a:rPr lang="ar-SA" b="1" dirty="0">
                <a:solidFill>
                  <a:schemeClr val="bg1"/>
                </a:solidFill>
              </a:rPr>
              <a:t> </a:t>
            </a:r>
            <a:endParaRPr lang="ar-SA" b="1" dirty="0" smtClean="0">
              <a:solidFill>
                <a:schemeClr val="bg1"/>
              </a:solidFill>
            </a:endParaRPr>
          </a:p>
          <a:p>
            <a:r>
              <a:rPr lang="ar-SA" sz="6000" b="1" dirty="0" smtClean="0">
                <a:solidFill>
                  <a:schemeClr val="bg1"/>
                </a:solidFill>
              </a:rPr>
              <a:t>اعتباره </a:t>
            </a:r>
            <a:r>
              <a:rPr lang="ar-SA" sz="6000" b="1" dirty="0" smtClean="0">
                <a:solidFill>
                  <a:schemeClr val="bg1"/>
                </a:solidFill>
              </a:rPr>
              <a:t>بعينه علة لجنس الحكم:</a:t>
            </a:r>
            <a:endParaRPr lang="ar-SA" b="1" dirty="0" smtClean="0">
              <a:solidFill>
                <a:schemeClr val="bg1"/>
              </a:solidFill>
            </a:endParaRPr>
          </a:p>
          <a:p>
            <a:pPr algn="r"/>
            <a:endParaRPr lang="ar-SA" sz="4400" dirty="0" smtClean="0">
              <a:solidFill>
                <a:schemeClr val="bg1"/>
              </a:solidFill>
            </a:endParaRPr>
          </a:p>
          <a:p>
            <a:pPr algn="just"/>
            <a:r>
              <a:rPr lang="ar-SA" sz="6200" dirty="0" smtClean="0">
                <a:solidFill>
                  <a:schemeClr val="bg1"/>
                </a:solidFill>
              </a:rPr>
              <a:t>مثاله</a:t>
            </a:r>
            <a:r>
              <a:rPr lang="ar-SA" sz="6200" dirty="0" smtClean="0">
                <a:solidFill>
                  <a:schemeClr val="bg1"/>
                </a:solidFill>
              </a:rPr>
              <a:t>:</a:t>
            </a:r>
          </a:p>
          <a:p>
            <a:pPr algn="just"/>
            <a:r>
              <a:rPr lang="ar-SA" sz="5700" dirty="0" smtClean="0">
                <a:solidFill>
                  <a:schemeClr val="bg1"/>
                </a:solidFill>
              </a:rPr>
              <a:t>ثبوت الولاية للأب على تزويج ابنته البكر الصغيرة، والعلة في هذا الحكم هي الصغر على رأي الحنفية.</a:t>
            </a:r>
          </a:p>
          <a:p>
            <a:pPr algn="just"/>
            <a:r>
              <a:rPr lang="ar-SA" sz="5700" dirty="0" smtClean="0">
                <a:solidFill>
                  <a:schemeClr val="bg1"/>
                </a:solidFill>
              </a:rPr>
              <a:t>بحجة أن الشارع شهد لهذا الوصف بالاعتبار حيث جعله علة للولاية على المال.</a:t>
            </a:r>
          </a:p>
          <a:p>
            <a:pPr algn="just"/>
            <a:r>
              <a:rPr lang="ar-SA" sz="5700" dirty="0" smtClean="0">
                <a:solidFill>
                  <a:schemeClr val="bg1"/>
                </a:solidFill>
              </a:rPr>
              <a:t>فكأن الشارع </a:t>
            </a:r>
            <a:r>
              <a:rPr lang="ar-SA" sz="5700" dirty="0" smtClean="0">
                <a:solidFill>
                  <a:schemeClr val="bg1"/>
                </a:solidFill>
              </a:rPr>
              <a:t>اعتبر الصغر </a:t>
            </a:r>
            <a:r>
              <a:rPr lang="ar-SA" sz="5700" dirty="0" smtClean="0">
                <a:solidFill>
                  <a:schemeClr val="bg1"/>
                </a:solidFill>
              </a:rPr>
              <a:t>علة لكل </a:t>
            </a:r>
            <a:r>
              <a:rPr lang="ar-SA" sz="5700" dirty="0" smtClean="0">
                <a:solidFill>
                  <a:schemeClr val="bg1"/>
                </a:solidFill>
              </a:rPr>
              <a:t>ما هو </a:t>
            </a:r>
            <a:r>
              <a:rPr lang="ar-SA" sz="5700" dirty="0" smtClean="0">
                <a:solidFill>
                  <a:schemeClr val="bg1"/>
                </a:solidFill>
              </a:rPr>
              <a:t>من جنس الولاية.</a:t>
            </a:r>
            <a:endParaRPr lang="ar-SA" sz="57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8" y="71438"/>
            <a:ext cx="8858280" cy="1142984"/>
          </a:xfrm>
          <a:noFill/>
        </p:spPr>
        <p:txBody>
          <a:bodyPr>
            <a:normAutofit/>
          </a:bodyPr>
          <a:lstStyle/>
          <a:p>
            <a:pPr algn="r"/>
            <a:r>
              <a:rPr lang="ar-SA" sz="7200" dirty="0" smtClean="0">
                <a:solidFill>
                  <a:schemeClr val="bg1"/>
                </a:solidFill>
              </a:rPr>
              <a:t>اعتبار جنسه علة </a:t>
            </a:r>
            <a:r>
              <a:rPr lang="ar-SA" sz="7200" dirty="0" smtClean="0">
                <a:solidFill>
                  <a:schemeClr val="bg1"/>
                </a:solidFill>
              </a:rPr>
              <a:t>لعين الحكم</a:t>
            </a:r>
            <a:endParaRPr lang="ar-SA" sz="7200" dirty="0">
              <a:solidFill>
                <a:schemeClr val="bg1"/>
              </a:solidFill>
            </a:endParaRPr>
          </a:p>
        </p:txBody>
      </p:sp>
      <p:sp>
        <p:nvSpPr>
          <p:cNvPr id="3" name="عنوان فرعي 2"/>
          <p:cNvSpPr>
            <a:spLocks noGrp="1"/>
          </p:cNvSpPr>
          <p:nvPr>
            <p:ph type="subTitle" idx="1"/>
          </p:nvPr>
        </p:nvSpPr>
        <p:spPr>
          <a:xfrm>
            <a:off x="71438" y="1214422"/>
            <a:ext cx="8929718" cy="5572140"/>
          </a:xfrm>
          <a:noFill/>
        </p:spPr>
        <p:txBody>
          <a:bodyPr>
            <a:noAutofit/>
          </a:bodyPr>
          <a:lstStyle/>
          <a:p>
            <a:pPr algn="just"/>
            <a:r>
              <a:rPr lang="ar-SA" sz="4800" dirty="0" smtClean="0">
                <a:solidFill>
                  <a:schemeClr val="bg1"/>
                </a:solidFill>
              </a:rPr>
              <a:t>مثاله:</a:t>
            </a:r>
          </a:p>
          <a:p>
            <a:pPr algn="just"/>
            <a:r>
              <a:rPr lang="ar-SA" sz="4400" dirty="0" smtClean="0">
                <a:solidFill>
                  <a:schemeClr val="bg1"/>
                </a:solidFill>
              </a:rPr>
              <a:t>وردت السنة بجواز الجمع في اليوم المطير، ولكن لم تبين صراحة علة هذا الحكم، ووجد أن </a:t>
            </a:r>
            <a:r>
              <a:rPr lang="ar-SA" sz="4400" dirty="0" err="1" smtClean="0">
                <a:solidFill>
                  <a:schemeClr val="bg1"/>
                </a:solidFill>
              </a:rPr>
              <a:t>الشرع</a:t>
            </a:r>
            <a:r>
              <a:rPr lang="ar-SA" sz="4400" dirty="0" smtClean="0">
                <a:solidFill>
                  <a:schemeClr val="bg1"/>
                </a:solidFill>
              </a:rPr>
              <a:t> اعتبر وصفاً من جنس وصف </a:t>
            </a:r>
            <a:r>
              <a:rPr lang="ar-SA" sz="4400" dirty="0" smtClean="0">
                <a:solidFill>
                  <a:schemeClr val="bg1"/>
                </a:solidFill>
              </a:rPr>
              <a:t>المطر علة </a:t>
            </a:r>
            <a:r>
              <a:rPr lang="ar-SA" sz="4400" dirty="0" smtClean="0">
                <a:solidFill>
                  <a:schemeClr val="bg1"/>
                </a:solidFill>
              </a:rPr>
              <a:t>لحكم الجمع، وهو السفر، لأن كلاً من السفر والمطر جنس واحد وهو كونه مظنة المشقة التي يناسبها التخفيف والتيسير عن المكلفين،والحكم </a:t>
            </a:r>
            <a:r>
              <a:rPr lang="ar-SA" sz="4400" dirty="0" smtClean="0">
                <a:solidFill>
                  <a:schemeClr val="bg1"/>
                </a:solidFill>
              </a:rPr>
              <a:t>بإباحة </a:t>
            </a:r>
            <a:r>
              <a:rPr lang="ar-SA" sz="4400" dirty="0" smtClean="0">
                <a:solidFill>
                  <a:schemeClr val="bg1"/>
                </a:solidFill>
              </a:rPr>
              <a:t>جمع الصلاة عند السفر هو عينه الوارد عند المطر.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28596" y="71438"/>
            <a:ext cx="8215370" cy="1142984"/>
          </a:xfrm>
          <a:noFill/>
        </p:spPr>
        <p:txBody>
          <a:bodyPr/>
          <a:lstStyle/>
          <a:p>
            <a:pPr algn="ctr"/>
            <a:r>
              <a:rPr lang="ar-SA" dirty="0" smtClean="0">
                <a:solidFill>
                  <a:schemeClr val="bg1"/>
                </a:solidFill>
              </a:rPr>
              <a:t>اعتبار جنسه علة لجنس الحكم</a:t>
            </a:r>
            <a:endParaRPr lang="ar-SA" dirty="0">
              <a:solidFill>
                <a:schemeClr val="bg1"/>
              </a:solidFill>
            </a:endParaRPr>
          </a:p>
        </p:txBody>
      </p:sp>
      <p:sp>
        <p:nvSpPr>
          <p:cNvPr id="3" name="عنوان فرعي 2"/>
          <p:cNvSpPr>
            <a:spLocks noGrp="1"/>
          </p:cNvSpPr>
          <p:nvPr>
            <p:ph type="subTitle" idx="1"/>
          </p:nvPr>
        </p:nvSpPr>
        <p:spPr>
          <a:xfrm>
            <a:off x="71438" y="1428736"/>
            <a:ext cx="9001156" cy="5357850"/>
          </a:xfrm>
          <a:noFill/>
        </p:spPr>
        <p:txBody>
          <a:bodyPr>
            <a:noAutofit/>
          </a:bodyPr>
          <a:lstStyle/>
          <a:p>
            <a:pPr algn="r"/>
            <a:r>
              <a:rPr lang="ar-SA" sz="3200" b="1" dirty="0" smtClean="0">
                <a:solidFill>
                  <a:schemeClr val="bg1"/>
                </a:solidFill>
              </a:rPr>
              <a:t>مثاله:</a:t>
            </a:r>
          </a:p>
          <a:p>
            <a:pPr algn="r"/>
            <a:r>
              <a:rPr lang="ar-SA" sz="3600" dirty="0" smtClean="0">
                <a:solidFill>
                  <a:schemeClr val="bg1"/>
                </a:solidFill>
              </a:rPr>
              <a:t>إلزام الحائض إذا طهرت بقضاء الصوم دون الصلاة لعلة الحرج والمشقة، مع تكرار أوقاتها، فأقام الشارع الحيض مقام هذه المشقة الناشئة عنه وجعله علة للحكم بعدم قضاء الصلاة.</a:t>
            </a:r>
          </a:p>
          <a:p>
            <a:pPr algn="r"/>
            <a:r>
              <a:rPr lang="ar-SA" sz="3600" dirty="0" smtClean="0">
                <a:solidFill>
                  <a:schemeClr val="bg1"/>
                </a:solidFill>
              </a:rPr>
              <a:t>وفي </a:t>
            </a:r>
            <a:r>
              <a:rPr lang="ar-SA" sz="3600" dirty="0" err="1" smtClean="0">
                <a:solidFill>
                  <a:schemeClr val="bg1"/>
                </a:solidFill>
              </a:rPr>
              <a:t>الشرع</a:t>
            </a:r>
            <a:r>
              <a:rPr lang="ar-SA" sz="3600" dirty="0" smtClean="0">
                <a:solidFill>
                  <a:schemeClr val="bg1"/>
                </a:solidFill>
              </a:rPr>
              <a:t> ما يشهد لاعتبار ما هو من جنس الحيض باعتباره ”مظنة المشقة ” علة لما هو من جنس إسقاط قضاء الصلاة عن الحائض، كالسفر مثلاً مظنة المشقة،وبني عليه من الأحكام كالقصر والجمع والفطر، وكل هذه الأحكام يجمعها جامع التخفيف ورفع المشقة؛ لأنها من جنس واحد.</a:t>
            </a:r>
            <a:endParaRPr lang="ar-SA" sz="3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14282" y="214290"/>
            <a:ext cx="8715436" cy="1071569"/>
          </a:xfrm>
          <a:noFill/>
        </p:spPr>
        <p:txBody>
          <a:bodyPr>
            <a:normAutofit/>
          </a:bodyPr>
          <a:lstStyle/>
          <a:p>
            <a:r>
              <a:rPr lang="ar-SA" sz="6000" b="1" dirty="0" smtClean="0">
                <a:solidFill>
                  <a:schemeClr val="bg1"/>
                </a:solidFill>
              </a:rPr>
              <a:t>3- المناسب المرسل</a:t>
            </a:r>
            <a:endParaRPr lang="ar-SA" sz="6000" b="1" dirty="0">
              <a:solidFill>
                <a:schemeClr val="bg1"/>
              </a:solidFill>
            </a:endParaRPr>
          </a:p>
        </p:txBody>
      </p:sp>
      <p:sp>
        <p:nvSpPr>
          <p:cNvPr id="3" name="عنوان فرعي 2"/>
          <p:cNvSpPr>
            <a:spLocks noGrp="1"/>
          </p:cNvSpPr>
          <p:nvPr>
            <p:ph type="subTitle" idx="1"/>
          </p:nvPr>
        </p:nvSpPr>
        <p:spPr>
          <a:xfrm>
            <a:off x="214282" y="1785926"/>
            <a:ext cx="8786874" cy="4714884"/>
          </a:xfrm>
          <a:noFill/>
        </p:spPr>
        <p:txBody>
          <a:bodyPr>
            <a:noAutofit/>
          </a:bodyPr>
          <a:lstStyle/>
          <a:p>
            <a:pPr algn="r"/>
            <a:r>
              <a:rPr lang="ar-SA" sz="6000" dirty="0" smtClean="0">
                <a:solidFill>
                  <a:schemeClr val="bg1"/>
                </a:solidFill>
              </a:rPr>
              <a:t>وهو الوصف الذي لم يشهد له دليل خاص بالاعتبار أو بالإلغاء، ولكن ترتيب الحكم على وفقه يحقق مصلحة تشهد لها </a:t>
            </a:r>
            <a:r>
              <a:rPr lang="ar-SA" sz="6000" dirty="0" err="1" smtClean="0">
                <a:solidFill>
                  <a:schemeClr val="bg1"/>
                </a:solidFill>
              </a:rPr>
              <a:t>عمومات</a:t>
            </a:r>
            <a:r>
              <a:rPr lang="ar-SA" sz="6000" dirty="0" smtClean="0">
                <a:solidFill>
                  <a:schemeClr val="bg1"/>
                </a:solidFill>
              </a:rPr>
              <a:t> الشريعة من حيث الجملة.</a:t>
            </a:r>
            <a:endParaRPr lang="ar-SA" sz="6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57158" y="142853"/>
            <a:ext cx="8429684" cy="928694"/>
          </a:xfrm>
          <a:noFill/>
        </p:spPr>
        <p:txBody>
          <a:bodyPr>
            <a:normAutofit/>
          </a:bodyPr>
          <a:lstStyle/>
          <a:p>
            <a:r>
              <a:rPr lang="ar-SA" sz="6000" dirty="0" smtClean="0">
                <a:solidFill>
                  <a:schemeClr val="bg1"/>
                </a:solidFill>
              </a:rPr>
              <a:t>4</a:t>
            </a:r>
            <a:r>
              <a:rPr lang="ar-SA" sz="6000" b="1" dirty="0" smtClean="0">
                <a:solidFill>
                  <a:schemeClr val="bg1"/>
                </a:solidFill>
              </a:rPr>
              <a:t>- المناسب الملغي</a:t>
            </a:r>
            <a:endParaRPr lang="ar-SA" sz="6000" b="1" dirty="0">
              <a:solidFill>
                <a:schemeClr val="bg1"/>
              </a:solidFill>
            </a:endParaRPr>
          </a:p>
        </p:txBody>
      </p:sp>
      <p:sp>
        <p:nvSpPr>
          <p:cNvPr id="3" name="عنوان فرعي 2"/>
          <p:cNvSpPr>
            <a:spLocks noGrp="1"/>
          </p:cNvSpPr>
          <p:nvPr>
            <p:ph type="subTitle" idx="1"/>
          </p:nvPr>
        </p:nvSpPr>
        <p:spPr>
          <a:xfrm>
            <a:off x="71438" y="1142984"/>
            <a:ext cx="8929718" cy="5500726"/>
          </a:xfrm>
          <a:noFill/>
        </p:spPr>
        <p:txBody>
          <a:bodyPr>
            <a:normAutofit/>
          </a:bodyPr>
          <a:lstStyle/>
          <a:p>
            <a:pPr algn="r"/>
            <a:endParaRPr lang="ar-SA" sz="3600" dirty="0" smtClean="0">
              <a:solidFill>
                <a:schemeClr val="bg1"/>
              </a:solidFill>
            </a:endParaRPr>
          </a:p>
          <a:p>
            <a:pPr algn="r"/>
            <a:r>
              <a:rPr lang="ar-SA" sz="6000" dirty="0" smtClean="0">
                <a:solidFill>
                  <a:schemeClr val="bg1"/>
                </a:solidFill>
              </a:rPr>
              <a:t>وهو الوصف الذي قد يبدو أنه مناسب لبناء حكم معين عليه حسب مايتوهمه الشخص، ولكن الشارع ألغى اعتباره.</a:t>
            </a:r>
            <a:endParaRPr lang="ar-SA" sz="6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427</TotalTime>
  <Words>284</Words>
  <Application>Microsoft Office PowerPoint</Application>
  <PresentationFormat>عرض على الشاشة (3:4)‏</PresentationFormat>
  <Paragraphs>30</Paragraphs>
  <Slides>7</Slides>
  <Notes>1</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تدفق</vt:lpstr>
      <vt:lpstr>الشريحة 1</vt:lpstr>
      <vt:lpstr> 2- المناسب الملائم: وهو الوصف الذي لم يقم دليل من الشارع على اعتباره بعينه علة لحكمه، وإنما قام دليل شرعي من نص أو إجماع على اعتباره: </vt:lpstr>
      <vt:lpstr>الشريحة 3</vt:lpstr>
      <vt:lpstr>اعتبار جنسه علة لعين الحكم</vt:lpstr>
      <vt:lpstr>اعتبار جنسه علة لجنس الحكم</vt:lpstr>
      <vt:lpstr>3- المناسب المرسل</vt:lpstr>
      <vt:lpstr>4- المناسب الملغي</vt:lpstr>
    </vt:vector>
  </TitlesOfParts>
  <Company>kfu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أقسام المناسب قسم الأصوليون المناسب من حيث اعتبار الشارع له وعدم اعتباره إلى:</dc:title>
  <dc:creator>hif</dc:creator>
  <cp:lastModifiedBy>hif</cp:lastModifiedBy>
  <cp:revision>32</cp:revision>
  <dcterms:created xsi:type="dcterms:W3CDTF">2011-05-07T13:55:04Z</dcterms:created>
  <dcterms:modified xsi:type="dcterms:W3CDTF">2011-05-07T21:06:52Z</dcterms:modified>
</cp:coreProperties>
</file>