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412" autoAdjust="0"/>
    <p:restoredTop sz="94624" autoAdjust="0"/>
  </p:normalViewPr>
  <p:slideViewPr>
    <p:cSldViewPr>
      <p:cViewPr varScale="1">
        <p:scale>
          <a:sx n="73" d="100"/>
          <a:sy n="73" d="100"/>
        </p:scale>
        <p:origin x="-106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168780C-14A6-4F4B-8B41-F303C29BD646}" type="datetimeFigureOut">
              <a:rPr lang="ar-SA" smtClean="0"/>
              <a:pPr/>
              <a:t>29/04/33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BA9FF1A-B6C2-4607-9715-D4C088F0511F}"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8BA9FF1A-B6C2-4607-9715-D4C088F0511F}" type="slidenum">
              <a:rPr lang="ar-SA" smtClean="0"/>
              <a:pPr/>
              <a:t>3</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3D5FF672-A9B9-40B7-8E08-A88333F018CA}" type="datetimeFigureOut">
              <a:rPr lang="ar-SA" smtClean="0"/>
              <a:pPr/>
              <a:t>29/04/33</a:t>
            </a:fld>
            <a:endParaRPr lang="ar-SA"/>
          </a:p>
        </p:txBody>
      </p:sp>
      <p:sp>
        <p:nvSpPr>
          <p:cNvPr id="20" name="Footer Placeholder 19"/>
          <p:cNvSpPr>
            <a:spLocks noGrp="1"/>
          </p:cNvSpPr>
          <p:nvPr>
            <p:ph type="ftr" sz="quarter" idx="11"/>
          </p:nvPr>
        </p:nvSpPr>
        <p:spPr/>
        <p:txBody>
          <a:bodyPr/>
          <a:lstStyle>
            <a:extLst/>
          </a:lstStyle>
          <a:p>
            <a:endParaRPr lang="ar-SA"/>
          </a:p>
        </p:txBody>
      </p:sp>
      <p:sp>
        <p:nvSpPr>
          <p:cNvPr id="10" name="Slide Number Placeholder 9"/>
          <p:cNvSpPr>
            <a:spLocks noGrp="1"/>
          </p:cNvSpPr>
          <p:nvPr>
            <p:ph type="sldNum" sz="quarter" idx="12"/>
          </p:nvPr>
        </p:nvSpPr>
        <p:spPr/>
        <p:txBody>
          <a:bodyPr/>
          <a:lstStyle>
            <a:extLst/>
          </a:lstStyle>
          <a:p>
            <a:fld id="{10FEBC64-BC98-48ED-8E87-44A71068D9AB}" type="slidenum">
              <a:rPr lang="ar-SA" smtClean="0"/>
              <a:pPr/>
              <a:t>‹#›</a:t>
            </a:fld>
            <a:endParaRPr lang="ar-SA"/>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D5FF672-A9B9-40B7-8E08-A88333F018CA}" type="datetimeFigureOut">
              <a:rPr lang="ar-SA" smtClean="0"/>
              <a:pPr/>
              <a:t>29/04/33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10FEBC64-BC98-48ED-8E87-44A71068D9A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D5FF672-A9B9-40B7-8E08-A88333F018CA}" type="datetimeFigureOut">
              <a:rPr lang="ar-SA" smtClean="0"/>
              <a:pPr/>
              <a:t>29/04/33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10FEBC64-BC98-48ED-8E87-44A71068D9AB}" type="slidenum">
              <a:rPr lang="ar-SA" smtClean="0"/>
              <a:pPr/>
              <a:t>‹#›</a:t>
            </a:fld>
            <a:endParaRPr lang="ar-SA"/>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D5FF672-A9B9-40B7-8E08-A88333F018CA}" type="datetimeFigureOut">
              <a:rPr lang="ar-SA" smtClean="0"/>
              <a:pPr/>
              <a:t>29/04/33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10FEBC64-BC98-48ED-8E87-44A71068D9A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D5FF672-A9B9-40B7-8E08-A88333F018CA}" type="datetimeFigureOut">
              <a:rPr lang="ar-SA" smtClean="0"/>
              <a:pPr/>
              <a:t>29/04/33</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10FEBC64-BC98-48ED-8E87-44A71068D9A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D5FF672-A9B9-40B7-8E08-A88333F018CA}" type="datetimeFigureOut">
              <a:rPr lang="ar-SA" smtClean="0"/>
              <a:pPr/>
              <a:t>29/04/33</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10FEBC64-BC98-48ED-8E87-44A71068D9A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3D5FF672-A9B9-40B7-8E08-A88333F018CA}" type="datetimeFigureOut">
              <a:rPr lang="ar-SA" smtClean="0"/>
              <a:pPr/>
              <a:t>29/04/33</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10FEBC64-BC98-48ED-8E87-44A71068D9AB}" type="slidenum">
              <a:rPr lang="ar-SA" smtClean="0"/>
              <a:pPr/>
              <a:t>‹#›</a:t>
            </a:fld>
            <a:endParaRPr lang="ar-SA"/>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D5FF672-A9B9-40B7-8E08-A88333F018CA}" type="datetimeFigureOut">
              <a:rPr lang="ar-SA" smtClean="0"/>
              <a:pPr/>
              <a:t>29/04/33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10FEBC64-BC98-48ED-8E87-44A71068D9A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3D5FF672-A9B9-40B7-8E08-A88333F018CA}" type="datetimeFigureOut">
              <a:rPr lang="ar-SA" smtClean="0"/>
              <a:pPr/>
              <a:t>29/04/33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10FEBC64-BC98-48ED-8E87-44A71068D9AB}" type="slidenum">
              <a:rPr lang="ar-SA" smtClean="0"/>
              <a:pPr/>
              <a:t>‹#›</a:t>
            </a:fld>
            <a:endParaRPr lang="ar-SA"/>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D5FF672-A9B9-40B7-8E08-A88333F018CA}" type="datetimeFigureOut">
              <a:rPr lang="ar-SA" smtClean="0"/>
              <a:pPr/>
              <a:t>29/04/33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10FEBC64-BC98-48ED-8E87-44A71068D9A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D5FF672-A9B9-40B7-8E08-A88333F018CA}" type="datetimeFigureOut">
              <a:rPr lang="ar-SA" smtClean="0"/>
              <a:pPr/>
              <a:t>29/04/33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10FEBC64-BC98-48ED-8E87-44A71068D9A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D5FF672-A9B9-40B7-8E08-A88333F018CA}" type="datetimeFigureOut">
              <a:rPr lang="ar-SA" smtClean="0"/>
              <a:pPr/>
              <a:t>29/04/33</a:t>
            </a:fld>
            <a:endParaRPr lang="ar-SA"/>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0FEBC64-BC98-48ED-8E87-44A71068D9AB}" type="slidenum">
              <a:rPr lang="ar-SA" smtClean="0"/>
              <a:pPr/>
              <a:t>‹#›</a:t>
            </a:fld>
            <a:endParaRPr lang="ar-SA"/>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ar-SA" dirty="0" smtClean="0"/>
              <a:t>المقالة  في الأدب السعودي</a:t>
            </a:r>
            <a:endParaRPr lang="ar-SA" dirty="0"/>
          </a:p>
        </p:txBody>
      </p:sp>
      <p:sp>
        <p:nvSpPr>
          <p:cNvPr id="2052" name="Rectangle 4"/>
          <p:cNvSpPr>
            <a:spLocks noChangeArrowheads="1"/>
          </p:cNvSpPr>
          <p:nvPr/>
        </p:nvSpPr>
        <p:spPr bwMode="auto">
          <a:xfrm>
            <a:off x="1357290" y="1643050"/>
            <a:ext cx="642942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الطور الاول : </a:t>
            </a:r>
            <a:endParaRPr kumimoji="0" lang="en-US"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تعتبر جريدة أم القرى اول صحيفة سعودية رسمية ولم تكن جريدة سياسية بل كانت منبرا مهما من منابر الفكر والادب بل كانت ذات دور تأسيسي في هذا المجال ، فقد كان يوسف ياسين أول رئيس تحرير لها ، وقد جاءت بعد جريدة القبلة ..فقد تبنت الدفاع عن الفكر الجديد </a:t>
            </a:r>
            <a:r>
              <a:rPr kumimoji="0" lang="ar-SA"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فكر التوحيد " </a:t>
            </a: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وكانت هناك أم القرى متميزة بنزوعها إلى الادب .. فكانت مقالاتها تصطنع الاسلوب الأدبي المؤثر كانت تحتوي إلى جانب ذلك على الشعر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وقد ساعدت الصحافة على النهوض بفن المقالة فصدرت بعض الصحف في الاقاليم مثل جريدة القصيم ، وصدرت في نجد مجلة الجزيرة أشرف عليها الشاعر عبدالله بن خميس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وكان من نتيجة هذه النهضة الصحفية الواثبة صدور عدد من الكتب المقالية مثل كتاب </a:t>
            </a:r>
            <a:r>
              <a:rPr kumimoji="0" lang="ar-SA"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ادب الحجاز " وكتاب " المعرض "</a:t>
            </a: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الذي جمعه ونشره محمد سرور الصبان وكذلك كتاب </a:t>
            </a:r>
            <a:r>
              <a:rPr kumimoji="0" lang="ar-SA"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خواطر مصرحة " </a:t>
            </a: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للاستاذ1 محمد حسن عواد ..</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1435608" y="-2403648"/>
            <a:ext cx="4936592" cy="1310134"/>
          </a:xfrm>
        </p:spPr>
        <p:txBody>
          <a:bodyPr/>
          <a:lstStyle/>
          <a:p>
            <a:endParaRPr lang="ar-SA" dirty="0"/>
          </a:p>
        </p:txBody>
      </p:sp>
      <p:sp>
        <p:nvSpPr>
          <p:cNvPr id="3" name="Content Placeholder 2"/>
          <p:cNvSpPr>
            <a:spLocks noGrp="1"/>
          </p:cNvSpPr>
          <p:nvPr>
            <p:ph idx="1"/>
          </p:nvPr>
        </p:nvSpPr>
        <p:spPr>
          <a:xfrm>
            <a:off x="1115616" y="3573016"/>
            <a:ext cx="11449272" cy="2675384"/>
          </a:xfrm>
        </p:spPr>
        <p:txBody>
          <a:bodyPr>
            <a:normAutofit/>
          </a:bodyPr>
          <a:lstStyle/>
          <a:p>
            <a:pPr lvl="8"/>
            <a:endParaRPr lang="ar-SA" sz="2800" dirty="0" smtClean="0"/>
          </a:p>
          <a:p>
            <a:pPr lvl="8"/>
            <a:endParaRPr lang="ar-SA" sz="2800" dirty="0"/>
          </a:p>
        </p:txBody>
      </p:sp>
      <p:sp>
        <p:nvSpPr>
          <p:cNvPr id="16386" name="Rectangle 2"/>
          <p:cNvSpPr>
            <a:spLocks noChangeArrowheads="1"/>
          </p:cNvSpPr>
          <p:nvPr/>
        </p:nvSpPr>
        <p:spPr bwMode="auto">
          <a:xfrm>
            <a:off x="1619672" y="26041"/>
            <a:ext cx="676875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تميزت المقالة في هذه الفترة بما يلي : </a:t>
            </a:r>
            <a:endParaRPr kumimoji="0" lang="en-US"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أولا :</a:t>
            </a: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النزعة الاصلاحية والرغبة العارمة في التغيير ، اذا غلب الطابع الفكري والاسلوب الادبي على مقالاتى هذه المرحلة وحوت افكارا ووجهات نظر في مجال العمل ومسائل التربية والتعليم خصوصا في مجلة المنهل وفي المجلة الاقتصادية ونشط كتاب مقاليون وادباء وشعراء في حمل لواء الدعوة إلى الاصلاح .. ولم تقتصر المقالات على الجانب الاصلاحي فحسب بل مست مسائل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ثانيا :</a:t>
            </a: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بروز النزعة الجدلية في المقالة وقد أدى إلى ظهور هذه النزعة ما شجر من خلاف في وجهات النظر حول المسائل الاصلاحية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ثالثا : </a:t>
            </a: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ظهور طبقة من كتاب المقالة المتميزين في اسلوبهم بالاضافة الى حشد كبير من الكتاب المبتدئين الذين ظاقبلوا على كتابة المقالة دون رصيد من خبرة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رابعا : </a:t>
            </a: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لوحظ في هذه المرحلة كثرة الاسماء المستعارة ولا يستغرب مثل هذا الامر لان النهضلت الكبرى في تاريخ الامم تدفع الى شي من المبالغة .. يلجأ بعض الكتاب الى التخفي خلف الاسماء المستعارة ليحموا انفسهم من مغبة النقد.. ويرى بعض الباحثين أن الاسماء المستعارة جاء من باب تقليد المهجريين ، وقد كانت هذه الظاهرةة موضع إنكار ممن بعض الكتاب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خامسا :</a:t>
            </a: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كان للأدباء المهجريين وبعض الكتاب العرب من الشوام والمصريين اثر في المقالة الادبية في هذه المرحلة وفي بداية النهضة كان للقرآن الكريم اثر بالغ في اسلوب المقالة سواء في طريقة الصياغة أو استعارة الالفاظ أو المشاهد ..</a:t>
            </a:r>
            <a:r>
              <a:rPr kumimoji="0" lang="en-US" sz="20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a:xfrm>
            <a:off x="-468560" y="0"/>
            <a:ext cx="11098480" cy="7509520"/>
          </a:xfrm>
        </p:spPr>
        <p:txBody>
          <a:bodyPr/>
          <a:lstStyle/>
          <a:p>
            <a:pPr>
              <a:buNone/>
            </a:pPr>
            <a:endParaRPr lang="ar-SA" dirty="0"/>
          </a:p>
        </p:txBody>
      </p:sp>
      <p:sp>
        <p:nvSpPr>
          <p:cNvPr id="15362" name="Rectangle 2"/>
          <p:cNvSpPr>
            <a:spLocks noChangeArrowheads="1"/>
          </p:cNvSpPr>
          <p:nvPr/>
        </p:nvSpPr>
        <p:spPr bwMode="auto">
          <a:xfrm>
            <a:off x="395536" y="1567243"/>
            <a:ext cx="849694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الطور الثاني :</a:t>
            </a:r>
            <a:endParaRPr kumimoji="0" lang="en-US"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لاحظ الباحثون في المقالة الادبية في هذه المرحلة أن ثمة مجلات وصحفا قد توقفت وأقلاما غابت ، وبرزت اقلام جديدة وظهر لون من الكتابة السريعة العابرة وبدا ان ثمة تراجعا في كتابة المقالة الادبية قد حدث ، وبدوا اقل عناية بالمسائل الادبية وما يتصل بها من فكر فلسفي ، وحل التفكير في الامور العلمية والاقتصادية والاجتماعية محل تلك المناقشات الصاخبة لقضايا الفكر والادب ،وبرزت الدعوة إلى فصل الصحافة الادبية عن الصحافة الخالصة ، وبالتالي فقد قل الاهتمام بالمقالة الادبية وتراجعت الى اعمدة وزوايا اسبوعية محدودة المساحة ، وقد شكا الكتاب من غياب المقالة الادبية وما انتابها من ضعف وركود ، فقد كتب عبدالعزيز التويجري مقالة في مجلة اليمامة تحت عنوان </a:t>
            </a:r>
            <a:r>
              <a:rPr kumimoji="0" lang="ar-SA"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الركود الادبي </a:t>
            </a:r>
            <a:r>
              <a:rPr kumimoji="0" lang="ar-SA"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363" name="Rectangle 3"/>
          <p:cNvSpPr>
            <a:spLocks noChangeArrowheads="1"/>
          </p:cNvSpPr>
          <p:nvPr/>
        </p:nvSpPr>
        <p:spPr bwMode="auto">
          <a:xfrm>
            <a:off x="1000100" y="3784122"/>
            <a:ext cx="7072362"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الاسباب :</a:t>
            </a:r>
            <a:r>
              <a:rPr kumimoji="0" lang="ar-SA"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rtl="0" eaLnBrk="0" fontAlgn="base" hangingPunct="0">
              <a:spcBef>
                <a:spcPct val="0"/>
              </a:spcBef>
              <a:spcAft>
                <a:spcPct val="0"/>
              </a:spcAft>
            </a:pPr>
            <a:endParaRPr lang="ar-SA" dirty="0" smtClean="0"/>
          </a:p>
          <a:p>
            <a:pPr marL="0" marR="0" lvl="0" indent="0" algn="r" defTabSz="914400" rtl="0" eaLnBrk="0" fontAlgn="base" latinLnBrk="0" hangingPunct="0">
              <a:lnSpc>
                <a:spcPct val="100000"/>
              </a:lnSpc>
              <a:spcBef>
                <a:spcPct val="0"/>
              </a:spcBef>
              <a:spcAft>
                <a:spcPct val="0"/>
              </a:spcAft>
              <a:buClrTx/>
              <a:buSzTx/>
              <a:buFontTx/>
              <a:buNone/>
              <a:tabLst/>
            </a:pPr>
            <a:r>
              <a:rPr kumimoji="0" lang="ar-SA"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ان</a:t>
            </a:r>
            <a:r>
              <a:rPr kumimoji="0" lang="ar-SA"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الشباب من الجيل الجديد كانوا منصرفين الى الدرس الجامعي وركون كبار الكتاب الى السكينة ، وتولى الصحف الادبية نفر من المثقفين الذين تنقصهم الخبرة والنضج ، بالاضافة الى رهبة البعض من الخوض في المحظورات الاجتماعية ..</a:t>
            </a:r>
            <a:endParaRPr kumimoji="0" lang="ar-SA"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endParaRPr lang="ar-SA" dirty="0"/>
          </a:p>
        </p:txBody>
      </p:sp>
      <p:sp>
        <p:nvSpPr>
          <p:cNvPr id="14338" name="Rectangle 2"/>
          <p:cNvSpPr>
            <a:spLocks noChangeArrowheads="1"/>
          </p:cNvSpPr>
          <p:nvPr/>
        </p:nvSpPr>
        <p:spPr bwMode="auto">
          <a:xfrm>
            <a:off x="1428728" y="1500174"/>
            <a:ext cx="642942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المقالة في مرحلة الانتقال ( الطور الثالث ) : </a:t>
            </a:r>
            <a:endParaRPr kumimoji="0" lang="en-US"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شهدت المقالة الادبية تطورا ملموسا في مرحلة مايسمى بالطفرة ، وقد ساعد على ذلك بروز عدد كبير من الصحف المتنوعة بملاحقها الثقافية " الدورية "التي تنوعت اتجاهاتها ، وبرزت دوريات متخصصة في الادب والنقد بعضها صدر عن مؤسسات ثقافية اكاديمية والبعض الاخر صدر من الجمعيات الثقافية والادبية والنوادي ، اما الملاحق فقد لعبت دورا مهما في تأكيد وجود تيارات إبداعية ونقدية أصبح لها وجودها المتميز في الساحة ، ولعل الاسلوبية والبنيوية والواقعية وغيرها من التيارات النقدية التي اصبح لها حضورها الفاعل في الساحة الادبية هي من ثمار الملاحق الثقافية والمنابر الادبية المتعددة التي </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ظهرت في مرحلة الانطلاق </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pPr lvl="8"/>
            <a:r>
              <a:rPr lang="ar-SA" dirty="0" smtClean="0"/>
              <a:t>ا</a:t>
            </a:r>
            <a:endParaRPr lang="ar-SA" dirty="0"/>
          </a:p>
        </p:txBody>
      </p:sp>
      <p:sp>
        <p:nvSpPr>
          <p:cNvPr id="13314" name="Rectangle 2"/>
          <p:cNvSpPr>
            <a:spLocks noChangeArrowheads="1"/>
          </p:cNvSpPr>
          <p:nvPr/>
        </p:nvSpPr>
        <p:spPr bwMode="auto">
          <a:xfrm rot="1613057">
            <a:off x="6488501" y="1004517"/>
            <a:ext cx="201401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1" u="sng" strike="noStrike" cap="none" normalizeH="0" baseline="0" dirty="0" smtClean="0">
                <a:ln>
                  <a:noFill/>
                </a:ln>
                <a:solidFill>
                  <a:schemeClr val="tx1"/>
                </a:solidFill>
                <a:effectLst/>
                <a:latin typeface="Calibri" pitchFamily="34" charset="0"/>
                <a:ea typeface="Calibri" pitchFamily="34" charset="0"/>
                <a:cs typeface="Arial" pitchFamily="34" charset="0"/>
              </a:rPr>
              <a:t>انواع المقاله</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714348" y="1142984"/>
            <a:ext cx="1714512" cy="461665"/>
          </a:xfrm>
          <a:prstGeom prst="rect">
            <a:avLst/>
          </a:prstGeom>
        </p:spPr>
        <p:txBody>
          <a:bodyPr wrap="square">
            <a:spAutoFit/>
          </a:bodyPr>
          <a:lstStyle/>
          <a:p>
            <a:r>
              <a:rPr lang="ar-SA" sz="2400" dirty="0" smtClean="0">
                <a:solidFill>
                  <a:srgbClr val="FF0000"/>
                </a:solidFill>
              </a:rPr>
              <a:t>اولا..</a:t>
            </a:r>
            <a:endParaRPr lang="ar-SA" sz="2400" dirty="0">
              <a:solidFill>
                <a:srgbClr val="FF0000"/>
              </a:solidFill>
            </a:endParaRPr>
          </a:p>
        </p:txBody>
      </p:sp>
      <p:sp>
        <p:nvSpPr>
          <p:cNvPr id="7" name="Rectangle 6"/>
          <p:cNvSpPr/>
          <p:nvPr/>
        </p:nvSpPr>
        <p:spPr>
          <a:xfrm>
            <a:off x="714348" y="1714488"/>
            <a:ext cx="1785950" cy="461665"/>
          </a:xfrm>
          <a:prstGeom prst="rect">
            <a:avLst/>
          </a:prstGeom>
        </p:spPr>
        <p:txBody>
          <a:bodyPr wrap="square">
            <a:spAutoFit/>
          </a:bodyPr>
          <a:lstStyle/>
          <a:p>
            <a:r>
              <a:rPr lang="ar-SA" sz="2400" i="1" dirty="0"/>
              <a:t>المقاله الذاتيه </a:t>
            </a:r>
            <a:endParaRPr lang="ar-SA" sz="2400" dirty="0"/>
          </a:p>
        </p:txBody>
      </p:sp>
      <p:sp>
        <p:nvSpPr>
          <p:cNvPr id="8" name="Rectangle 7"/>
          <p:cNvSpPr/>
          <p:nvPr/>
        </p:nvSpPr>
        <p:spPr>
          <a:xfrm>
            <a:off x="6572264" y="4721662"/>
            <a:ext cx="1143008" cy="400110"/>
          </a:xfrm>
          <a:prstGeom prst="rect">
            <a:avLst/>
          </a:prstGeom>
        </p:spPr>
        <p:txBody>
          <a:bodyPr wrap="square">
            <a:spAutoFit/>
          </a:bodyPr>
          <a:lstStyle/>
          <a:p>
            <a:r>
              <a:rPr lang="ar-SA" sz="2000" i="1" dirty="0" smtClean="0">
                <a:solidFill>
                  <a:srgbClr val="FF0000"/>
                </a:solidFill>
              </a:rPr>
              <a:t>ثانيا..</a:t>
            </a:r>
            <a:endParaRPr lang="ar-SA" sz="2000" dirty="0">
              <a:solidFill>
                <a:srgbClr val="FF0000"/>
              </a:solidFill>
            </a:endParaRPr>
          </a:p>
        </p:txBody>
      </p:sp>
      <p:sp>
        <p:nvSpPr>
          <p:cNvPr id="9" name="Rectangle 8"/>
          <p:cNvSpPr/>
          <p:nvPr/>
        </p:nvSpPr>
        <p:spPr>
          <a:xfrm>
            <a:off x="6429388" y="5000636"/>
            <a:ext cx="1143008" cy="646331"/>
          </a:xfrm>
          <a:prstGeom prst="rect">
            <a:avLst/>
          </a:prstGeom>
        </p:spPr>
        <p:txBody>
          <a:bodyPr wrap="square">
            <a:spAutoFit/>
          </a:bodyPr>
          <a:lstStyle/>
          <a:p>
            <a:r>
              <a:rPr lang="ar-SA" i="1" dirty="0"/>
              <a:t>والمقاله الموضوعيه</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7461448"/>
          </a:xfrm>
        </p:spPr>
        <p:txBody>
          <a:bodyPr/>
          <a:lstStyle/>
          <a:p>
            <a:endParaRPr lang="ar-SA" dirty="0"/>
          </a:p>
        </p:txBody>
      </p:sp>
      <p:sp>
        <p:nvSpPr>
          <p:cNvPr id="3" name="Content Placeholder 2"/>
          <p:cNvSpPr>
            <a:spLocks noGrp="1"/>
          </p:cNvSpPr>
          <p:nvPr>
            <p:ph idx="1"/>
          </p:nvPr>
        </p:nvSpPr>
        <p:spPr>
          <a:xfrm>
            <a:off x="0" y="0"/>
            <a:ext cx="8933688" cy="6248400"/>
          </a:xfrm>
        </p:spPr>
        <p:txBody>
          <a:bodyPr/>
          <a:lstStyle/>
          <a:p>
            <a:pPr>
              <a:buNone/>
            </a:pPr>
            <a:endParaRPr lang="ar-SA" dirty="0"/>
          </a:p>
        </p:txBody>
      </p:sp>
      <p:sp>
        <p:nvSpPr>
          <p:cNvPr id="12291" name="Rectangle 3"/>
          <p:cNvSpPr>
            <a:spLocks noChangeArrowheads="1"/>
          </p:cNvSpPr>
          <p:nvPr/>
        </p:nvSpPr>
        <p:spPr bwMode="auto">
          <a:xfrm>
            <a:off x="428596" y="214290"/>
            <a:ext cx="371477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000" b="0" i="1" u="none" strike="noStrike" cap="none" normalizeH="0" baseline="0" dirty="0" err="1" smtClean="0">
                <a:ln>
                  <a:noFill/>
                </a:ln>
                <a:solidFill>
                  <a:srgbClr val="FF0000"/>
                </a:solidFill>
                <a:effectLst/>
                <a:latin typeface="Calibri" pitchFamily="34" charset="0"/>
                <a:ea typeface="Calibri" pitchFamily="34" charset="0"/>
                <a:cs typeface="Arial" pitchFamily="34" charset="0"/>
              </a:rPr>
              <a:t>اولا</a:t>
            </a:r>
            <a:r>
              <a:rPr kumimoji="0" lang="ar-SA" sz="2000" b="0" i="1" u="none" strike="noStrike" cap="none" normalizeH="0" baseline="0" dirty="0" smtClean="0">
                <a:ln>
                  <a:noFill/>
                </a:ln>
                <a:solidFill>
                  <a:srgbClr val="FF0000"/>
                </a:solidFill>
                <a:effectLst/>
                <a:latin typeface="Calibri" pitchFamily="34" charset="0"/>
                <a:ea typeface="Calibri" pitchFamily="34" charset="0"/>
                <a:cs typeface="Arial" pitchFamily="34" charset="0"/>
              </a:rPr>
              <a:t> </a:t>
            </a:r>
            <a:r>
              <a:rPr kumimoji="0" lang="ar-SA" sz="2000" b="0" i="1" u="none" strike="noStrike" cap="none" normalizeH="0" baseline="0" dirty="0" err="1" smtClean="0">
                <a:ln>
                  <a:noFill/>
                </a:ln>
                <a:solidFill>
                  <a:srgbClr val="FF0000"/>
                </a:solidFill>
                <a:effectLst/>
                <a:latin typeface="Calibri" pitchFamily="34" charset="0"/>
                <a:ea typeface="Calibri" pitchFamily="34" charset="0"/>
                <a:cs typeface="Arial" pitchFamily="34" charset="0"/>
              </a:rPr>
              <a:t>المقاله</a:t>
            </a:r>
            <a:r>
              <a:rPr kumimoji="0" lang="ar-SA" sz="2000" b="0" i="1" u="none" strike="noStrike" cap="none" normalizeH="0" baseline="0" dirty="0" smtClean="0">
                <a:ln>
                  <a:noFill/>
                </a:ln>
                <a:solidFill>
                  <a:srgbClr val="FF0000"/>
                </a:solidFill>
                <a:effectLst/>
                <a:latin typeface="Calibri" pitchFamily="34" charset="0"/>
                <a:ea typeface="Calibri" pitchFamily="34" charset="0"/>
                <a:cs typeface="Arial" pitchFamily="34" charset="0"/>
              </a:rPr>
              <a:t> </a:t>
            </a:r>
            <a:r>
              <a:rPr kumimoji="0" lang="ar-SA" sz="2000" b="0" i="1" u="none" strike="noStrike" cap="none" normalizeH="0" baseline="0" dirty="0" err="1" smtClean="0">
                <a:ln>
                  <a:noFill/>
                </a:ln>
                <a:solidFill>
                  <a:srgbClr val="FF0000"/>
                </a:solidFill>
                <a:effectLst/>
                <a:latin typeface="Calibri" pitchFamily="34" charset="0"/>
                <a:ea typeface="Calibri" pitchFamily="34" charset="0"/>
                <a:cs typeface="Arial" pitchFamily="34" charset="0"/>
              </a:rPr>
              <a:t>الذاتيه</a:t>
            </a:r>
            <a:r>
              <a:rPr kumimoji="0" lang="ar-SA" sz="2000" b="0" i="1" u="none" strike="noStrike" cap="none" normalizeH="0" baseline="0" dirty="0" smtClean="0">
                <a:ln>
                  <a:noFill/>
                </a:ln>
                <a:solidFill>
                  <a:srgbClr val="FF0000"/>
                </a:solidFill>
                <a:effectLst/>
                <a:latin typeface="Calibri" pitchFamily="34" charset="0"/>
                <a:ea typeface="Calibri" pitchFamily="34" charset="0"/>
                <a:cs typeface="Arial" pitchFamily="34" charset="0"/>
              </a:rPr>
              <a:t>:</a:t>
            </a:r>
            <a:endParaRPr kumimoji="0" lang="en-US"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وتعني ذلك النوع من المقاله الذي يشبه الشعر الغنائي من حيث منطلقه فذات الكاتب هي المحور،لذا فإن المقاله الذاتيه اقرب انواع المقاله الى الادب.</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ومن الواضح ان كاتب المقاله الذاتيه اديب قد يتناول موضوعا ادبيا محضا من خلال رؤيه خاصه وقد يكون هذا الموضوع نقديا او اجتماعيا او فلسفيا او وطنيا.</a:t>
            </a:r>
          </a:p>
        </p:txBody>
      </p:sp>
      <p:sp>
        <p:nvSpPr>
          <p:cNvPr id="12292" name="Rectangle 4"/>
          <p:cNvSpPr>
            <a:spLocks noChangeArrowheads="1"/>
          </p:cNvSpPr>
          <p:nvPr/>
        </p:nvSpPr>
        <p:spPr bwMode="auto">
          <a:xfrm>
            <a:off x="1785918" y="3786190"/>
            <a:ext cx="7072362"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000" b="1" i="1" u="none" strike="noStrike" cap="none" normalizeH="0" baseline="0" dirty="0" smtClean="0">
                <a:ln>
                  <a:noFill/>
                </a:ln>
                <a:solidFill>
                  <a:srgbClr val="FF0000"/>
                </a:solidFill>
                <a:effectLst/>
                <a:latin typeface="Calibri" pitchFamily="34" charset="0"/>
                <a:ea typeface="Calibri" pitchFamily="34" charset="0"/>
                <a:cs typeface="Arial" pitchFamily="34" charset="0"/>
              </a:rPr>
              <a:t>اشهر كتاب المقاله الذاتيه:</a:t>
            </a:r>
            <a:endParaRPr kumimoji="0" lang="en-US"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1" i="1" u="none" strike="noStrike" cap="none" normalizeH="0" baseline="0" dirty="0" smtClean="0">
                <a:ln>
                  <a:noFill/>
                </a:ln>
                <a:solidFill>
                  <a:srgbClr val="FF0000"/>
                </a:solidFill>
                <a:effectLst/>
                <a:latin typeface="Calibri" pitchFamily="34" charset="0"/>
                <a:ea typeface="Calibri" pitchFamily="34" charset="0"/>
                <a:cs typeface="Arial" pitchFamily="34" charset="0"/>
              </a:rPr>
              <a:t>1ـ عزيز ضياء:</a:t>
            </a:r>
            <a:endParaRPr kumimoji="0" lang="en-US"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000" b="1" i="1" u="sng" strike="noStrike" cap="none" normalizeH="0" baseline="0" dirty="0" smtClean="0">
                <a:ln>
                  <a:noFill/>
                </a:ln>
                <a:solidFill>
                  <a:srgbClr val="FF0000"/>
                </a:solidFill>
                <a:effectLst/>
                <a:latin typeface="Calibri" pitchFamily="34" charset="0"/>
                <a:ea typeface="Calibri" pitchFamily="34" charset="0"/>
                <a:cs typeface="Arial" pitchFamily="34" charset="0"/>
              </a:rPr>
              <a:t>اهم سماته:</a:t>
            </a:r>
            <a:endParaRPr kumimoji="0" lang="en-US"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الاهتمام بالجانب الايقاعي حيث التدفق والتكرار واستمالة القارئ والعنايه بالصياغه وتجويدها وكان ينزع منزعا ساخرا في بعض الاحيان ويميل الى العنف في معاركه النقديه.</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1" i="1" u="none" strike="noStrike" cap="none" normalizeH="0" baseline="0" dirty="0" smtClean="0">
                <a:ln>
                  <a:noFill/>
                </a:ln>
                <a:solidFill>
                  <a:srgbClr val="FF0000"/>
                </a:solidFill>
                <a:effectLst/>
                <a:latin typeface="Calibri" pitchFamily="34" charset="0"/>
                <a:ea typeface="Calibri" pitchFamily="34" charset="0"/>
                <a:cs typeface="Arial" pitchFamily="34" charset="0"/>
              </a:rPr>
              <a:t>2ـ ابو عبدالرحمن بن عقيل الظاهري:</a:t>
            </a:r>
            <a:endParaRPr kumimoji="0" lang="en-US"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ويميل في اسلوبه الى ان ينحو منحى لغويا تراثيا (فهو يميل في اسلوبه الى احياء بعض الغريب واقتباس تراكيب عربيه قديمه، وفي اسلوبه شيء من التجديد وخلط بين مختلف المدارس.</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dirty="0"/>
          </a:p>
        </p:txBody>
      </p:sp>
      <p:sp>
        <p:nvSpPr>
          <p:cNvPr id="20484" name="Rectangle 4"/>
          <p:cNvSpPr>
            <a:spLocks noChangeArrowheads="1"/>
          </p:cNvSpPr>
          <p:nvPr/>
        </p:nvSpPr>
        <p:spPr bwMode="auto">
          <a:xfrm>
            <a:off x="4786314" y="2071678"/>
            <a:ext cx="3714776"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800" b="1" i="0" u="sng" strike="noStrike" cap="none" normalizeH="0" baseline="0" dirty="0" smtClean="0">
                <a:ln>
                  <a:noFill/>
                </a:ln>
                <a:solidFill>
                  <a:srgbClr val="FF0000"/>
                </a:solidFill>
                <a:effectLst/>
                <a:latin typeface="Calibri" pitchFamily="34" charset="0"/>
                <a:ea typeface="Calibri" pitchFamily="34" charset="0"/>
                <a:cs typeface="Arial" pitchFamily="34" charset="0"/>
              </a:rPr>
              <a:t>3</a:t>
            </a:r>
            <a:r>
              <a:rPr kumimoji="0" lang="ar-SA" sz="2400" b="1" i="0" u="sng" strike="noStrike" cap="none" normalizeH="0" baseline="0" dirty="0" smtClean="0">
                <a:ln>
                  <a:noFill/>
                </a:ln>
                <a:solidFill>
                  <a:srgbClr val="FF0000"/>
                </a:solidFill>
                <a:effectLst/>
                <a:latin typeface="Calibri" pitchFamily="34" charset="0"/>
                <a:ea typeface="Calibri" pitchFamily="34" charset="0"/>
                <a:cs typeface="Arial" pitchFamily="34" charset="0"/>
              </a:rPr>
              <a:t>ـ عبدالله الجفري:</a:t>
            </a:r>
            <a:endParaRPr kumimoji="0" lang="en-US" sz="24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وهو من اشهر كتاب المقاله الوجدانيه الذاتيه ، وقد جدد فيها،فهو لم يكن تقليديا في بنائه للمقاله إذ تجاهل النمط التقليدي القائم على الوحدات الثلاث بل عمد الى التحليق في اجواز الخيال واهتم بالعبارة المجنحه والبوح الوجداني والنظر التأملي الداخلي.</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buNone/>
            </a:pPr>
            <a:endParaRPr lang="ar-SA" dirty="0"/>
          </a:p>
        </p:txBody>
      </p:sp>
      <p:sp>
        <p:nvSpPr>
          <p:cNvPr id="1027" name="Rectangle 3"/>
          <p:cNvSpPr>
            <a:spLocks noChangeArrowheads="1"/>
          </p:cNvSpPr>
          <p:nvPr/>
        </p:nvSpPr>
        <p:spPr bwMode="auto">
          <a:xfrm>
            <a:off x="1214414" y="1071546"/>
            <a:ext cx="4071966" cy="12618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800" b="1" i="1" u="sng" strike="noStrike" cap="none" normalizeH="0" baseline="0" dirty="0" smtClean="0">
                <a:ln>
                  <a:noFill/>
                </a:ln>
                <a:solidFill>
                  <a:srgbClr val="FF0000"/>
                </a:solidFill>
                <a:effectLst/>
                <a:latin typeface="Calibri" pitchFamily="34" charset="0"/>
                <a:ea typeface="Calibri" pitchFamily="34" charset="0"/>
                <a:cs typeface="Arial" pitchFamily="34" charset="0"/>
              </a:rPr>
              <a:t>خصائص المقاله الذاتيه في الادب السعودي:</a:t>
            </a:r>
            <a:endParaRPr kumimoji="0" lang="en-US"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1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عامه:</a:t>
            </a:r>
            <a:endParaRPr kumimoji="0" lang="en-US"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السهوله والعذوبه والبعد عن الاسلوب العلمي والخيال الخصيب والتصوير البياني.</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6"/>
          <p:cNvSpPr/>
          <p:nvPr/>
        </p:nvSpPr>
        <p:spPr>
          <a:xfrm>
            <a:off x="1142976" y="4500569"/>
            <a:ext cx="4286280" cy="1754326"/>
          </a:xfrm>
          <a:prstGeom prst="rect">
            <a:avLst/>
          </a:prstGeom>
        </p:spPr>
        <p:txBody>
          <a:bodyPr wrap="square">
            <a:spAutoFit/>
          </a:bodyPr>
          <a:lstStyle/>
          <a:p>
            <a:pPr lvl="0" fontAlgn="base">
              <a:spcBef>
                <a:spcPct val="0"/>
              </a:spcBef>
              <a:spcAft>
                <a:spcPct val="0"/>
              </a:spcAft>
            </a:pPr>
            <a:endParaRPr lang="en-US" sz="800"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ar-SA" u="sng" dirty="0" smtClean="0">
                <a:solidFill>
                  <a:srgbClr val="FF0000"/>
                </a:solidFill>
                <a:latin typeface="Calibri" pitchFamily="34" charset="0"/>
                <a:ea typeface="Calibri" pitchFamily="34" charset="0"/>
                <a:cs typeface="Arial" pitchFamily="34" charset="0"/>
              </a:rPr>
              <a:t>اولا</a:t>
            </a:r>
            <a:r>
              <a:rPr lang="ar-SA" dirty="0" smtClean="0">
                <a:solidFill>
                  <a:srgbClr val="FF0000"/>
                </a:solidFill>
                <a:latin typeface="Calibri" pitchFamily="34" charset="0"/>
                <a:ea typeface="Calibri" pitchFamily="34" charset="0"/>
                <a:cs typeface="Arial" pitchFamily="34" charset="0"/>
              </a:rPr>
              <a:t>: </a:t>
            </a:r>
            <a:r>
              <a:rPr lang="ar-SA" sz="2000" dirty="0" smtClean="0">
                <a:latin typeface="Calibri" pitchFamily="34" charset="0"/>
                <a:ea typeface="Calibri" pitchFamily="34" charset="0"/>
                <a:cs typeface="Arial" pitchFamily="34" charset="0"/>
              </a:rPr>
              <a:t>استعمال الفاظ المعجم الرومانسي، وهذا امر ملازم للجانب الذاتي الموغل في الوجدانيه ، ولهذا كانت المفردات المتعلقه بالطبيعه والليل والنفس ذات حضور بارز في المقاله الذاتيه وكان النزوع الحزين هو سيد العواطف المسيطره على هذا النمط المقالي</a:t>
            </a:r>
            <a:r>
              <a:rPr lang="ar-SA" dirty="0" smtClean="0">
                <a:latin typeface="Calibri" pitchFamily="34" charset="0"/>
                <a:ea typeface="Calibri" pitchFamily="34" charset="0"/>
                <a:cs typeface="Arial" pitchFamily="34" charset="0"/>
              </a:rPr>
              <a:t>.</a:t>
            </a:r>
            <a:endParaRPr lang="ar-SA" dirty="0" smtClean="0">
              <a:latin typeface="Arial" pitchFamily="34" charset="0"/>
              <a:cs typeface="Arial" pitchFamily="34" charset="0"/>
            </a:endParaRPr>
          </a:p>
        </p:txBody>
      </p:sp>
      <p:sp>
        <p:nvSpPr>
          <p:cNvPr id="1029" name="Rectangle 5"/>
          <p:cNvSpPr>
            <a:spLocks noChangeArrowheads="1"/>
          </p:cNvSpPr>
          <p:nvPr/>
        </p:nvSpPr>
        <p:spPr bwMode="auto">
          <a:xfrm>
            <a:off x="4643438" y="3571876"/>
            <a:ext cx="114300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خاصه:</a:t>
            </a:r>
            <a:endParaRPr kumimoji="0" lang="ar-SA" sz="28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
        <p:nvSpPr>
          <p:cNvPr id="3074" name="Rectangle 2"/>
          <p:cNvSpPr>
            <a:spLocks noChangeArrowheads="1"/>
          </p:cNvSpPr>
          <p:nvPr/>
        </p:nvSpPr>
        <p:spPr bwMode="auto">
          <a:xfrm>
            <a:off x="5286380" y="1428736"/>
            <a:ext cx="2643206"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sng" strike="noStrike" cap="none" normalizeH="0" baseline="0" dirty="0" smtClean="0">
                <a:ln>
                  <a:noFill/>
                </a:ln>
                <a:solidFill>
                  <a:srgbClr val="FF0000"/>
                </a:solidFill>
                <a:effectLst/>
                <a:latin typeface="Calibri" pitchFamily="34" charset="0"/>
                <a:ea typeface="Calibri" pitchFamily="34" charset="0"/>
                <a:cs typeface="Arial" pitchFamily="34" charset="0"/>
              </a:rPr>
              <a:t>ثانيا:</a:t>
            </a:r>
            <a:r>
              <a:rPr kumimoji="0" lang="ar-SA" sz="2000"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 </a:t>
            </a:r>
            <a:r>
              <a:rPr kumimoji="0" lang="ar-SA" sz="2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الولع بالصور المبتكره المتخيله ذات الطابع النفسي الداخلي حيث تمتزج النفس بالكون وتتداخل المرئيات. </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5" name="Rectangle 3"/>
          <p:cNvSpPr>
            <a:spLocks noChangeArrowheads="1"/>
          </p:cNvSpPr>
          <p:nvPr/>
        </p:nvSpPr>
        <p:spPr bwMode="auto">
          <a:xfrm>
            <a:off x="928662" y="714356"/>
            <a:ext cx="3571900" cy="22159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2000" b="0" i="0" u="sng" strike="noStrike" cap="none" normalizeH="0" baseline="0" dirty="0" smtClean="0">
                <a:ln>
                  <a:noFill/>
                </a:ln>
                <a:solidFill>
                  <a:srgbClr val="FF0000"/>
                </a:solidFill>
                <a:effectLst/>
                <a:latin typeface="Calibri" pitchFamily="34" charset="0"/>
                <a:ea typeface="Calibri" pitchFamily="34" charset="0"/>
                <a:cs typeface="Arial" pitchFamily="34" charset="0"/>
              </a:rPr>
              <a:t>ثالثا:</a:t>
            </a:r>
            <a:r>
              <a:rPr kumimoji="0" lang="ar-SA" sz="2000"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 </a:t>
            </a:r>
            <a:r>
              <a:rPr kumimoji="0" lang="ar-SA" sz="2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ينحو بعض كتاب المقاله منحى سرديا احيانا، ومشهديا احيانا اخرى، والصوره التي تشكل معادلا فنيا لما يحس به  الكاتب هو الاتجاه المفضل في بناء المقاله وذلك بالاضافه الى الصور البلاغيه الكلاسيكيه المألوفه من تشبيه واستعاره وكنايه.</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6"/>
          <p:cNvSpPr/>
          <p:nvPr/>
        </p:nvSpPr>
        <p:spPr>
          <a:xfrm>
            <a:off x="5072066" y="4357694"/>
            <a:ext cx="3143272" cy="2246769"/>
          </a:xfrm>
          <a:prstGeom prst="rect">
            <a:avLst/>
          </a:prstGeom>
        </p:spPr>
        <p:txBody>
          <a:bodyPr wrap="square">
            <a:spAutoFit/>
          </a:bodyPr>
          <a:lstStyle/>
          <a:p>
            <a:r>
              <a:rPr lang="ar-SA" sz="2000" u="sng" dirty="0" smtClean="0">
                <a:solidFill>
                  <a:srgbClr val="FF0000"/>
                </a:solidFill>
              </a:rPr>
              <a:t>رابعا:</a:t>
            </a:r>
            <a:r>
              <a:rPr lang="ar-SA" sz="2000" dirty="0" smtClean="0"/>
              <a:t>الاهتمام بالجانب الايقاعي</a:t>
            </a:r>
            <a:r>
              <a:rPr lang="ar-SA" sz="2000" u="sng" dirty="0" smtClean="0"/>
              <a:t> والجمالي</a:t>
            </a:r>
            <a:r>
              <a:rPr lang="ar-SA" sz="2000" dirty="0" smtClean="0"/>
              <a:t> واللفظي الشكلي لذا يتوسلون بالجمل القصيره والعبارات المتوازنه وبعض اشكال المحسنات والزينه اللفظيه ولكنها غير مستهدفه لذاتها بل تأتي عرضا ومن خلال التكوينات الخياليه المجنحه</a:t>
            </a:r>
            <a:endParaRPr lang="ar-SA"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
        <p:nvSpPr>
          <p:cNvPr id="2051" name="Rectangle 3"/>
          <p:cNvSpPr>
            <a:spLocks noChangeArrowheads="1"/>
          </p:cNvSpPr>
          <p:nvPr/>
        </p:nvSpPr>
        <p:spPr bwMode="auto">
          <a:xfrm>
            <a:off x="3428992" y="714356"/>
            <a:ext cx="3643338" cy="51090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000" b="0" i="1" u="sng" strike="noStrike" cap="none" normalizeH="0" baseline="0" dirty="0" smtClean="0">
                <a:ln>
                  <a:noFill/>
                </a:ln>
                <a:solidFill>
                  <a:srgbClr val="FF0000"/>
                </a:solidFill>
                <a:effectLst/>
                <a:latin typeface="Calibri" pitchFamily="34" charset="0"/>
                <a:ea typeface="Calibri" pitchFamily="34" charset="0"/>
                <a:cs typeface="Arial" pitchFamily="34" charset="0"/>
              </a:rPr>
              <a:t>المقاله الموضوعيه:</a:t>
            </a:r>
            <a:endParaRPr kumimoji="0" lang="en-US"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1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هناك مرحلتان مرت بهما المقاله النقديه في المملكه العربيه السعوديه:</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1800" b="1" i="1" u="sng" strike="noStrike" cap="none" normalizeH="0" baseline="0" dirty="0" smtClean="0">
                <a:ln>
                  <a:noFill/>
                </a:ln>
                <a:solidFill>
                  <a:srgbClr val="FF0000"/>
                </a:solidFill>
                <a:effectLst/>
                <a:latin typeface="Calibri" pitchFamily="34" charset="0"/>
                <a:ea typeface="Calibri" pitchFamily="34" charset="0"/>
                <a:cs typeface="Arial" pitchFamily="34" charset="0"/>
              </a:rPr>
              <a:t>المرحله الاولى</a:t>
            </a:r>
            <a:r>
              <a:rPr kumimoji="0" lang="ar-SA" sz="1800" b="1" i="1" u="sng"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0" i="1" u="none" strike="noStrike" cap="none" normalizeH="0" baseline="0" dirty="0" smtClean="0">
                <a:ln>
                  <a:noFill/>
                </a:ln>
                <a:solidFill>
                  <a:schemeClr val="tx1"/>
                </a:solidFill>
                <a:effectLst/>
                <a:latin typeface="Calibri" pitchFamily="34" charset="0"/>
                <a:ea typeface="Calibri" pitchFamily="34" charset="0"/>
                <a:cs typeface="Arial" pitchFamily="34" charset="0"/>
              </a:rPr>
              <a:t>تلك التي كان يكتبها جيل الرواد من الشعراء والمثقفين ولم تكن المقاله النقديه في هذه المرحله مقاله متخصصه يكتبها نقاد محترفون وكان من اشهر كتابها: محمد حسن عواد، واحمد عبدالغفور عطار، وعزيز ضياء.</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0" i="1" u="none" strike="noStrike" cap="none" normalizeH="0" baseline="0" dirty="0" smtClean="0">
                <a:ln>
                  <a:noFill/>
                </a:ln>
                <a:solidFill>
                  <a:schemeClr val="tx1"/>
                </a:solidFill>
                <a:effectLst/>
                <a:latin typeface="Calibri" pitchFamily="34" charset="0"/>
                <a:ea typeface="Calibri" pitchFamily="34" charset="0"/>
                <a:cs typeface="Arial" pitchFamily="34" charset="0"/>
              </a:rPr>
              <a:t>ومنهج العواد النقدي ينبني على ارضية نظرية تتمثل في ما هية الشعر وعناصر الشعر وموضوع الشعر ووظيفته وغايته ومفهوم الواقعيه والالتزام والوحده العضويه والالهام والشعر المنثور وموسيقى الشعر، وقد تناول ذلك في مقالات عديده مطوله. وكذلك احمد عبدالغفور عطار، ويبدو انه كان يتخذ من العقاد قدوه له فهو يصف العقاد بأنه الكاتب العربي الفذ ويقر بأنه تأثر به كثيرا.</a:t>
            </a:r>
            <a:endParaRPr kumimoji="0" lang="ar-SA"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
        <p:nvSpPr>
          <p:cNvPr id="24580" name="Rectangle 4"/>
          <p:cNvSpPr>
            <a:spLocks noChangeArrowheads="1"/>
          </p:cNvSpPr>
          <p:nvPr/>
        </p:nvSpPr>
        <p:spPr bwMode="auto">
          <a:xfrm>
            <a:off x="4786314" y="714356"/>
            <a:ext cx="3286148"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ويذهب العطار الى ان غاية الابداع هي الابداع أي (الفن، للفن)</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وكان رومانتيكيا مثاليا في نظراته للأدب.</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اما عزيز ضياء فقد كان متأثرا بأدباء المهجر، وكان رومانسيا يقتفي آثار مدرسة ابو للو.</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4581" name="Rectangle 5"/>
          <p:cNvSpPr>
            <a:spLocks noChangeArrowheads="1"/>
          </p:cNvSpPr>
          <p:nvPr/>
        </p:nvSpPr>
        <p:spPr bwMode="auto">
          <a:xfrm>
            <a:off x="1000100" y="357166"/>
            <a:ext cx="342902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000" b="1" i="1" u="sng" strike="noStrike" cap="none" normalizeH="0" baseline="0" dirty="0" smtClean="0">
                <a:ln>
                  <a:noFill/>
                </a:ln>
                <a:solidFill>
                  <a:srgbClr val="FF0000"/>
                </a:solidFill>
                <a:effectLst/>
                <a:latin typeface="Calibri" pitchFamily="34" charset="0"/>
                <a:ea typeface="Calibri" pitchFamily="34" charset="0"/>
                <a:cs typeface="Arial" pitchFamily="34" charset="0"/>
              </a:rPr>
              <a:t>سماتها:</a:t>
            </a:r>
            <a:endParaRPr kumimoji="0" lang="en-US"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1" u="sng" strike="noStrike" cap="none" normalizeH="0" baseline="0" dirty="0" smtClean="0">
                <a:ln>
                  <a:noFill/>
                </a:ln>
                <a:solidFill>
                  <a:srgbClr val="FF0000"/>
                </a:solidFill>
                <a:effectLst/>
                <a:latin typeface="Calibri" pitchFamily="34" charset="0"/>
                <a:ea typeface="Calibri" pitchFamily="34" charset="0"/>
                <a:cs typeface="Arial" pitchFamily="34" charset="0"/>
              </a:rPr>
              <a:t>الطور الاول:</a:t>
            </a:r>
            <a:endParaRPr kumimoji="0" lang="en-US"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اتسمت بالعنف والنزوع الى الخصومه فكانت عناوينها مثيره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ولا يعني هذا ان المقاله النقديه قامت على المهاترات والخصومات فحسب، بل ان هناك نقادا جادين سبق ان اشرنا الى جهود بعضهم اذا تعاملوا مع الموضوعات المطروحه بروح علميه.</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4582" name="Rectangle 6"/>
          <p:cNvSpPr>
            <a:spLocks noChangeArrowheads="1"/>
          </p:cNvSpPr>
          <p:nvPr/>
        </p:nvSpPr>
        <p:spPr bwMode="auto">
          <a:xfrm>
            <a:off x="928662" y="3786190"/>
            <a:ext cx="4786346"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1" u="sng" strike="noStrike" cap="none" normalizeH="0" baseline="0" dirty="0" smtClean="0">
                <a:ln>
                  <a:noFill/>
                </a:ln>
                <a:solidFill>
                  <a:srgbClr val="FF0000"/>
                </a:solidFill>
                <a:effectLst/>
                <a:latin typeface="Calibri" pitchFamily="34" charset="0"/>
                <a:ea typeface="Calibri" pitchFamily="34" charset="0"/>
                <a:cs typeface="Arial" pitchFamily="34" charset="0"/>
              </a:rPr>
              <a:t>الطور الثاني:</a:t>
            </a:r>
            <a:endParaRPr kumimoji="0" lang="en-US"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نهضت في اغلبها على اسس علميه وشكلت اتجاهات متعدده.</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وقد برز من بين النقاد عدد من الاساتذه الجامعيين والمثقفين وهذا اتدى فيما بعد الى بروز تيارين نقديين كانا موضع جدل مثير: النقد الاكاديمي والنقد الصحفي</a:t>
            </a:r>
            <a:r>
              <a:rPr kumimoji="0" lang="ar-SA" sz="18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endParaRPr lang="ar-SA" dirty="0"/>
          </a:p>
        </p:txBody>
      </p:sp>
      <p:sp>
        <p:nvSpPr>
          <p:cNvPr id="25602" name="Rectangle 2"/>
          <p:cNvSpPr>
            <a:spLocks noChangeArrowheads="1"/>
          </p:cNvSpPr>
          <p:nvPr/>
        </p:nvSpPr>
        <p:spPr bwMode="auto">
          <a:xfrm>
            <a:off x="2571736" y="2214554"/>
            <a:ext cx="4214842"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وقد شهدت الساحه الثقافيه ظهور قضايا اصبحت محاور رئيسه في المقاله النقديه فيما بعد مثل الحداثه والخصوصيه وما الى ذلك كما برزت ظاهرة الكتب النقديه القائمه على جملة المقالات المنشوره في الصحف أوالمتضمنه لمحاضرات وخواطر وقراءات من ذلك بعض كتب الدكتور الغذامي والدكتور البازعي.</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ومالت المقالات النقديه الى ان تكون اقرب البحوث العلميه خصوصا مع ظهور الدوريات المتخصصه كقوافل وعلامات وغيرها.</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1" u="none" strike="noStrike" cap="none" normalizeH="0" baseline="0" dirty="0" smtClean="0">
                <a:ln>
                  <a:noFill/>
                </a:ln>
                <a:solidFill>
                  <a:schemeClr val="tx1"/>
                </a:solidFill>
                <a:effectLst/>
                <a:latin typeface="Calibri" pitchFamily="34" charset="0"/>
                <a:ea typeface="Calibri" pitchFamily="34" charset="0"/>
                <a:cs typeface="Arial" pitchFamily="34" charset="0"/>
              </a:rPr>
              <a:t>وجدير بالذكر ان ظاهرة نقد النقد من ابرز الظواهر التي اثارت الاهتمام في هذا الطور من اطوار المقاله االنقديه. </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156</TotalTime>
  <Words>1301</Words>
  <Application>Microsoft Office PowerPoint</Application>
  <PresentationFormat>عرض على الشاشة (3:4)‏</PresentationFormat>
  <Paragraphs>64</Paragraphs>
  <Slides>12</Slides>
  <Notes>1</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Solstice</vt:lpstr>
      <vt:lpstr>المقالة  في الأدب السعودي</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 7</dc:creator>
  <cp:lastModifiedBy>sarah</cp:lastModifiedBy>
  <cp:revision>25</cp:revision>
  <dcterms:created xsi:type="dcterms:W3CDTF">2012-02-28T19:32:36Z</dcterms:created>
  <dcterms:modified xsi:type="dcterms:W3CDTF">2012-03-22T06:28:16Z</dcterms:modified>
</cp:coreProperties>
</file>