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64" r:id="rId4"/>
    <p:sldId id="263" r:id="rId5"/>
    <p:sldId id="262" r:id="rId6"/>
    <p:sldId id="261" r:id="rId7"/>
    <p:sldId id="260" r:id="rId8"/>
    <p:sldId id="258" r:id="rId9"/>
    <p:sldId id="265" r:id="rId10"/>
    <p:sldId id="268" r:id="rId11"/>
    <p:sldId id="281" r:id="rId12"/>
    <p:sldId id="282" r:id="rId13"/>
    <p:sldId id="267" r:id="rId14"/>
    <p:sldId id="266" r:id="rId15"/>
    <p:sldId id="271" r:id="rId16"/>
    <p:sldId id="270" r:id="rId17"/>
    <p:sldId id="269" r:id="rId18"/>
    <p:sldId id="259" r:id="rId19"/>
    <p:sldId id="272"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0" d="100"/>
          <a:sy n="70" d="100"/>
        </p:scale>
        <p:origin x="-1158"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3046A821-82C9-4D33-BFA1-DEBAD890BE90}" type="datetimeFigureOut">
              <a:rPr lang="ar-SA" smtClean="0"/>
              <a:pPr/>
              <a:t>29/04/33</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E48F7A0D-2B8C-45FE-A577-3D453011A8CD}"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046A821-82C9-4D33-BFA1-DEBAD890BE90}" type="datetimeFigureOut">
              <a:rPr lang="ar-SA" smtClean="0"/>
              <a:pPr/>
              <a:t>29/04/33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3046A821-82C9-4D33-BFA1-DEBAD890BE90}" type="datetimeFigureOut">
              <a:rPr lang="ar-SA" smtClean="0"/>
              <a:pPr/>
              <a:t>29/04/33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48F7A0D-2B8C-45FE-A577-3D453011A8CD}"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3046A821-82C9-4D33-BFA1-DEBAD890BE90}" type="datetimeFigureOut">
              <a:rPr lang="ar-SA" smtClean="0"/>
              <a:pPr/>
              <a:t>29/04/33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3046A821-82C9-4D33-BFA1-DEBAD890BE90}" type="datetimeFigureOut">
              <a:rPr lang="ar-SA" smtClean="0"/>
              <a:pPr/>
              <a:t>29/04/33</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3046A821-82C9-4D33-BFA1-DEBAD890BE90}" type="datetimeFigureOut">
              <a:rPr lang="ar-SA" smtClean="0"/>
              <a:pPr/>
              <a:t>29/04/33</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3046A821-82C9-4D33-BFA1-DEBAD890BE90}" type="datetimeFigureOut">
              <a:rPr lang="ar-SA" smtClean="0"/>
              <a:pPr/>
              <a:t>29/04/33</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E48F7A0D-2B8C-45FE-A577-3D453011A8CD}"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3046A821-82C9-4D33-BFA1-DEBAD890BE90}" type="datetimeFigureOut">
              <a:rPr lang="ar-SA" smtClean="0"/>
              <a:pPr/>
              <a:t>29/04/33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3046A821-82C9-4D33-BFA1-DEBAD890BE90}" type="datetimeFigureOut">
              <a:rPr lang="ar-SA" smtClean="0"/>
              <a:pPr/>
              <a:t>29/04/33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48F7A0D-2B8C-45FE-A577-3D453011A8CD}"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046A821-82C9-4D33-BFA1-DEBAD890BE90}" type="datetimeFigureOut">
              <a:rPr lang="ar-SA" smtClean="0"/>
              <a:pPr/>
              <a:t>29/04/33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046A821-82C9-4D33-BFA1-DEBAD890BE90}" type="datetimeFigureOut">
              <a:rPr lang="ar-SA" smtClean="0"/>
              <a:pPr/>
              <a:t>29/04/33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046A821-82C9-4D33-BFA1-DEBAD890BE90}" type="datetimeFigureOut">
              <a:rPr lang="ar-SA" smtClean="0"/>
              <a:pPr/>
              <a:t>29/04/33</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48F7A0D-2B8C-45FE-A577-3D453011A8CD}"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fade/>
  </p:transition>
  <p:timing>
    <p:tnLst>
      <p:par>
        <p:cTn id="1" dur="indefinite" restart="never" nodeType="tmRoot"/>
      </p:par>
    </p:tnLst>
  </p:timing>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2362200" y="2362200"/>
            <a:ext cx="5328592" cy="1200329"/>
          </a:xfrm>
          <a:prstGeom prst="rect">
            <a:avLst/>
          </a:prstGeom>
          <a:noFill/>
        </p:spPr>
        <p:txBody>
          <a:bodyPr wrap="square" rtlCol="1">
            <a:spAutoFit/>
          </a:bodyPr>
          <a:lstStyle/>
          <a:p>
            <a:pPr algn="ctr"/>
            <a:r>
              <a:rPr lang="ar-SA" sz="3600" dirty="0" smtClean="0">
                <a:solidFill>
                  <a:schemeClr val="accent1">
                    <a:lumMod val="75000"/>
                  </a:schemeClr>
                </a:solidFill>
              </a:rPr>
              <a:t>موضـــــوعات </a:t>
            </a:r>
          </a:p>
          <a:p>
            <a:pPr algn="ctr"/>
            <a:r>
              <a:rPr lang="ar-SA" sz="3600" dirty="0" smtClean="0">
                <a:solidFill>
                  <a:schemeClr val="accent1">
                    <a:lumMod val="75000"/>
                  </a:schemeClr>
                </a:solidFill>
              </a:rPr>
              <a:t>الشعر العربي السعودي وأغراضه</a:t>
            </a:r>
            <a:endParaRPr lang="ar-SA" sz="3600" dirty="0">
              <a:solidFill>
                <a:schemeClr val="accent1">
                  <a:lumMod val="75000"/>
                </a:schemeClr>
              </a:solidFill>
            </a:endParaRPr>
          </a:p>
        </p:txBody>
      </p:sp>
    </p:spTree>
    <p:extLst>
      <p:ext uri="{BB962C8B-B14F-4D97-AF65-F5344CB8AC3E}">
        <p14:creationId xmlns="" xmlns:p14="http://schemas.microsoft.com/office/powerpoint/2010/main" val="16428309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667000" y="1219200"/>
            <a:ext cx="4932040" cy="1754326"/>
          </a:xfrm>
          <a:prstGeom prst="rect">
            <a:avLst/>
          </a:prstGeom>
        </p:spPr>
        <p:txBody>
          <a:bodyPr wrap="square">
            <a:spAutoFit/>
          </a:bodyPr>
          <a:lstStyle/>
          <a:p>
            <a:r>
              <a:rPr lang="ar-SA" sz="2400" dirty="0" smtClean="0">
                <a:solidFill>
                  <a:schemeClr val="accent1">
                    <a:lumMod val="75000"/>
                  </a:schemeClr>
                </a:solidFill>
              </a:rPr>
              <a:t>أولاً </a:t>
            </a:r>
            <a:r>
              <a:rPr lang="ar-SA" sz="2400" dirty="0">
                <a:solidFill>
                  <a:schemeClr val="accent1">
                    <a:lumMod val="75000"/>
                  </a:schemeClr>
                </a:solidFill>
              </a:rPr>
              <a:t>:  شعر الدعوة الإسلامية من شعر المناسبة المحدود إلى الرؤية </a:t>
            </a:r>
            <a:r>
              <a:rPr lang="ar-SA" sz="2400" dirty="0" smtClean="0">
                <a:solidFill>
                  <a:schemeClr val="accent1">
                    <a:lumMod val="75000"/>
                  </a:schemeClr>
                </a:solidFill>
              </a:rPr>
              <a:t>الإسلامية </a:t>
            </a:r>
            <a:r>
              <a:rPr lang="ar-SA" sz="2400" dirty="0">
                <a:solidFill>
                  <a:schemeClr val="accent1">
                    <a:lumMod val="75000"/>
                  </a:schemeClr>
                </a:solidFill>
              </a:rPr>
              <a:t>الشاملة </a:t>
            </a:r>
            <a:r>
              <a:rPr lang="ar-SA" sz="2400" dirty="0" smtClean="0">
                <a:solidFill>
                  <a:schemeClr val="accent1">
                    <a:lumMod val="75000"/>
                  </a:schemeClr>
                </a:solidFill>
              </a:rPr>
              <a:t>:</a:t>
            </a:r>
          </a:p>
          <a:p>
            <a:endParaRPr lang="en-US" sz="2000" dirty="0"/>
          </a:p>
          <a:p>
            <a:r>
              <a:rPr lang="ar-SA" sz="2000" dirty="0"/>
              <a:t>  بادئ ذي بدء لا بد من التمييز بين الشعر الديني والشعر </a:t>
            </a:r>
            <a:r>
              <a:rPr lang="ar-SA" sz="2000" dirty="0" smtClean="0"/>
              <a:t>الإسلامي.</a:t>
            </a:r>
            <a:endParaRPr lang="en-US" sz="2000" dirty="0"/>
          </a:p>
        </p:txBody>
      </p:sp>
      <p:sp>
        <p:nvSpPr>
          <p:cNvPr id="6" name="مربع نص 5"/>
          <p:cNvSpPr txBox="1"/>
          <p:nvPr/>
        </p:nvSpPr>
        <p:spPr>
          <a:xfrm>
            <a:off x="2438400" y="3352800"/>
            <a:ext cx="5148064" cy="2677656"/>
          </a:xfrm>
          <a:prstGeom prst="rect">
            <a:avLst/>
          </a:prstGeom>
          <a:noFill/>
        </p:spPr>
        <p:txBody>
          <a:bodyPr wrap="square" rtlCol="1">
            <a:spAutoFit/>
          </a:bodyPr>
          <a:lstStyle/>
          <a:p>
            <a:r>
              <a:rPr lang="ar-SA" sz="2000" dirty="0"/>
              <a:t>فالأول يختص بالدين عبادة وزهادة وابتهالًا ومديحًا للنبي </a:t>
            </a:r>
            <a:r>
              <a:rPr lang="en-US" sz="2000" dirty="0">
                <a:sym typeface="AGA Arabesque"/>
              </a:rPr>
              <a:t></a:t>
            </a:r>
            <a:r>
              <a:rPr lang="ar-SA" sz="2000" dirty="0"/>
              <a:t> ، بينما الشعر الإسلامي يستوعب كل المواقف الإنسانية والاجتماعية والذاتية والموضوعية التي تعالج من منظور إسلامي </a:t>
            </a:r>
            <a:r>
              <a:rPr lang="ar-SA" sz="2000" dirty="0" smtClean="0"/>
              <a:t>.</a:t>
            </a:r>
          </a:p>
          <a:p>
            <a:endParaRPr lang="ar-SA" sz="2000" dirty="0"/>
          </a:p>
          <a:p>
            <a:r>
              <a:rPr lang="ar-SA" sz="2400" dirty="0" smtClean="0">
                <a:solidFill>
                  <a:schemeClr val="accent1">
                    <a:lumMod val="75000"/>
                  </a:schemeClr>
                </a:solidFill>
              </a:rPr>
              <a:t>ويمكن تتبع تطور شعر الدعوة الإسلامية عبر المراحل التالية:</a:t>
            </a:r>
            <a:endParaRPr lang="en-US" sz="2400" dirty="0">
              <a:solidFill>
                <a:schemeClr val="accent1">
                  <a:lumMod val="75000"/>
                </a:schemeClr>
              </a:solidFill>
            </a:endParaRPr>
          </a:p>
          <a:p>
            <a:endParaRPr lang="ar-SA" sz="2000" dirty="0">
              <a:solidFill>
                <a:schemeClr val="accent1">
                  <a:lumMod val="75000"/>
                </a:schemeClr>
              </a:solidFill>
            </a:endParaRPr>
          </a:p>
        </p:txBody>
      </p:sp>
    </p:spTree>
    <p:extLst>
      <p:ext uri="{BB962C8B-B14F-4D97-AF65-F5344CB8AC3E}">
        <p14:creationId xmlns="" xmlns:p14="http://schemas.microsoft.com/office/powerpoint/2010/main" val="29957375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057400" y="914400"/>
            <a:ext cx="5886400" cy="4893647"/>
          </a:xfrm>
          <a:prstGeom prst="rect">
            <a:avLst/>
          </a:prstGeom>
        </p:spPr>
        <p:txBody>
          <a:bodyPr wrap="square">
            <a:spAutoFit/>
          </a:bodyPr>
          <a:lstStyle/>
          <a:p>
            <a:pPr lvl="0"/>
            <a:r>
              <a:rPr lang="ar-SA" sz="2400" dirty="0" smtClean="0"/>
              <a:t>أ</a:t>
            </a:r>
            <a:r>
              <a:rPr lang="ar-SA" sz="2000" dirty="0" smtClean="0"/>
              <a:t>. مرحلة </a:t>
            </a:r>
            <a:r>
              <a:rPr lang="ar-SA" sz="2000" dirty="0"/>
              <a:t>الدعوة , حيث </a:t>
            </a:r>
            <a:r>
              <a:rPr lang="ar-SA" sz="2000" dirty="0" smtClean="0"/>
              <a:t>نشأ هذا </a:t>
            </a:r>
            <a:r>
              <a:rPr lang="ar-SA" sz="2000" dirty="0"/>
              <a:t>الشعر في ظلال دعوة الشيخ محمد بن عبد </a:t>
            </a:r>
            <a:r>
              <a:rPr lang="ar-SA" sz="2000" dirty="0" smtClean="0"/>
              <a:t>الوهاب </a:t>
            </a:r>
            <a:r>
              <a:rPr lang="ar-SA" sz="2000" dirty="0"/>
              <a:t>وكان – في معظمه – </a:t>
            </a:r>
            <a:r>
              <a:rPr lang="ar-SA" sz="2000" dirty="0" smtClean="0"/>
              <a:t>شعرًا تعليميًا </a:t>
            </a:r>
            <a:r>
              <a:rPr lang="ar-SA" sz="2000" dirty="0"/>
              <a:t>يشرح مبادئ الدعوة وأصولها </a:t>
            </a:r>
            <a:r>
              <a:rPr lang="ar-SA" sz="2000" dirty="0" smtClean="0"/>
              <a:t>والرد </a:t>
            </a:r>
            <a:r>
              <a:rPr lang="ar-SA" sz="2000" dirty="0"/>
              <a:t>على خصومها , فكان </a:t>
            </a:r>
            <a:r>
              <a:rPr lang="ar-SA" sz="2000" dirty="0" smtClean="0"/>
              <a:t>شعرًا تقديريًا </a:t>
            </a:r>
            <a:r>
              <a:rPr lang="ar-SA" sz="2000" dirty="0"/>
              <a:t>ذا طابع وعظي وإرشادي يحذر من مغبة الوقوع في الشرك وينهي عن المحظورات العقدية بشكل عام كما </a:t>
            </a:r>
            <a:r>
              <a:rPr lang="ar-SA" sz="2000" dirty="0" smtClean="0"/>
              <a:t>نجد لدى </a:t>
            </a:r>
            <a:r>
              <a:rPr lang="ar-SA" sz="2000" dirty="0"/>
              <a:t>الشاعر </a:t>
            </a:r>
            <a:r>
              <a:rPr lang="ar-SA" sz="2000" dirty="0" smtClean="0"/>
              <a:t>أحمد </a:t>
            </a:r>
            <a:r>
              <a:rPr lang="ar-SA" sz="2000" dirty="0"/>
              <a:t>بن مشرف وسلمان بن سحمان وعبد العزيز عبد </a:t>
            </a:r>
            <a:r>
              <a:rPr lang="ar-SA" sz="2000" dirty="0" smtClean="0"/>
              <a:t>اللطيف ال </a:t>
            </a:r>
            <a:r>
              <a:rPr lang="ar-SA" sz="2000" dirty="0"/>
              <a:t>مبارك </a:t>
            </a:r>
            <a:r>
              <a:rPr lang="ar-SA" sz="2000" dirty="0" smtClean="0"/>
              <a:t>.</a:t>
            </a:r>
          </a:p>
          <a:p>
            <a:pPr lvl="0"/>
            <a:endParaRPr lang="en-US" sz="2000" dirty="0"/>
          </a:p>
          <a:p>
            <a:r>
              <a:rPr lang="ar-SA" sz="2000" dirty="0"/>
              <a:t>ومن الشعر التعليمي للشاعر احمد بن مشرف </a:t>
            </a:r>
            <a:r>
              <a:rPr lang="ar-SA" sz="2000" dirty="0" smtClean="0"/>
              <a:t>:</a:t>
            </a:r>
          </a:p>
          <a:p>
            <a:endParaRPr lang="en-US" sz="2000" dirty="0"/>
          </a:p>
          <a:p>
            <a:r>
              <a:rPr lang="ar-SA" sz="2000" dirty="0"/>
              <a:t>والشرك نوعان فشرك اصغر          </a:t>
            </a:r>
            <a:r>
              <a:rPr lang="ar-SA" sz="2000" dirty="0" smtClean="0"/>
              <a:t>وضده </a:t>
            </a:r>
            <a:r>
              <a:rPr lang="ar-SA" sz="2000" dirty="0"/>
              <a:t>هو الذي لا </a:t>
            </a:r>
            <a:r>
              <a:rPr lang="ar-SA" sz="2000" dirty="0" smtClean="0"/>
              <a:t>يغــــــــــــــــفر </a:t>
            </a:r>
            <a:endParaRPr lang="en-US" sz="2000" dirty="0"/>
          </a:p>
          <a:p>
            <a:r>
              <a:rPr lang="ar-SA" sz="2000" dirty="0"/>
              <a:t>فالأصغر </a:t>
            </a:r>
            <a:r>
              <a:rPr lang="ar-SA" sz="2000" dirty="0" smtClean="0"/>
              <a:t>الريــــــاء </a:t>
            </a:r>
            <a:r>
              <a:rPr lang="ar-SA" sz="2000" dirty="0"/>
              <a:t>والتصنع         </a:t>
            </a:r>
            <a:r>
              <a:rPr lang="ar-SA" sz="2000" dirty="0" smtClean="0"/>
              <a:t> للخلق </a:t>
            </a:r>
            <a:r>
              <a:rPr lang="ar-SA" sz="2000" dirty="0"/>
              <a:t>والسمعة من </a:t>
            </a:r>
            <a:r>
              <a:rPr lang="ar-SA" sz="2000" dirty="0" smtClean="0"/>
              <a:t>يسمـــــــــــع </a:t>
            </a:r>
          </a:p>
          <a:p>
            <a:endParaRPr lang="ar-SA" sz="2000" dirty="0"/>
          </a:p>
          <a:p>
            <a:r>
              <a:rPr lang="ar-SA" sz="2000" dirty="0" smtClean="0"/>
              <a:t>أما النصح والإرشاد فيتمثل في قول الشاعر:</a:t>
            </a:r>
          </a:p>
          <a:p>
            <a:r>
              <a:rPr lang="ar-SA" sz="2000" dirty="0" smtClean="0"/>
              <a:t>لان بها مأوى لمن يقصد الخنا        وكم فعلوا فيها من الرقص والإثم</a:t>
            </a:r>
            <a:endParaRPr lang="en-US" sz="2000" dirty="0" smtClean="0"/>
          </a:p>
          <a:p>
            <a:r>
              <a:rPr lang="ar-SA" sz="2800" dirty="0"/>
              <a:t> </a:t>
            </a:r>
            <a:endParaRPr lang="en-US" sz="2800" dirty="0"/>
          </a:p>
        </p:txBody>
      </p:sp>
    </p:spTree>
    <p:extLst>
      <p:ext uri="{BB962C8B-B14F-4D97-AF65-F5344CB8AC3E}">
        <p14:creationId xmlns="" xmlns:p14="http://schemas.microsoft.com/office/powerpoint/2010/main" val="41122985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500"/>
                                        <p:tgtEl>
                                          <p:spTgt spid="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500"/>
                                        <p:tgtEl>
                                          <p:spTgt spid="5">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fade">
                                      <p:cBhvr>
                                        <p:cTn id="3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438400" y="1219200"/>
            <a:ext cx="5616624" cy="4401205"/>
          </a:xfrm>
          <a:prstGeom prst="rect">
            <a:avLst/>
          </a:prstGeom>
        </p:spPr>
        <p:txBody>
          <a:bodyPr wrap="square">
            <a:spAutoFit/>
          </a:bodyPr>
          <a:lstStyle/>
          <a:p>
            <a:pPr lvl="0"/>
            <a:r>
              <a:rPr lang="ar-SA" sz="2000" dirty="0" smtClean="0"/>
              <a:t>ب. شعر </a:t>
            </a:r>
            <a:r>
              <a:rPr lang="ar-SA" sz="2000" dirty="0"/>
              <a:t>المناسبات الإسلامية هو ما يتعلق بالسنة الهجرية أو مولد الرسول </a:t>
            </a:r>
            <a:r>
              <a:rPr lang="en-US" sz="2000" dirty="0" smtClean="0">
                <a:sym typeface="AGA Arabesque"/>
              </a:rPr>
              <a:t></a:t>
            </a:r>
            <a:r>
              <a:rPr lang="ar-SA" sz="2000" dirty="0" smtClean="0"/>
              <a:t> </a:t>
            </a:r>
            <a:r>
              <a:rPr lang="ar-SA" sz="2000" dirty="0"/>
              <a:t>أو المؤتمرات أو الحج أو التضامن</a:t>
            </a:r>
            <a:r>
              <a:rPr lang="ar-SA" sz="2000" dirty="0" smtClean="0"/>
              <a:t>.</a:t>
            </a:r>
          </a:p>
          <a:p>
            <a:pPr lvl="0"/>
            <a:endParaRPr lang="en-US" sz="2000" dirty="0"/>
          </a:p>
          <a:p>
            <a:r>
              <a:rPr lang="ar-SA" sz="2000" dirty="0"/>
              <a:t>ومن النماذج ما يبدو اشبه بالرسالة الشعرية التي يوجهها الشاعر الى </a:t>
            </a:r>
            <a:r>
              <a:rPr lang="ar-SA" sz="2000" dirty="0" smtClean="0"/>
              <a:t>المنتديات أو </a:t>
            </a:r>
            <a:r>
              <a:rPr lang="ar-SA" sz="2000" dirty="0"/>
              <a:t>المؤتمرات في تجمع سياسي </a:t>
            </a:r>
            <a:r>
              <a:rPr lang="ar-SA" sz="2000" dirty="0" smtClean="0"/>
              <a:t>أو </a:t>
            </a:r>
            <a:r>
              <a:rPr lang="ar-SA" sz="2000" dirty="0"/>
              <a:t>اجتماعي , كقصيدة الشاعر محمد هاشم رشيد " </a:t>
            </a:r>
            <a:r>
              <a:rPr lang="ar-SA" sz="2000" dirty="0" smtClean="0"/>
              <a:t>إنه </a:t>
            </a:r>
            <a:r>
              <a:rPr lang="ar-SA" sz="2000" dirty="0"/>
              <a:t>الاسلام </a:t>
            </a:r>
            <a:r>
              <a:rPr lang="ar-SA" sz="2000" dirty="0" smtClean="0"/>
              <a:t>يا قادته </a:t>
            </a:r>
            <a:r>
              <a:rPr lang="ar-SA" sz="2000" dirty="0"/>
              <a:t>" وهي عبارة عن رسالة وجهها الشاعر الى قادة </a:t>
            </a:r>
            <a:r>
              <a:rPr lang="ar-SA" sz="2000" dirty="0" smtClean="0"/>
              <a:t>وزعماء المسلمين </a:t>
            </a:r>
            <a:r>
              <a:rPr lang="ar-SA" sz="2000" dirty="0"/>
              <a:t>في اجتماع القمة الذي عقد في ظلال البيت الحرام في مطلع القرن الخامس عشر الهجري :</a:t>
            </a:r>
            <a:endParaRPr lang="ar-SA" sz="2000" dirty="0" smtClean="0"/>
          </a:p>
          <a:p>
            <a:endParaRPr lang="en-US" sz="2000" dirty="0"/>
          </a:p>
          <a:p>
            <a:r>
              <a:rPr lang="ar-SA" sz="2000" dirty="0"/>
              <a:t>أ</a:t>
            </a:r>
            <a:r>
              <a:rPr lang="ar-SA" sz="2000" dirty="0" smtClean="0"/>
              <a:t>حمد </a:t>
            </a:r>
            <a:r>
              <a:rPr lang="ar-SA" sz="2000" dirty="0"/>
              <a:t>الله </a:t>
            </a:r>
            <a:r>
              <a:rPr lang="ar-SA" sz="2000" dirty="0" smtClean="0"/>
              <a:t>إليــــكم </a:t>
            </a:r>
            <a:r>
              <a:rPr lang="ar-SA" sz="2000" dirty="0"/>
              <a:t>أ</a:t>
            </a:r>
            <a:r>
              <a:rPr lang="ar-SA" sz="2000" dirty="0" smtClean="0"/>
              <a:t>جمعين              </a:t>
            </a:r>
            <a:r>
              <a:rPr lang="ar-SA" sz="2000" dirty="0"/>
              <a:t>يا حماة الحق , يا </a:t>
            </a:r>
            <a:r>
              <a:rPr lang="ar-SA" sz="2000" dirty="0" smtClean="0"/>
              <a:t>أسد </a:t>
            </a:r>
            <a:r>
              <a:rPr lang="ar-SA" sz="2000" dirty="0"/>
              <a:t>العرين</a:t>
            </a:r>
            <a:endParaRPr lang="en-US" sz="2000" dirty="0"/>
          </a:p>
          <a:p>
            <a:r>
              <a:rPr lang="ar-SA" sz="2000" dirty="0"/>
              <a:t>يا </a:t>
            </a:r>
            <a:r>
              <a:rPr lang="ar-SA" sz="2000" dirty="0" err="1"/>
              <a:t>ذؤابات</a:t>
            </a:r>
            <a:r>
              <a:rPr lang="ar-SA" sz="2000" dirty="0"/>
              <a:t> العلا , في أ</a:t>
            </a:r>
            <a:r>
              <a:rPr lang="ar-SA" sz="2000" dirty="0" smtClean="0"/>
              <a:t>مة              </a:t>
            </a:r>
            <a:r>
              <a:rPr lang="ar-SA" sz="2000" dirty="0"/>
              <a:t>دينها الوحدة , والحب </a:t>
            </a:r>
            <a:r>
              <a:rPr lang="ar-SA" sz="2000" dirty="0" smtClean="0"/>
              <a:t>المكين </a:t>
            </a:r>
          </a:p>
          <a:p>
            <a:endParaRPr lang="en-US" sz="2000" dirty="0"/>
          </a:p>
          <a:p>
            <a:r>
              <a:rPr lang="ar-SA" sz="2000" dirty="0"/>
              <a:t> والقصيدة تقليدية الطابع مباشرة </a:t>
            </a:r>
            <a:r>
              <a:rPr lang="ar-SA" sz="2000" dirty="0" smtClean="0"/>
              <a:t> الخطاب.</a:t>
            </a:r>
            <a:endParaRPr lang="ar-SA" sz="2000" dirty="0"/>
          </a:p>
        </p:txBody>
      </p:sp>
    </p:spTree>
    <p:extLst>
      <p:ext uri="{BB962C8B-B14F-4D97-AF65-F5344CB8AC3E}">
        <p14:creationId xmlns="" xmlns:p14="http://schemas.microsoft.com/office/powerpoint/2010/main" val="8036808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362200" y="1066800"/>
            <a:ext cx="5961022" cy="3785652"/>
          </a:xfrm>
          <a:prstGeom prst="rect">
            <a:avLst/>
          </a:prstGeom>
        </p:spPr>
        <p:txBody>
          <a:bodyPr wrap="square">
            <a:spAutoFit/>
          </a:bodyPr>
          <a:lstStyle/>
          <a:p>
            <a:r>
              <a:rPr lang="ar-SA" sz="2000" dirty="0" smtClean="0"/>
              <a:t>ج.</a:t>
            </a:r>
            <a:r>
              <a:rPr lang="ar-SA" dirty="0" smtClean="0"/>
              <a:t> </a:t>
            </a:r>
            <a:r>
              <a:rPr lang="ar-SA" sz="2000" dirty="0"/>
              <a:t>الرؤية الاسلامية الشاملة متحررة من </a:t>
            </a:r>
            <a:r>
              <a:rPr lang="ar-SA" sz="2000" dirty="0" smtClean="0"/>
              <a:t>إسار </a:t>
            </a:r>
            <a:r>
              <a:rPr lang="ar-SA" sz="2000" dirty="0"/>
              <a:t>الموضوع محلقة في فضاء </a:t>
            </a:r>
            <a:r>
              <a:rPr lang="ar-SA" sz="2000" dirty="0" smtClean="0"/>
              <a:t>التأمل </a:t>
            </a:r>
            <a:r>
              <a:rPr lang="ar-SA" sz="2000" dirty="0"/>
              <a:t>, وحتى نكون صادقين مع </a:t>
            </a:r>
            <a:r>
              <a:rPr lang="ar-SA" sz="2000" dirty="0" smtClean="0"/>
              <a:t>أنفسنا </a:t>
            </a:r>
            <a:r>
              <a:rPr lang="ar-SA" sz="2000" dirty="0"/>
              <a:t>بلا مواربة </a:t>
            </a:r>
            <a:r>
              <a:rPr lang="ar-SA" sz="2000" dirty="0" smtClean="0"/>
              <a:t>أو </a:t>
            </a:r>
            <a:r>
              <a:rPr lang="ar-SA" sz="2000" dirty="0"/>
              <a:t>ادعاء </a:t>
            </a:r>
            <a:r>
              <a:rPr lang="ar-SA" sz="2000" dirty="0" smtClean="0"/>
              <a:t>فإننا </a:t>
            </a:r>
            <a:r>
              <a:rPr lang="ar-SA" sz="2000" dirty="0"/>
              <a:t>لا نكاد نعثر </a:t>
            </a:r>
            <a:r>
              <a:rPr lang="ar-SA" sz="2000" dirty="0" smtClean="0"/>
              <a:t>على </a:t>
            </a:r>
            <a:r>
              <a:rPr lang="ar-SA" sz="2000" dirty="0"/>
              <a:t>قصيدة فيها هذه الرؤية على هذا النحو , غير </a:t>
            </a:r>
            <a:r>
              <a:rPr lang="ar-SA" sz="2000" dirty="0" smtClean="0"/>
              <a:t>أن </a:t>
            </a:r>
            <a:r>
              <a:rPr lang="ar-SA" sz="2000" dirty="0"/>
              <a:t>الدعوة الى </a:t>
            </a:r>
            <a:r>
              <a:rPr lang="ar-SA" sz="2000" dirty="0" smtClean="0"/>
              <a:t>إرساء </a:t>
            </a:r>
            <a:r>
              <a:rPr lang="ar-SA" sz="2000" dirty="0"/>
              <a:t>دعائم </a:t>
            </a:r>
            <a:r>
              <a:rPr lang="ar-SA" sz="2000" dirty="0" smtClean="0"/>
              <a:t>أدب إسلامي </a:t>
            </a:r>
            <a:r>
              <a:rPr lang="ar-SA" sz="2000" dirty="0"/>
              <a:t>رفيع </a:t>
            </a:r>
            <a:r>
              <a:rPr lang="ar-SA" sz="2000" dirty="0" smtClean="0"/>
              <a:t> بدأت </a:t>
            </a:r>
            <a:r>
              <a:rPr lang="ar-SA" sz="2000" dirty="0"/>
              <a:t>تثمر شعر يقترب من هذا المستوى </a:t>
            </a:r>
            <a:r>
              <a:rPr lang="ar-SA" sz="2000" dirty="0" smtClean="0"/>
              <a:t>.</a:t>
            </a:r>
          </a:p>
          <a:p>
            <a:endParaRPr lang="ar-SA" sz="2000" dirty="0" smtClean="0"/>
          </a:p>
          <a:p>
            <a:r>
              <a:rPr lang="ar-SA" sz="2000" dirty="0" smtClean="0"/>
              <a:t>ففي </a:t>
            </a:r>
            <a:r>
              <a:rPr lang="ar-SA" sz="2000" dirty="0"/>
              <a:t>ديوان الشاعر عبد الرحمن العشماوي " نقوش على واجهة القرن العشرين " ملامح من هذه الرؤية </a:t>
            </a:r>
            <a:r>
              <a:rPr lang="ar-SA" sz="2000" dirty="0" smtClean="0"/>
              <a:t>إذ </a:t>
            </a:r>
            <a:r>
              <a:rPr lang="ar-SA" sz="2000" dirty="0"/>
              <a:t>يقول </a:t>
            </a:r>
            <a:r>
              <a:rPr lang="ar-SA" sz="2000" dirty="0" smtClean="0"/>
              <a:t>:</a:t>
            </a:r>
          </a:p>
          <a:p>
            <a:endParaRPr lang="en-US" sz="2000" dirty="0"/>
          </a:p>
          <a:p>
            <a:r>
              <a:rPr lang="ar-SA" sz="2000" dirty="0"/>
              <a:t>يا نجوم المساء تاهت خطانا            </a:t>
            </a:r>
            <a:r>
              <a:rPr lang="ar-SA" sz="2000" dirty="0" smtClean="0"/>
              <a:t>       </a:t>
            </a:r>
            <a:r>
              <a:rPr lang="ar-SA" sz="2000" dirty="0"/>
              <a:t>واحتوانا حنيننا وطوانا</a:t>
            </a:r>
            <a:endParaRPr lang="en-US" sz="2000" dirty="0"/>
          </a:p>
          <a:p>
            <a:r>
              <a:rPr lang="ar-SA" sz="2000" dirty="0"/>
              <a:t>فمضينا وليلنا </a:t>
            </a:r>
            <a:r>
              <a:rPr lang="ar-SA" sz="2000" dirty="0" smtClean="0"/>
              <a:t>مســـــــــــتبد                    والمآســي </a:t>
            </a:r>
            <a:r>
              <a:rPr lang="ar-SA" sz="2000" dirty="0"/>
              <a:t>تجيئنا </a:t>
            </a:r>
            <a:r>
              <a:rPr lang="ar-SA" sz="2000" dirty="0" smtClean="0"/>
              <a:t>ألوانا </a:t>
            </a:r>
            <a:endParaRPr lang="en-US" sz="2000" dirty="0"/>
          </a:p>
          <a:p>
            <a:r>
              <a:rPr lang="ar-SA" sz="2000" dirty="0"/>
              <a:t>ما </a:t>
            </a:r>
            <a:r>
              <a:rPr lang="ar-SA" sz="2000" dirty="0" smtClean="0"/>
              <a:t>رأيناك </a:t>
            </a:r>
            <a:r>
              <a:rPr lang="ar-SA" sz="2000" dirty="0"/>
              <a:t>الا رؤي حائرات  </a:t>
            </a:r>
            <a:r>
              <a:rPr lang="ar-SA" sz="2000" dirty="0" smtClean="0"/>
              <a:t>                  وظلامًا معربدًا </a:t>
            </a:r>
            <a:r>
              <a:rPr lang="ar-SA" sz="2000" dirty="0"/>
              <a:t>ودخانا </a:t>
            </a:r>
            <a:endParaRPr lang="en-US" sz="2000" dirty="0"/>
          </a:p>
        </p:txBody>
      </p:sp>
    </p:spTree>
    <p:extLst>
      <p:ext uri="{BB962C8B-B14F-4D97-AF65-F5344CB8AC3E}">
        <p14:creationId xmlns="" xmlns:p14="http://schemas.microsoft.com/office/powerpoint/2010/main" val="21069850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fade">
                                      <p:cBhvr>
                                        <p:cTn id="27" dur="500"/>
                                        <p:tgtEl>
                                          <p:spTgt spid="5">
                                            <p:txEl>
                                              <p:pRg st="0" end="0"/>
                                            </p:txEl>
                                          </p:spTgt>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Effect transition="in" filter="fade">
                                      <p:cBhvr>
                                        <p:cTn id="30" dur="500"/>
                                        <p:tgtEl>
                                          <p:spTgt spid="5">
                                            <p:txEl>
                                              <p:pRg st="2" end="2"/>
                                            </p:txEl>
                                          </p:spTgt>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fade">
                                      <p:cBhvr>
                                        <p:cTn id="33" dur="500"/>
                                        <p:tgtEl>
                                          <p:spTgt spid="5">
                                            <p:txEl>
                                              <p:pRg st="4" end="4"/>
                                            </p:txEl>
                                          </p:spTgt>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5">
                                            <p:txEl>
                                              <p:pRg st="5" end="5"/>
                                            </p:txEl>
                                          </p:spTgt>
                                        </p:tgtEl>
                                        <p:attrNameLst>
                                          <p:attrName>style.visibility</p:attrName>
                                        </p:attrNameLst>
                                      </p:cBhvr>
                                      <p:to>
                                        <p:strVal val="visible"/>
                                      </p:to>
                                    </p:set>
                                    <p:animEffect transition="in" filter="fade">
                                      <p:cBhvr>
                                        <p:cTn id="36" dur="500"/>
                                        <p:tgtEl>
                                          <p:spTgt spid="5">
                                            <p:txEl>
                                              <p:pRg st="5" end="5"/>
                                            </p:txEl>
                                          </p:spTgt>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animEffect transition="in" filter="fade">
                                      <p:cBhvr>
                                        <p:cTn id="39"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5" grpId="1"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362200" y="762000"/>
            <a:ext cx="5652120" cy="5016758"/>
          </a:xfrm>
          <a:prstGeom prst="rect">
            <a:avLst/>
          </a:prstGeom>
        </p:spPr>
        <p:txBody>
          <a:bodyPr wrap="square">
            <a:spAutoFit/>
          </a:bodyPr>
          <a:lstStyle/>
          <a:p>
            <a:r>
              <a:rPr lang="ar-SA" sz="2000" dirty="0" smtClean="0"/>
              <a:t>هذا النص لا ينبئك بشكل مباشر أن ثمة موضوعًا إسلاميًا يطرق , أو أن أفكارًا ومعاني ذات طابع اسلامي تطرح وإنما ثمة أجواء تتشكل ومناخات تشيع ، يخاطب الشاعر نجوم المساء ويبوح لها بما يثقله من معاناة ويرى فيها صورة للحيرة والقلق فهو يخلع عواطفه على هذا المظهر الكوني ، كما فعل محمود حسن اسماعيل حينما اتخذ من القمر في قصيدته " حصاد القمر " معادلًا لذات نفسه يتوحد فيه تارة ويناجيه تارة أخرى .</a:t>
            </a:r>
          </a:p>
          <a:p>
            <a:endParaRPr lang="ar-SA" sz="2000" dirty="0" smtClean="0"/>
          </a:p>
          <a:p>
            <a:r>
              <a:rPr lang="ar-SA" sz="2000" dirty="0"/>
              <a:t>فالعشماوي الباحث عن الرضا والامان يشيع </a:t>
            </a:r>
            <a:r>
              <a:rPr lang="ar-SA" sz="2000" dirty="0" smtClean="0"/>
              <a:t>مناخًا نفسيًا ووجدانيًا </a:t>
            </a:r>
            <a:r>
              <a:rPr lang="ar-SA" sz="2000" dirty="0"/>
              <a:t>من خلال رؤية </a:t>
            </a:r>
            <a:r>
              <a:rPr lang="ar-SA" sz="2000" dirty="0" smtClean="0"/>
              <a:t>إيمانية.</a:t>
            </a:r>
          </a:p>
          <a:p>
            <a:endParaRPr lang="ar-SA" sz="2000" dirty="0"/>
          </a:p>
          <a:p>
            <a:r>
              <a:rPr lang="ar-SA" sz="2000" dirty="0" smtClean="0"/>
              <a:t> وهكذا </a:t>
            </a:r>
            <a:r>
              <a:rPr lang="ar-SA" sz="2000" dirty="0"/>
              <a:t>نجد </a:t>
            </a:r>
            <a:r>
              <a:rPr lang="ar-SA" sz="2000" dirty="0" smtClean="0"/>
              <a:t>أن </a:t>
            </a:r>
            <a:r>
              <a:rPr lang="ar-SA" sz="2000" dirty="0"/>
              <a:t>الشعر </a:t>
            </a:r>
            <a:r>
              <a:rPr lang="ar-SA" sz="2000" dirty="0" smtClean="0"/>
              <a:t>الإسلامي </a:t>
            </a:r>
            <a:r>
              <a:rPr lang="ar-SA" sz="2000" dirty="0"/>
              <a:t>يتطور من كونه منظومات تعليمية تشرح العقيدة </a:t>
            </a:r>
            <a:r>
              <a:rPr lang="ar-SA" sz="2000" dirty="0" smtClean="0"/>
              <a:t>وتبرز مبادئها وأصولها </a:t>
            </a:r>
            <a:r>
              <a:rPr lang="ar-SA" sz="2000" dirty="0"/>
              <a:t>وتناقش </a:t>
            </a:r>
            <a:r>
              <a:rPr lang="ar-SA" sz="2000" dirty="0" smtClean="0"/>
              <a:t>أسسها </a:t>
            </a:r>
            <a:r>
              <a:rPr lang="ar-SA" sz="2000" dirty="0"/>
              <a:t>الى شعر مناسبات ينفعل بها ويعبر عنها ثم الى رؤية تنداح في </a:t>
            </a:r>
            <a:r>
              <a:rPr lang="ar-SA" sz="2000" dirty="0" smtClean="0"/>
              <a:t>أفق </a:t>
            </a:r>
            <a:r>
              <a:rPr lang="ar-SA" sz="2000" dirty="0"/>
              <a:t>القصيدة </a:t>
            </a:r>
            <a:r>
              <a:rPr lang="ar-SA" sz="2000" dirty="0" smtClean="0"/>
              <a:t>بعيدًا </a:t>
            </a:r>
            <a:r>
              <a:rPr lang="ar-SA" sz="2000" dirty="0"/>
              <a:t>عن التقرير والمباشرة </a:t>
            </a:r>
            <a:r>
              <a:rPr lang="ar-SA" sz="2000" dirty="0" smtClean="0"/>
              <a:t>.</a:t>
            </a:r>
            <a:endParaRPr lang="en-US" sz="2000" dirty="0"/>
          </a:p>
          <a:p>
            <a:endParaRPr lang="ar-SA" sz="2000" dirty="0" smtClean="0"/>
          </a:p>
        </p:txBody>
      </p:sp>
    </p:spTree>
    <p:extLst>
      <p:ext uri="{BB962C8B-B14F-4D97-AF65-F5344CB8AC3E}">
        <p14:creationId xmlns="" xmlns:p14="http://schemas.microsoft.com/office/powerpoint/2010/main" val="3060569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981200" y="685800"/>
            <a:ext cx="6120680" cy="5016758"/>
          </a:xfrm>
          <a:prstGeom prst="rect">
            <a:avLst/>
          </a:prstGeom>
        </p:spPr>
        <p:txBody>
          <a:bodyPr wrap="square">
            <a:spAutoFit/>
          </a:bodyPr>
          <a:lstStyle/>
          <a:p>
            <a:r>
              <a:rPr lang="ar-SA" sz="2000" dirty="0"/>
              <a:t>ولعله من المفيد </a:t>
            </a:r>
            <a:r>
              <a:rPr lang="ar-SA" sz="2000" dirty="0" smtClean="0"/>
              <a:t>أن </a:t>
            </a:r>
            <a:r>
              <a:rPr lang="ar-SA" sz="2000" dirty="0"/>
              <a:t>نشير إ</a:t>
            </a:r>
            <a:r>
              <a:rPr lang="ar-SA" sz="2000" dirty="0" smtClean="0"/>
              <a:t>لى أن </a:t>
            </a:r>
            <a:r>
              <a:rPr lang="ar-SA" sz="2000" dirty="0"/>
              <a:t>الدكتور الهويمل في كتابه " النزعة </a:t>
            </a:r>
            <a:r>
              <a:rPr lang="ar-SA" sz="2000" dirty="0" smtClean="0"/>
              <a:t>الإسلامية </a:t>
            </a:r>
            <a:r>
              <a:rPr lang="ar-SA" sz="2000" dirty="0"/>
              <a:t>في الشعر السعودي المعاصر " قد حدد محاور هذا الشعر في </a:t>
            </a:r>
            <a:r>
              <a:rPr lang="ar-SA" sz="2000" dirty="0" smtClean="0"/>
              <a:t>:</a:t>
            </a:r>
          </a:p>
          <a:p>
            <a:endParaRPr lang="en-US" sz="2000" dirty="0"/>
          </a:p>
          <a:p>
            <a:pPr marL="457200" indent="-457200">
              <a:buAutoNum type="arabicPeriod"/>
            </a:pPr>
            <a:r>
              <a:rPr lang="ar-SA" sz="2000" dirty="0" smtClean="0"/>
              <a:t>الشعائر </a:t>
            </a:r>
            <a:r>
              <a:rPr lang="ar-SA" sz="2000" dirty="0"/>
              <a:t>الدينية وقد </a:t>
            </a:r>
            <a:r>
              <a:rPr lang="ar-SA" sz="2000" dirty="0" smtClean="0"/>
              <a:t>بدأ </a:t>
            </a:r>
            <a:r>
              <a:rPr lang="ar-SA" sz="2000" dirty="0"/>
              <a:t>ب</a:t>
            </a:r>
            <a:r>
              <a:rPr lang="ar-SA" sz="2000" dirty="0" smtClean="0"/>
              <a:t>شعر </a:t>
            </a:r>
            <a:r>
              <a:rPr lang="ar-SA" sz="2000" dirty="0"/>
              <a:t>العقيدة </a:t>
            </a:r>
            <a:r>
              <a:rPr lang="ar-SA" sz="2000" dirty="0" smtClean="0"/>
              <a:t> والابتهال </a:t>
            </a:r>
            <a:r>
              <a:rPr lang="ar-SA" sz="2000" dirty="0"/>
              <a:t>والدعاء والقضاء والقدر وتمجيد الله سبحانه وتعالى وكذلك ما يتعلق بالصلاة والزكاة والحج وربما كان هذا النوع من الشعر </a:t>
            </a:r>
            <a:r>
              <a:rPr lang="ar-SA" sz="2000" dirty="0" smtClean="0"/>
              <a:t>أقرب </a:t>
            </a:r>
            <a:r>
              <a:rPr lang="ar-SA" sz="2000" dirty="0"/>
              <a:t>إ</a:t>
            </a:r>
            <a:r>
              <a:rPr lang="ar-SA" sz="2000" dirty="0" smtClean="0"/>
              <a:t>لى </a:t>
            </a:r>
            <a:r>
              <a:rPr lang="ar-SA" sz="2000" dirty="0"/>
              <a:t>الوعظ </a:t>
            </a:r>
            <a:r>
              <a:rPr lang="ar-SA" sz="2000" dirty="0" smtClean="0"/>
              <a:t>والإرشاد </a:t>
            </a:r>
            <a:r>
              <a:rPr lang="ar-SA" sz="2000" dirty="0"/>
              <a:t>والتعليم </a:t>
            </a:r>
            <a:r>
              <a:rPr lang="ar-SA" sz="2000" dirty="0" smtClean="0"/>
              <a:t>.</a:t>
            </a:r>
          </a:p>
          <a:p>
            <a:pPr marL="457200" indent="-457200">
              <a:buAutoNum type="arabicPeriod"/>
            </a:pPr>
            <a:r>
              <a:rPr lang="ar-SA" sz="2000" dirty="0" smtClean="0"/>
              <a:t> </a:t>
            </a:r>
            <a:r>
              <a:rPr lang="ar-SA" sz="2000" dirty="0"/>
              <a:t>المدائح النبوية , وقد لاحظ الباحث </a:t>
            </a:r>
            <a:r>
              <a:rPr lang="ar-SA" sz="2000" dirty="0" smtClean="0"/>
              <a:t>أن </a:t>
            </a:r>
            <a:r>
              <a:rPr lang="ar-SA" sz="2000" dirty="0"/>
              <a:t>هذا الموضوع قد </a:t>
            </a:r>
            <a:r>
              <a:rPr lang="ar-SA" sz="2000" dirty="0" smtClean="0"/>
              <a:t>أتاح </a:t>
            </a:r>
            <a:r>
              <a:rPr lang="ar-SA" sz="2000" dirty="0"/>
              <a:t>المجال للشعراء كي يناقشوا هموم </a:t>
            </a:r>
            <a:r>
              <a:rPr lang="ar-SA" sz="2000" dirty="0" smtClean="0"/>
              <a:t>الأمة</a:t>
            </a:r>
            <a:r>
              <a:rPr lang="ar-SA" sz="2000" dirty="0"/>
              <a:t> </a:t>
            </a:r>
            <a:r>
              <a:rPr lang="ar-SA" sz="2000" dirty="0" smtClean="0"/>
              <a:t>،وقد </a:t>
            </a:r>
            <a:r>
              <a:rPr lang="ar-SA" sz="2000" dirty="0"/>
              <a:t>تناول بعض الشعراء قضايا محددة في هذا </a:t>
            </a:r>
            <a:r>
              <a:rPr lang="ar-SA" sz="2000" dirty="0" smtClean="0"/>
              <a:t>الإطار كالإسراء </a:t>
            </a:r>
            <a:r>
              <a:rPr lang="ar-SA" sz="2000" dirty="0"/>
              <a:t>والمعراج </a:t>
            </a:r>
            <a:r>
              <a:rPr lang="ar-SA" sz="2000" dirty="0" smtClean="0"/>
              <a:t>فينحوا أغلبهم منحًا قصصيًا </a:t>
            </a:r>
            <a:r>
              <a:rPr lang="ar-SA" sz="2000" dirty="0"/>
              <a:t>وكالهجرة </a:t>
            </a:r>
            <a:r>
              <a:rPr lang="ar-SA" sz="2000" dirty="0" smtClean="0"/>
              <a:t>، ويعتبر </a:t>
            </a:r>
            <a:r>
              <a:rPr lang="ar-SA" sz="2000" dirty="0"/>
              <a:t>الشاعر ضياء الدين رجب من </a:t>
            </a:r>
            <a:r>
              <a:rPr lang="ar-SA" sz="2000" dirty="0" smtClean="0"/>
              <a:t>أبرز </a:t>
            </a:r>
            <a:r>
              <a:rPr lang="ar-SA" sz="2000" dirty="0"/>
              <a:t>شعراء الهجرة وقد عرض البعض لمعجزات الرسول </a:t>
            </a:r>
            <a:r>
              <a:rPr lang="en-US" sz="2000" dirty="0">
                <a:sym typeface="AGA Arabesque"/>
              </a:rPr>
              <a:t></a:t>
            </a:r>
            <a:r>
              <a:rPr lang="ar-SA" sz="2000" dirty="0"/>
              <a:t> وكذلك </a:t>
            </a:r>
            <a:r>
              <a:rPr lang="ar-SA" sz="2000" dirty="0" smtClean="0"/>
              <a:t>غزواته.</a:t>
            </a:r>
            <a:endParaRPr lang="ar-SA" sz="2000" dirty="0"/>
          </a:p>
          <a:p>
            <a:pPr marL="457200" indent="-457200">
              <a:buAutoNum type="arabicPeriod"/>
            </a:pPr>
            <a:r>
              <a:rPr lang="ar-SA" sz="2000" dirty="0" smtClean="0"/>
              <a:t>القضايا </a:t>
            </a:r>
            <a:r>
              <a:rPr lang="ar-SA" sz="2000" dirty="0"/>
              <a:t>الوطنية والسياسية </a:t>
            </a:r>
            <a:r>
              <a:rPr lang="ar-SA" sz="2000" dirty="0" smtClean="0"/>
              <a:t>مركزًا </a:t>
            </a:r>
            <a:r>
              <a:rPr lang="ar-SA" sz="2000" dirty="0"/>
              <a:t>على شعر الجهاد </a:t>
            </a:r>
            <a:r>
              <a:rPr lang="ar-SA" sz="2000" dirty="0" smtClean="0"/>
              <a:t>الإسلامي .</a:t>
            </a:r>
            <a:endParaRPr lang="ar-SA" sz="2000" dirty="0"/>
          </a:p>
          <a:p>
            <a:pPr marL="457200" indent="-457200">
              <a:buAutoNum type="arabicPeriod"/>
            </a:pPr>
            <a:r>
              <a:rPr lang="ar-SA" sz="2000" dirty="0" smtClean="0"/>
              <a:t>الشعر </a:t>
            </a:r>
            <a:r>
              <a:rPr lang="ar-SA" sz="2000" dirty="0"/>
              <a:t>الاجتماعي </a:t>
            </a:r>
            <a:r>
              <a:rPr lang="ar-SA" sz="2000" dirty="0" smtClean="0"/>
              <a:t>الإسلامي </a:t>
            </a:r>
            <a:r>
              <a:rPr lang="ar-SA" sz="2000" dirty="0"/>
              <a:t>, ومنه شعر </a:t>
            </a:r>
            <a:r>
              <a:rPr lang="ar-SA" sz="2000" dirty="0" smtClean="0"/>
              <a:t>المرأة </a:t>
            </a:r>
            <a:r>
              <a:rPr lang="ar-SA" sz="2000" dirty="0"/>
              <a:t> </a:t>
            </a:r>
            <a:r>
              <a:rPr lang="ar-SA" sz="2000" dirty="0" smtClean="0"/>
              <a:t>وكذلك </a:t>
            </a:r>
            <a:r>
              <a:rPr lang="ar-SA" sz="2000" dirty="0"/>
              <a:t>شعر الزهد والحث على </a:t>
            </a:r>
            <a:r>
              <a:rPr lang="ar-SA" sz="2000" dirty="0" smtClean="0"/>
              <a:t>الأخلاق </a:t>
            </a:r>
            <a:r>
              <a:rPr lang="ar-SA" sz="2000" dirty="0"/>
              <a:t>الفاضلة .</a:t>
            </a:r>
            <a:endParaRPr lang="en-US" sz="2000" dirty="0"/>
          </a:p>
        </p:txBody>
      </p:sp>
    </p:spTree>
    <p:extLst>
      <p:ext uri="{BB962C8B-B14F-4D97-AF65-F5344CB8AC3E}">
        <p14:creationId xmlns="" xmlns:p14="http://schemas.microsoft.com/office/powerpoint/2010/main" val="21057664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133600" y="762000"/>
            <a:ext cx="5814392" cy="4708981"/>
          </a:xfrm>
          <a:prstGeom prst="rect">
            <a:avLst/>
          </a:prstGeom>
        </p:spPr>
        <p:txBody>
          <a:bodyPr wrap="square">
            <a:spAutoFit/>
          </a:bodyPr>
          <a:lstStyle/>
          <a:p>
            <a:r>
              <a:rPr lang="ar-SA" sz="2000" dirty="0">
                <a:solidFill>
                  <a:schemeClr val="accent1">
                    <a:lumMod val="75000"/>
                  </a:schemeClr>
                </a:solidFill>
              </a:rPr>
              <a:t>ثانيا : الواقع الاجتماعي في القصيدة من النزعة الفردية الى التحول الشامل </a:t>
            </a:r>
            <a:r>
              <a:rPr lang="ar-SA" sz="2000" dirty="0" smtClean="0">
                <a:solidFill>
                  <a:schemeClr val="accent1">
                    <a:lumMod val="75000"/>
                  </a:schemeClr>
                </a:solidFill>
              </a:rPr>
              <a:t>:</a:t>
            </a:r>
          </a:p>
          <a:p>
            <a:endParaRPr lang="en-US" sz="2000" dirty="0"/>
          </a:p>
          <a:p>
            <a:r>
              <a:rPr lang="ar-SA" sz="2000" dirty="0"/>
              <a:t>وليس من شك في </a:t>
            </a:r>
            <a:r>
              <a:rPr lang="ar-SA" sz="2000" dirty="0" smtClean="0"/>
              <a:t>أن </a:t>
            </a:r>
            <a:r>
              <a:rPr lang="ar-SA" sz="2000" dirty="0"/>
              <a:t>شعر المديح والرثاء والوصف المحدود بحدود المكان والزمان المستوى </a:t>
            </a:r>
            <a:r>
              <a:rPr lang="ar-SA" sz="2000" dirty="0" smtClean="0"/>
              <a:t>الأول </a:t>
            </a:r>
            <a:r>
              <a:rPr lang="ar-SA" sz="2000" dirty="0"/>
              <a:t>من مستويات هذا النوع من الشعر , وشعر المديح والمناسبات والرثاء من </a:t>
            </a:r>
            <a:r>
              <a:rPr lang="ar-SA" sz="2000" dirty="0" smtClean="0"/>
              <a:t>أبرز </a:t>
            </a:r>
            <a:r>
              <a:rPr lang="ar-SA" sz="2000" dirty="0"/>
              <a:t>الموضوعات عند شعراء الاتجاه </a:t>
            </a:r>
            <a:r>
              <a:rPr lang="ar-SA" sz="2000" dirty="0" smtClean="0"/>
              <a:t>الإحيائي </a:t>
            </a:r>
            <a:r>
              <a:rPr lang="ar-SA" sz="2000" dirty="0"/>
              <a:t>, ولعل من </a:t>
            </a:r>
            <a:r>
              <a:rPr lang="ar-SA" sz="2000" dirty="0" smtClean="0"/>
              <a:t>أبرز </a:t>
            </a:r>
            <a:r>
              <a:rPr lang="ar-SA" sz="2000" dirty="0"/>
              <a:t>خصائص شعر المديح في </a:t>
            </a:r>
            <a:r>
              <a:rPr lang="ar-SA" sz="2000" dirty="0" smtClean="0"/>
              <a:t>الأدب </a:t>
            </a:r>
            <a:r>
              <a:rPr lang="ar-SA" sz="2000" dirty="0"/>
              <a:t>السعودي ظاهرة النصح </a:t>
            </a:r>
            <a:r>
              <a:rPr lang="ar-SA" sz="2000" dirty="0" smtClean="0"/>
              <a:t>لأولياء الأمر خصوصًا </a:t>
            </a:r>
            <a:r>
              <a:rPr lang="ar-SA" sz="2000" dirty="0"/>
              <a:t>عند الشاعر ابن عثيمين , وهي خصيصة انفرد بها </a:t>
            </a:r>
            <a:r>
              <a:rPr lang="ar-SA" sz="2000" dirty="0" smtClean="0"/>
              <a:t>بالإضافة </a:t>
            </a:r>
            <a:r>
              <a:rPr lang="ar-SA" sz="2000" dirty="0"/>
              <a:t>الى ارتباط المديح في مظاهرة </a:t>
            </a:r>
            <a:r>
              <a:rPr lang="ar-SA" sz="2000" dirty="0" smtClean="0"/>
              <a:t>الأولى بمسألة </a:t>
            </a:r>
            <a:r>
              <a:rPr lang="ar-SA" sz="2000" dirty="0"/>
              <a:t>الفتح والانتصارات في المعارك التي خاضها الملك عبد العزيز مما جعله وطيد الصلة بشعر المديح في التراث </a:t>
            </a:r>
            <a:r>
              <a:rPr lang="ar-SA" sz="2000" dirty="0" smtClean="0"/>
              <a:t>.</a:t>
            </a:r>
          </a:p>
          <a:p>
            <a:endParaRPr lang="ar-SA" sz="2000" dirty="0"/>
          </a:p>
          <a:p>
            <a:r>
              <a:rPr lang="ar-SA" sz="2000" dirty="0" smtClean="0"/>
              <a:t>من </a:t>
            </a:r>
            <a:r>
              <a:rPr lang="ar-SA" sz="2000" dirty="0"/>
              <a:t>ذلك على سبيل </a:t>
            </a:r>
            <a:r>
              <a:rPr lang="ar-SA" sz="2000" dirty="0" smtClean="0"/>
              <a:t>المثال </a:t>
            </a:r>
            <a:r>
              <a:rPr lang="ar-SA" sz="2000" dirty="0"/>
              <a:t>قصيدة ابن عثيمين في مدح الملك عبد العزيز التي قالها عند فتح الاحساء وقد عارض فيها ابا تمام في </a:t>
            </a:r>
            <a:r>
              <a:rPr lang="ar-SA" sz="2000" dirty="0" err="1"/>
              <a:t>بائيته</a:t>
            </a:r>
            <a:r>
              <a:rPr lang="ar-SA" sz="2000" dirty="0"/>
              <a:t> الشهيرة , وقد جاء فيها </a:t>
            </a:r>
            <a:r>
              <a:rPr lang="ar-SA" sz="2000" dirty="0" smtClean="0"/>
              <a:t>:</a:t>
            </a:r>
            <a:endParaRPr lang="en-US" sz="2000" dirty="0"/>
          </a:p>
        </p:txBody>
      </p:sp>
    </p:spTree>
    <p:extLst>
      <p:ext uri="{BB962C8B-B14F-4D97-AF65-F5344CB8AC3E}">
        <p14:creationId xmlns="" xmlns:p14="http://schemas.microsoft.com/office/powerpoint/2010/main" val="25615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981200" y="609600"/>
            <a:ext cx="5868144" cy="5293757"/>
          </a:xfrm>
          <a:prstGeom prst="rect">
            <a:avLst/>
          </a:prstGeom>
        </p:spPr>
        <p:txBody>
          <a:bodyPr wrap="square">
            <a:spAutoFit/>
          </a:bodyPr>
          <a:lstStyle/>
          <a:p>
            <a:r>
              <a:rPr lang="ar-SA" sz="2000" dirty="0" smtClean="0"/>
              <a:t>العز والمجد في الهندية القضب        لا في الرسائل والتنميق للخطب</a:t>
            </a:r>
          </a:p>
          <a:p>
            <a:endParaRPr lang="en-US" sz="2000" dirty="0" smtClean="0"/>
          </a:p>
          <a:p>
            <a:r>
              <a:rPr lang="ar-SA" sz="2000" dirty="0" smtClean="0"/>
              <a:t>ثم يقول ناصحًا ومحذرًا :</a:t>
            </a:r>
            <a:endParaRPr lang="en-US" sz="2000" dirty="0" smtClean="0"/>
          </a:p>
          <a:p>
            <a:r>
              <a:rPr lang="ar-SA" sz="2000" dirty="0" smtClean="0"/>
              <a:t>وقدم الشرع ثم السيف إنهما قوام ذا       الخــــلق في بدء وفي عقب</a:t>
            </a:r>
          </a:p>
          <a:p>
            <a:r>
              <a:rPr lang="ar-SA" sz="2000" dirty="0" smtClean="0"/>
              <a:t> </a:t>
            </a:r>
          </a:p>
          <a:p>
            <a:r>
              <a:rPr lang="ar-SA" sz="2000" dirty="0"/>
              <a:t>والغزاوي شاعر المديح </a:t>
            </a:r>
            <a:r>
              <a:rPr lang="ar-SA" sz="2000" dirty="0" smtClean="0"/>
              <a:t>الأول </a:t>
            </a:r>
            <a:r>
              <a:rPr lang="ar-SA" sz="2000" dirty="0"/>
              <a:t>فهو يلقب بحسان صاحب الجلالة ومما </a:t>
            </a:r>
            <a:r>
              <a:rPr lang="ar-SA" sz="2000" dirty="0" smtClean="0"/>
              <a:t>قاله في </a:t>
            </a:r>
            <a:r>
              <a:rPr lang="ar-SA" sz="2000" dirty="0"/>
              <a:t>هذا المجال </a:t>
            </a:r>
            <a:r>
              <a:rPr lang="ar-SA" sz="2000" dirty="0" smtClean="0"/>
              <a:t>:</a:t>
            </a:r>
            <a:endParaRPr lang="en-US" sz="2000" dirty="0"/>
          </a:p>
          <a:p>
            <a:r>
              <a:rPr lang="ar-SA" sz="2000" dirty="0"/>
              <a:t>أ</a:t>
            </a:r>
            <a:r>
              <a:rPr lang="ar-SA" sz="2000" dirty="0" smtClean="0"/>
              <a:t>مام </a:t>
            </a:r>
            <a:r>
              <a:rPr lang="ar-SA" sz="2000" dirty="0"/>
              <a:t>الهدى لازلت للدين موئلا </a:t>
            </a:r>
            <a:r>
              <a:rPr lang="ar-SA" sz="2000" dirty="0" smtClean="0"/>
              <a:t>          </a:t>
            </a:r>
            <a:r>
              <a:rPr lang="ar-SA" sz="2000" dirty="0"/>
              <a:t>يعز بك </a:t>
            </a:r>
            <a:r>
              <a:rPr lang="ar-SA" sz="2000" dirty="0" smtClean="0"/>
              <a:t>الإسلام </a:t>
            </a:r>
            <a:r>
              <a:rPr lang="ar-SA" sz="2000" dirty="0"/>
              <a:t>والعرب والحمى </a:t>
            </a:r>
            <a:endParaRPr lang="en-US" sz="2000" dirty="0"/>
          </a:p>
          <a:p>
            <a:endParaRPr lang="ar-SA" sz="2000" dirty="0" smtClean="0"/>
          </a:p>
          <a:p>
            <a:r>
              <a:rPr lang="ar-SA" sz="2000" dirty="0" smtClean="0"/>
              <a:t>ويقسم </a:t>
            </a:r>
            <a:r>
              <a:rPr lang="ar-SA" sz="2000" dirty="0"/>
              <a:t>بعض الباحثين شعراء المديح والمناسبات الى ثلاثة </a:t>
            </a:r>
            <a:r>
              <a:rPr lang="ar-SA" sz="2000" dirty="0" smtClean="0"/>
              <a:t>اصناف:</a:t>
            </a:r>
          </a:p>
          <a:p>
            <a:r>
              <a:rPr lang="ar-SA" sz="2000" dirty="0" smtClean="0"/>
              <a:t>1. شعراء </a:t>
            </a:r>
            <a:r>
              <a:rPr lang="ar-SA" sz="2000" dirty="0"/>
              <a:t>رسميون , موظفون في التشريفات الملكية على غرار شوقي كالغزاوي وفؤاد </a:t>
            </a:r>
            <a:r>
              <a:rPr lang="ar-SA" sz="2000" dirty="0" smtClean="0"/>
              <a:t>شاكر.</a:t>
            </a:r>
          </a:p>
          <a:p>
            <a:r>
              <a:rPr lang="ar-SA" sz="2000" dirty="0" smtClean="0"/>
              <a:t>2. شعراء المجاملة </a:t>
            </a:r>
            <a:r>
              <a:rPr lang="ar-SA" sz="2000" dirty="0"/>
              <a:t>وهم الذين يشتركون في الحفلات </a:t>
            </a:r>
            <a:r>
              <a:rPr lang="ar-SA" sz="2000" dirty="0" smtClean="0"/>
              <a:t>والمهرجانات.</a:t>
            </a:r>
          </a:p>
          <a:p>
            <a:r>
              <a:rPr lang="ar-SA" sz="2000" dirty="0" smtClean="0"/>
              <a:t>3. شعراء </a:t>
            </a:r>
            <a:r>
              <a:rPr lang="ar-SA" sz="2000" dirty="0"/>
              <a:t>يشتركون في المناسبات بدوافع عفوية </a:t>
            </a:r>
            <a:r>
              <a:rPr lang="ar-SA" sz="2000" dirty="0" smtClean="0"/>
              <a:t>فينشرونه </a:t>
            </a:r>
            <a:r>
              <a:rPr lang="ar-SA" sz="2000" dirty="0"/>
              <a:t>في الصحف </a:t>
            </a:r>
            <a:r>
              <a:rPr lang="ar-SA" sz="2000" dirty="0" smtClean="0"/>
              <a:t>استجابة </a:t>
            </a:r>
            <a:r>
              <a:rPr lang="ar-SA" sz="2000" dirty="0"/>
              <a:t>عفوية وهؤلاء </a:t>
            </a:r>
            <a:r>
              <a:rPr lang="ar-SA" sz="2000" dirty="0" smtClean="0"/>
              <a:t>أحر </a:t>
            </a:r>
            <a:r>
              <a:rPr lang="ar-SA" sz="2000" dirty="0"/>
              <a:t>عاطفة من غيرهم </a:t>
            </a:r>
            <a:r>
              <a:rPr lang="ar-SA" sz="2000" dirty="0" smtClean="0"/>
              <a:t>وأكثر </a:t>
            </a:r>
            <a:r>
              <a:rPr lang="ar-SA" sz="2000" dirty="0"/>
              <a:t>قدرة </a:t>
            </a:r>
            <a:r>
              <a:rPr lang="ar-SA" sz="2000" dirty="0" smtClean="0"/>
              <a:t>على الانطلاق </a:t>
            </a:r>
            <a:r>
              <a:rPr lang="ar-SA" sz="2000" dirty="0"/>
              <a:t>في </a:t>
            </a:r>
            <a:r>
              <a:rPr lang="ar-SA" sz="2000" dirty="0" smtClean="0"/>
              <a:t>إطار </a:t>
            </a:r>
            <a:r>
              <a:rPr lang="ar-SA" sz="2000" dirty="0"/>
              <a:t>الرسميات .</a:t>
            </a:r>
            <a:endParaRPr lang="en-US" sz="2000" dirty="0"/>
          </a:p>
          <a:p>
            <a:endParaRPr lang="en-US" dirty="0"/>
          </a:p>
        </p:txBody>
      </p:sp>
    </p:spTree>
    <p:extLst>
      <p:ext uri="{BB962C8B-B14F-4D97-AF65-F5344CB8AC3E}">
        <p14:creationId xmlns="" xmlns:p14="http://schemas.microsoft.com/office/powerpoint/2010/main" val="21170879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fade">
                                      <p:cBhvr>
                                        <p:cTn id="37" dur="500"/>
                                        <p:tgtEl>
                                          <p:spTgt spid="5">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9" end="9"/>
                                            </p:txEl>
                                          </p:spTgt>
                                        </p:tgtEl>
                                        <p:attrNameLst>
                                          <p:attrName>style.visibility</p:attrName>
                                        </p:attrNameLst>
                                      </p:cBhvr>
                                      <p:to>
                                        <p:strVal val="visible"/>
                                      </p:to>
                                    </p:set>
                                    <p:animEffect transition="in" filter="fade">
                                      <p:cBhvr>
                                        <p:cTn id="42" dur="500"/>
                                        <p:tgtEl>
                                          <p:spTgt spid="5">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animEffect transition="in" filter="fade">
                                      <p:cBhvr>
                                        <p:cTn id="47" dur="500"/>
                                        <p:tgtEl>
                                          <p:spTgt spid="5">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11" end="11"/>
                                            </p:txEl>
                                          </p:spTgt>
                                        </p:tgtEl>
                                        <p:attrNameLst>
                                          <p:attrName>style.visibility</p:attrName>
                                        </p:attrNameLst>
                                      </p:cBhvr>
                                      <p:to>
                                        <p:strVal val="visible"/>
                                      </p:to>
                                    </p:set>
                                    <p:animEffect transition="in" filter="fade">
                                      <p:cBhvr>
                                        <p:cTn id="52"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905000" y="1143000"/>
            <a:ext cx="6030416" cy="3170099"/>
          </a:xfrm>
          <a:prstGeom prst="rect">
            <a:avLst/>
          </a:prstGeom>
        </p:spPr>
        <p:txBody>
          <a:bodyPr wrap="square">
            <a:spAutoFit/>
          </a:bodyPr>
          <a:lstStyle/>
          <a:p>
            <a:r>
              <a:rPr lang="ar-SA" sz="2000" dirty="0"/>
              <a:t>ومن</a:t>
            </a:r>
            <a:r>
              <a:rPr lang="ar-SA" dirty="0"/>
              <a:t> </a:t>
            </a:r>
            <a:r>
              <a:rPr lang="ar-SA" sz="2000" dirty="0"/>
              <a:t>الموضوعات المتصلة بالواقع الاجتماعي ما تعلق " </a:t>
            </a:r>
            <a:r>
              <a:rPr lang="ar-SA" sz="2000" dirty="0" smtClean="0"/>
              <a:t>بالمرأة </a:t>
            </a:r>
            <a:r>
              <a:rPr lang="ar-SA" sz="2000" dirty="0"/>
              <a:t>" حيث </a:t>
            </a:r>
            <a:r>
              <a:rPr lang="ar-SA" sz="2000" dirty="0" smtClean="0"/>
              <a:t>أخذت </a:t>
            </a:r>
            <a:r>
              <a:rPr lang="ar-SA" sz="2000" dirty="0"/>
              <a:t>تشق طريقها وتؤدي دورها في المجتمع وارتبطت هذه القضية بتطور المجتمع في المملكة العربية السعودية وما نجم عنه من </a:t>
            </a:r>
            <a:r>
              <a:rPr lang="ar-SA" sz="2000" dirty="0" smtClean="0"/>
              <a:t>توفير أسباب </a:t>
            </a:r>
            <a:r>
              <a:rPr lang="ar-SA" sz="2000" dirty="0"/>
              <a:t>التعليم والثقافة </a:t>
            </a:r>
            <a:r>
              <a:rPr lang="ar-SA" sz="2000" dirty="0" smtClean="0"/>
              <a:t>للمرأة .</a:t>
            </a:r>
          </a:p>
          <a:p>
            <a:endParaRPr lang="ar-SA" sz="2000" dirty="0"/>
          </a:p>
          <a:p>
            <a:r>
              <a:rPr lang="ar-SA" sz="2000" dirty="0" smtClean="0"/>
              <a:t> ويعتبر </a:t>
            </a:r>
            <a:r>
              <a:rPr lang="ar-SA" sz="2000" dirty="0"/>
              <a:t>الشاعر سعد </a:t>
            </a:r>
            <a:r>
              <a:rPr lang="ar-SA" sz="2000" dirty="0" err="1"/>
              <a:t>البواردي</a:t>
            </a:r>
            <a:r>
              <a:rPr lang="ar-SA" sz="2000" dirty="0"/>
              <a:t> من </a:t>
            </a:r>
            <a:r>
              <a:rPr lang="ar-SA" sz="2000" dirty="0" smtClean="0"/>
              <a:t>أبرز أعلام </a:t>
            </a:r>
            <a:r>
              <a:rPr lang="ar-SA" sz="2000" dirty="0"/>
              <a:t>الشعر الاجتماعي الواقعي </a:t>
            </a:r>
            <a:r>
              <a:rPr lang="ar-SA" sz="2000" dirty="0" smtClean="0"/>
              <a:t>وخصوصًا الإنساني منه </a:t>
            </a:r>
            <a:r>
              <a:rPr lang="ar-SA" sz="2000" dirty="0"/>
              <a:t>الذي لا يحد بحدود مجتمع بعينه بل يشمل كل ما يخص الانسان في كل مكان وهذه النظرية الرحبة تتجلى في ديوانه " قصائد تخاطب الانسان " </a:t>
            </a:r>
            <a:r>
              <a:rPr lang="ar-SA" sz="2000" dirty="0" smtClean="0"/>
              <a:t>إذ يقول من قصيدة تحت عنوان (وليمة الجفاف):</a:t>
            </a:r>
          </a:p>
          <a:p>
            <a:endParaRPr lang="ar-SA" sz="2000" dirty="0"/>
          </a:p>
        </p:txBody>
      </p:sp>
    </p:spTree>
    <p:extLst>
      <p:ext uri="{BB962C8B-B14F-4D97-AF65-F5344CB8AC3E}">
        <p14:creationId xmlns="" xmlns:p14="http://schemas.microsoft.com/office/powerpoint/2010/main" val="35732697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743200" y="838200"/>
            <a:ext cx="4572000" cy="4708981"/>
          </a:xfrm>
          <a:prstGeom prst="rect">
            <a:avLst/>
          </a:prstGeom>
        </p:spPr>
        <p:txBody>
          <a:bodyPr>
            <a:spAutoFit/>
          </a:bodyPr>
          <a:lstStyle/>
          <a:p>
            <a:r>
              <a:rPr lang="ar-SA" sz="2000" dirty="0"/>
              <a:t>هناك أيها الزمن</a:t>
            </a:r>
            <a:r>
              <a:rPr lang="en-US" sz="2000" dirty="0"/>
              <a:t/>
            </a:r>
            <a:br>
              <a:rPr lang="en-US" sz="2000" dirty="0"/>
            </a:br>
            <a:r>
              <a:rPr lang="ar-SA" sz="2000" dirty="0"/>
              <a:t>في القارة السوداء </a:t>
            </a:r>
            <a:endParaRPr lang="en-US" sz="2000" dirty="0"/>
          </a:p>
          <a:p>
            <a:r>
              <a:rPr lang="ar-SA" sz="2000" dirty="0"/>
              <a:t>عالم يموت</a:t>
            </a:r>
            <a:r>
              <a:rPr lang="en-US" sz="2000" dirty="0"/>
              <a:t/>
            </a:r>
            <a:br>
              <a:rPr lang="en-US" sz="2000" dirty="0"/>
            </a:br>
            <a:r>
              <a:rPr lang="ar-SA" sz="2000" dirty="0"/>
              <a:t>هناك أيها الحزن</a:t>
            </a:r>
            <a:endParaRPr lang="en-US" sz="2000" dirty="0"/>
          </a:p>
          <a:p>
            <a:r>
              <a:rPr lang="ar-SA" sz="2000" dirty="0"/>
              <a:t>جحافل من البشر</a:t>
            </a:r>
            <a:endParaRPr lang="en-US" sz="2000" dirty="0"/>
          </a:p>
          <a:p>
            <a:r>
              <a:rPr lang="ar-SA" sz="2000" dirty="0"/>
              <a:t>من دون قوت</a:t>
            </a:r>
            <a:r>
              <a:rPr lang="en-US" sz="2000" dirty="0"/>
              <a:t/>
            </a:r>
            <a:br>
              <a:rPr lang="en-US" sz="2000" dirty="0"/>
            </a:br>
            <a:r>
              <a:rPr lang="ar-SA" sz="2000" dirty="0"/>
              <a:t>الأم شح ثديها </a:t>
            </a:r>
            <a:endParaRPr lang="en-US" sz="2000" dirty="0"/>
          </a:p>
          <a:p>
            <a:r>
              <a:rPr lang="ar-SA" sz="2000" dirty="0"/>
              <a:t>فألقمت رضيعها من جوعها</a:t>
            </a:r>
            <a:r>
              <a:rPr lang="en-US" sz="2000" dirty="0"/>
              <a:t/>
            </a:r>
            <a:br>
              <a:rPr lang="en-US" sz="2000" dirty="0"/>
            </a:br>
            <a:r>
              <a:rPr lang="ar-SA" sz="2000" dirty="0"/>
              <a:t>فما تبقى عندها من ريق</a:t>
            </a:r>
            <a:r>
              <a:rPr lang="en-US" sz="2000" dirty="0"/>
              <a:t/>
            </a:r>
            <a:br>
              <a:rPr lang="en-US" sz="2000" dirty="0"/>
            </a:br>
            <a:r>
              <a:rPr lang="ar-SA" sz="2000" dirty="0"/>
              <a:t>غريقة كادت</a:t>
            </a:r>
            <a:endParaRPr lang="en-US" sz="2000" dirty="0"/>
          </a:p>
          <a:p>
            <a:r>
              <a:rPr lang="ar-SA" sz="2000" dirty="0"/>
              <a:t>ومدت يدها </a:t>
            </a:r>
            <a:endParaRPr lang="en-US" sz="2000" dirty="0"/>
          </a:p>
          <a:p>
            <a:r>
              <a:rPr lang="ar-SA" sz="2000" dirty="0"/>
              <a:t>لفلذة من كبد ...</a:t>
            </a:r>
            <a:endParaRPr lang="en-US" sz="2000" dirty="0"/>
          </a:p>
          <a:p>
            <a:r>
              <a:rPr lang="ar-SA" sz="2000" dirty="0"/>
              <a:t> كان غريق ...</a:t>
            </a:r>
            <a:r>
              <a:rPr lang="en-US" sz="2000" dirty="0"/>
              <a:t/>
            </a:r>
            <a:br>
              <a:rPr lang="en-US" sz="2000" dirty="0"/>
            </a:br>
            <a:r>
              <a:rPr lang="ar-SA" sz="2000" dirty="0"/>
              <a:t>وألف ألفٍ جسد مهجور </a:t>
            </a:r>
            <a:endParaRPr lang="en-US" sz="2000" dirty="0"/>
          </a:p>
          <a:p>
            <a:r>
              <a:rPr lang="ar-SA" sz="2000" dirty="0"/>
              <a:t>تطاله الذئاب والنسور</a:t>
            </a:r>
            <a:endParaRPr lang="en-US" sz="2000" dirty="0"/>
          </a:p>
        </p:txBody>
      </p:sp>
    </p:spTree>
    <p:extLst>
      <p:ext uri="{BB962C8B-B14F-4D97-AF65-F5344CB8AC3E}">
        <p14:creationId xmlns="" xmlns:p14="http://schemas.microsoft.com/office/powerpoint/2010/main" val="1532539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362200" y="1371600"/>
            <a:ext cx="5715000" cy="3108543"/>
          </a:xfrm>
          <a:prstGeom prst="rect">
            <a:avLst/>
          </a:prstGeom>
        </p:spPr>
        <p:txBody>
          <a:bodyPr wrap="square">
            <a:spAutoFit/>
          </a:bodyPr>
          <a:lstStyle/>
          <a:p>
            <a:r>
              <a:rPr lang="ar-SA" sz="2800" dirty="0"/>
              <a:t>فالشاعر يتحدث فيها عن الفقر والمجاعات التي عمت أفريقية , ومن الواضح أن الطابع النثري في اللغة والألفاظ والأداء هو الذي يغلب على هذا اللون من الشعر وعلى الرغم من أنه يعكس مشاعر انسانية ، ويعبر عن تعاطف مع هموم الانسان في كل مكان إلا أنه يفتقد تلك الجذوة المتقدة من العواطف .</a:t>
            </a:r>
            <a:endParaRPr lang="en-US" sz="2800" dirty="0"/>
          </a:p>
        </p:txBody>
      </p:sp>
    </p:spTree>
    <p:extLst>
      <p:ext uri="{BB962C8B-B14F-4D97-AF65-F5344CB8AC3E}">
        <p14:creationId xmlns="" xmlns:p14="http://schemas.microsoft.com/office/powerpoint/2010/main" val="16837412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133600" y="838200"/>
            <a:ext cx="6120680" cy="5293757"/>
          </a:xfrm>
          <a:prstGeom prst="rect">
            <a:avLst/>
          </a:prstGeom>
        </p:spPr>
        <p:txBody>
          <a:bodyPr wrap="square">
            <a:spAutoFit/>
          </a:bodyPr>
          <a:lstStyle/>
          <a:p>
            <a:r>
              <a:rPr lang="ar-SA" sz="2000" dirty="0" smtClean="0"/>
              <a:t>وهناك قصائد قيلت في مناسبات قوية وقد تباين الشعراء في طرائق التعامل مع هذا اللون من الشعر فالبعض ركز على مدينة عربية وانطلق عن رؤيته الخاصة من خلال ما حل بها كالقصيبي – مثلا – في قصيدته بيروت :</a:t>
            </a:r>
            <a:endParaRPr lang="en-US" sz="2000" dirty="0" smtClean="0"/>
          </a:p>
          <a:p>
            <a:r>
              <a:rPr lang="ar-SA" sz="2000" dirty="0" smtClean="0"/>
              <a:t>بيروت  نحن الألي ساقوك عارية       للموت يصرخ في عينيك تعذيب</a:t>
            </a:r>
          </a:p>
          <a:p>
            <a:endParaRPr lang="ar-SA" sz="2000" dirty="0" smtClean="0"/>
          </a:p>
          <a:p>
            <a:r>
              <a:rPr lang="ar-SA" sz="2000" dirty="0" smtClean="0"/>
              <a:t>وهكذا </a:t>
            </a:r>
            <a:r>
              <a:rPr lang="ar-SA" sz="2000" dirty="0"/>
              <a:t>بدت القصائد القومية وجدانية الطابع , تتحول فيها المدنية الى </a:t>
            </a:r>
            <a:r>
              <a:rPr lang="ar-SA" sz="2000" dirty="0" smtClean="0"/>
              <a:t>امرأة تجسيدًا </a:t>
            </a:r>
            <a:r>
              <a:rPr lang="ar-SA" sz="2000" dirty="0"/>
              <a:t>لرؤية تتجاوز الوصف أ</a:t>
            </a:r>
            <a:r>
              <a:rPr lang="ar-SA" sz="2000" dirty="0" smtClean="0"/>
              <a:t>و </a:t>
            </a:r>
            <a:r>
              <a:rPr lang="ar-SA" sz="2000" dirty="0"/>
              <a:t>الانفعال </a:t>
            </a:r>
            <a:r>
              <a:rPr lang="ar-SA" sz="2000" dirty="0" smtClean="0"/>
              <a:t>الآتي </a:t>
            </a:r>
            <a:r>
              <a:rPr lang="ar-SA" sz="2000" dirty="0"/>
              <a:t>إ</a:t>
            </a:r>
            <a:r>
              <a:rPr lang="ar-SA" sz="2000" dirty="0" smtClean="0"/>
              <a:t>لى </a:t>
            </a:r>
            <a:r>
              <a:rPr lang="ar-SA" sz="2000" dirty="0"/>
              <a:t>مشارف الموقف السياسي </a:t>
            </a:r>
            <a:r>
              <a:rPr lang="ar-SA" sz="2000" dirty="0" smtClean="0"/>
              <a:t>.</a:t>
            </a:r>
          </a:p>
          <a:p>
            <a:endParaRPr lang="en-US" sz="2000" dirty="0"/>
          </a:p>
          <a:p>
            <a:r>
              <a:rPr lang="ar-SA" sz="2000" dirty="0"/>
              <a:t>وعلى هذا النحو من التشكيل الشعري للموضوعات القومية نجد الشاعر الدكتور </a:t>
            </a:r>
            <a:r>
              <a:rPr lang="ar-SA" sz="2000" dirty="0" err="1"/>
              <a:t>العواجي</a:t>
            </a:r>
            <a:r>
              <a:rPr lang="ar-SA" sz="2000" dirty="0"/>
              <a:t> في قصيدته " </a:t>
            </a:r>
            <a:r>
              <a:rPr lang="ar-SA" sz="2000" dirty="0" smtClean="0"/>
              <a:t>دمي </a:t>
            </a:r>
            <a:r>
              <a:rPr lang="ar-SA" sz="2000" dirty="0"/>
              <a:t>هو القدس </a:t>
            </a:r>
            <a:r>
              <a:rPr lang="ar-SA" sz="2000" dirty="0" smtClean="0"/>
              <a:t>« يقول: </a:t>
            </a:r>
            <a:endParaRPr lang="en-US" sz="2000" dirty="0"/>
          </a:p>
          <a:p>
            <a:r>
              <a:rPr lang="ar-SA" sz="2000" dirty="0"/>
              <a:t>عروبة حلوة كانت ضفائرها     </a:t>
            </a:r>
            <a:r>
              <a:rPr lang="ar-SA" sz="2000" dirty="0" smtClean="0"/>
              <a:t>       </a:t>
            </a:r>
            <a:r>
              <a:rPr lang="ar-SA" sz="2000" dirty="0"/>
              <a:t>تغازل العشق في شعري وتغويني </a:t>
            </a:r>
            <a:endParaRPr lang="ar-SA" sz="2000" dirty="0" smtClean="0"/>
          </a:p>
          <a:p>
            <a:endParaRPr lang="en-US" sz="2000" dirty="0"/>
          </a:p>
          <a:p>
            <a:r>
              <a:rPr lang="ar-SA" sz="2000" dirty="0"/>
              <a:t>الشاعر هنا يحول المدينة الى معشوقه يتغزل بها و يخلع عليها صفات </a:t>
            </a:r>
            <a:r>
              <a:rPr lang="ar-SA" sz="2000" dirty="0" smtClean="0"/>
              <a:t>الأنثى </a:t>
            </a:r>
            <a:r>
              <a:rPr lang="ar-SA" sz="2000" dirty="0"/>
              <a:t>غير </a:t>
            </a:r>
            <a:r>
              <a:rPr lang="ar-SA" sz="2000" dirty="0" smtClean="0"/>
              <a:t>أنه </a:t>
            </a:r>
            <a:r>
              <a:rPr lang="ar-SA" sz="2000" dirty="0"/>
              <a:t>لا يكتفي بذلك بل يعمد إلى ما يشبه الموقف السياسي الانتقادي </a:t>
            </a:r>
            <a:endParaRPr lang="en-US" sz="2000" dirty="0"/>
          </a:p>
          <a:p>
            <a:endParaRPr lang="en-US" dirty="0"/>
          </a:p>
        </p:txBody>
      </p:sp>
    </p:spTree>
    <p:extLst>
      <p:ext uri="{BB962C8B-B14F-4D97-AF65-F5344CB8AC3E}">
        <p14:creationId xmlns="" xmlns:p14="http://schemas.microsoft.com/office/powerpoint/2010/main" val="171287064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905000" y="1066800"/>
            <a:ext cx="5803981" cy="4524315"/>
          </a:xfrm>
          <a:prstGeom prst="rect">
            <a:avLst/>
          </a:prstGeom>
        </p:spPr>
        <p:txBody>
          <a:bodyPr wrap="square">
            <a:spAutoFit/>
          </a:bodyPr>
          <a:lstStyle/>
          <a:p>
            <a:r>
              <a:rPr lang="ar-SA" sz="2400" dirty="0">
                <a:solidFill>
                  <a:schemeClr val="accent1">
                    <a:lumMod val="75000"/>
                  </a:schemeClr>
                </a:solidFill>
              </a:rPr>
              <a:t>شعر الانتفاضة </a:t>
            </a:r>
            <a:r>
              <a:rPr lang="ar-SA" sz="2400" dirty="0" smtClean="0">
                <a:solidFill>
                  <a:schemeClr val="accent1">
                    <a:lumMod val="75000"/>
                  </a:schemeClr>
                </a:solidFill>
              </a:rPr>
              <a:t>:</a:t>
            </a:r>
          </a:p>
          <a:p>
            <a:endParaRPr lang="en-US" sz="2400" dirty="0">
              <a:solidFill>
                <a:schemeClr val="accent1">
                  <a:lumMod val="75000"/>
                </a:schemeClr>
              </a:solidFill>
            </a:endParaRPr>
          </a:p>
          <a:p>
            <a:r>
              <a:rPr lang="ar-SA" sz="2000" dirty="0"/>
              <a:t>وقد كان لاندلاع الانتفاضة الفلسطينية 1987 </a:t>
            </a:r>
            <a:r>
              <a:rPr lang="ar-SA" sz="2000" dirty="0" smtClean="0"/>
              <a:t>أثر </a:t>
            </a:r>
            <a:r>
              <a:rPr lang="ar-SA" sz="2000" dirty="0"/>
              <a:t>كبير في الشعر العربي السعودي القومي حيث </a:t>
            </a:r>
            <a:r>
              <a:rPr lang="ar-SA" sz="2000" dirty="0" smtClean="0"/>
              <a:t>ألفت </a:t>
            </a:r>
            <a:r>
              <a:rPr lang="ar-SA" sz="2000" dirty="0"/>
              <a:t>العديد من القصائد في هذا المجال وتفاوتت أساليبها وطرائق تشكيلها </a:t>
            </a:r>
            <a:r>
              <a:rPr lang="ar-SA" sz="2000" dirty="0" smtClean="0"/>
              <a:t>.</a:t>
            </a:r>
          </a:p>
          <a:p>
            <a:endParaRPr lang="en-US" sz="2000" dirty="0"/>
          </a:p>
          <a:p>
            <a:r>
              <a:rPr lang="ar-SA" sz="2000" dirty="0"/>
              <a:t>ففي ديوان " بركان الغضب " للشاعر سعد سعيد العوفي الذي أهداه لإبطال الانتفاضة عدد من القصائد كتبها </a:t>
            </a:r>
            <a:r>
              <a:rPr lang="ar-SA" sz="2000" dirty="0" smtClean="0"/>
              <a:t>منفعلًا </a:t>
            </a:r>
            <a:r>
              <a:rPr lang="ar-SA" sz="2000" dirty="0"/>
              <a:t>بهذا الحدث </a:t>
            </a:r>
            <a:r>
              <a:rPr lang="ar-SA" sz="2000" dirty="0" smtClean="0"/>
              <a:t>متعاطفًا </a:t>
            </a:r>
            <a:r>
              <a:rPr lang="ar-SA" sz="2000" dirty="0"/>
              <a:t>مع صانعيه , ففي القصيدة الأولى يبدأ </a:t>
            </a:r>
            <a:r>
              <a:rPr lang="ar-SA" sz="2000" dirty="0" smtClean="0"/>
              <a:t>متسائلًا </a:t>
            </a:r>
            <a:r>
              <a:rPr lang="ar-SA" sz="2000" dirty="0"/>
              <a:t>عما يمكن </a:t>
            </a:r>
            <a:r>
              <a:rPr lang="ar-SA" sz="2000" dirty="0" smtClean="0"/>
              <a:t>أن </a:t>
            </a:r>
            <a:r>
              <a:rPr lang="ar-SA" sz="2000" dirty="0"/>
              <a:t>يقدمه لطفل الحجارة الذي يتعرض للقمع ويتحمل عسف العدو </a:t>
            </a:r>
            <a:r>
              <a:rPr lang="ar-SA" sz="2000" dirty="0" smtClean="0"/>
              <a:t>:</a:t>
            </a:r>
            <a:endParaRPr lang="en-US" sz="2000" dirty="0"/>
          </a:p>
          <a:p>
            <a:r>
              <a:rPr lang="ar-SA" sz="2000" dirty="0"/>
              <a:t>أهديك </a:t>
            </a:r>
            <a:r>
              <a:rPr lang="ar-SA" sz="2000" dirty="0" smtClean="0"/>
              <a:t>ماذا </a:t>
            </a:r>
            <a:r>
              <a:rPr lang="ar-SA" sz="2000" dirty="0"/>
              <a:t>والخطوب كبار              </a:t>
            </a:r>
            <a:r>
              <a:rPr lang="ar-SA" sz="2000" dirty="0" smtClean="0"/>
              <a:t> </a:t>
            </a:r>
            <a:r>
              <a:rPr lang="ar-SA" sz="2000" dirty="0"/>
              <a:t>وعليك في صلف تصب </a:t>
            </a:r>
            <a:r>
              <a:rPr lang="ar-SA" sz="2000" dirty="0" smtClean="0"/>
              <a:t>النار</a:t>
            </a:r>
          </a:p>
          <a:p>
            <a:endParaRPr lang="en-US" sz="2000" dirty="0"/>
          </a:p>
          <a:p>
            <a:r>
              <a:rPr lang="ar-SA" sz="2000" dirty="0"/>
              <a:t>وهي قصيدة منبرية حماسية تراثية الصياغة تقريرية النبرة تحتفل بالإيقاع أكثر مما تحتفل بالصورة </a:t>
            </a:r>
            <a:r>
              <a:rPr lang="ar-SA" sz="2000" dirty="0" smtClean="0"/>
              <a:t>.</a:t>
            </a:r>
            <a:endParaRPr lang="en-US" sz="2000" dirty="0"/>
          </a:p>
        </p:txBody>
      </p:sp>
    </p:spTree>
    <p:extLst>
      <p:ext uri="{BB962C8B-B14F-4D97-AF65-F5344CB8AC3E}">
        <p14:creationId xmlns="" xmlns:p14="http://schemas.microsoft.com/office/powerpoint/2010/main" val="38227586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438400" y="1219200"/>
            <a:ext cx="5292080" cy="3170099"/>
          </a:xfrm>
          <a:prstGeom prst="rect">
            <a:avLst/>
          </a:prstGeom>
        </p:spPr>
        <p:txBody>
          <a:bodyPr wrap="square">
            <a:spAutoFit/>
          </a:bodyPr>
          <a:lstStyle/>
          <a:p>
            <a:r>
              <a:rPr lang="ar-SA" sz="2000" dirty="0" smtClean="0"/>
              <a:t>وفي قصيدته " انتفاضة الأحرار " تدفق حماسي تسمع فيه قعقعة السلاح وتلمس في جلال التكبير من على مآذن القدس وتحس فيه ذلك الشعور الحميم </a:t>
            </a:r>
            <a:r>
              <a:rPr lang="ar-SA" sz="2000" dirty="0"/>
              <a:t>ب</a:t>
            </a:r>
            <a:r>
              <a:rPr lang="ar-SA" sz="2000" dirty="0" smtClean="0"/>
              <a:t>التعاطف , يتلون فيها أسلوب الخطاب ويكثر الالتفاف فمن خطاب المفرد إلى خطاب الجمع .</a:t>
            </a:r>
          </a:p>
          <a:p>
            <a:endParaRPr lang="ar-SA" sz="2000" dirty="0"/>
          </a:p>
          <a:p>
            <a:r>
              <a:rPr lang="ar-SA" sz="2000" dirty="0" smtClean="0"/>
              <a:t>يقول الشاعر:</a:t>
            </a:r>
            <a:endParaRPr lang="en-US" sz="2000" dirty="0" smtClean="0"/>
          </a:p>
          <a:p>
            <a:r>
              <a:rPr lang="ar-SA" sz="2000" dirty="0" smtClean="0"/>
              <a:t>وهززت أفاق الدني متوعدًا           </a:t>
            </a:r>
            <a:r>
              <a:rPr lang="ar-SA" sz="2000" dirty="0"/>
              <a:t>أ</a:t>
            </a:r>
            <a:r>
              <a:rPr lang="ar-SA" sz="2000" dirty="0" smtClean="0"/>
              <a:t>بشر بيوم جل عن ذي قار </a:t>
            </a:r>
          </a:p>
          <a:p>
            <a:endParaRPr lang="en-US" sz="2000" dirty="0" smtClean="0"/>
          </a:p>
          <a:p>
            <a:r>
              <a:rPr lang="ar-SA" sz="2000" dirty="0" smtClean="0"/>
              <a:t> يستهل الشاعر القصيدة بمخاطبة العدو دون ذكره احتقارًا لشأنه وتقليلًا من قيمته متحديًا له متقمصًا شخصية الثائر المقاتل .</a:t>
            </a:r>
            <a:endParaRPr lang="en-US" sz="2000" dirty="0"/>
          </a:p>
        </p:txBody>
      </p:sp>
    </p:spTree>
    <p:extLst>
      <p:ext uri="{BB962C8B-B14F-4D97-AF65-F5344CB8AC3E}">
        <p14:creationId xmlns="" xmlns:p14="http://schemas.microsoft.com/office/powerpoint/2010/main" val="17610450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209800" y="533400"/>
            <a:ext cx="5886400" cy="5447645"/>
          </a:xfrm>
          <a:prstGeom prst="rect">
            <a:avLst/>
          </a:prstGeom>
        </p:spPr>
        <p:txBody>
          <a:bodyPr wrap="square">
            <a:spAutoFit/>
          </a:bodyPr>
          <a:lstStyle/>
          <a:p>
            <a:r>
              <a:rPr lang="ar-SA" sz="2400" b="1" dirty="0">
                <a:solidFill>
                  <a:schemeClr val="accent1">
                    <a:lumMod val="75000"/>
                  </a:schemeClr>
                </a:solidFill>
              </a:rPr>
              <a:t>فتنة غزو الكويت </a:t>
            </a:r>
            <a:r>
              <a:rPr lang="ar-SA" sz="2400" b="1" dirty="0" smtClean="0">
                <a:solidFill>
                  <a:schemeClr val="accent1">
                    <a:lumMod val="75000"/>
                  </a:schemeClr>
                </a:solidFill>
              </a:rPr>
              <a:t>:</a:t>
            </a:r>
          </a:p>
          <a:p>
            <a:endParaRPr lang="en-US" sz="2400" dirty="0">
              <a:solidFill>
                <a:schemeClr val="accent1">
                  <a:lumMod val="75000"/>
                </a:schemeClr>
              </a:solidFill>
            </a:endParaRPr>
          </a:p>
          <a:p>
            <a:r>
              <a:rPr lang="ar-SA" sz="2000" dirty="0"/>
              <a:t>أحدثت فتنة غزو الكويت صدى </a:t>
            </a:r>
            <a:r>
              <a:rPr lang="ar-SA" sz="2000" dirty="0" smtClean="0"/>
              <a:t>هائل </a:t>
            </a:r>
            <a:r>
              <a:rPr lang="ar-SA" sz="2000" dirty="0"/>
              <a:t>في الشعر السعودي حتى أن بعض الشعراء أصدروا دواوين كاملة لهذا الغرض , وبعض الشعراء </a:t>
            </a:r>
            <a:r>
              <a:rPr lang="ar-SA" sz="2000" dirty="0" smtClean="0"/>
              <a:t>الذين صمتوا </a:t>
            </a:r>
            <a:r>
              <a:rPr lang="ar-SA" sz="2000" dirty="0"/>
              <a:t>من فترة طويلة عادوا لقرض الشعر بسبب هذا الحدث المنعطف , وقد تفاوتت الزوايا </a:t>
            </a:r>
            <a:r>
              <a:rPr lang="ar-SA" sz="2000" dirty="0" smtClean="0"/>
              <a:t>فمن </a:t>
            </a:r>
            <a:r>
              <a:rPr lang="ar-SA" sz="2000" dirty="0"/>
              <a:t>النبرة الهجائية التقليدية إلى أسلوب الرسائل الشعرية المفتوحة إلى إعادة سرد الوقائع </a:t>
            </a:r>
            <a:r>
              <a:rPr lang="ar-SA" sz="2000" dirty="0" smtClean="0"/>
              <a:t>الفاجعة كما نجد في قصيدة أحمد </a:t>
            </a:r>
            <a:r>
              <a:rPr lang="ar-SA" sz="2000" dirty="0"/>
              <a:t>الصالح " دانة الخليج " </a:t>
            </a:r>
            <a:r>
              <a:rPr lang="ar-SA" sz="2000" dirty="0" smtClean="0"/>
              <a:t>التي تجسيد </a:t>
            </a:r>
            <a:r>
              <a:rPr lang="ar-SA" sz="2000" dirty="0"/>
              <a:t>نموذج الفداء والتضحية من </a:t>
            </a:r>
            <a:r>
              <a:rPr lang="ar-SA" sz="2000" dirty="0" smtClean="0"/>
              <a:t>أجل </a:t>
            </a:r>
            <a:r>
              <a:rPr lang="ar-SA" sz="2000" dirty="0"/>
              <a:t>تحرير الكويت </a:t>
            </a:r>
            <a:r>
              <a:rPr lang="ar-SA" sz="2000" dirty="0" smtClean="0"/>
              <a:t>.</a:t>
            </a:r>
          </a:p>
          <a:p>
            <a:r>
              <a:rPr lang="ar-SA" sz="2000" dirty="0" smtClean="0"/>
              <a:t>وتتخذ </a:t>
            </a:r>
            <a:r>
              <a:rPr lang="ar-SA" sz="2000" dirty="0"/>
              <a:t>القصائد منحى آخر يقوم على مدح من وقفوا في وجه الفتنة وحالوا دون استفحالها </a:t>
            </a:r>
            <a:r>
              <a:rPr lang="ar-SA" sz="2000" dirty="0" smtClean="0"/>
              <a:t>.</a:t>
            </a:r>
          </a:p>
          <a:p>
            <a:endParaRPr lang="en-US" sz="2000" dirty="0"/>
          </a:p>
          <a:p>
            <a:r>
              <a:rPr lang="ar-SA" sz="2000" dirty="0"/>
              <a:t>وبعض الشعراء اتجه إلى مخاطبة الوطن يبوح له بما يخالجه من مشاعر وما يخامره من مخاوف كما فعل آل عمر عسيري في قصيدته " الكيد </a:t>
            </a:r>
            <a:r>
              <a:rPr lang="ar-SA" sz="2000" dirty="0" smtClean="0"/>
              <a:t>« :</a:t>
            </a:r>
            <a:endParaRPr lang="en-US" sz="2000" dirty="0"/>
          </a:p>
          <a:p>
            <a:r>
              <a:rPr lang="ar-SA" sz="2000" dirty="0"/>
              <a:t>كم حاسديك من الأذناب يا وطني   </a:t>
            </a:r>
            <a:r>
              <a:rPr lang="ar-SA" sz="2000" dirty="0" smtClean="0"/>
              <a:t>     </a:t>
            </a:r>
            <a:r>
              <a:rPr lang="ar-SA" sz="2000" dirty="0"/>
              <a:t>وكم عفوت وأنت الصارم الذكر </a:t>
            </a:r>
            <a:endParaRPr lang="ar-SA" sz="2000" dirty="0" smtClean="0"/>
          </a:p>
          <a:p>
            <a:endParaRPr lang="en-US" sz="2000" dirty="0"/>
          </a:p>
        </p:txBody>
      </p:sp>
    </p:spTree>
    <p:extLst>
      <p:ext uri="{BB962C8B-B14F-4D97-AF65-F5344CB8AC3E}">
        <p14:creationId xmlns="" xmlns:p14="http://schemas.microsoft.com/office/powerpoint/2010/main" val="20374617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286000" y="838200"/>
            <a:ext cx="5652120" cy="4339650"/>
          </a:xfrm>
          <a:prstGeom prst="rect">
            <a:avLst/>
          </a:prstGeom>
        </p:spPr>
        <p:txBody>
          <a:bodyPr wrap="square">
            <a:spAutoFit/>
          </a:bodyPr>
          <a:lstStyle/>
          <a:p>
            <a:r>
              <a:rPr lang="ar-SA" sz="2000" dirty="0" smtClean="0"/>
              <a:t>ويعمد البعض الى التغني بالكويت وإظهار الأسى والحزن لما حل بها كما فعل الشاعر علي أحمد </a:t>
            </a:r>
            <a:r>
              <a:rPr lang="ar-SA" sz="2000" dirty="0" err="1" smtClean="0"/>
              <a:t>النعمي</a:t>
            </a:r>
            <a:r>
              <a:rPr lang="ar-SA" sz="2000" dirty="0" smtClean="0"/>
              <a:t> في قصيدته " لؤلؤة الخليج « :</a:t>
            </a:r>
          </a:p>
          <a:p>
            <a:endParaRPr lang="en-US" sz="2000" dirty="0" smtClean="0"/>
          </a:p>
          <a:p>
            <a:r>
              <a:rPr lang="ar-SA" sz="2000" dirty="0" smtClean="0"/>
              <a:t>كويت ما زلت فينا حرة الهام      ولم يزل ذكرك الغالي هو السامي</a:t>
            </a:r>
          </a:p>
          <a:p>
            <a:r>
              <a:rPr lang="ar-SA" sz="2000" dirty="0" smtClean="0"/>
              <a:t> </a:t>
            </a:r>
            <a:endParaRPr lang="en-US" sz="2000" dirty="0" smtClean="0"/>
          </a:p>
          <a:p>
            <a:r>
              <a:rPr lang="ar-SA" sz="2000" dirty="0" smtClean="0"/>
              <a:t>وثمة من يوجه رسائله الشعرية الى المقاومة الكويتية .</a:t>
            </a:r>
          </a:p>
          <a:p>
            <a:endParaRPr lang="ar-SA" sz="2000" dirty="0" smtClean="0"/>
          </a:p>
          <a:p>
            <a:r>
              <a:rPr lang="ar-SA" sz="2000" dirty="0" smtClean="0"/>
              <a:t>وهناك </a:t>
            </a:r>
            <a:r>
              <a:rPr lang="ar-SA" sz="2000" dirty="0"/>
              <a:t>من يفزع إ</a:t>
            </a:r>
            <a:r>
              <a:rPr lang="ar-SA" sz="2000" dirty="0" smtClean="0"/>
              <a:t>لى الأمة </a:t>
            </a:r>
            <a:r>
              <a:rPr lang="ar-SA" sz="2000" dirty="0"/>
              <a:t>يبوح لها بما في </a:t>
            </a:r>
            <a:r>
              <a:rPr lang="ar-SA" sz="2000" dirty="0" smtClean="0"/>
              <a:t>أعماقه </a:t>
            </a:r>
            <a:r>
              <a:rPr lang="ar-SA" sz="2000" dirty="0"/>
              <a:t>من </a:t>
            </a:r>
            <a:r>
              <a:rPr lang="ar-SA" sz="2000" dirty="0" smtClean="0"/>
              <a:t>إحباط </a:t>
            </a:r>
            <a:r>
              <a:rPr lang="ar-SA" sz="2000" dirty="0"/>
              <a:t>, ولكن حسبنا </a:t>
            </a:r>
            <a:r>
              <a:rPr lang="ar-SA" sz="2000" dirty="0" smtClean="0"/>
              <a:t>أن </a:t>
            </a:r>
            <a:r>
              <a:rPr lang="ar-SA" sz="2000" dirty="0"/>
              <a:t>نشير </a:t>
            </a:r>
            <a:r>
              <a:rPr lang="ar-SA" sz="2000" dirty="0" smtClean="0"/>
              <a:t>إلى </a:t>
            </a:r>
            <a:r>
              <a:rPr lang="ar-SA" sz="2000" dirty="0"/>
              <a:t>أ</a:t>
            </a:r>
            <a:r>
              <a:rPr lang="ar-SA" sz="2000" dirty="0" smtClean="0"/>
              <a:t>ن </a:t>
            </a:r>
            <a:r>
              <a:rPr lang="ar-SA" sz="2000" dirty="0"/>
              <a:t>ثمة عملين شعريين متكاملين يتصدران ما قيل في غزو الكويت الاول – " مرثية فارس سابق " للشاعر الدكتور غازي القصيبي والثاني قصائد غاضبة </a:t>
            </a:r>
            <a:r>
              <a:rPr lang="ar-SA" sz="2000" dirty="0" smtClean="0"/>
              <a:t>للشاعر </a:t>
            </a:r>
            <a:r>
              <a:rPr lang="ar-SA" sz="2000" dirty="0"/>
              <a:t>الدكتور ابراهيم </a:t>
            </a:r>
            <a:r>
              <a:rPr lang="ar-SA" sz="2000" dirty="0" err="1"/>
              <a:t>العواجي</a:t>
            </a:r>
            <a:r>
              <a:rPr lang="ar-SA" sz="2000" dirty="0"/>
              <a:t> </a:t>
            </a:r>
            <a:r>
              <a:rPr lang="ar-SA" sz="2000" dirty="0" smtClean="0"/>
              <a:t>.</a:t>
            </a:r>
            <a:endParaRPr lang="en-US" sz="2000" dirty="0"/>
          </a:p>
          <a:p>
            <a:r>
              <a:rPr lang="ar-SA" dirty="0"/>
              <a:t> </a:t>
            </a:r>
            <a:endParaRPr lang="en-US" dirty="0"/>
          </a:p>
          <a:p>
            <a:endParaRPr lang="en-US" dirty="0"/>
          </a:p>
        </p:txBody>
      </p:sp>
    </p:spTree>
    <p:extLst>
      <p:ext uri="{BB962C8B-B14F-4D97-AF65-F5344CB8AC3E}">
        <p14:creationId xmlns="" xmlns:p14="http://schemas.microsoft.com/office/powerpoint/2010/main" val="29608602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981200" y="762000"/>
            <a:ext cx="5868144" cy="4524315"/>
          </a:xfrm>
          <a:prstGeom prst="rect">
            <a:avLst/>
          </a:prstGeom>
        </p:spPr>
        <p:txBody>
          <a:bodyPr wrap="square">
            <a:spAutoFit/>
          </a:bodyPr>
          <a:lstStyle/>
          <a:p>
            <a:r>
              <a:rPr lang="ar-SA" sz="2400" dirty="0">
                <a:solidFill>
                  <a:schemeClr val="accent1">
                    <a:lumMod val="75000"/>
                  </a:schemeClr>
                </a:solidFill>
              </a:rPr>
              <a:t>المرأة كمحور شعري : </a:t>
            </a:r>
            <a:endParaRPr lang="ar-SA" sz="2400" dirty="0" smtClean="0">
              <a:solidFill>
                <a:schemeClr val="accent1">
                  <a:lumMod val="75000"/>
                </a:schemeClr>
              </a:solidFill>
            </a:endParaRPr>
          </a:p>
          <a:p>
            <a:endParaRPr lang="en-US" sz="2400" dirty="0">
              <a:solidFill>
                <a:schemeClr val="accent1">
                  <a:lumMod val="75000"/>
                </a:schemeClr>
              </a:solidFill>
            </a:endParaRPr>
          </a:p>
          <a:p>
            <a:r>
              <a:rPr lang="ar-SA" sz="2000" dirty="0"/>
              <a:t>المرأة كموضوع شعري يتجاوز </a:t>
            </a:r>
            <a:r>
              <a:rPr lang="ar-SA" sz="2000" dirty="0" smtClean="0"/>
              <a:t>مسألة </a:t>
            </a:r>
            <a:r>
              <a:rPr lang="ar-SA" sz="2000" dirty="0"/>
              <a:t>الغزل التقليدي الذي بدا </a:t>
            </a:r>
            <a:r>
              <a:rPr lang="ar-SA" sz="2000" dirty="0" smtClean="0"/>
              <a:t>تقليديًا </a:t>
            </a:r>
            <a:r>
              <a:rPr lang="ar-SA" sz="2000" dirty="0"/>
              <a:t>لدى شعراء الجيل الأول من الإحيائيين , حيث التركيز على ما عرف بالغزل الموضوعي </a:t>
            </a:r>
            <a:r>
              <a:rPr lang="ar-SA" sz="2000" dirty="0" smtClean="0"/>
              <a:t>الذي </a:t>
            </a:r>
            <a:r>
              <a:rPr lang="ar-SA" sz="2000" dirty="0"/>
              <a:t>يشير الى الصفات الحسية كقيم جمالية عامة , </a:t>
            </a:r>
            <a:r>
              <a:rPr lang="ar-SA" sz="2000" dirty="0" smtClean="0"/>
              <a:t>وقد </a:t>
            </a:r>
            <a:r>
              <a:rPr lang="ar-SA" sz="2000" dirty="0"/>
              <a:t>تحرج بعض شعراء الجيل الأول من قصائدهم في هذا المجال فاحرقوها كما فعل ابن عثيمين </a:t>
            </a:r>
            <a:r>
              <a:rPr lang="ar-SA" sz="2000" dirty="0" smtClean="0"/>
              <a:t>.</a:t>
            </a:r>
          </a:p>
          <a:p>
            <a:endParaRPr lang="en-US" sz="2000" dirty="0"/>
          </a:p>
          <a:p>
            <a:r>
              <a:rPr lang="ar-SA" sz="2000" dirty="0"/>
              <a:t>أما </a:t>
            </a:r>
            <a:r>
              <a:rPr lang="ar-SA" sz="2000" dirty="0" smtClean="0"/>
              <a:t>الرومانتيكيون </a:t>
            </a:r>
            <a:r>
              <a:rPr lang="ar-SA" sz="2000" dirty="0"/>
              <a:t>من أمثال الشاعر الأمير عبد الله الفيصل وغيره فيظلون قريبين من العذريين الذين دارت قصائدهم حول معاني وجدانية محضة , </a:t>
            </a:r>
            <a:r>
              <a:rPr lang="ar-SA" sz="2000" dirty="0" smtClean="0"/>
              <a:t>ولم  يخرجوا </a:t>
            </a:r>
            <a:r>
              <a:rPr lang="ar-SA" sz="2000" dirty="0"/>
              <a:t>إلى الحديث عن تجارتهم الحسية كما فعل بعض من تلاهم من الشعراء الوجدانيين من أمثال غازي القصيبي الذي </a:t>
            </a:r>
            <a:r>
              <a:rPr lang="ar-SA" sz="2000" dirty="0" smtClean="0"/>
              <a:t>أبرز </a:t>
            </a:r>
            <a:r>
              <a:rPr lang="ar-SA" sz="2000" dirty="0"/>
              <a:t>في بعض قصائده مواقف حسية وعبر عن تجارب فيه جرأة محرجة .</a:t>
            </a:r>
            <a:endParaRPr lang="en-US" sz="2000" dirty="0"/>
          </a:p>
          <a:p>
            <a:endParaRPr lang="ar-SA" sz="2000" dirty="0" smtClean="0"/>
          </a:p>
        </p:txBody>
      </p:sp>
    </p:spTree>
    <p:extLst>
      <p:ext uri="{BB962C8B-B14F-4D97-AF65-F5344CB8AC3E}">
        <p14:creationId xmlns="" xmlns:p14="http://schemas.microsoft.com/office/powerpoint/2010/main" val="28610526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905000" y="1905000"/>
            <a:ext cx="6324600" cy="1384995"/>
          </a:xfrm>
          <a:prstGeom prst="rect">
            <a:avLst/>
          </a:prstGeom>
        </p:spPr>
        <p:txBody>
          <a:bodyPr wrap="square">
            <a:spAutoFit/>
          </a:bodyPr>
          <a:lstStyle/>
          <a:p>
            <a:r>
              <a:rPr lang="ar-SA" sz="2000" dirty="0"/>
              <a:t>والمرأة حصن أمان </a:t>
            </a:r>
            <a:r>
              <a:rPr lang="ar-SA" sz="2000" dirty="0" smtClean="0"/>
              <a:t>يلجأ إليه </a:t>
            </a:r>
            <a:r>
              <a:rPr lang="ar-SA" sz="2000" dirty="0"/>
              <a:t>الشاعر عندما تحيط به الأزمة وتحدق به التوترات كما نلحظ في </a:t>
            </a:r>
            <a:r>
              <a:rPr lang="ar-SA" sz="2000" dirty="0" smtClean="0"/>
              <a:t>قصيدة الدكتور إبراهيم عواجي (يا أعز النساء):</a:t>
            </a:r>
          </a:p>
          <a:p>
            <a:r>
              <a:rPr lang="ar-SA" sz="2000" dirty="0" smtClean="0"/>
              <a:t> </a:t>
            </a:r>
            <a:endParaRPr lang="en-US" sz="2000" dirty="0"/>
          </a:p>
          <a:p>
            <a:r>
              <a:rPr lang="ar-SA" sz="2400" dirty="0"/>
              <a:t>يا </a:t>
            </a:r>
            <a:r>
              <a:rPr lang="ar-SA" sz="2400" dirty="0" smtClean="0"/>
              <a:t>أعز </a:t>
            </a:r>
            <a:r>
              <a:rPr lang="ar-SA" sz="2400" dirty="0"/>
              <a:t>النساء ! همي ثقيل          </a:t>
            </a:r>
            <a:r>
              <a:rPr lang="ar-SA" sz="2400" dirty="0" smtClean="0"/>
              <a:t>     </a:t>
            </a:r>
            <a:r>
              <a:rPr lang="ar-SA" sz="2400" dirty="0"/>
              <a:t>هل بعينك مرتع ومقيل </a:t>
            </a:r>
            <a:endParaRPr lang="en-US" sz="2400" dirty="0"/>
          </a:p>
        </p:txBody>
      </p:sp>
    </p:spTree>
    <p:extLst>
      <p:ext uri="{BB962C8B-B14F-4D97-AF65-F5344CB8AC3E}">
        <p14:creationId xmlns="" xmlns:p14="http://schemas.microsoft.com/office/powerpoint/2010/main" val="9334230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156</TotalTime>
  <Words>1697</Words>
  <Application>Microsoft Office PowerPoint</Application>
  <PresentationFormat>عرض على الشاشة (3:4)‏</PresentationFormat>
  <Paragraphs>120</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انقلاب</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Pro7</dc:creator>
  <cp:lastModifiedBy>sarah</cp:lastModifiedBy>
  <cp:revision>18</cp:revision>
  <dcterms:created xsi:type="dcterms:W3CDTF">2012-02-17T19:30:48Z</dcterms:created>
  <dcterms:modified xsi:type="dcterms:W3CDTF">2012-03-22T06:58:53Z</dcterms:modified>
</cp:coreProperties>
</file>