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62" r:id="rId2"/>
    <p:sldId id="263" r:id="rId3"/>
    <p:sldId id="264" r:id="rId4"/>
    <p:sldId id="265" r:id="rId5"/>
    <p:sldId id="266" r:id="rId6"/>
    <p:sldId id="267" r:id="rId7"/>
    <p:sldId id="268" r:id="rId8"/>
    <p:sldId id="269" r:id="rId9"/>
    <p:sldId id="270"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0" d="100"/>
          <a:sy n="70" d="100"/>
        </p:scale>
        <p:origin x="-115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5AEB2783-BB8F-49E8-824E-393DA575FCBD}" type="datetimeFigureOut">
              <a:rPr lang="ar-SA" smtClean="0"/>
              <a:pPr/>
              <a:t>29/04/33</a:t>
            </a:fld>
            <a:endParaRPr lang="ar-SA" dirty="0"/>
          </a:p>
        </p:txBody>
      </p:sp>
      <p:sp>
        <p:nvSpPr>
          <p:cNvPr id="20" name="Footer Placeholder 19"/>
          <p:cNvSpPr>
            <a:spLocks noGrp="1"/>
          </p:cNvSpPr>
          <p:nvPr>
            <p:ph type="ftr" sz="quarter" idx="11"/>
          </p:nvPr>
        </p:nvSpPr>
        <p:spPr/>
        <p:txBody>
          <a:bodyPr/>
          <a:lstStyle>
            <a:extLst/>
          </a:lstStyle>
          <a:p>
            <a:endParaRPr lang="ar-SA" dirty="0"/>
          </a:p>
        </p:txBody>
      </p:sp>
      <p:sp>
        <p:nvSpPr>
          <p:cNvPr id="10" name="Slide Number Placeholder 9"/>
          <p:cNvSpPr>
            <a:spLocks noGrp="1"/>
          </p:cNvSpPr>
          <p:nvPr>
            <p:ph type="sldNum" sz="quarter" idx="12"/>
          </p:nvPr>
        </p:nvSpPr>
        <p:spPr/>
        <p:txBody>
          <a:bodyPr/>
          <a:lstStyle>
            <a:extLst/>
          </a:lstStyle>
          <a:p>
            <a:fld id="{E992B16D-87F1-44BD-B5EB-ECE6995656E5}" type="slidenum">
              <a:rPr lang="ar-SA" smtClean="0"/>
              <a:pPr/>
              <a:t>‹#›</a:t>
            </a:fld>
            <a:endParaRPr lang="ar-SA"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EB2783-BB8F-49E8-824E-393DA575FCBD}" type="datetimeFigureOut">
              <a:rPr lang="ar-SA" smtClean="0"/>
              <a:pPr/>
              <a:t>29/04/33</a:t>
            </a:fld>
            <a:endParaRPr lang="ar-SA" dirty="0"/>
          </a:p>
        </p:txBody>
      </p:sp>
      <p:sp>
        <p:nvSpPr>
          <p:cNvPr id="5" name="Footer Placeholder 4"/>
          <p:cNvSpPr>
            <a:spLocks noGrp="1"/>
          </p:cNvSpPr>
          <p:nvPr>
            <p:ph type="ftr" sz="quarter" idx="11"/>
          </p:nvPr>
        </p:nvSpPr>
        <p:spPr/>
        <p:txBody>
          <a:bodyPr/>
          <a:lstStyle>
            <a:extLst/>
          </a:lstStyle>
          <a:p>
            <a:endParaRPr lang="ar-SA" dirty="0"/>
          </a:p>
        </p:txBody>
      </p:sp>
      <p:sp>
        <p:nvSpPr>
          <p:cNvPr id="6" name="Slide Number Placeholder 5"/>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AEB2783-BB8F-49E8-824E-393DA575FCBD}" type="datetimeFigureOut">
              <a:rPr lang="ar-SA" smtClean="0"/>
              <a:pPr/>
              <a:t>29/04/33</a:t>
            </a:fld>
            <a:endParaRPr lang="ar-SA" dirty="0"/>
          </a:p>
        </p:txBody>
      </p:sp>
      <p:sp>
        <p:nvSpPr>
          <p:cNvPr id="5" name="Footer Placeholder 4"/>
          <p:cNvSpPr>
            <a:spLocks noGrp="1"/>
          </p:cNvSpPr>
          <p:nvPr>
            <p:ph type="ftr" sz="quarter" idx="11"/>
          </p:nvPr>
        </p:nvSpPr>
        <p:spPr/>
        <p:txBody>
          <a:bodyPr/>
          <a:lstStyle>
            <a:extLst/>
          </a:lstStyle>
          <a:p>
            <a:endParaRPr lang="ar-SA" dirty="0"/>
          </a:p>
        </p:txBody>
      </p:sp>
      <p:sp>
        <p:nvSpPr>
          <p:cNvPr id="6" name="Slide Number Placeholder 5"/>
          <p:cNvSpPr>
            <a:spLocks noGrp="1"/>
          </p:cNvSpPr>
          <p:nvPr>
            <p:ph type="sldNum" sz="quarter" idx="12"/>
          </p:nvPr>
        </p:nvSpPr>
        <p:spPr/>
        <p:txBody>
          <a:bodyPr/>
          <a:lstStyle>
            <a:extLst/>
          </a:lstStyle>
          <a:p>
            <a:fld id="{E992B16D-87F1-44BD-B5EB-ECE6995656E5}" type="slidenum">
              <a:rPr lang="ar-SA" smtClean="0"/>
              <a:pPr/>
              <a:t>‹#›</a:t>
            </a:fld>
            <a:endParaRPr lang="ar-SA"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AEB2783-BB8F-49E8-824E-393DA575FCBD}" type="datetimeFigureOut">
              <a:rPr lang="ar-SA" smtClean="0"/>
              <a:pPr/>
              <a:t>29/04/33</a:t>
            </a:fld>
            <a:endParaRPr lang="ar-SA" dirty="0"/>
          </a:p>
        </p:txBody>
      </p:sp>
      <p:sp>
        <p:nvSpPr>
          <p:cNvPr id="6" name="Footer Placeholder 5"/>
          <p:cNvSpPr>
            <a:spLocks noGrp="1"/>
          </p:cNvSpPr>
          <p:nvPr>
            <p:ph type="ftr" sz="quarter" idx="11"/>
          </p:nvPr>
        </p:nvSpPr>
        <p:spPr/>
        <p:txBody>
          <a:bodyPr/>
          <a:lstStyle>
            <a:extLst/>
          </a:lstStyle>
          <a:p>
            <a:endParaRPr lang="ar-SA" dirty="0"/>
          </a:p>
        </p:txBody>
      </p:sp>
      <p:sp>
        <p:nvSpPr>
          <p:cNvPr id="7" name="Slide Number Placeholder 6"/>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AEB2783-BB8F-49E8-824E-393DA575FCBD}" type="datetimeFigureOut">
              <a:rPr lang="ar-SA" smtClean="0"/>
              <a:pPr/>
              <a:t>29/04/33</a:t>
            </a:fld>
            <a:endParaRPr lang="ar-SA" dirty="0"/>
          </a:p>
        </p:txBody>
      </p:sp>
      <p:sp>
        <p:nvSpPr>
          <p:cNvPr id="8" name="Footer Placeholder 7"/>
          <p:cNvSpPr>
            <a:spLocks noGrp="1"/>
          </p:cNvSpPr>
          <p:nvPr>
            <p:ph type="ftr" sz="quarter" idx="11"/>
          </p:nvPr>
        </p:nvSpPr>
        <p:spPr/>
        <p:txBody>
          <a:bodyPr/>
          <a:lstStyle>
            <a:extLst/>
          </a:lstStyle>
          <a:p>
            <a:endParaRPr lang="ar-SA" dirty="0"/>
          </a:p>
        </p:txBody>
      </p:sp>
      <p:sp>
        <p:nvSpPr>
          <p:cNvPr id="9" name="Slide Number Placeholder 8"/>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AEB2783-BB8F-49E8-824E-393DA575FCBD}" type="datetimeFigureOut">
              <a:rPr lang="ar-SA" smtClean="0"/>
              <a:pPr/>
              <a:t>29/04/33</a:t>
            </a:fld>
            <a:endParaRPr lang="ar-SA" dirty="0"/>
          </a:p>
        </p:txBody>
      </p:sp>
      <p:sp>
        <p:nvSpPr>
          <p:cNvPr id="4" name="Footer Placeholder 3"/>
          <p:cNvSpPr>
            <a:spLocks noGrp="1"/>
          </p:cNvSpPr>
          <p:nvPr>
            <p:ph type="ftr" sz="quarter" idx="11"/>
          </p:nvPr>
        </p:nvSpPr>
        <p:spPr/>
        <p:txBody>
          <a:bodyPr/>
          <a:lstStyle>
            <a:extLst/>
          </a:lstStyle>
          <a:p>
            <a:endParaRPr lang="ar-SA" dirty="0"/>
          </a:p>
        </p:txBody>
      </p:sp>
      <p:sp>
        <p:nvSpPr>
          <p:cNvPr id="5" name="Slide Number Placeholder 4"/>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5AEB2783-BB8F-49E8-824E-393DA575FCBD}" type="datetimeFigureOut">
              <a:rPr lang="ar-SA" smtClean="0"/>
              <a:pPr/>
              <a:t>29/04/33</a:t>
            </a:fld>
            <a:endParaRPr lang="ar-SA" dirty="0"/>
          </a:p>
        </p:txBody>
      </p:sp>
      <p:sp>
        <p:nvSpPr>
          <p:cNvPr id="3" name="Footer Placeholder 2"/>
          <p:cNvSpPr>
            <a:spLocks noGrp="1"/>
          </p:cNvSpPr>
          <p:nvPr>
            <p:ph type="ftr" sz="quarter" idx="11"/>
          </p:nvPr>
        </p:nvSpPr>
        <p:spPr/>
        <p:txBody>
          <a:bodyPr/>
          <a:lstStyle>
            <a:extLst/>
          </a:lstStyle>
          <a:p>
            <a:endParaRPr lang="ar-SA" dirty="0"/>
          </a:p>
        </p:txBody>
      </p:sp>
      <p:sp>
        <p:nvSpPr>
          <p:cNvPr id="4" name="Slide Number Placeholder 3"/>
          <p:cNvSpPr>
            <a:spLocks noGrp="1"/>
          </p:cNvSpPr>
          <p:nvPr>
            <p:ph type="sldNum" sz="quarter" idx="12"/>
          </p:nvPr>
        </p:nvSpPr>
        <p:spPr/>
        <p:txBody>
          <a:bodyPr/>
          <a:lstStyle>
            <a:extLst/>
          </a:lstStyle>
          <a:p>
            <a:fld id="{E992B16D-87F1-44BD-B5EB-ECE6995656E5}" type="slidenum">
              <a:rPr lang="ar-SA" smtClean="0"/>
              <a:pPr/>
              <a:t>‹#›</a:t>
            </a:fld>
            <a:endParaRPr lang="ar-SA"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AEB2783-BB8F-49E8-824E-393DA575FCBD}" type="datetimeFigureOut">
              <a:rPr lang="ar-SA" smtClean="0"/>
              <a:pPr/>
              <a:t>29/04/33</a:t>
            </a:fld>
            <a:endParaRPr lang="ar-SA" dirty="0"/>
          </a:p>
        </p:txBody>
      </p:sp>
      <p:sp>
        <p:nvSpPr>
          <p:cNvPr id="6" name="Footer Placeholder 5"/>
          <p:cNvSpPr>
            <a:spLocks noGrp="1"/>
          </p:cNvSpPr>
          <p:nvPr>
            <p:ph type="ftr" sz="quarter" idx="11"/>
          </p:nvPr>
        </p:nvSpPr>
        <p:spPr/>
        <p:txBody>
          <a:bodyPr/>
          <a:lstStyle>
            <a:extLst/>
          </a:lstStyle>
          <a:p>
            <a:endParaRPr lang="ar-SA" dirty="0"/>
          </a:p>
        </p:txBody>
      </p:sp>
      <p:sp>
        <p:nvSpPr>
          <p:cNvPr id="7" name="Slide Number Placeholder 6"/>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5AEB2783-BB8F-49E8-824E-393DA575FCBD}" type="datetimeFigureOut">
              <a:rPr lang="ar-SA" smtClean="0"/>
              <a:pPr/>
              <a:t>29/04/33</a:t>
            </a:fld>
            <a:endParaRPr lang="ar-SA" dirty="0"/>
          </a:p>
        </p:txBody>
      </p:sp>
      <p:sp>
        <p:nvSpPr>
          <p:cNvPr id="6" name="Footer Placeholder 5"/>
          <p:cNvSpPr>
            <a:spLocks noGrp="1"/>
          </p:cNvSpPr>
          <p:nvPr>
            <p:ph type="ftr" sz="quarter" idx="11"/>
          </p:nvPr>
        </p:nvSpPr>
        <p:spPr/>
        <p:txBody>
          <a:bodyPr/>
          <a:lstStyle>
            <a:extLst/>
          </a:lstStyle>
          <a:p>
            <a:endParaRPr lang="ar-SA" dirty="0"/>
          </a:p>
        </p:txBody>
      </p:sp>
      <p:sp>
        <p:nvSpPr>
          <p:cNvPr id="7" name="Slide Number Placeholder 6"/>
          <p:cNvSpPr>
            <a:spLocks noGrp="1"/>
          </p:cNvSpPr>
          <p:nvPr>
            <p:ph type="sldNum" sz="quarter" idx="12"/>
          </p:nvPr>
        </p:nvSpPr>
        <p:spPr/>
        <p:txBody>
          <a:bodyPr/>
          <a:lstStyle>
            <a:extLst/>
          </a:lstStyle>
          <a:p>
            <a:fld id="{E992B16D-87F1-44BD-B5EB-ECE6995656E5}" type="slidenum">
              <a:rPr lang="ar-SA" smtClean="0"/>
              <a:pPr/>
              <a:t>‹#›</a:t>
            </a:fld>
            <a:endParaRPr lang="ar-SA"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EB2783-BB8F-49E8-824E-393DA575FCBD}" type="datetimeFigureOut">
              <a:rPr lang="ar-SA" smtClean="0"/>
              <a:pPr/>
              <a:t>29/04/33</a:t>
            </a:fld>
            <a:endParaRPr lang="ar-SA" dirty="0"/>
          </a:p>
        </p:txBody>
      </p:sp>
      <p:sp>
        <p:nvSpPr>
          <p:cNvPr id="5" name="Footer Placeholder 4"/>
          <p:cNvSpPr>
            <a:spLocks noGrp="1"/>
          </p:cNvSpPr>
          <p:nvPr>
            <p:ph type="ftr" sz="quarter" idx="11"/>
          </p:nvPr>
        </p:nvSpPr>
        <p:spPr/>
        <p:txBody>
          <a:bodyPr/>
          <a:lstStyle>
            <a:extLst/>
          </a:lstStyle>
          <a:p>
            <a:endParaRPr lang="ar-SA" dirty="0"/>
          </a:p>
        </p:txBody>
      </p:sp>
      <p:sp>
        <p:nvSpPr>
          <p:cNvPr id="6" name="Slide Number Placeholder 5"/>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EB2783-BB8F-49E8-824E-393DA575FCBD}" type="datetimeFigureOut">
              <a:rPr lang="ar-SA" smtClean="0"/>
              <a:pPr/>
              <a:t>29/04/33</a:t>
            </a:fld>
            <a:endParaRPr lang="ar-SA" dirty="0"/>
          </a:p>
        </p:txBody>
      </p:sp>
      <p:sp>
        <p:nvSpPr>
          <p:cNvPr id="5" name="Footer Placeholder 4"/>
          <p:cNvSpPr>
            <a:spLocks noGrp="1"/>
          </p:cNvSpPr>
          <p:nvPr>
            <p:ph type="ftr" sz="quarter" idx="11"/>
          </p:nvPr>
        </p:nvSpPr>
        <p:spPr/>
        <p:txBody>
          <a:bodyPr/>
          <a:lstStyle>
            <a:extLst/>
          </a:lstStyle>
          <a:p>
            <a:endParaRPr lang="ar-SA" dirty="0"/>
          </a:p>
        </p:txBody>
      </p:sp>
      <p:sp>
        <p:nvSpPr>
          <p:cNvPr id="6" name="Slide Number Placeholder 5"/>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AEB2783-BB8F-49E8-824E-393DA575FCBD}" type="datetimeFigureOut">
              <a:rPr lang="ar-SA" smtClean="0"/>
              <a:pPr/>
              <a:t>29/04/33</a:t>
            </a:fld>
            <a:endParaRPr lang="ar-SA"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992B16D-87F1-44BD-B5EB-ECE6995656E5}" type="slidenum">
              <a:rPr lang="ar-SA" smtClean="0"/>
              <a:pPr/>
              <a:t>‹#›</a:t>
            </a:fld>
            <a:endParaRPr lang="ar-SA"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979712" y="3429000"/>
            <a:ext cx="6694512" cy="2808312"/>
          </a:xfrm>
          <a:solidFill>
            <a:schemeClr val="bg1"/>
          </a:solidFill>
        </p:spPr>
        <p:txBody>
          <a:bodyPr>
            <a:normAutofit/>
          </a:bodyPr>
          <a:lstStyle/>
          <a:p>
            <a:pPr algn="r"/>
            <a:r>
              <a:rPr lang="ar-SA" b="1" dirty="0" smtClean="0">
                <a:solidFill>
                  <a:schemeClr val="tx1">
                    <a:lumMod val="95000"/>
                    <a:lumOff val="5000"/>
                  </a:schemeClr>
                </a:solidFill>
              </a:rPr>
              <a:t>الرواية</a:t>
            </a:r>
            <a:br>
              <a:rPr lang="ar-SA" b="1" dirty="0" smtClean="0">
                <a:solidFill>
                  <a:schemeClr val="tx1">
                    <a:lumMod val="95000"/>
                    <a:lumOff val="5000"/>
                  </a:schemeClr>
                </a:solidFill>
              </a:rPr>
            </a:br>
            <a:r>
              <a:rPr lang="ar-SA" b="1" dirty="0" smtClean="0">
                <a:solidFill>
                  <a:schemeClr val="tx1">
                    <a:lumMod val="95000"/>
                    <a:lumOff val="5000"/>
                  </a:schemeClr>
                </a:solidFill>
              </a:rPr>
              <a:t>مقدمة نظرية </a:t>
            </a:r>
            <a:br>
              <a:rPr lang="ar-SA" b="1" dirty="0" smtClean="0">
                <a:solidFill>
                  <a:schemeClr val="tx1">
                    <a:lumMod val="95000"/>
                    <a:lumOff val="5000"/>
                  </a:schemeClr>
                </a:solidFill>
              </a:rPr>
            </a:br>
            <a:r>
              <a:rPr lang="ar-SA" sz="3200" b="1" dirty="0" smtClean="0">
                <a:solidFill>
                  <a:schemeClr val="tx1">
                    <a:lumMod val="95000"/>
                    <a:lumOff val="5000"/>
                  </a:schemeClr>
                </a:solidFill>
              </a:rPr>
              <a:t>النشأة والتطور والاتجاهات</a:t>
            </a:r>
            <a:r>
              <a:rPr lang="ar-SA" b="1" dirty="0" smtClean="0">
                <a:solidFill>
                  <a:schemeClr val="tx1">
                    <a:lumMod val="95000"/>
                    <a:lumOff val="5000"/>
                  </a:schemeClr>
                </a:solidFill>
              </a:rPr>
              <a:t/>
            </a:r>
            <a:br>
              <a:rPr lang="ar-SA" b="1" dirty="0" smtClean="0">
                <a:solidFill>
                  <a:schemeClr val="tx1">
                    <a:lumMod val="95000"/>
                    <a:lumOff val="5000"/>
                  </a:schemeClr>
                </a:solidFill>
              </a:rPr>
            </a:br>
            <a:endParaRPr lang="ar-SA" b="1" u="sng" dirty="0">
              <a:solidFill>
                <a:schemeClr val="tx1">
                  <a:lumMod val="95000"/>
                  <a:lumOff val="5000"/>
                </a:schemeClr>
              </a:solidFill>
            </a:endParaRPr>
          </a:p>
        </p:txBody>
      </p:sp>
      <p:sp>
        <p:nvSpPr>
          <p:cNvPr id="3" name="TextBox 2"/>
          <p:cNvSpPr txBox="1"/>
          <p:nvPr/>
        </p:nvSpPr>
        <p:spPr>
          <a:xfrm>
            <a:off x="3131840" y="980728"/>
            <a:ext cx="5225291" cy="707886"/>
          </a:xfrm>
          <a:prstGeom prst="rect">
            <a:avLst/>
          </a:prstGeom>
          <a:noFill/>
        </p:spPr>
        <p:txBody>
          <a:bodyPr wrap="square" rtlCol="1">
            <a:spAutoFit/>
          </a:bodyPr>
          <a:lstStyle/>
          <a:p>
            <a:r>
              <a:rPr lang="ar-SA" sz="4000" dirty="0" smtClean="0"/>
              <a:t>المحاضرة التاسعة </a:t>
            </a:r>
            <a:endParaRPr lang="ar-SA" sz="4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548680"/>
            <a:ext cx="8229600" cy="5577483"/>
          </a:xfrm>
          <a:solidFill>
            <a:schemeClr val="bg1"/>
          </a:solidFill>
        </p:spPr>
        <p:txBody>
          <a:bodyPr>
            <a:normAutofit/>
          </a:bodyPr>
          <a:lstStyle/>
          <a:p>
            <a:r>
              <a:rPr lang="ar-SA" b="1" dirty="0" smtClean="0"/>
              <a:t>ولا بد منذ البداية من تقرير حقيقة هامة , وهي أنّ الرواية السعودية لم تواكب في تطورها و ازدهارها ما ألمّ بالفنون الأخرى من نمو ونضج , وذلك لأسباب عديدة لعلّ أهمها طبيعة البنية الاجتماعية المحافظة , وما تتميز به العلاقة بين الرجل و المرأة من تأطير يلتزم بحدود الشريعة الإسلامية  , ومن المعروف أن الرواية تزدهر في المجتمعات المفتوحة التي لا تخضع فيها العلاقات الاجتماعية للتأطير و التقنين , كذلك فإن الأعمال الروائية الكبرى لا تنشأ في فترات التحول و إبان المنعطفات الحادة, بل تحتاج إلى شيء من الروية والتأمل , لهذا نجد أن فن القصة القصيرة أقدر على رصد مثل هذه التحولات .</a:t>
            </a:r>
            <a:endParaRPr lang="en-US" dirty="0" smtClean="0"/>
          </a:p>
          <a:p>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a:xfrm>
            <a:off x="457200" y="260648"/>
            <a:ext cx="8229600" cy="5865515"/>
          </a:xfrm>
          <a:solidFill>
            <a:schemeClr val="bg1"/>
          </a:solidFill>
        </p:spPr>
        <p:txBody>
          <a:bodyPr>
            <a:normAutofit fontScale="77500" lnSpcReduction="20000"/>
          </a:bodyPr>
          <a:lstStyle/>
          <a:p>
            <a:pPr>
              <a:buNone/>
            </a:pPr>
            <a:endParaRPr lang="en-US" dirty="0" smtClean="0"/>
          </a:p>
          <a:p>
            <a:r>
              <a:rPr lang="ar-SA" b="1" dirty="0" smtClean="0"/>
              <a:t>ويستطيع الدارس أن يتبيّن الخط التطوري العام لهذا الفن في الديار العربية السعودية عبر التحولات الكبرى على النحو التالي :</a:t>
            </a:r>
            <a:endParaRPr lang="en-US" dirty="0" smtClean="0"/>
          </a:p>
          <a:p>
            <a:r>
              <a:rPr lang="ar-SA" dirty="0" smtClean="0"/>
              <a:t> </a:t>
            </a:r>
            <a:r>
              <a:rPr lang="ar-SA" b="1" dirty="0" smtClean="0"/>
              <a:t>   </a:t>
            </a:r>
            <a:r>
              <a:rPr lang="ar-SA" b="1" u="sng" dirty="0" smtClean="0"/>
              <a:t>مرحلة المخاض :</a:t>
            </a:r>
            <a:endParaRPr lang="en-US" dirty="0" smtClean="0"/>
          </a:p>
          <a:p>
            <a:r>
              <a:rPr lang="ar-SA" b="1" dirty="0" smtClean="0"/>
              <a:t>حيث شهدت ظهور عدد من الأعمال شبه الروائية في ثلاثينيات هذا القرن , فكانت رواية (التوأمان) لعبد القدوس الأنصاري و (البعث) لمحمد علي مغربي , و (فكرة) لأحمد السباعي تحمل إرهاصات قوية ببزوغ هذا الفن في المنطقة الغربية (الحجاز) , وقد عبّرت هذه الأعمال الأولى عن حساسية شديدة تجاه القيم الوافدة التي بدأت تغزو المجتمع , فكانت الفكرة المحورية في هذه الأعمال الثلاثة تدور حول العلاقة الجديدة التي بدأت تنمو بين الحضارة الوافدة و الشرائح الاجتماعية الصاعدة .</a:t>
            </a:r>
            <a:endParaRPr lang="en-US" dirty="0" smtClean="0"/>
          </a:p>
          <a:p>
            <a:r>
              <a:rPr lang="ar-SA" b="1" dirty="0" smtClean="0"/>
              <a:t>وقد شهدت مرحلة المخاض انعطافة هامة في مسار الرواية السعودية بعد الحرب العالمية الثانية بعد أن تعثرت زمناً , وذلك من خلال أعمال حامد دمنهوري الذي يعتبر رائد الرواية الفنية في الأدب السعودي المعاصر , فقد رصد في روايتين : (ثمن التضحية) و (ومرت الأيام) قضايا المجتمع الحجازي , وخصوصا ً في مكة المكرمة في مرحلة التحول الكبرى .</a:t>
            </a:r>
            <a:endParaRPr lang="en-US" dirty="0" smtClean="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39952" y="2492896"/>
            <a:ext cx="4690864" cy="4065315"/>
          </a:xfrm>
          <a:solidFill>
            <a:schemeClr val="bg1"/>
          </a:solidFill>
        </p:spPr>
        <p:txBody>
          <a:bodyPr>
            <a:normAutofit fontScale="85000" lnSpcReduction="10000"/>
          </a:bodyPr>
          <a:lstStyle/>
          <a:p>
            <a:pPr>
              <a:buNone/>
            </a:pPr>
            <a:r>
              <a:rPr lang="ar-SA" b="1" dirty="0" smtClean="0"/>
              <a:t>   </a:t>
            </a:r>
          </a:p>
          <a:p>
            <a:pPr>
              <a:buNone/>
            </a:pPr>
            <a:r>
              <a:rPr lang="ar-SA" b="1" dirty="0" smtClean="0"/>
              <a:t>* </a:t>
            </a:r>
            <a:r>
              <a:rPr lang="ar-SA" b="1" u="sng" dirty="0" smtClean="0"/>
              <a:t>مرحلة التّشكل :</a:t>
            </a:r>
            <a:endParaRPr lang="en-US" dirty="0" smtClean="0"/>
          </a:p>
          <a:p>
            <a:r>
              <a:rPr lang="ar-SA" b="1" dirty="0" smtClean="0"/>
              <a:t>في عقد الستينات بدأت الرواية العربية السعودية تصوّر مشكلات الواقع الجديد في رؤية تتذبذب بين المثالية الرومانسية و الموضوعية الواقعية , خصوصاً في أعمال (إبراهيم الناصر) الذي يعتبر من أبرز و أغزر كُتّاب الرواية في هذه الحقبة وما تلاها فقد نشر أربع </a:t>
            </a:r>
            <a:r>
              <a:rPr lang="ar-SA" b="1" smtClean="0"/>
              <a:t>روايات.</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87624" y="404664"/>
            <a:ext cx="6768752" cy="5733256"/>
          </a:xfrm>
          <a:solidFill>
            <a:schemeClr val="bg1"/>
          </a:solidFill>
        </p:spPr>
        <p:txBody>
          <a:bodyPr>
            <a:normAutofit fontScale="92500"/>
          </a:bodyPr>
          <a:lstStyle/>
          <a:p>
            <a:r>
              <a:rPr lang="ar-SA" b="1" dirty="0" smtClean="0"/>
              <a:t>ولم </a:t>
            </a:r>
            <a:r>
              <a:rPr lang="ar-SA" sz="3300" b="1" dirty="0" smtClean="0"/>
              <a:t>تكن المرأة بمنأى عن اهتمام الروائيين في مرحلة التحول هذه،فقد أثيرت قضية تعليم المرأة ،ونضالها المتواصل من اجل تحقيق حلمها في رواية (لا لم يعد حلما) لفؤاد صادق مفتي</a:t>
            </a:r>
            <a:endParaRPr lang="en-US" sz="3300" b="1" dirty="0" smtClean="0"/>
          </a:p>
          <a:p>
            <a:r>
              <a:rPr lang="ar-SA" sz="3300" b="1" u="sng" dirty="0" smtClean="0"/>
              <a:t>ملحمة التحول:</a:t>
            </a:r>
            <a:endParaRPr lang="en-US" sz="3300" b="1" u="sng" dirty="0" smtClean="0"/>
          </a:p>
          <a:p>
            <a:r>
              <a:rPr lang="ar-SA" sz="3300" b="1" dirty="0" smtClean="0"/>
              <a:t>وفي مرحلة تالية يتجه الكتاب إلى صياغة ملحمة التحول حيث برزت أعمال روائية حديثة في أسلوبها ورؤيتها تميل إلى توثيق مرحلة آفلة ، وأخرى على تخوم التحول،وأهم هذه الأعمال ثلاثية عبدالعزيز مشري التي تمثلت في(الوسمية) و(الغيوم ومنابت الشجر) و(ريح الكادي) </a:t>
            </a:r>
            <a:endParaRPr lang="en-US" sz="3300" b="1"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87624" y="764704"/>
            <a:ext cx="5904656" cy="5400599"/>
          </a:xfrm>
          <a:solidFill>
            <a:schemeClr val="bg1"/>
          </a:solidFill>
        </p:spPr>
        <p:txBody>
          <a:bodyPr>
            <a:normAutofit fontScale="85000" lnSpcReduction="20000"/>
          </a:bodyPr>
          <a:lstStyle/>
          <a:p>
            <a:r>
              <a:rPr lang="ar-SA" b="1" u="sng" dirty="0" smtClean="0"/>
              <a:t>الرؤية الأخلاقية وسلم القيم:</a:t>
            </a:r>
            <a:endParaRPr lang="en-US" b="1" u="sng" dirty="0" smtClean="0"/>
          </a:p>
          <a:p>
            <a:r>
              <a:rPr lang="ar-SA" b="1" dirty="0" smtClean="0"/>
              <a:t>لقد نحا بعض الكتاب منحى أخلاقي في أعمالهم الروائية ،إذ أحسوا أن القيم في خطر نتيجة لزحف الحياة الحضرية فجندوا أقالمهم للدفاع عنها ،وقد اصطنعوا بعض أدوات الحكاية الشعبية بتكويناتها البنائية الثابتة،كما فعل طاهر عوض سلام في (الصندوق المدفون) حيث طور أدواته فيما بعد في رواياته اللاحقة (قبو الأفاعي) </a:t>
            </a:r>
            <a:endParaRPr lang="en-US" b="1" dirty="0" smtClean="0"/>
          </a:p>
          <a:p>
            <a:r>
              <a:rPr lang="ar-SA" b="1" u="sng" dirty="0" smtClean="0"/>
              <a:t>الرؤية الفكرية والمنهج التعليمي:</a:t>
            </a:r>
            <a:endParaRPr lang="en-US" b="1" u="sng" dirty="0" smtClean="0"/>
          </a:p>
          <a:p>
            <a:r>
              <a:rPr lang="ar-SA" b="1" dirty="0" smtClean="0"/>
              <a:t>وفي هذا الإطار يبرز بعض الأعمال الفكرية التي تعالج قضايا التحول معالجة نظرية مباشرة حيث تتحول بعض أحداث الرواية إلى أدلة وشواهد على صحة مايرون،ومن الكتاب الذين نهجوا هذا المنهج حمد الراشد في روايته(إبحار في الزمن المر)</a:t>
            </a:r>
            <a:endParaRPr lang="en-US" b="1"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2627784" y="620688"/>
            <a:ext cx="4038600" cy="5505475"/>
          </a:xfrm>
          <a:solidFill>
            <a:schemeClr val="bg1"/>
          </a:solidFill>
        </p:spPr>
        <p:txBody>
          <a:bodyPr>
            <a:normAutofit fontScale="92500" lnSpcReduction="20000"/>
          </a:bodyPr>
          <a:lstStyle/>
          <a:p>
            <a:r>
              <a:rPr lang="ar-SA" b="1" u="sng" dirty="0" smtClean="0"/>
              <a:t>هامش التحول:</a:t>
            </a:r>
            <a:endParaRPr lang="en-US" b="1" u="sng" dirty="0" smtClean="0"/>
          </a:p>
          <a:p>
            <a:r>
              <a:rPr lang="ar-SA" b="1" dirty="0" smtClean="0"/>
              <a:t>وإذا كانت الروايات السابقة قد عالجت قضايا التحول الاجتماعي والحضاري بشكل أو بآخر فإن ثمة خطا موازيا من الناحية التاريخية كان يسير في محاذاة المنهج المشار إليه في تللك الروايات ، فقد استغرقت هموم الذات والصدمة الحضارية ومشكلات التوثيق وقضايا التربية والدعوة جل الأعمال الروائية التي انتهجت هذا الخط.</a:t>
            </a:r>
            <a:endParaRPr lang="en-US" b="1" dirty="0" smtClean="0"/>
          </a:p>
          <a:p>
            <a:r>
              <a:rPr lang="ar-SA" b="1" dirty="0" smtClean="0"/>
              <a:t>فمن الروايات التي عالجت هموم الذات رواية (جزء من حلم) لعبدالله جفري </a:t>
            </a:r>
            <a:endParaRPr lang="en-US" b="1" dirty="0" smtClean="0"/>
          </a:p>
          <a:p>
            <a:pPr>
              <a:buNone/>
            </a:pP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sz="quarter" idx="4294967295"/>
          </p:nvPr>
        </p:nvSpPr>
        <p:spPr>
          <a:xfrm>
            <a:off x="2555776" y="908720"/>
            <a:ext cx="3743325" cy="4527550"/>
          </a:xfrm>
          <a:solidFill>
            <a:schemeClr val="bg1"/>
          </a:solidFill>
        </p:spPr>
        <p:txBody>
          <a:bodyPr>
            <a:normAutofit fontScale="62500" lnSpcReduction="20000"/>
          </a:bodyPr>
          <a:lstStyle/>
          <a:p>
            <a:endParaRPr lang="ar-SA" b="1" dirty="0" smtClean="0"/>
          </a:p>
          <a:p>
            <a:r>
              <a:rPr lang="ar-SA" b="1" dirty="0" smtClean="0"/>
              <a:t>وقد انهمك البعض في كتابة ألوان من الروايات التاريخية.</a:t>
            </a:r>
          </a:p>
          <a:p>
            <a:r>
              <a:rPr lang="ar-SA" b="1" dirty="0" smtClean="0"/>
              <a:t>ولم يكن  المنهج التجريبي غائباَََ ًعن الرواية العربية السعودية , فقد ألمت بهذا النمط من الإبداع الروائي كاتبة قصصية ومسرحية معروفة هي (رجاء عالم) في روايتها </a:t>
            </a:r>
          </a:p>
          <a:p>
            <a:r>
              <a:rPr lang="ar-SA" b="1" dirty="0" smtClean="0"/>
              <a:t>(أربعة / صفر) , وهي رواية تجريبية ليس فيها حدث محدد وشخصياتها غائمة , شديدة الغموض , ليس ثمة أي ارتباط بينها وبين البيئة المحلية بخصوصيتها الاجتماعية أو التاريخية , ومع هذا فقد نالت عليها الكاتبة جائزة دولية هي جائزة ابن زيدون.</a:t>
            </a:r>
            <a:endParaRPr lang="en-US" b="1" dirty="0" smtClean="0"/>
          </a:p>
          <a:p>
            <a:pPr>
              <a:buNone/>
            </a:pP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4294967295"/>
          </p:nvPr>
        </p:nvSpPr>
        <p:spPr>
          <a:xfrm>
            <a:off x="2051720" y="692696"/>
            <a:ext cx="5976664" cy="5688012"/>
          </a:xfrm>
          <a:solidFill>
            <a:schemeClr val="bg1"/>
          </a:solidFill>
        </p:spPr>
        <p:txBody>
          <a:bodyPr>
            <a:normAutofit fontScale="85000" lnSpcReduction="10000"/>
          </a:bodyPr>
          <a:lstStyle/>
          <a:p>
            <a:r>
              <a:rPr lang="ar-SA" b="1" dirty="0" smtClean="0"/>
              <a:t>وهكذا فقد كانت الرواية في المملكة العربية السعودية مواكبة لحركة التطور الاجتماعي في إطار جمالياتها المخصوصة فهي لا ترصد الواقع وتسجل تفاصيله بقدر ما تنفذ إلى جوهره بأدواتها الفنية ورؤيتها الخاصة , يشهد على ذلك الموجه الأخيرة من الأعمال الروائية التي بدت مواكبة لأحداث التطوّرات في الفن الروائي العربي وتتمثل في :</a:t>
            </a:r>
            <a:endParaRPr lang="en-US" b="1" dirty="0" smtClean="0"/>
          </a:p>
          <a:p>
            <a:r>
              <a:rPr lang="ar-SA" b="1" dirty="0" smtClean="0"/>
              <a:t>1_  رواية شقة الحرية للدكتور غازي القصبي , وكذلك رواية العصفورية , وقد أوردت عنها نموذجاًًًً لها فيما بعد .</a:t>
            </a:r>
            <a:endParaRPr lang="en-US" b="1" dirty="0" smtClean="0"/>
          </a:p>
          <a:p>
            <a:r>
              <a:rPr lang="ar-SA" b="1" dirty="0" smtClean="0"/>
              <a:t>2 _رواية ((الموت يمر من هنا)) لعبده خال , وقد عرّفت بها مع مقتبسات منها , موجزة .</a:t>
            </a:r>
            <a:endParaRPr lang="en-US" b="1" dirty="0" smtClean="0"/>
          </a:p>
          <a:p>
            <a:r>
              <a:rPr lang="ar-SA" b="1" dirty="0" smtClean="0"/>
              <a:t>3_ رواية ((ريح الكادي)) لعبدالعزيز مشري .</a:t>
            </a:r>
            <a:endParaRPr lang="en-US" b="1" dirty="0" smtClean="0"/>
          </a:p>
          <a:p>
            <a:endParaRPr lang="en-US" dirty="0" smtClean="0"/>
          </a:p>
          <a:p>
            <a:endParaRPr lang="ar-SA" dirty="0" smtClean="0"/>
          </a:p>
          <a:p>
            <a:endParaRPr lang="ar-S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164</TotalTime>
  <Words>510</Words>
  <Application>Microsoft Office PowerPoint</Application>
  <PresentationFormat>عرض على الشاشة (3:4)‏</PresentationFormat>
  <Paragraphs>30</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Solstice</vt:lpstr>
      <vt:lpstr>الرواية مقدمة نظرية  النشأة والتطور والاتجاهات </vt:lpstr>
      <vt:lpstr>الشريحة 2</vt:lpstr>
      <vt:lpstr>الشريحة 3</vt:lpstr>
      <vt:lpstr>الشريحة 4</vt:lpstr>
      <vt:lpstr>الشريحة 5</vt:lpstr>
      <vt:lpstr>الشريحة 6</vt:lpstr>
      <vt:lpstr>الشريحة 7</vt:lpstr>
      <vt:lpstr>الشريحة 8</vt:lpstr>
      <vt:lpstr>الشريحة 9</vt:lpstr>
    </vt:vector>
  </TitlesOfParts>
  <Company>Office07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sarah</dc:creator>
  <cp:lastModifiedBy>sarah</cp:lastModifiedBy>
  <cp:revision>28</cp:revision>
  <dcterms:created xsi:type="dcterms:W3CDTF">2012-02-21T12:19:56Z</dcterms:created>
  <dcterms:modified xsi:type="dcterms:W3CDTF">2012-03-22T07:07:10Z</dcterms:modified>
</cp:coreProperties>
</file>