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50" d="100"/>
          <a:sy n="50" d="100"/>
        </p:scale>
        <p:origin x="-1956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-12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4CE2-2E47-409A-AFB7-DB1561F0D3FD}" type="datetimeFigureOut">
              <a:rPr lang="ar-SA" smtClean="0"/>
              <a:t>04/05/33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4FEBC-B1E9-447B-987E-9C6FA00B601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4CE2-2E47-409A-AFB7-DB1561F0D3FD}" type="datetimeFigureOut">
              <a:rPr lang="ar-SA" smtClean="0"/>
              <a:t>04/05/33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4FEBC-B1E9-447B-987E-9C6FA00B601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4CE2-2E47-409A-AFB7-DB1561F0D3FD}" type="datetimeFigureOut">
              <a:rPr lang="ar-SA" smtClean="0"/>
              <a:t>04/05/33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4FEBC-B1E9-447B-987E-9C6FA00B601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4CE2-2E47-409A-AFB7-DB1561F0D3FD}" type="datetimeFigureOut">
              <a:rPr lang="ar-SA" smtClean="0"/>
              <a:t>04/05/33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4FEBC-B1E9-447B-987E-9C6FA00B601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4CE2-2E47-409A-AFB7-DB1561F0D3FD}" type="datetimeFigureOut">
              <a:rPr lang="ar-SA" smtClean="0"/>
              <a:t>04/05/33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4FEBC-B1E9-447B-987E-9C6FA00B601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4CE2-2E47-409A-AFB7-DB1561F0D3FD}" type="datetimeFigureOut">
              <a:rPr lang="ar-SA" smtClean="0"/>
              <a:t>04/05/33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4FEBC-B1E9-447B-987E-9C6FA00B601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4CE2-2E47-409A-AFB7-DB1561F0D3FD}" type="datetimeFigureOut">
              <a:rPr lang="ar-SA" smtClean="0"/>
              <a:t>04/05/33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4FEBC-B1E9-447B-987E-9C6FA00B601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4CE2-2E47-409A-AFB7-DB1561F0D3FD}" type="datetimeFigureOut">
              <a:rPr lang="ar-SA" smtClean="0"/>
              <a:t>04/05/33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4FEBC-B1E9-447B-987E-9C6FA00B601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4CE2-2E47-409A-AFB7-DB1561F0D3FD}" type="datetimeFigureOut">
              <a:rPr lang="ar-SA" smtClean="0"/>
              <a:t>04/05/33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4FEBC-B1E9-447B-987E-9C6FA00B601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4CE2-2E47-409A-AFB7-DB1561F0D3FD}" type="datetimeFigureOut">
              <a:rPr lang="ar-SA" smtClean="0"/>
              <a:t>04/05/33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4FEBC-B1E9-447B-987E-9C6FA00B601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4CE2-2E47-409A-AFB7-DB1561F0D3FD}" type="datetimeFigureOut">
              <a:rPr lang="ar-SA" smtClean="0"/>
              <a:t>04/05/33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4FEBC-B1E9-447B-987E-9C6FA00B601F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A4CE2-2E47-409A-AFB7-DB1561F0D3FD}" type="datetimeFigureOut">
              <a:rPr lang="ar-SA" smtClean="0"/>
              <a:t>04/05/33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4FEBC-B1E9-447B-987E-9C6FA00B601F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55576" y="836713"/>
            <a:ext cx="7772400" cy="115212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ar-SA" dirty="0" smtClean="0"/>
              <a:t>المحاضرة الثانية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03648" y="2060848"/>
            <a:ext cx="6400800" cy="388843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ar-SA" sz="3600" u="sng" dirty="0" smtClean="0">
                <a:solidFill>
                  <a:schemeClr val="tx2">
                    <a:lumMod val="75000"/>
                  </a:schemeClr>
                </a:solidFill>
              </a:rPr>
              <a:t>محاور المحاضرة</a:t>
            </a:r>
          </a:p>
          <a:p>
            <a:pPr algn="r"/>
            <a:r>
              <a:rPr lang="ar-SA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1-الحالة الثقافية والأدبية قبل العصر الحديث.</a:t>
            </a:r>
          </a:p>
          <a:p>
            <a:pPr algn="r"/>
            <a:r>
              <a:rPr lang="ar-SA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2- فترة اليقظة.</a:t>
            </a:r>
          </a:p>
          <a:p>
            <a:pPr algn="r"/>
            <a:r>
              <a:rPr lang="ar-SA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3- الأدب في فتر اليقظة ومحاولات التجديد.</a:t>
            </a:r>
          </a:p>
          <a:p>
            <a:endParaRPr lang="ar-SA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143000"/>
          </a:xfrm>
          <a:solidFill>
            <a:schemeClr val="accent3">
              <a:lumMod val="60000"/>
              <a:lumOff val="40000"/>
            </a:schemeClr>
          </a:solidFill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ar-SA" dirty="0" smtClean="0"/>
              <a:t>أولا: محاولة الأتراك قتل البلاد ماديا وعلميا وأدبيا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2924944"/>
            <a:ext cx="8229600" cy="2980928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ar-SA" dirty="0" smtClean="0"/>
              <a:t>1</a:t>
            </a:r>
            <a:r>
              <a:rPr lang="ar-SA" sz="4400" dirty="0" smtClean="0"/>
              <a:t>-قتل البلاد ماديا.</a:t>
            </a:r>
          </a:p>
          <a:p>
            <a:r>
              <a:rPr lang="ar-SA" sz="4400" dirty="0" smtClean="0"/>
              <a:t>2-قتل البلاد علميا.</a:t>
            </a:r>
          </a:p>
          <a:p>
            <a:r>
              <a:rPr lang="ar-SA" sz="4400" dirty="0" smtClean="0"/>
              <a:t>3- قتل البلاد أدبيا(لغة، وفنا، وموضوعا</a:t>
            </a:r>
            <a:r>
              <a:rPr lang="ar-SA" sz="4400" dirty="0" err="1" smtClean="0"/>
              <a:t>)</a:t>
            </a:r>
            <a:endParaRPr lang="ar-SA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151216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ثانيا/ فترة اليقظة</a:t>
            </a:r>
            <a:br>
              <a:rPr lang="ar-SA" dirty="0" smtClean="0"/>
            </a:br>
            <a:r>
              <a:rPr lang="ar-SA" dirty="0" smtClean="0"/>
              <a:t>من الحملة الفرنسية إلى ولاية اسماعيل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2780928"/>
            <a:ext cx="6400800" cy="352839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SA" sz="4000" dirty="0" smtClean="0">
                <a:solidFill>
                  <a:schemeClr val="tx2">
                    <a:lumMod val="75000"/>
                  </a:schemeClr>
                </a:solidFill>
              </a:rPr>
              <a:t>أسباب اليقظة(عوامل اليقظة</a:t>
            </a:r>
            <a:r>
              <a:rPr lang="ar-SA" sz="4000" dirty="0" err="1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ar-SA" sz="4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r>
              <a:rPr lang="ar-SA" sz="4000" dirty="0" smtClean="0">
                <a:solidFill>
                  <a:schemeClr val="tx2">
                    <a:lumMod val="75000"/>
                  </a:schemeClr>
                </a:solidFill>
              </a:rPr>
              <a:t>1-أسلحة علمية للحملة الفرنسية.</a:t>
            </a:r>
          </a:p>
          <a:p>
            <a:pPr algn="r"/>
            <a:r>
              <a:rPr lang="ar-SA" sz="4000" dirty="0" smtClean="0">
                <a:solidFill>
                  <a:schemeClr val="tx2">
                    <a:lumMod val="75000"/>
                  </a:schemeClr>
                </a:solidFill>
              </a:rPr>
              <a:t>2- أول الاتصال الفعلي بالثقافة الحديثة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ar-SA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ar-SA" dirty="0" smtClean="0"/>
              <a:t>الحملة الفرنسية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ar-SA" sz="4000" dirty="0" smtClean="0">
                <a:solidFill>
                  <a:schemeClr val="bg1">
                    <a:lumMod val="95000"/>
                  </a:schemeClr>
                </a:solidFill>
              </a:rPr>
              <a:t>1- أسلحتها العلمية.</a:t>
            </a:r>
          </a:p>
          <a:p>
            <a:r>
              <a:rPr lang="ar-SA" sz="4000" dirty="0" smtClean="0">
                <a:solidFill>
                  <a:schemeClr val="bg1">
                    <a:lumMod val="95000"/>
                  </a:schemeClr>
                </a:solidFill>
              </a:rPr>
              <a:t>2-عدم قدرتها على وصل المصريين بالثقافة الأوروبية وأسباب ذلك.</a:t>
            </a:r>
          </a:p>
          <a:p>
            <a:r>
              <a:rPr lang="ar-SA" sz="4000" dirty="0" smtClean="0">
                <a:solidFill>
                  <a:schemeClr val="bg1">
                    <a:lumMod val="95000"/>
                  </a:schemeClr>
                </a:solidFill>
              </a:rPr>
              <a:t>3-أثرها المحدود.</a:t>
            </a:r>
            <a:endParaRPr lang="ar-SA" sz="4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ar-SA" dirty="0" smtClean="0"/>
              <a:t>ثانيا-الاتصال الفعلي بالثقافة الحديثة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ar-SA" dirty="0" smtClean="0"/>
              <a:t>أولا- محمد على باشا والأعداء.</a:t>
            </a:r>
          </a:p>
          <a:p>
            <a:r>
              <a:rPr lang="ar-SA" dirty="0" smtClean="0"/>
              <a:t>ثانيا-إنشاء الجيش ومدارسه وجلب أساتذته.</a:t>
            </a:r>
          </a:p>
          <a:p>
            <a:r>
              <a:rPr lang="ar-SA" dirty="0" err="1" smtClean="0">
                <a:solidFill>
                  <a:schemeClr val="tx2">
                    <a:lumMod val="75000"/>
                  </a:schemeClr>
                </a:solidFill>
              </a:rPr>
              <a:t>ثالثا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-بعث </a:t>
            </a:r>
            <a:r>
              <a:rPr lang="ar-SA" dirty="0" err="1" smtClean="0">
                <a:solidFill>
                  <a:schemeClr val="tx2">
                    <a:lumMod val="75000"/>
                  </a:schemeClr>
                </a:solidFill>
              </a:rPr>
              <a:t>البعثات:</a:t>
            </a:r>
            <a:endParaRPr lang="ar-SA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1/اللقاء الأول بين المصريين والثقافة </a:t>
            </a:r>
            <a:r>
              <a:rPr lang="ar-SA" dirty="0" err="1" smtClean="0">
                <a:solidFill>
                  <a:schemeClr val="tx2">
                    <a:lumMod val="75000"/>
                  </a:schemeClr>
                </a:solidFill>
              </a:rPr>
              <a:t>الغربية.....</a:t>
            </a:r>
            <a:endParaRPr lang="ar-SA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2/وضع </a:t>
            </a:r>
            <a:r>
              <a:rPr lang="ar-SA" dirty="0" err="1" smtClean="0">
                <a:solidFill>
                  <a:schemeClr val="tx2">
                    <a:lumMod val="75000"/>
                  </a:schemeClr>
                </a:solidFill>
              </a:rPr>
              <a:t>المبتعثون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 أساس الحركة الثقافية </a:t>
            </a:r>
            <a:r>
              <a:rPr lang="ar-SA" dirty="0" err="1" smtClean="0">
                <a:solidFill>
                  <a:schemeClr val="tx2">
                    <a:lumMod val="75000"/>
                  </a:schemeClr>
                </a:solidFill>
              </a:rPr>
              <a:t>والأدبية...</a:t>
            </a:r>
            <a:endParaRPr lang="ar-SA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3/تطوير اللغة وما عملوه في هذا </a:t>
            </a:r>
            <a:r>
              <a:rPr lang="ar-SA" dirty="0" err="1" smtClean="0">
                <a:solidFill>
                  <a:schemeClr val="tx2">
                    <a:lumMod val="75000"/>
                  </a:schemeClr>
                </a:solidFill>
              </a:rPr>
              <a:t>الجانب...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(الترجمة،المصطلحات الجديدة، أفكار تتصل </a:t>
            </a:r>
            <a:r>
              <a:rPr lang="ar-SA" dirty="0" err="1" smtClean="0">
                <a:solidFill>
                  <a:schemeClr val="tx2">
                    <a:lumMod val="75000"/>
                  </a:schemeClr>
                </a:solidFill>
              </a:rPr>
              <a:t>بالحياة.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4-أثر البعثات.</a:t>
            </a:r>
            <a:endParaRPr lang="ar-SA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ar-SA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ar-SA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5544615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r"/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sz="36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ar-SA" sz="3600" dirty="0" smtClean="0"/>
              <a:t>-مظاهر ثقافية </a:t>
            </a:r>
            <a:r>
              <a:rPr lang="ar-SA" sz="3600" dirty="0" err="1" smtClean="0"/>
              <a:t>أخرى.</a:t>
            </a:r>
            <a:r>
              <a:rPr lang="ar-SA" sz="3600" dirty="0" smtClean="0"/>
              <a:t/>
            </a:r>
            <a:br>
              <a:rPr lang="ar-SA" sz="3600" dirty="0" smtClean="0"/>
            </a:br>
            <a:r>
              <a:rPr lang="ar-SA" sz="3600" dirty="0" smtClean="0"/>
              <a:t>6- ملاحظات على الحركة الثقافية في عهد محمد </a:t>
            </a:r>
            <a:r>
              <a:rPr lang="ar-SA" sz="3600" dirty="0" err="1" smtClean="0"/>
              <a:t>علي.</a:t>
            </a:r>
            <a:r>
              <a:rPr lang="ar-SA" sz="3600" dirty="0" smtClean="0"/>
              <a:t/>
            </a:r>
            <a:br>
              <a:rPr lang="ar-SA" sz="3600" dirty="0" smtClean="0"/>
            </a:br>
            <a:r>
              <a:rPr lang="ar-SA" sz="3600" dirty="0" smtClean="0"/>
              <a:t>7- الثمار التي جنيت من الحركة الثقافية في عهد محمد </a:t>
            </a:r>
            <a:r>
              <a:rPr lang="ar-SA" sz="3600" dirty="0" err="1" smtClean="0"/>
              <a:t>علي.</a:t>
            </a:r>
            <a:r>
              <a:rPr lang="ar-SA" sz="3600" dirty="0" smtClean="0"/>
              <a:t/>
            </a:r>
            <a:br>
              <a:rPr lang="ar-SA" sz="3600" dirty="0" smtClean="0"/>
            </a:br>
            <a:endParaRPr lang="ar-SA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29614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ثالثا- الأدب في فترة اليقظة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55576" y="2276872"/>
            <a:ext cx="7632848" cy="352839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r">
              <a:buFontTx/>
              <a:buChar char="-"/>
            </a:pPr>
            <a:r>
              <a:rPr lang="ar-SA" b="1" dirty="0" smtClean="0">
                <a:solidFill>
                  <a:schemeClr val="tx1"/>
                </a:solidFill>
              </a:rPr>
              <a:t>ظل الأدب في جملته على </a:t>
            </a:r>
            <a:r>
              <a:rPr lang="ar-SA" b="1" dirty="0" err="1" smtClean="0">
                <a:solidFill>
                  <a:schemeClr val="tx1"/>
                </a:solidFill>
              </a:rPr>
              <a:t>ماكان</a:t>
            </a:r>
            <a:r>
              <a:rPr lang="ar-SA" b="1" dirty="0" smtClean="0">
                <a:solidFill>
                  <a:schemeClr val="tx1"/>
                </a:solidFill>
              </a:rPr>
              <a:t> عليه من قبل.</a:t>
            </a:r>
          </a:p>
          <a:p>
            <a:pPr algn="r">
              <a:buFontTx/>
              <a:buChar char="-"/>
            </a:pPr>
            <a:r>
              <a:rPr lang="ar-SA" b="1" dirty="0" smtClean="0">
                <a:solidFill>
                  <a:schemeClr val="tx1"/>
                </a:solidFill>
              </a:rPr>
              <a:t>أبرز الأدباء طائفة من الشيوخ ذوي الثقافة التقليدية ومن عاش في ظل الأدب في العهد التركي.</a:t>
            </a:r>
          </a:p>
          <a:p>
            <a:pPr algn="r">
              <a:buFontTx/>
              <a:buChar char="-"/>
            </a:pPr>
            <a:r>
              <a:rPr lang="ar-SA" b="1" dirty="0" smtClean="0">
                <a:solidFill>
                  <a:schemeClr val="tx1"/>
                </a:solidFill>
              </a:rPr>
              <a:t>عدم ظهور أثر ملموس للثقافة الحديثة على صفحة الأدب وسبب ذلك.</a:t>
            </a:r>
          </a:p>
          <a:p>
            <a:pPr>
              <a:buFontTx/>
              <a:buChar char="-"/>
            </a:pPr>
            <a:endParaRPr lang="ar-S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176</Words>
  <Application>Microsoft Office PowerPoint</Application>
  <PresentationFormat>عرض على الشاشة (3:4)‏</PresentationFormat>
  <Paragraphs>31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المحاضرة الثانية</vt:lpstr>
      <vt:lpstr>أولا: محاولة الأتراك قتل البلاد ماديا وعلميا وأدبيا</vt:lpstr>
      <vt:lpstr> ثانيا/ فترة اليقظة من الحملة الفرنسية إلى ولاية اسماعيل </vt:lpstr>
      <vt:lpstr>الحملة الفرنسية</vt:lpstr>
      <vt:lpstr>ثانيا-الاتصال الفعلي بالثقافة الحديثة</vt:lpstr>
      <vt:lpstr> 5-مظاهر ثقافية أخرى. 6- ملاحظات على الحركة الثقافية في عهد محمد علي. 7- الثمار التي جنيت من الحركة الثقافية في عهد محمد علي. </vt:lpstr>
      <vt:lpstr> ثالثا- الأدب في فترة اليقظة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الثانية</dc:title>
  <dc:creator>sony</dc:creator>
  <cp:lastModifiedBy>sony</cp:lastModifiedBy>
  <cp:revision>3</cp:revision>
  <dcterms:created xsi:type="dcterms:W3CDTF">2012-03-26T07:11:33Z</dcterms:created>
  <dcterms:modified xsi:type="dcterms:W3CDTF">2012-03-26T08:34:42Z</dcterms:modified>
</cp:coreProperties>
</file>