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3" r:id="rId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75" d="100"/>
          <a:sy n="75" d="100"/>
        </p:scale>
        <p:origin x="-1236" y="192"/>
      </p:cViewPr>
      <p:guideLst>
        <p:guide orient="horz" pos="2160"/>
        <p:guide pos="2880"/>
      </p:guideLst>
    </p:cSldViewPr>
  </p:slideViewPr>
  <p:notesTextViewPr>
    <p:cViewPr>
      <p:scale>
        <a:sx n="100" d="100"/>
        <a:sy n="100" d="100"/>
      </p:scale>
      <p:origin x="0" y="0"/>
    </p:cViewPr>
  </p:notesTextViewPr>
  <p:sorterViewPr>
    <p:cViewPr>
      <p:scale>
        <a:sx n="66" d="100"/>
        <a:sy n="66" d="100"/>
      </p:scale>
      <p:origin x="-12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60E3BA48-2794-48E8-955A-AD86A81F172F}" type="datetimeFigureOut">
              <a:rPr lang="ar-SA" smtClean="0"/>
              <a:pPr/>
              <a:t>04/05/33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4B38566-E07F-4A80-90C5-1CA1303A23F4}"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0E3BA48-2794-48E8-955A-AD86A81F172F}" type="datetimeFigureOut">
              <a:rPr lang="ar-SA" smtClean="0"/>
              <a:pPr/>
              <a:t>04/05/33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4B38566-E07F-4A80-90C5-1CA1303A23F4}"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60E3BA48-2794-48E8-955A-AD86A81F172F}" type="datetimeFigureOut">
              <a:rPr lang="ar-SA" smtClean="0"/>
              <a:pPr/>
              <a:t>04/05/33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4B38566-E07F-4A80-90C5-1CA1303A23F4}"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60E3BA48-2794-48E8-955A-AD86A81F172F}" type="datetimeFigureOut">
              <a:rPr lang="ar-SA" smtClean="0"/>
              <a:pPr/>
              <a:t>04/05/33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A4B38566-E07F-4A80-90C5-1CA1303A23F4}"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60E3BA48-2794-48E8-955A-AD86A81F172F}" type="datetimeFigureOut">
              <a:rPr lang="ar-SA" smtClean="0"/>
              <a:pPr/>
              <a:t>04/05/33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A4B38566-E07F-4A80-90C5-1CA1303A23F4}"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60E3BA48-2794-48E8-955A-AD86A81F172F}" type="datetimeFigureOut">
              <a:rPr lang="ar-SA" smtClean="0"/>
              <a:pPr/>
              <a:t>04/05/33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A4B38566-E07F-4A80-90C5-1CA1303A23F4}"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60E3BA48-2794-48E8-955A-AD86A81F172F}" type="datetimeFigureOut">
              <a:rPr lang="ar-SA" smtClean="0"/>
              <a:pPr/>
              <a:t>04/05/33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A4B38566-E07F-4A80-90C5-1CA1303A23F4}"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0E3BA48-2794-48E8-955A-AD86A81F172F}" type="datetimeFigureOut">
              <a:rPr lang="ar-SA" smtClean="0"/>
              <a:pPr/>
              <a:t>04/05/33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A4B38566-E07F-4A80-90C5-1CA1303A23F4}"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0E3BA48-2794-48E8-955A-AD86A81F172F}" type="datetimeFigureOut">
              <a:rPr lang="ar-SA" smtClean="0"/>
              <a:pPr/>
              <a:t>04/05/33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A4B38566-E07F-4A80-90C5-1CA1303A23F4}"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0E3BA48-2794-48E8-955A-AD86A81F172F}" type="datetimeFigureOut">
              <a:rPr lang="ar-SA" smtClean="0"/>
              <a:pPr/>
              <a:t>04/05/33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4B38566-E07F-4A80-90C5-1CA1303A23F4}"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0E3BA48-2794-48E8-955A-AD86A81F172F}" type="datetimeFigureOut">
              <a:rPr lang="ar-SA" smtClean="0"/>
              <a:pPr/>
              <a:t>04/05/33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4B38566-E07F-4A80-90C5-1CA1303A23F4}"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73000">
              <a:schemeClr val="bg2">
                <a:lumMod val="90000"/>
                <a:alpha val="3000"/>
              </a:schemeClr>
            </a:gs>
            <a:gs pos="40000">
              <a:schemeClr val="bg2">
                <a:tint val="45000"/>
                <a:shade val="99000"/>
                <a:satMod val="350000"/>
              </a:schemeClr>
            </a:gs>
            <a:gs pos="100000">
              <a:schemeClr val="bg2">
                <a:shade val="20000"/>
                <a:satMod val="255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60E3BA48-2794-48E8-955A-AD86A81F172F}" type="datetimeFigureOut">
              <a:rPr lang="ar-SA" smtClean="0"/>
              <a:pPr/>
              <a:t>04/05/33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A4B38566-E07F-4A80-90C5-1CA1303A23F4}"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619672" y="1700808"/>
            <a:ext cx="6264696" cy="963538"/>
          </a:xfrm>
          <a:solidFill>
            <a:schemeClr val="bg2">
              <a:lumMod val="90000"/>
            </a:schemeClr>
          </a:solidFill>
          <a:ln>
            <a:solidFill>
              <a:schemeClr val="bg2">
                <a:lumMod val="50000"/>
              </a:schemeClr>
            </a:solidFill>
          </a:ln>
        </p:spPr>
        <p:txBody>
          <a:bodyPr/>
          <a:lstStyle/>
          <a:p>
            <a:r>
              <a:rPr lang="ar-SA" smtClean="0">
                <a:solidFill>
                  <a:schemeClr val="accent6">
                    <a:lumMod val="50000"/>
                  </a:schemeClr>
                </a:solidFill>
              </a:rPr>
              <a:t>المحاضرة </a:t>
            </a:r>
            <a:r>
              <a:rPr lang="ar-SA" smtClean="0">
                <a:solidFill>
                  <a:schemeClr val="accent6">
                    <a:lumMod val="50000"/>
                  </a:schemeClr>
                </a:solidFill>
              </a:rPr>
              <a:t>الثالثة</a:t>
            </a:r>
            <a:endParaRPr lang="ar-SA" dirty="0">
              <a:solidFill>
                <a:schemeClr val="accent6">
                  <a:lumMod val="50000"/>
                </a:schemeClr>
              </a:solidFill>
            </a:endParaRPr>
          </a:p>
        </p:txBody>
      </p:sp>
      <p:sp>
        <p:nvSpPr>
          <p:cNvPr id="3" name="عنوان فرعي 2"/>
          <p:cNvSpPr>
            <a:spLocks noGrp="1"/>
          </p:cNvSpPr>
          <p:nvPr>
            <p:ph type="subTitle" idx="1"/>
          </p:nvPr>
        </p:nvSpPr>
        <p:spPr>
          <a:xfrm>
            <a:off x="1619672" y="3501008"/>
            <a:ext cx="6400800" cy="2016224"/>
          </a:xfrm>
          <a:solidFill>
            <a:schemeClr val="accent6">
              <a:lumMod val="60000"/>
              <a:lumOff val="40000"/>
            </a:schemeClr>
          </a:solidFill>
          <a:ln>
            <a:solidFill>
              <a:schemeClr val="tx1">
                <a:lumMod val="95000"/>
                <a:lumOff val="5000"/>
              </a:schemeClr>
            </a:solidFill>
          </a:ln>
        </p:spPr>
        <p:txBody>
          <a:bodyPr>
            <a:normAutofit/>
          </a:bodyPr>
          <a:lstStyle/>
          <a:p>
            <a:r>
              <a:rPr lang="ar-SA" sz="4000" dirty="0" smtClean="0">
                <a:solidFill>
                  <a:schemeClr val="tx1">
                    <a:lumMod val="85000"/>
                    <a:lumOff val="15000"/>
                  </a:schemeClr>
                </a:solidFill>
              </a:rPr>
              <a:t>(تابع التمهيد)</a:t>
            </a:r>
          </a:p>
          <a:p>
            <a:pPr>
              <a:buFontTx/>
              <a:buChar char="-"/>
            </a:pPr>
            <a:r>
              <a:rPr lang="ar-SA" smtClean="0">
                <a:solidFill>
                  <a:schemeClr val="tx1">
                    <a:lumMod val="85000"/>
                    <a:lumOff val="15000"/>
                  </a:schemeClr>
                </a:solidFill>
              </a:rPr>
              <a:t>فترة الوعي</a:t>
            </a:r>
            <a:endParaRPr lang="ar-SA" dirty="0" smtClean="0">
              <a:solidFill>
                <a:schemeClr val="tx1">
                  <a:lumMod val="85000"/>
                  <a:lumOff val="1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99592" y="188640"/>
            <a:ext cx="7488832" cy="1512168"/>
          </a:xfrm>
          <a:solidFill>
            <a:schemeClr val="bg2">
              <a:lumMod val="90000"/>
            </a:schemeClr>
          </a:solidFill>
          <a:ln>
            <a:solidFill>
              <a:schemeClr val="bg1">
                <a:lumMod val="50000"/>
              </a:schemeClr>
            </a:solidFill>
          </a:ln>
        </p:spPr>
        <p:txBody>
          <a:bodyPr>
            <a:normAutofit fontScale="90000"/>
          </a:bodyPr>
          <a:lstStyle/>
          <a:p>
            <a:r>
              <a:rPr lang="ar-SA" sz="4000" dirty="0" smtClean="0"/>
              <a:t/>
            </a:r>
            <a:br>
              <a:rPr lang="ar-SA" sz="4000" dirty="0" smtClean="0"/>
            </a:br>
            <a:r>
              <a:rPr lang="ar-SA" sz="4000" dirty="0" smtClean="0"/>
              <a:t>فترة الوعي</a:t>
            </a:r>
            <a:br>
              <a:rPr lang="ar-SA" sz="4000" dirty="0" smtClean="0"/>
            </a:br>
            <a:r>
              <a:rPr lang="ar-SA" sz="3100" dirty="0" smtClean="0"/>
              <a:t>من ولاية إسماعيل إلى الثورة العرابية</a:t>
            </a:r>
            <a:br>
              <a:rPr lang="ar-SA" sz="3100" dirty="0" smtClean="0"/>
            </a:br>
            <a:r>
              <a:rPr lang="ar-SA" sz="2700" dirty="0" smtClean="0"/>
              <a:t>1863م - 1882</a:t>
            </a:r>
            <a:r>
              <a:rPr lang="ar-SA" sz="3600" dirty="0" smtClean="0"/>
              <a:t/>
            </a:r>
            <a:br>
              <a:rPr lang="ar-SA" sz="3600" dirty="0" smtClean="0"/>
            </a:br>
            <a:endParaRPr lang="ar-SA" sz="3600" dirty="0"/>
          </a:p>
        </p:txBody>
      </p:sp>
      <p:sp>
        <p:nvSpPr>
          <p:cNvPr id="3" name="عنصر نائب للمحتوى 2"/>
          <p:cNvSpPr>
            <a:spLocks noGrp="1"/>
          </p:cNvSpPr>
          <p:nvPr>
            <p:ph idx="1"/>
          </p:nvPr>
        </p:nvSpPr>
        <p:spPr>
          <a:xfrm>
            <a:off x="683568" y="2348881"/>
            <a:ext cx="7848872" cy="3816423"/>
          </a:xfrm>
          <a:solidFill>
            <a:schemeClr val="accent5">
              <a:lumMod val="20000"/>
              <a:lumOff val="80000"/>
            </a:schemeClr>
          </a:solidFill>
          <a:ln>
            <a:solidFill>
              <a:schemeClr val="accent5">
                <a:lumMod val="60000"/>
                <a:lumOff val="40000"/>
              </a:schemeClr>
            </a:solidFill>
          </a:ln>
        </p:spPr>
        <p:txBody>
          <a:bodyPr/>
          <a:lstStyle/>
          <a:p>
            <a:pPr algn="ctr"/>
            <a:r>
              <a:rPr lang="ar-SA" sz="2800" b="1" dirty="0" smtClean="0">
                <a:solidFill>
                  <a:schemeClr val="tx1">
                    <a:lumMod val="75000"/>
                    <a:lumOff val="25000"/>
                  </a:schemeClr>
                </a:solidFill>
              </a:rPr>
              <a:t>أبرز عوامل الوعي:</a:t>
            </a:r>
          </a:p>
          <a:p>
            <a:pPr algn="ctr"/>
            <a:endParaRPr lang="ar-SA" sz="2800" b="1" dirty="0" smtClean="0">
              <a:solidFill>
                <a:schemeClr val="tx1">
                  <a:lumMod val="75000"/>
                  <a:lumOff val="25000"/>
                </a:schemeClr>
              </a:solidFill>
            </a:endParaRPr>
          </a:p>
          <a:p>
            <a:pPr algn="ctr"/>
            <a:r>
              <a:rPr lang="ar-SA" sz="2400" b="1" dirty="0" smtClean="0">
                <a:solidFill>
                  <a:schemeClr val="accent5">
                    <a:lumMod val="50000"/>
                  </a:schemeClr>
                </a:solidFill>
              </a:rPr>
              <a:t>اشتداد الصلة بالثقافة الحديثة.</a:t>
            </a:r>
          </a:p>
          <a:p>
            <a:pPr algn="ctr"/>
            <a:r>
              <a:rPr lang="ar-SA" sz="2400" b="1" dirty="0" smtClean="0">
                <a:solidFill>
                  <a:schemeClr val="accent5">
                    <a:lumMod val="50000"/>
                  </a:schemeClr>
                </a:solidFill>
              </a:rPr>
              <a:t>إحياء التراث العربي.</a:t>
            </a:r>
          </a:p>
          <a:p>
            <a:pPr algn="ctr"/>
            <a:r>
              <a:rPr lang="ar-SA" sz="2400" b="1" dirty="0" smtClean="0">
                <a:solidFill>
                  <a:schemeClr val="accent5">
                    <a:lumMod val="50000"/>
                  </a:schemeClr>
                </a:solidFill>
              </a:rPr>
              <a:t>مؤسسات سياسية ومجالات ثقافية.</a:t>
            </a:r>
          </a:p>
          <a:p>
            <a:pPr algn="ctr"/>
            <a:r>
              <a:rPr lang="ar-SA" sz="2400" b="1" dirty="0" smtClean="0">
                <a:solidFill>
                  <a:schemeClr val="accent5">
                    <a:lumMod val="50000"/>
                  </a:schemeClr>
                </a:solidFill>
              </a:rPr>
              <a:t>الثورة الأولى.</a:t>
            </a:r>
          </a:p>
          <a:p>
            <a:endParaRPr lang="ar-SA" b="1" dirty="0" smtClean="0">
              <a:solidFill>
                <a:schemeClr val="accent5">
                  <a:lumMod val="50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188640"/>
            <a:ext cx="8208912" cy="432048"/>
          </a:xfrm>
          <a:solidFill>
            <a:schemeClr val="accent6">
              <a:lumMod val="60000"/>
              <a:lumOff val="40000"/>
            </a:schemeClr>
          </a:solidFill>
          <a:ln>
            <a:solidFill>
              <a:schemeClr val="bg2">
                <a:lumMod val="10000"/>
              </a:schemeClr>
            </a:solidFill>
          </a:ln>
        </p:spPr>
        <p:txBody>
          <a:bodyPr>
            <a:normAutofit fontScale="90000"/>
          </a:bodyPr>
          <a:lstStyle/>
          <a:p>
            <a:r>
              <a:rPr lang="ar-SA" sz="2800" b="1" dirty="0" smtClean="0">
                <a:solidFill>
                  <a:schemeClr val="accent3">
                    <a:lumMod val="50000"/>
                  </a:schemeClr>
                </a:solidFill>
              </a:rPr>
              <a:t>1- اشتداد الصلة بالثقافة الحديثة</a:t>
            </a:r>
            <a:endParaRPr lang="ar-SA" sz="2800" b="1" dirty="0">
              <a:solidFill>
                <a:schemeClr val="accent3">
                  <a:lumMod val="50000"/>
                </a:schemeClr>
              </a:solidFill>
            </a:endParaRPr>
          </a:p>
        </p:txBody>
      </p:sp>
      <p:sp>
        <p:nvSpPr>
          <p:cNvPr id="3" name="عنصر نائب للمحتوى 2"/>
          <p:cNvSpPr>
            <a:spLocks noGrp="1"/>
          </p:cNvSpPr>
          <p:nvPr>
            <p:ph idx="1"/>
          </p:nvPr>
        </p:nvSpPr>
        <p:spPr>
          <a:xfrm>
            <a:off x="467544" y="692696"/>
            <a:ext cx="8229600" cy="6120680"/>
          </a:xfrm>
          <a:solidFill>
            <a:schemeClr val="accent6">
              <a:lumMod val="20000"/>
              <a:lumOff val="80000"/>
            </a:schemeClr>
          </a:solidFill>
          <a:ln>
            <a:solidFill>
              <a:schemeClr val="accent6">
                <a:lumMod val="75000"/>
              </a:schemeClr>
            </a:solidFill>
          </a:ln>
          <a:effectLst>
            <a:reflection blurRad="6350" stA="52000" endA="300" endPos="35000" dir="5400000" sy="-100000" algn="bl" rotWithShape="0"/>
          </a:effectLst>
        </p:spPr>
        <p:txBody>
          <a:bodyPr>
            <a:normAutofit fontScale="92500"/>
          </a:bodyPr>
          <a:lstStyle/>
          <a:p>
            <a:r>
              <a:rPr lang="ar-SA" sz="2600" b="1" dirty="0" smtClean="0">
                <a:solidFill>
                  <a:schemeClr val="accent2">
                    <a:lumMod val="75000"/>
                  </a:schemeClr>
                </a:solidFill>
              </a:rPr>
              <a:t>أسباب افتتان </a:t>
            </a:r>
            <a:r>
              <a:rPr lang="ar-SA" sz="2600" b="1" dirty="0">
                <a:solidFill>
                  <a:schemeClr val="accent2">
                    <a:lumMod val="75000"/>
                  </a:schemeClr>
                </a:solidFill>
              </a:rPr>
              <a:t>إ</a:t>
            </a:r>
            <a:r>
              <a:rPr lang="ar-SA" sz="2600" b="1" dirty="0" smtClean="0">
                <a:solidFill>
                  <a:schemeClr val="accent2">
                    <a:lumMod val="75000"/>
                  </a:schemeClr>
                </a:solidFill>
              </a:rPr>
              <a:t>سماعيل باشا بالحضارة الأوروبية وسعيه إلى تطبيقها في مصر</a:t>
            </a:r>
            <a:r>
              <a:rPr lang="ar-SA" sz="3000" b="1" dirty="0" smtClean="0">
                <a:solidFill>
                  <a:schemeClr val="accent2">
                    <a:lumMod val="75000"/>
                  </a:schemeClr>
                </a:solidFill>
              </a:rPr>
              <a:t>:</a:t>
            </a:r>
          </a:p>
          <a:p>
            <a:r>
              <a:rPr lang="ar-SA" sz="2400" b="1" dirty="0" smtClean="0">
                <a:solidFill>
                  <a:schemeClr val="tx1">
                    <a:lumMod val="65000"/>
                    <a:lumOff val="35000"/>
                  </a:schemeClr>
                </a:solidFill>
              </a:rPr>
              <a:t>أراد أن </a:t>
            </a:r>
            <a:r>
              <a:rPr lang="ar-SA" sz="2400" b="1" dirty="0" err="1" smtClean="0">
                <a:solidFill>
                  <a:schemeClr val="tx1">
                    <a:lumMod val="65000"/>
                    <a:lumOff val="35000"/>
                  </a:schemeClr>
                </a:solidFill>
              </a:rPr>
              <a:t>يهيء</a:t>
            </a:r>
            <a:r>
              <a:rPr lang="ar-SA" sz="2400" b="1" dirty="0" smtClean="0">
                <a:solidFill>
                  <a:schemeClr val="tx1">
                    <a:lumMod val="65000"/>
                    <a:lumOff val="35000"/>
                  </a:schemeClr>
                </a:solidFill>
              </a:rPr>
              <a:t> لنفسه جوا من الرفاهية قريبا من الرفاهية الغربية التي عاش فيها.</a:t>
            </a:r>
          </a:p>
          <a:p>
            <a:r>
              <a:rPr lang="ar-SA" sz="2400" b="1" dirty="0" smtClean="0">
                <a:solidFill>
                  <a:schemeClr val="tx1">
                    <a:lumMod val="65000"/>
                    <a:lumOff val="35000"/>
                  </a:schemeClr>
                </a:solidFill>
              </a:rPr>
              <a:t>أراد أن يوهم نفسه ويوهم الآخرين بأنه حاكم متحضر.</a:t>
            </a:r>
          </a:p>
          <a:p>
            <a:r>
              <a:rPr lang="ar-SA" sz="2400" b="1" dirty="0" smtClean="0">
                <a:solidFill>
                  <a:schemeClr val="tx1">
                    <a:lumMod val="65000"/>
                    <a:lumOff val="35000"/>
                  </a:schemeClr>
                </a:solidFill>
              </a:rPr>
              <a:t>أراد أن يحقق لنفسه ما أمكن من استقلال عن الخلافة العثمانية.</a:t>
            </a:r>
          </a:p>
          <a:p>
            <a:r>
              <a:rPr lang="ar-SA" sz="2400" b="1" dirty="0" smtClean="0">
                <a:solidFill>
                  <a:schemeClr val="tx1">
                    <a:lumMod val="65000"/>
                    <a:lumOff val="35000"/>
                  </a:schemeClr>
                </a:solidFill>
              </a:rPr>
              <a:t>أراد أن يسترضي الأجانب فاخذ يحاول الظهور بالسلوك الأوروبي</a:t>
            </a:r>
            <a:r>
              <a:rPr lang="ar-SA" sz="2400" b="1" dirty="0">
                <a:solidFill>
                  <a:schemeClr val="tx1">
                    <a:lumMod val="65000"/>
                    <a:lumOff val="35000"/>
                  </a:schemeClr>
                </a:solidFill>
              </a:rPr>
              <a:t>.</a:t>
            </a:r>
            <a:r>
              <a:rPr lang="ar-SA" sz="2400" b="1" dirty="0" smtClean="0">
                <a:solidFill>
                  <a:schemeClr val="tx1">
                    <a:lumMod val="65000"/>
                    <a:lumOff val="35000"/>
                  </a:schemeClr>
                </a:solidFill>
              </a:rPr>
              <a:t> </a:t>
            </a:r>
          </a:p>
          <a:p>
            <a:r>
              <a:rPr lang="ar-SA" sz="2600" b="1" dirty="0" smtClean="0">
                <a:solidFill>
                  <a:schemeClr val="accent2">
                    <a:lumMod val="75000"/>
                  </a:schemeClr>
                </a:solidFill>
              </a:rPr>
              <a:t>مظاهر التحضر في عهد إسماعيل:</a:t>
            </a:r>
          </a:p>
          <a:p>
            <a:r>
              <a:rPr lang="ar-SA" sz="2400" b="1" dirty="0" smtClean="0">
                <a:solidFill>
                  <a:schemeClr val="tx1">
                    <a:lumMod val="65000"/>
                    <a:lumOff val="35000"/>
                  </a:schemeClr>
                </a:solidFill>
              </a:rPr>
              <a:t>أكثر من  إنشاء القصور، وإقامة الحفلات، والأخذ بمظاهر الترف والبذخ،كما حدث في حفلات افتتاح قناة السويس.</a:t>
            </a:r>
          </a:p>
          <a:p>
            <a:r>
              <a:rPr lang="ar-SA" sz="2400" b="1" dirty="0" smtClean="0">
                <a:solidFill>
                  <a:schemeClr val="tx1">
                    <a:lumMod val="65000"/>
                    <a:lumOff val="35000"/>
                  </a:schemeClr>
                </a:solidFill>
              </a:rPr>
              <a:t>إعادة البعثات للتعلم إلى أوروبا.</a:t>
            </a:r>
          </a:p>
          <a:p>
            <a:r>
              <a:rPr lang="ar-SA" sz="2400" b="1" dirty="0" smtClean="0">
                <a:solidFill>
                  <a:schemeClr val="tx1">
                    <a:lumMod val="65000"/>
                    <a:lumOff val="35000"/>
                  </a:schemeClr>
                </a:solidFill>
              </a:rPr>
              <a:t>إعادة فتح المدارس.</a:t>
            </a:r>
          </a:p>
          <a:p>
            <a:r>
              <a:rPr lang="ar-SA" sz="2400" b="1" dirty="0" smtClean="0">
                <a:solidFill>
                  <a:schemeClr val="tx1">
                    <a:lumMod val="65000"/>
                    <a:lumOff val="35000"/>
                  </a:schemeClr>
                </a:solidFill>
              </a:rPr>
              <a:t>إعادة فتح مدرسة الألسن،وإلحاق مدرسة الإدارة </a:t>
            </a:r>
            <a:r>
              <a:rPr lang="ar-SA" sz="2400" b="1" dirty="0" err="1" smtClean="0">
                <a:solidFill>
                  <a:schemeClr val="tx1">
                    <a:lumMod val="65000"/>
                    <a:lumOff val="35000"/>
                  </a:schemeClr>
                </a:solidFill>
              </a:rPr>
              <a:t>بها</a:t>
            </a:r>
            <a:r>
              <a:rPr lang="ar-SA" sz="2400" b="1" dirty="0" smtClean="0">
                <a:solidFill>
                  <a:schemeClr val="tx1">
                    <a:lumMod val="65000"/>
                    <a:lumOff val="35000"/>
                  </a:schemeClr>
                </a:solidFill>
              </a:rPr>
              <a:t> بعد تسميتها بالحقوق.</a:t>
            </a:r>
          </a:p>
          <a:p>
            <a:r>
              <a:rPr lang="ar-SA" sz="2400" b="1" dirty="0" smtClean="0">
                <a:solidFill>
                  <a:schemeClr val="tx1">
                    <a:lumMod val="65000"/>
                    <a:lumOff val="35000"/>
                  </a:schemeClr>
                </a:solidFill>
              </a:rPr>
              <a:t>العمل على افتتاح المدارس </a:t>
            </a:r>
            <a:r>
              <a:rPr lang="ar-SA" sz="2400" b="1" dirty="0" err="1" smtClean="0">
                <a:solidFill>
                  <a:schemeClr val="tx1">
                    <a:lumMod val="65000"/>
                    <a:lumOff val="35000"/>
                  </a:schemeClr>
                </a:solidFill>
              </a:rPr>
              <a:t>الإبتدائية</a:t>
            </a:r>
            <a:r>
              <a:rPr lang="ar-SA" sz="2400" b="1" dirty="0" smtClean="0">
                <a:solidFill>
                  <a:schemeClr val="tx1">
                    <a:lumMod val="65000"/>
                    <a:lumOff val="35000"/>
                  </a:schemeClr>
                </a:solidFill>
              </a:rPr>
              <a:t> والثانوية.</a:t>
            </a:r>
          </a:p>
          <a:p>
            <a:r>
              <a:rPr lang="ar-SA" sz="2400" b="1" dirty="0" smtClean="0">
                <a:solidFill>
                  <a:schemeClr val="tx1">
                    <a:lumMod val="65000"/>
                    <a:lumOff val="35000"/>
                  </a:schemeClr>
                </a:solidFill>
              </a:rPr>
              <a:t>افتتاح أول مدرسة للبنات.</a:t>
            </a:r>
          </a:p>
          <a:p>
            <a:r>
              <a:rPr lang="ar-SA" sz="2400" b="1" dirty="0" smtClean="0">
                <a:solidFill>
                  <a:schemeClr val="tx1">
                    <a:lumMod val="65000"/>
                    <a:lumOff val="35000"/>
                  </a:schemeClr>
                </a:solidFill>
              </a:rPr>
              <a:t>إنشاء مدرسة دار العلوم.</a:t>
            </a:r>
          </a:p>
          <a:p>
            <a:r>
              <a:rPr lang="ar-SA" sz="2400" b="1" dirty="0" smtClean="0">
                <a:solidFill>
                  <a:schemeClr val="tx1">
                    <a:lumMod val="65000"/>
                    <a:lumOff val="35000"/>
                  </a:schemeClr>
                </a:solidFill>
              </a:rPr>
              <a:t>الجهود الأهلية المؤازرة للجهود الرسمية المتمثلة في (إتحاد الشبيبة المصرية)</a:t>
            </a:r>
          </a:p>
          <a:p>
            <a:endParaRPr lang="ar-SA" sz="2400" b="1" dirty="0" smtClean="0">
              <a:solidFill>
                <a:schemeClr val="tx1">
                  <a:lumMod val="65000"/>
                  <a:lumOff val="35000"/>
                </a:schemeClr>
              </a:solidFill>
            </a:endParaRPr>
          </a:p>
          <a:p>
            <a:endParaRPr lang="ar-SA" sz="2400" b="1" dirty="0" smtClean="0">
              <a:solidFill>
                <a:schemeClr val="tx1">
                  <a:lumMod val="65000"/>
                  <a:lumOff val="35000"/>
                </a:schemeClr>
              </a:solidFill>
            </a:endParaRPr>
          </a:p>
          <a:p>
            <a:endParaRPr lang="ar-SA" sz="2400" b="1" dirty="0" smtClean="0">
              <a:solidFill>
                <a:schemeClr val="tx1">
                  <a:lumMod val="75000"/>
                  <a:lumOff val="25000"/>
                </a:schemeClr>
              </a:solidFill>
            </a:endParaRPr>
          </a:p>
          <a:p>
            <a:endParaRPr lang="ar-SA" sz="2400" b="1" dirty="0" smtClean="0">
              <a:solidFill>
                <a:schemeClr val="tx1">
                  <a:lumMod val="75000"/>
                  <a:lumOff val="25000"/>
                </a:schemeClr>
              </a:solidFill>
            </a:endParaRPr>
          </a:p>
          <a:p>
            <a:endParaRPr lang="ar-SA" sz="2400" b="1" dirty="0" smtClean="0">
              <a:solidFill>
                <a:schemeClr val="tx1">
                  <a:lumMod val="75000"/>
                  <a:lumOff val="25000"/>
                </a:schemeClr>
              </a:solidFill>
            </a:endParaRPr>
          </a:p>
          <a:p>
            <a:endParaRPr lang="ar-SA" sz="2400" b="1" dirty="0" smtClean="0">
              <a:solidFill>
                <a:schemeClr val="tx1">
                  <a:lumMod val="75000"/>
                  <a:lumOff val="25000"/>
                </a:schemeClr>
              </a:solidFill>
            </a:endParaRPr>
          </a:p>
          <a:p>
            <a:endParaRPr lang="ar-SA" sz="2800" dirty="0">
              <a:ln>
                <a:solidFill>
                  <a:schemeClr val="accent6">
                    <a:lumMod val="75000"/>
                  </a:schemeClr>
                </a:solidFill>
              </a:ln>
              <a:solidFill>
                <a:schemeClr val="accent3">
                  <a:lumMod val="50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22114"/>
          </a:xfrm>
          <a:solidFill>
            <a:schemeClr val="accent6">
              <a:lumMod val="20000"/>
              <a:lumOff val="80000"/>
            </a:schemeClr>
          </a:solidFill>
          <a:ln>
            <a:solidFill>
              <a:schemeClr val="accent6">
                <a:lumMod val="75000"/>
              </a:schemeClr>
            </a:solidFill>
          </a:ln>
        </p:spPr>
        <p:txBody>
          <a:bodyPr>
            <a:normAutofit/>
          </a:bodyPr>
          <a:lstStyle/>
          <a:p>
            <a:r>
              <a:rPr lang="ar-SA" sz="2800" dirty="0" smtClean="0"/>
              <a:t>2</a:t>
            </a:r>
            <a:r>
              <a:rPr lang="ar-SA" sz="3200" dirty="0" smtClean="0"/>
              <a:t>-إحياء التراث العربي</a:t>
            </a:r>
            <a:endParaRPr lang="ar-SA" sz="3200" dirty="0"/>
          </a:p>
        </p:txBody>
      </p:sp>
      <p:sp>
        <p:nvSpPr>
          <p:cNvPr id="3" name="عنصر نائب للمحتوى 2"/>
          <p:cNvSpPr>
            <a:spLocks noGrp="1"/>
          </p:cNvSpPr>
          <p:nvPr>
            <p:ph idx="1"/>
          </p:nvPr>
        </p:nvSpPr>
        <p:spPr>
          <a:xfrm>
            <a:off x="457200" y="1484784"/>
            <a:ext cx="8229600" cy="4641379"/>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ln>
            <a:solidFill>
              <a:schemeClr val="accent1">
                <a:lumMod val="75000"/>
              </a:schemeClr>
            </a:solidFill>
          </a:ln>
          <a:effectLst>
            <a:outerShdw blurRad="76200" dir="18900000" sy="23000" kx="-1200000" algn="bl" rotWithShape="0">
              <a:prstClr val="black">
                <a:alpha val="20000"/>
              </a:prstClr>
            </a:outerShdw>
          </a:effectLst>
        </p:spPr>
        <p:txBody>
          <a:bodyPr>
            <a:normAutofit lnSpcReduction="10000"/>
          </a:bodyPr>
          <a:lstStyle/>
          <a:p>
            <a:r>
              <a:rPr lang="ar-SA" sz="2400" b="1" dirty="0" smtClean="0">
                <a:solidFill>
                  <a:schemeClr val="accent6">
                    <a:lumMod val="75000"/>
                  </a:schemeClr>
                </a:solidFill>
              </a:rPr>
              <a:t>بواعث الإحياء:</a:t>
            </a:r>
          </a:p>
          <a:p>
            <a:r>
              <a:rPr lang="ar-SA" sz="2000" dirty="0" smtClean="0">
                <a:solidFill>
                  <a:schemeClr val="tx2">
                    <a:lumMod val="75000"/>
                  </a:schemeClr>
                </a:solidFill>
              </a:rPr>
              <a:t>1</a:t>
            </a:r>
            <a:r>
              <a:rPr lang="ar-SA" sz="2000" b="1" dirty="0" smtClean="0">
                <a:solidFill>
                  <a:schemeClr val="tx2">
                    <a:lumMod val="75000"/>
                  </a:schemeClr>
                </a:solidFill>
              </a:rPr>
              <a:t>- إحساس المثقفين بضرورة إبراز عظمة بلادهم وإشراق تاريخهم وجلال حضارتهم وأنهم ليسو عالة على الغرب وثقافتهم.</a:t>
            </a:r>
          </a:p>
          <a:p>
            <a:r>
              <a:rPr lang="ar-SA" sz="2000" b="1" dirty="0" smtClean="0">
                <a:solidFill>
                  <a:schemeClr val="tx2">
                    <a:lumMod val="75000"/>
                  </a:schemeClr>
                </a:solidFill>
              </a:rPr>
              <a:t>2- رغبة المثقفين العرب في مواجهة الثقافة الوافدة بثقافة عربية أصيلة منتقاة من روائع التراث العربي القديم وبعيدة عن عصور التخلف.</a:t>
            </a:r>
          </a:p>
          <a:p>
            <a:r>
              <a:rPr lang="ar-SA" sz="2400" b="1" dirty="0" smtClean="0">
                <a:solidFill>
                  <a:schemeClr val="accent6">
                    <a:lumMod val="75000"/>
                  </a:schemeClr>
                </a:solidFill>
              </a:rPr>
              <a:t>وسائل الإحياء:</a:t>
            </a:r>
          </a:p>
          <a:p>
            <a:r>
              <a:rPr lang="ar-SA" sz="2000" b="1" dirty="0" smtClean="0">
                <a:solidFill>
                  <a:schemeClr val="tx2">
                    <a:lumMod val="75000"/>
                  </a:schemeClr>
                </a:solidFill>
              </a:rPr>
              <a:t>1-جمعية المعارف وأثرها:</a:t>
            </a:r>
          </a:p>
          <a:p>
            <a:r>
              <a:rPr lang="ar-SA" sz="2000" b="1" dirty="0" smtClean="0">
                <a:solidFill>
                  <a:schemeClr val="tx2">
                    <a:lumMod val="75000"/>
                  </a:schemeClr>
                </a:solidFill>
              </a:rPr>
              <a:t>اهتمت بإحياء عددا كبيرا من كتب التاريخ والأدب العربي،ونشرت الدواوين الشعرية في عصور ازدهار الأدب في المشرق والأندلس.</a:t>
            </a:r>
          </a:p>
          <a:p>
            <a:r>
              <a:rPr lang="ar-SA" sz="2000" b="1" dirty="0" smtClean="0">
                <a:solidFill>
                  <a:schemeClr val="tx2">
                    <a:lumMod val="75000"/>
                  </a:schemeClr>
                </a:solidFill>
              </a:rPr>
              <a:t>2- دار الكتب المصرية:</a:t>
            </a:r>
          </a:p>
          <a:p>
            <a:r>
              <a:rPr lang="ar-SA" sz="2000" b="1" dirty="0" smtClean="0">
                <a:solidFill>
                  <a:schemeClr val="tx2">
                    <a:lumMod val="75000"/>
                  </a:schemeClr>
                </a:solidFill>
              </a:rPr>
              <a:t>اقترح علي مبارك إنشاء هذه الدار لتجمع فيها الكتب المتناثرة في الأضرحة والمساجد والمكتبات الخاصة للقراءة والاستفادة.</a:t>
            </a:r>
          </a:p>
          <a:p>
            <a:r>
              <a:rPr lang="ar-SA" sz="2000" b="1" dirty="0" smtClean="0">
                <a:solidFill>
                  <a:schemeClr val="tx2">
                    <a:lumMod val="75000"/>
                  </a:schemeClr>
                </a:solidFill>
              </a:rPr>
              <a:t> </a:t>
            </a:r>
            <a:endParaRPr lang="ar-SA" sz="2000" b="1" dirty="0">
              <a:solidFill>
                <a:schemeClr val="tx2">
                  <a:lumMod val="75000"/>
                </a:schemeClr>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63688" y="116632"/>
            <a:ext cx="5328592" cy="648072"/>
          </a:xfrm>
          <a:solidFill>
            <a:schemeClr val="accent4">
              <a:lumMod val="75000"/>
            </a:schemeClr>
          </a:solidFill>
        </p:spPr>
        <p:txBody>
          <a:bodyPr>
            <a:normAutofit/>
          </a:bodyPr>
          <a:lstStyle/>
          <a:p>
            <a:r>
              <a:rPr lang="ar-SA" sz="3600" dirty="0" smtClean="0">
                <a:solidFill>
                  <a:schemeClr val="accent4">
                    <a:lumMod val="20000"/>
                    <a:lumOff val="80000"/>
                  </a:schemeClr>
                </a:solidFill>
              </a:rPr>
              <a:t>مؤسسات سياسية ومجالات ثقافية</a:t>
            </a:r>
            <a:endParaRPr lang="ar-SA" sz="3600" dirty="0">
              <a:solidFill>
                <a:schemeClr val="accent4">
                  <a:lumMod val="20000"/>
                  <a:lumOff val="80000"/>
                </a:schemeClr>
              </a:solidFill>
            </a:endParaRPr>
          </a:p>
        </p:txBody>
      </p:sp>
      <p:sp>
        <p:nvSpPr>
          <p:cNvPr id="3" name="عنصر نائب للمحتوى 2"/>
          <p:cNvSpPr>
            <a:spLocks noGrp="1"/>
          </p:cNvSpPr>
          <p:nvPr>
            <p:ph idx="1"/>
          </p:nvPr>
        </p:nvSpPr>
        <p:spPr>
          <a:xfrm>
            <a:off x="0" y="836712"/>
            <a:ext cx="9144000" cy="6021288"/>
          </a:xfr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a:ln>
            <a:solidFill>
              <a:schemeClr val="accent4">
                <a:lumMod val="75000"/>
              </a:schemeClr>
            </a:solidFill>
          </a:ln>
        </p:spPr>
        <p:txBody>
          <a:bodyPr>
            <a:normAutofit fontScale="92500" lnSpcReduction="10000"/>
          </a:bodyPr>
          <a:lstStyle/>
          <a:p>
            <a:r>
              <a:rPr lang="ar-SA" sz="2400" b="1" dirty="0" smtClean="0"/>
              <a:t>مجلس شورى  النواب وأسباب إنشائه</a:t>
            </a:r>
          </a:p>
          <a:p>
            <a:r>
              <a:rPr lang="ar-SA" sz="2400" b="1" dirty="0" smtClean="0"/>
              <a:t>السماح بالظهور لبعض الصحف:</a:t>
            </a:r>
          </a:p>
          <a:p>
            <a:r>
              <a:rPr lang="ar-SA" sz="2400" b="1" dirty="0" smtClean="0"/>
              <a:t>السماح في البداية للصحف الرسمية البعيدة عن السياسة مثل (الوقائع المصرية) التي كانت تعتبر الصحيفة الرسمية، ومثل اليعسوب التي كانت مجلة طبية شهرية، وكروضة المدارس التي كانت مجلة ثقافية أدبية نصف شهرية.</a:t>
            </a:r>
          </a:p>
          <a:p>
            <a:r>
              <a:rPr lang="ar-SA" sz="2400" b="1" dirty="0" smtClean="0"/>
              <a:t>ثم بدأت الصحافة تبعد عن الجانب الرسمي وتتصل بالسياسة وصحيفة (الجوائب ) التي  كانت تصدر في الآستانة لأحمد فارس الشدياق.</a:t>
            </a:r>
          </a:p>
          <a:p>
            <a:r>
              <a:rPr lang="ar-SA" sz="2400" b="1" dirty="0" smtClean="0"/>
              <a:t>جهود المصريين  والمهاجرين الشاميين </a:t>
            </a:r>
          </a:p>
          <a:p>
            <a:r>
              <a:rPr lang="ar-SA" sz="2400" b="1" dirty="0" smtClean="0">
                <a:solidFill>
                  <a:schemeClr val="accent1">
                    <a:lumMod val="75000"/>
                  </a:schemeClr>
                </a:solidFill>
              </a:rPr>
              <a:t>صحف أصدرها المسيحيون </a:t>
            </a:r>
            <a:r>
              <a:rPr lang="ar-SA" sz="2400" b="1" dirty="0" err="1" smtClean="0">
                <a:solidFill>
                  <a:schemeClr val="accent1">
                    <a:lumMod val="75000"/>
                  </a:schemeClr>
                </a:solidFill>
              </a:rPr>
              <a:t>الشاميون</a:t>
            </a:r>
            <a:r>
              <a:rPr lang="ar-SA" sz="2400" b="1" dirty="0" smtClean="0">
                <a:solidFill>
                  <a:schemeClr val="accent1">
                    <a:lumMod val="75000"/>
                  </a:schemeClr>
                </a:solidFill>
              </a:rPr>
              <a:t> المهاجرون من مثل:(  الكوكب الشرقي لسليم الحموي، والاهرام لسليم وبشار تقلا، ومصر والتجارة لاديب إسحاق وسليم نقاش).</a:t>
            </a:r>
          </a:p>
          <a:p>
            <a:r>
              <a:rPr lang="ar-SA" sz="2400" b="1" dirty="0" smtClean="0"/>
              <a:t>دعوة جمال الدين الأفغاني التحررية:</a:t>
            </a:r>
          </a:p>
          <a:p>
            <a:pPr marL="1200150" lvl="2" indent="-342900">
              <a:buFont typeface="+mj-lt"/>
              <a:buAutoNum type="arabicPeriod"/>
            </a:pPr>
            <a:r>
              <a:rPr lang="ar-SA" dirty="0" smtClean="0">
                <a:solidFill>
                  <a:schemeClr val="accent1">
                    <a:lumMod val="75000"/>
                  </a:schemeClr>
                </a:solidFill>
              </a:rPr>
              <a:t>ودوافع إقبال الشاميين والمصريين عليها.</a:t>
            </a:r>
          </a:p>
          <a:p>
            <a:pPr marL="1200150" lvl="2" indent="-342900">
              <a:buFont typeface="+mj-lt"/>
              <a:buAutoNum type="arabicPeriod"/>
            </a:pPr>
            <a:r>
              <a:rPr lang="ar-SA" dirty="0" smtClean="0">
                <a:solidFill>
                  <a:schemeClr val="accent1">
                    <a:lumMod val="75000"/>
                  </a:schemeClr>
                </a:solidFill>
              </a:rPr>
              <a:t>كونت حركة فكرية أدبية نشطة أثرت على اللغة </a:t>
            </a:r>
            <a:r>
              <a:rPr lang="ar-SA" dirty="0" err="1" smtClean="0">
                <a:solidFill>
                  <a:schemeClr val="accent1">
                    <a:lumMod val="75000"/>
                  </a:schemeClr>
                </a:solidFill>
              </a:rPr>
              <a:t>و</a:t>
            </a:r>
            <a:r>
              <a:rPr lang="ar-SA" dirty="0" smtClean="0">
                <a:solidFill>
                  <a:schemeClr val="accent1">
                    <a:lumMod val="75000"/>
                  </a:schemeClr>
                </a:solidFill>
              </a:rPr>
              <a:t> الأدب.</a:t>
            </a:r>
          </a:p>
          <a:p>
            <a:pPr marL="800100" lvl="1" indent="-342900"/>
            <a:r>
              <a:rPr lang="ar-SA" sz="2600" b="1" dirty="0" smtClean="0"/>
              <a:t>الجمعيات الثقافية التي كانت مجالا لتبادل </a:t>
            </a:r>
            <a:r>
              <a:rPr lang="ar-SA" sz="2600" b="1" dirty="0" err="1" smtClean="0"/>
              <a:t>الآراءوأثرها</a:t>
            </a:r>
            <a:r>
              <a:rPr lang="ar-SA" sz="2600" b="1" dirty="0" smtClean="0"/>
              <a:t> في إتاحة الفرصة  للألسن للتمرن على الخطابة. من مثل جمعية الخيرية الإسلامية وكان من عمدها </a:t>
            </a:r>
            <a:r>
              <a:rPr lang="ar-SA" sz="2600" b="1" dirty="0" err="1" smtClean="0"/>
              <a:t>عبدالله</a:t>
            </a:r>
            <a:r>
              <a:rPr lang="ar-SA" sz="2600" b="1" dirty="0" smtClean="0"/>
              <a:t> النديم خطيب الثورة العرابية.</a:t>
            </a:r>
          </a:p>
          <a:p>
            <a:pPr algn="ctr"/>
            <a:endParaRPr lang="ar-SA" sz="2200" dirty="0" smtClean="0"/>
          </a:p>
          <a:p>
            <a:pPr algn="ctr"/>
            <a:endParaRPr lang="ar-SA" sz="2200" dirty="0" smtClean="0"/>
          </a:p>
          <a:p>
            <a:pPr algn="ctr"/>
            <a:endParaRPr lang="ar-SA" sz="2200" b="1" dirty="0" smtClean="0"/>
          </a:p>
          <a:p>
            <a:endParaRPr lang="ar-SA" sz="24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051720" y="260648"/>
            <a:ext cx="4752528" cy="850106"/>
          </a:xfrm>
          <a:solidFill>
            <a:schemeClr val="accent6">
              <a:lumMod val="60000"/>
              <a:lumOff val="40000"/>
            </a:schemeClr>
          </a:solidFill>
          <a:ln>
            <a:solidFill>
              <a:schemeClr val="accent6">
                <a:lumMod val="50000"/>
              </a:schemeClr>
            </a:solidFill>
          </a:ln>
          <a:effectLst>
            <a:glow rad="228600">
              <a:schemeClr val="accent6">
                <a:satMod val="175000"/>
                <a:alpha val="40000"/>
              </a:schemeClr>
            </a:glow>
          </a:effectLst>
        </p:spPr>
        <p:txBody>
          <a:bodyPr>
            <a:normAutofit/>
          </a:bodyPr>
          <a:lstStyle/>
          <a:p>
            <a:r>
              <a:rPr lang="ar-SA" sz="3600" dirty="0" smtClean="0">
                <a:solidFill>
                  <a:schemeClr val="tx1">
                    <a:lumMod val="75000"/>
                    <a:lumOff val="25000"/>
                  </a:schemeClr>
                </a:solidFill>
              </a:rPr>
              <a:t>4- الثورة الأولى</a:t>
            </a:r>
            <a:endParaRPr lang="ar-SA" sz="3600" dirty="0">
              <a:solidFill>
                <a:schemeClr val="tx1">
                  <a:lumMod val="75000"/>
                  <a:lumOff val="25000"/>
                </a:schemeClr>
              </a:solidFill>
            </a:endParaRPr>
          </a:p>
        </p:txBody>
      </p:sp>
      <p:sp>
        <p:nvSpPr>
          <p:cNvPr id="3" name="عنصر نائب للمحتوى 2"/>
          <p:cNvSpPr>
            <a:spLocks noGrp="1"/>
          </p:cNvSpPr>
          <p:nvPr>
            <p:ph idx="1"/>
          </p:nvPr>
        </p:nvSpPr>
        <p:spPr>
          <a:solidFill>
            <a:schemeClr val="bg2"/>
          </a:solidFill>
          <a:ln>
            <a:solidFill>
              <a:schemeClr val="accent6">
                <a:lumMod val="75000"/>
              </a:schemeClr>
            </a:solidFill>
          </a:ln>
        </p:spPr>
        <p:txBody>
          <a:bodyPr>
            <a:normAutofit fontScale="70000" lnSpcReduction="20000"/>
          </a:bodyPr>
          <a:lstStyle/>
          <a:p>
            <a:r>
              <a:rPr lang="ar-SA" b="1" u="sng" dirty="0" smtClean="0">
                <a:solidFill>
                  <a:schemeClr val="accent6">
                    <a:lumMod val="75000"/>
                  </a:schemeClr>
                </a:solidFill>
              </a:rPr>
              <a:t>الأسباب والعوامل التي مهدت للثورة:</a:t>
            </a:r>
          </a:p>
          <a:p>
            <a:r>
              <a:rPr lang="ar-SA" sz="3100" dirty="0" smtClean="0"/>
              <a:t>تأزم الفترة الأخيرة من عهد إسماعيل وكساد البلاد اقتصاديا</a:t>
            </a:r>
          </a:p>
          <a:p>
            <a:r>
              <a:rPr lang="ar-SA" sz="3100" dirty="0" smtClean="0"/>
              <a:t>وانتشار الفساد.</a:t>
            </a:r>
          </a:p>
          <a:p>
            <a:r>
              <a:rPr lang="ar-SA" sz="3100" dirty="0" smtClean="0"/>
              <a:t>استعادة القوى الشعبية لنفوذها ووجودها منذ عهد سعيد حين عاد الفلاحون يملكون الأرض وحين أبيح للمصريين الوصول في  الجيش إلى مراتب الضباط.</a:t>
            </a:r>
          </a:p>
          <a:p>
            <a:r>
              <a:rPr lang="ar-SA" sz="3100" dirty="0" smtClean="0"/>
              <a:t>تنبيه مدرسة الحقوق إلى الحقوق والقوانين.</a:t>
            </a:r>
          </a:p>
          <a:p>
            <a:r>
              <a:rPr lang="ar-SA" sz="3100" dirty="0" smtClean="0"/>
              <a:t>عملت مدرسة الحقوق ودار العلوم والجمعيات الثقافية على شحذ الألسنة وإنضاج الأقلام</a:t>
            </a:r>
          </a:p>
          <a:p>
            <a:r>
              <a:rPr lang="ar-SA" sz="3100" dirty="0" smtClean="0"/>
              <a:t>أتاح مجلس شورى النواب للأصوات أن ترتفع</a:t>
            </a:r>
          </a:p>
          <a:p>
            <a:r>
              <a:rPr lang="ar-SA" sz="3100" dirty="0" smtClean="0"/>
              <a:t>سمحت الصحافة للأقلام بأن تجول وتصول.</a:t>
            </a:r>
          </a:p>
          <a:p>
            <a:r>
              <a:rPr lang="ar-SA" b="1" u="sng" dirty="0" smtClean="0">
                <a:solidFill>
                  <a:schemeClr val="accent6">
                    <a:lumMod val="75000"/>
                  </a:schemeClr>
                </a:solidFill>
              </a:rPr>
              <a:t>مظهرا حركة الوعي في هذه الفترة:</a:t>
            </a:r>
          </a:p>
          <a:p>
            <a:r>
              <a:rPr lang="ar-SA" dirty="0" smtClean="0"/>
              <a:t>أحدهما فكري انعكس على الفكر والأدب.</a:t>
            </a:r>
          </a:p>
          <a:p>
            <a:r>
              <a:rPr lang="ar-SA" dirty="0" smtClean="0"/>
              <a:t>والآخر سياسي أدى إلى ثورة عسكرية شعبية في عهد توفيق قادها أحمد عرابي منيت بالفشل لكنها مهدت لثورة 23 يوليو وانتصارها السياسي والفكري.</a:t>
            </a:r>
          </a:p>
          <a:p>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195736" y="188640"/>
            <a:ext cx="4608512" cy="504056"/>
          </a:xfrm>
          <a:solidFill>
            <a:schemeClr val="bg1">
              <a:lumMod val="50000"/>
            </a:schemeClr>
          </a:solidFill>
          <a:ln>
            <a:solidFill>
              <a:schemeClr val="tx2">
                <a:lumMod val="60000"/>
                <a:lumOff val="40000"/>
              </a:schemeClr>
            </a:solidFill>
          </a:ln>
          <a:effectLst>
            <a:innerShdw blurRad="63500" dist="50800">
              <a:prstClr val="black">
                <a:alpha val="50000"/>
              </a:prstClr>
            </a:innerShdw>
          </a:effectLst>
        </p:spPr>
        <p:txBody>
          <a:bodyPr>
            <a:noAutofit/>
          </a:bodyPr>
          <a:lstStyle/>
          <a:p>
            <a:r>
              <a:rPr lang="ar-SA" sz="3600" dirty="0" smtClean="0">
                <a:solidFill>
                  <a:schemeClr val="bg2"/>
                </a:solidFill>
              </a:rPr>
              <a:t>النثر وحركة الأحياء</a:t>
            </a:r>
            <a:endParaRPr lang="ar-SA" sz="3600" dirty="0">
              <a:solidFill>
                <a:schemeClr val="bg2"/>
              </a:solidFill>
            </a:endParaRPr>
          </a:p>
        </p:txBody>
      </p:sp>
      <p:sp>
        <p:nvSpPr>
          <p:cNvPr id="3" name="عنصر نائب للنص 2"/>
          <p:cNvSpPr>
            <a:spLocks noGrp="1"/>
          </p:cNvSpPr>
          <p:nvPr>
            <p:ph type="body" idx="1"/>
          </p:nvPr>
        </p:nvSpPr>
        <p:spPr>
          <a:xfrm>
            <a:off x="457200" y="908721"/>
            <a:ext cx="4040188" cy="576064"/>
          </a:xfrm>
          <a:solidFill>
            <a:schemeClr val="accent4">
              <a:lumMod val="20000"/>
              <a:lumOff val="80000"/>
            </a:schemeClr>
          </a:solidFill>
        </p:spPr>
        <p:txBody>
          <a:bodyPr/>
          <a:lstStyle/>
          <a:p>
            <a:r>
              <a:rPr lang="ar-SA" dirty="0" smtClean="0"/>
              <a:t>2- الكتابة الديوانية وميلها إلى الترسل</a:t>
            </a:r>
            <a:endParaRPr lang="ar-SA" dirty="0"/>
          </a:p>
        </p:txBody>
      </p:sp>
      <p:sp>
        <p:nvSpPr>
          <p:cNvPr id="4" name="عنصر نائب للمحتوى 3"/>
          <p:cNvSpPr>
            <a:spLocks noGrp="1"/>
          </p:cNvSpPr>
          <p:nvPr>
            <p:ph sz="half" idx="2"/>
          </p:nvPr>
        </p:nvSpPr>
        <p:spPr>
          <a:xfrm>
            <a:off x="457200" y="1628801"/>
            <a:ext cx="4040188" cy="4497362"/>
          </a:xfrm>
          <a:solidFill>
            <a:schemeClr val="accent3">
              <a:lumMod val="40000"/>
              <a:lumOff val="60000"/>
            </a:schemeClr>
          </a:solidFill>
        </p:spPr>
        <p:txBody>
          <a:bodyPr>
            <a:normAutofit fontScale="85000" lnSpcReduction="10000"/>
          </a:bodyPr>
          <a:lstStyle/>
          <a:p>
            <a:r>
              <a:rPr lang="ar-SA" b="1" dirty="0" smtClean="0">
                <a:solidFill>
                  <a:schemeClr val="tx2">
                    <a:lumMod val="50000"/>
                  </a:schemeClr>
                </a:solidFill>
              </a:rPr>
              <a:t>تعريب الدواوين  أدى إلى اتساع المجال أمام الكتابة لتطور نفسها فالكتابة الديوانية كتابة رسمية </a:t>
            </a:r>
            <a:r>
              <a:rPr lang="ar-SA" b="1" dirty="0" err="1" smtClean="0">
                <a:solidFill>
                  <a:schemeClr val="tx2">
                    <a:lumMod val="50000"/>
                  </a:schemeClr>
                </a:solidFill>
              </a:rPr>
              <a:t>لاتتحمل</a:t>
            </a:r>
            <a:r>
              <a:rPr lang="ar-SA" b="1" dirty="0" smtClean="0">
                <a:solidFill>
                  <a:schemeClr val="tx2">
                    <a:lumMod val="50000"/>
                  </a:schemeClr>
                </a:solidFill>
              </a:rPr>
              <a:t> الألاعيب اللغوية </a:t>
            </a:r>
            <a:r>
              <a:rPr lang="ar-SA" b="1" dirty="0" err="1" smtClean="0">
                <a:solidFill>
                  <a:schemeClr val="tx2">
                    <a:lumMod val="50000"/>
                  </a:schemeClr>
                </a:solidFill>
              </a:rPr>
              <a:t>و</a:t>
            </a:r>
            <a:r>
              <a:rPr lang="ar-SA" b="1" dirty="0" smtClean="0">
                <a:solidFill>
                  <a:schemeClr val="tx2">
                    <a:lumMod val="50000"/>
                  </a:schemeClr>
                </a:solidFill>
              </a:rPr>
              <a:t> المحسنات اللفظية.</a:t>
            </a:r>
          </a:p>
          <a:p>
            <a:r>
              <a:rPr lang="ar-SA" b="1" dirty="0" smtClean="0">
                <a:solidFill>
                  <a:schemeClr val="tx2">
                    <a:lumMod val="50000"/>
                  </a:schemeClr>
                </a:solidFill>
              </a:rPr>
              <a:t>الميل إلى الموضوعية والترسل.</a:t>
            </a:r>
          </a:p>
          <a:p>
            <a:r>
              <a:rPr lang="ar-SA" b="1" dirty="0" smtClean="0">
                <a:solidFill>
                  <a:schemeClr val="tx2">
                    <a:lumMod val="50000"/>
                  </a:schemeClr>
                </a:solidFill>
              </a:rPr>
              <a:t>البعد عن عيوب الكتابة </a:t>
            </a:r>
            <a:r>
              <a:rPr lang="ar-SA" b="1" dirty="0" err="1" smtClean="0">
                <a:solidFill>
                  <a:schemeClr val="tx2">
                    <a:lumMod val="50000"/>
                  </a:schemeClr>
                </a:solidFill>
              </a:rPr>
              <a:t>الاخوانية</a:t>
            </a:r>
            <a:r>
              <a:rPr lang="ar-SA" b="1" dirty="0" smtClean="0">
                <a:solidFill>
                  <a:schemeClr val="tx2">
                    <a:lumMod val="50000"/>
                  </a:schemeClr>
                </a:solidFill>
              </a:rPr>
              <a:t>.</a:t>
            </a:r>
          </a:p>
          <a:p>
            <a:r>
              <a:rPr lang="ar-SA" b="1" dirty="0" smtClean="0">
                <a:solidFill>
                  <a:schemeClr val="tx2">
                    <a:lumMod val="50000"/>
                  </a:schemeClr>
                </a:solidFill>
              </a:rPr>
              <a:t>ليس الأمر أمر كاتب وكاتب فحسب بحيث يكون من الكتاب من يسير على الطريقة  التقليدية  ويسير آخر على الطريقة </a:t>
            </a:r>
            <a:r>
              <a:rPr lang="ar-SA" b="1" dirty="0" err="1" smtClean="0">
                <a:solidFill>
                  <a:schemeClr val="tx2">
                    <a:lumMod val="50000"/>
                  </a:schemeClr>
                </a:solidFill>
              </a:rPr>
              <a:t>المترسلة</a:t>
            </a:r>
            <a:r>
              <a:rPr lang="ar-SA" b="1" dirty="0" smtClean="0">
                <a:solidFill>
                  <a:schemeClr val="tx2">
                    <a:lumMod val="50000"/>
                  </a:schemeClr>
                </a:solidFill>
              </a:rPr>
              <a:t> بل  الأمر أيضا أمر ميدانين للكتابة فهذا يميل إلى طريقة وذاك يؤثر أخرى في التعبير،لذا كانت الكتابة الديوانية ميدانا من الميادين التي ساعدت على تطور النثر وترسل الكتابة والتخلص من عيوب الكتابة التقليدية.</a:t>
            </a:r>
          </a:p>
          <a:p>
            <a:pPr>
              <a:buNone/>
            </a:pPr>
            <a:endParaRPr lang="ar-SA" dirty="0"/>
          </a:p>
        </p:txBody>
      </p:sp>
      <p:sp>
        <p:nvSpPr>
          <p:cNvPr id="5" name="عنصر نائب للنص 4"/>
          <p:cNvSpPr>
            <a:spLocks noGrp="1"/>
          </p:cNvSpPr>
          <p:nvPr>
            <p:ph type="body" sz="quarter" idx="3"/>
          </p:nvPr>
        </p:nvSpPr>
        <p:spPr>
          <a:xfrm>
            <a:off x="4645025" y="908720"/>
            <a:ext cx="4041775" cy="576063"/>
          </a:xfrm>
          <a:solidFill>
            <a:schemeClr val="accent2">
              <a:lumMod val="20000"/>
              <a:lumOff val="80000"/>
            </a:schemeClr>
          </a:solidFill>
        </p:spPr>
        <p:txBody>
          <a:bodyPr>
            <a:normAutofit fontScale="70000" lnSpcReduction="20000"/>
          </a:bodyPr>
          <a:lstStyle/>
          <a:p>
            <a:r>
              <a:rPr lang="ar-SA" dirty="0" smtClean="0"/>
              <a:t>1- </a:t>
            </a:r>
            <a:r>
              <a:rPr lang="ar-SA" sz="3100" dirty="0" smtClean="0"/>
              <a:t>الكتابة </a:t>
            </a:r>
            <a:r>
              <a:rPr lang="ar-SA" sz="3100" dirty="0" err="1" smtClean="0"/>
              <a:t>الإخوانية</a:t>
            </a:r>
            <a:r>
              <a:rPr lang="ar-SA" sz="3100" dirty="0" smtClean="0"/>
              <a:t> واتجاهها إلى التقليد.</a:t>
            </a:r>
            <a:endParaRPr lang="ar-SA" sz="3100" dirty="0"/>
          </a:p>
        </p:txBody>
      </p:sp>
      <p:sp>
        <p:nvSpPr>
          <p:cNvPr id="6" name="عنصر نائب للمحتوى 5"/>
          <p:cNvSpPr>
            <a:spLocks noGrp="1"/>
          </p:cNvSpPr>
          <p:nvPr>
            <p:ph sz="quarter" idx="4"/>
          </p:nvPr>
        </p:nvSpPr>
        <p:spPr>
          <a:xfrm>
            <a:off x="4645025" y="1628800"/>
            <a:ext cx="4041775" cy="4497363"/>
          </a:xfrm>
          <a:solidFill>
            <a:schemeClr val="accent1">
              <a:lumMod val="20000"/>
              <a:lumOff val="80000"/>
            </a:schemeClr>
          </a:solidFill>
        </p:spPr>
        <p:txBody>
          <a:bodyPr>
            <a:normAutofit fontScale="85000" lnSpcReduction="20000"/>
          </a:bodyPr>
          <a:lstStyle/>
          <a:p>
            <a:endParaRPr lang="ar-SA" sz="2900" b="1" dirty="0" smtClean="0"/>
          </a:p>
          <a:p>
            <a:pPr algn="just"/>
            <a:r>
              <a:rPr lang="ar-SA" sz="2600" b="1" dirty="0" smtClean="0">
                <a:solidFill>
                  <a:schemeClr val="tx2">
                    <a:lumMod val="50000"/>
                  </a:schemeClr>
                </a:solidFill>
              </a:rPr>
              <a:t>ميل بعض ألوان النثر إلى التقليد الذي كان عليه في عصور التخلف من خلال: أغراض ضيقة،أفكار تافهة،محسنات بديعية على رأسها السجع والجناس. </a:t>
            </a:r>
          </a:p>
          <a:p>
            <a:pPr algn="just"/>
            <a:r>
              <a:rPr lang="ar-SA" sz="2600" b="1" dirty="0" err="1" smtClean="0">
                <a:solidFill>
                  <a:schemeClr val="tx2">
                    <a:lumMod val="50000"/>
                  </a:schemeClr>
                </a:solidFill>
              </a:rPr>
              <a:t>الإخوانيات</a:t>
            </a:r>
            <a:r>
              <a:rPr lang="ar-SA" sz="2600" b="1" dirty="0" smtClean="0">
                <a:solidFill>
                  <a:schemeClr val="tx2">
                    <a:lumMod val="50000"/>
                  </a:schemeClr>
                </a:solidFill>
              </a:rPr>
              <a:t> كانت مجال نشاط لطائفة من الأدباء التقليديين في </a:t>
            </a:r>
            <a:r>
              <a:rPr lang="ar-SA" sz="2600" b="1" smtClean="0">
                <a:solidFill>
                  <a:schemeClr val="tx2">
                    <a:lumMod val="50000"/>
                  </a:schemeClr>
                </a:solidFill>
              </a:rPr>
              <a:t>تلك الفترة وتمثلت </a:t>
            </a:r>
            <a:r>
              <a:rPr lang="ar-SA" sz="2600" b="1" dirty="0" smtClean="0">
                <a:solidFill>
                  <a:schemeClr val="tx2">
                    <a:lumMod val="50000"/>
                  </a:schemeClr>
                </a:solidFill>
              </a:rPr>
              <a:t>في رسائل التهنئة والاعتذار وقطع التقريظ والتقديم يغلب عليها الجانب الفردي أو الشخصي، </a:t>
            </a:r>
          </a:p>
          <a:p>
            <a:pPr algn="just"/>
            <a:r>
              <a:rPr lang="ar-SA" sz="2600" b="1" dirty="0" smtClean="0">
                <a:solidFill>
                  <a:schemeClr val="tx2">
                    <a:lumMod val="50000"/>
                  </a:schemeClr>
                </a:solidFill>
              </a:rPr>
              <a:t>أصبح هذا اللون مجالا إلى إظهار القدرة على </a:t>
            </a:r>
            <a:r>
              <a:rPr lang="ar-SA" sz="2600" b="1" dirty="0" err="1" smtClean="0">
                <a:solidFill>
                  <a:schemeClr val="tx2">
                    <a:lumMod val="50000"/>
                  </a:schemeClr>
                </a:solidFill>
              </a:rPr>
              <a:t>حوك</a:t>
            </a:r>
            <a:r>
              <a:rPr lang="ar-SA" sz="2600" b="1" dirty="0" smtClean="0">
                <a:solidFill>
                  <a:schemeClr val="tx2">
                    <a:lumMod val="50000"/>
                  </a:schemeClr>
                </a:solidFill>
              </a:rPr>
              <a:t> الألغاز والأحاجي. </a:t>
            </a:r>
          </a:p>
          <a:p>
            <a:pPr algn="just"/>
            <a:r>
              <a:rPr lang="ar-SA" sz="2600" b="1" dirty="0" smtClean="0">
                <a:solidFill>
                  <a:schemeClr val="tx2">
                    <a:lumMod val="50000"/>
                  </a:schemeClr>
                </a:solidFill>
              </a:rPr>
              <a:t>بعد هذا الفن عن الترسل والموضوعية.</a:t>
            </a:r>
          </a:p>
          <a:p>
            <a:pPr algn="just"/>
            <a:r>
              <a:rPr lang="ar-SA" sz="2600" b="1" dirty="0" smtClean="0">
                <a:solidFill>
                  <a:schemeClr val="tx2">
                    <a:lumMod val="50000"/>
                  </a:schemeClr>
                </a:solidFill>
              </a:rPr>
              <a:t>انحصاره في دائرة ضيقة لا تتجاوز الاثنين</a:t>
            </a:r>
          </a:p>
          <a:p>
            <a:endParaRPr lang="ar-SA" sz="2900" b="1" dirty="0" smtClean="0"/>
          </a:p>
          <a:p>
            <a:endParaRPr lang="ar-SA" sz="2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469</TotalTime>
  <Words>711</Words>
  <Application>Microsoft Office PowerPoint</Application>
  <PresentationFormat>عرض على الشاشة (3:4)‏</PresentationFormat>
  <Paragraphs>78</Paragraphs>
  <Slides>7</Slides>
  <Notes>0</Notes>
  <HiddenSlides>0</HiddenSlides>
  <MMClips>0</MMClips>
  <ScaleCrop>false</ScaleCrop>
  <HeadingPairs>
    <vt:vector size="4" baseType="variant">
      <vt:variant>
        <vt:lpstr>سمة</vt:lpstr>
      </vt:variant>
      <vt:variant>
        <vt:i4>1</vt:i4>
      </vt:variant>
      <vt:variant>
        <vt:lpstr>عناوين الشرائح</vt:lpstr>
      </vt:variant>
      <vt:variant>
        <vt:i4>7</vt:i4>
      </vt:variant>
    </vt:vector>
  </HeadingPairs>
  <TitlesOfParts>
    <vt:vector size="8" baseType="lpstr">
      <vt:lpstr>سمة Office</vt:lpstr>
      <vt:lpstr>المحاضرة الثالثة</vt:lpstr>
      <vt:lpstr> فترة الوعي من ولاية إسماعيل إلى الثورة العرابية 1863م - 1882 </vt:lpstr>
      <vt:lpstr>1- اشتداد الصلة بالثقافة الحديثة</vt:lpstr>
      <vt:lpstr>2-إحياء التراث العربي</vt:lpstr>
      <vt:lpstr>مؤسسات سياسية ومجالات ثقافية</vt:lpstr>
      <vt:lpstr>4- الثورة الأولى</vt:lpstr>
      <vt:lpstr>النثر وحركة الأحياء</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الثانية</dc:title>
  <dc:creator>sony</dc:creator>
  <cp:lastModifiedBy>sony</cp:lastModifiedBy>
  <cp:revision>11</cp:revision>
  <dcterms:created xsi:type="dcterms:W3CDTF">2012-02-16T12:43:17Z</dcterms:created>
  <dcterms:modified xsi:type="dcterms:W3CDTF">2012-03-26T10:43:59Z</dcterms:modified>
</cp:coreProperties>
</file>