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2" r:id="rId3"/>
    <p:sldId id="257" r:id="rId4"/>
    <p:sldId id="258" r:id="rId5"/>
    <p:sldId id="259" r:id="rId6"/>
    <p:sldId id="260" r:id="rId7"/>
    <p:sldId id="266" r:id="rId8"/>
    <p:sldId id="268" r:id="rId9"/>
    <p:sldId id="270" r:id="rId10"/>
    <p:sldId id="271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50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6C207-E3C1-4F21-B6AC-F9555DE960A6}" type="datetimeFigureOut">
              <a:rPr lang="en-US" smtClean="0"/>
              <a:pPr/>
              <a:t>3/3/2012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7EE5F6-5F87-4559-93D2-EA9F942D95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6C207-E3C1-4F21-B6AC-F9555DE960A6}" type="datetimeFigureOut">
              <a:rPr lang="en-US" smtClean="0"/>
              <a:pPr/>
              <a:t>3/3/2012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7EE5F6-5F87-4559-93D2-EA9F942D95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6C207-E3C1-4F21-B6AC-F9555DE960A6}" type="datetimeFigureOut">
              <a:rPr lang="en-US" smtClean="0"/>
              <a:pPr/>
              <a:t>3/3/2012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7EE5F6-5F87-4559-93D2-EA9F942D95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6C207-E3C1-4F21-B6AC-F9555DE960A6}" type="datetimeFigureOut">
              <a:rPr lang="en-US" smtClean="0"/>
              <a:pPr/>
              <a:t>3/3/2012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7EE5F6-5F87-4559-93D2-EA9F942D95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6C207-E3C1-4F21-B6AC-F9555DE960A6}" type="datetimeFigureOut">
              <a:rPr lang="en-US" smtClean="0"/>
              <a:pPr/>
              <a:t>3/3/2012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7EE5F6-5F87-4559-93D2-EA9F942D95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6C207-E3C1-4F21-B6AC-F9555DE960A6}" type="datetimeFigureOut">
              <a:rPr lang="en-US" smtClean="0"/>
              <a:pPr/>
              <a:t>3/3/2012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7EE5F6-5F87-4559-93D2-EA9F942D95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6C207-E3C1-4F21-B6AC-F9555DE960A6}" type="datetimeFigureOut">
              <a:rPr lang="en-US" smtClean="0"/>
              <a:pPr/>
              <a:t>3/3/2012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7EE5F6-5F87-4559-93D2-EA9F942D95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6C207-E3C1-4F21-B6AC-F9555DE960A6}" type="datetimeFigureOut">
              <a:rPr lang="en-US" smtClean="0"/>
              <a:pPr/>
              <a:t>3/3/2012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7EE5F6-5F87-4559-93D2-EA9F942D95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6C207-E3C1-4F21-B6AC-F9555DE960A6}" type="datetimeFigureOut">
              <a:rPr lang="en-US" smtClean="0"/>
              <a:pPr/>
              <a:t>3/3/2012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7EE5F6-5F87-4559-93D2-EA9F942D95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6C207-E3C1-4F21-B6AC-F9555DE960A6}" type="datetimeFigureOut">
              <a:rPr lang="en-US" smtClean="0"/>
              <a:pPr/>
              <a:t>3/3/2012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7EE5F6-5F87-4559-93D2-EA9F942D95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6C207-E3C1-4F21-B6AC-F9555DE960A6}" type="datetimeFigureOut">
              <a:rPr lang="en-US" smtClean="0"/>
              <a:pPr/>
              <a:t>3/3/2012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7EE5F6-5F87-4559-93D2-EA9F942D95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76C207-E3C1-4F21-B6AC-F9555DE960A6}" type="datetimeFigureOut">
              <a:rPr lang="en-US" smtClean="0"/>
              <a:pPr/>
              <a:t>3/3/2012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7EE5F6-5F87-4559-93D2-EA9F942D950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عرض1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286000" y="533400"/>
            <a:ext cx="5899731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2800" b="1" dirty="0" smtClean="0"/>
          </a:p>
          <a:p>
            <a:pPr algn="ctr"/>
            <a:endParaRPr lang="en-US" sz="2800" b="1" dirty="0"/>
          </a:p>
          <a:p>
            <a:pPr algn="ctr"/>
            <a:endParaRPr lang="en-US" sz="2800" b="1" dirty="0" smtClean="0"/>
          </a:p>
          <a:p>
            <a:pPr algn="ctr"/>
            <a:endParaRPr lang="en-US" sz="2800" b="1" dirty="0"/>
          </a:p>
          <a:p>
            <a:pPr algn="ctr"/>
            <a:r>
              <a:rPr lang="ar-SA" sz="2800" b="1" dirty="0"/>
              <a:t/>
            </a:r>
            <a:br>
              <a:rPr lang="ar-SA" sz="2800" b="1" dirty="0"/>
            </a:b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3733800" y="1905000"/>
            <a:ext cx="605213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6600" u="sng" dirty="0" smtClean="0"/>
              <a:t>المـقـالــة</a:t>
            </a:r>
            <a:endParaRPr lang="en-US" sz="6600" u="sn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عرض1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TextBox 4"/>
          <p:cNvSpPr txBox="1"/>
          <p:nvPr/>
        </p:nvSpPr>
        <p:spPr>
          <a:xfrm>
            <a:off x="762000" y="1981200"/>
            <a:ext cx="762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b="1" dirty="0"/>
          </a:p>
        </p:txBody>
      </p:sp>
      <p:sp>
        <p:nvSpPr>
          <p:cNvPr id="6" name="TextBox 5"/>
          <p:cNvSpPr txBox="1"/>
          <p:nvPr/>
        </p:nvSpPr>
        <p:spPr>
          <a:xfrm>
            <a:off x="304800" y="2057400"/>
            <a:ext cx="86868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b="1" dirty="0" smtClean="0">
                <a:solidFill>
                  <a:srgbClr val="FF0000"/>
                </a:solidFill>
              </a:rPr>
              <a:t>ثالثاً: المقالة الصحفية و أنواعها :</a:t>
            </a:r>
            <a:endParaRPr lang="en-US" b="1" dirty="0" smtClean="0">
              <a:solidFill>
                <a:srgbClr val="FF0000"/>
              </a:solidFill>
            </a:endParaRPr>
          </a:p>
          <a:p>
            <a:pPr algn="ctr"/>
            <a:r>
              <a:rPr lang="ar-SA" b="1" dirty="0" smtClean="0">
                <a:solidFill>
                  <a:schemeClr val="bg1"/>
                </a:solidFill>
              </a:rPr>
              <a:t>**تعريفها : الظروف السياسية القائمة، وما تتركه من مشكلات تحتاج لحل سريع ورأي حاسم ..</a:t>
            </a:r>
            <a:endParaRPr lang="en-US" b="1" dirty="0" smtClean="0">
              <a:solidFill>
                <a:schemeClr val="bg1"/>
              </a:solidFill>
            </a:endParaRPr>
          </a:p>
          <a:p>
            <a:pPr algn="ctr"/>
            <a:r>
              <a:rPr lang="ar-SA" b="1" dirty="0" smtClean="0">
                <a:solidFill>
                  <a:schemeClr val="bg1"/>
                </a:solidFill>
              </a:rPr>
              <a:t>سماتها الفنية والفكرية : 1/  الكاتب مقيد بموضوعات معينة لاتتجاوز أنهاراً معينة من الصحيفة</a:t>
            </a:r>
            <a:endParaRPr lang="en-US" b="1" dirty="0" smtClean="0">
              <a:solidFill>
                <a:schemeClr val="bg1"/>
              </a:solidFill>
            </a:endParaRPr>
          </a:p>
          <a:p>
            <a:pPr algn="ctr"/>
            <a:r>
              <a:rPr lang="ar-SA" b="1" dirty="0" smtClean="0">
                <a:solidFill>
                  <a:schemeClr val="bg1"/>
                </a:solidFill>
              </a:rPr>
              <a:t>2/ </a:t>
            </a:r>
            <a:r>
              <a:rPr lang="ar-SA" b="1" dirty="0" smtClean="0">
                <a:solidFill>
                  <a:schemeClr val="bg1"/>
                </a:solidFill>
              </a:rPr>
              <a:t>يمتاز بالسهولة في التعبير </a:t>
            </a:r>
            <a:endParaRPr lang="en-US" b="1" dirty="0" smtClean="0">
              <a:solidFill>
                <a:schemeClr val="bg1"/>
              </a:solidFill>
            </a:endParaRPr>
          </a:p>
          <a:p>
            <a:pPr algn="ctr"/>
            <a:r>
              <a:rPr lang="ar-SA" b="1" dirty="0" smtClean="0">
                <a:solidFill>
                  <a:schemeClr val="bg1"/>
                </a:solidFill>
              </a:rPr>
              <a:t> </a:t>
            </a:r>
            <a:endParaRPr lang="en-US" b="1" dirty="0" smtClean="0">
              <a:solidFill>
                <a:schemeClr val="bg1"/>
              </a:solidFill>
            </a:endParaRPr>
          </a:p>
          <a:p>
            <a:pPr algn="ctr"/>
            <a:r>
              <a:rPr lang="ar-SA" b="1" dirty="0" smtClean="0">
                <a:solidFill>
                  <a:srgbClr val="FF0000"/>
                </a:solidFill>
              </a:rPr>
              <a:t>** </a:t>
            </a:r>
            <a:r>
              <a:rPr lang="ar-SA" b="1" dirty="0" smtClean="0">
                <a:solidFill>
                  <a:srgbClr val="FF0000"/>
                </a:solidFill>
              </a:rPr>
              <a:t>أنـواع المقـالة :</a:t>
            </a:r>
            <a:endParaRPr lang="en-US" b="1" dirty="0" smtClean="0">
              <a:solidFill>
                <a:srgbClr val="FF0000"/>
              </a:solidFill>
            </a:endParaRPr>
          </a:p>
          <a:p>
            <a:pPr algn="ctr"/>
            <a:r>
              <a:rPr lang="ar-SA" b="1" dirty="0" smtClean="0">
                <a:solidFill>
                  <a:schemeClr val="bg1"/>
                </a:solidFill>
              </a:rPr>
              <a:t>1 المقالة الافتتاحية / </a:t>
            </a:r>
            <a:r>
              <a:rPr lang="ar-SA" b="1" dirty="0" smtClean="0">
                <a:solidFill>
                  <a:schemeClr val="bg1"/>
                </a:solidFill>
              </a:rPr>
              <a:t>2</a:t>
            </a:r>
            <a:r>
              <a:rPr lang="ar-SA" b="1" dirty="0" smtClean="0">
                <a:solidFill>
                  <a:schemeClr val="bg1"/>
                </a:solidFill>
              </a:rPr>
              <a:t>العمود </a:t>
            </a:r>
            <a:r>
              <a:rPr lang="ar-SA" b="1" dirty="0" smtClean="0">
                <a:solidFill>
                  <a:schemeClr val="bg1"/>
                </a:solidFill>
              </a:rPr>
              <a:t>الصحفي (</a:t>
            </a:r>
            <a:r>
              <a:rPr lang="ar-SA" b="1" dirty="0" smtClean="0">
                <a:solidFill>
                  <a:schemeClr val="bg1"/>
                </a:solidFill>
              </a:rPr>
              <a:t>الخاطرة)</a:t>
            </a:r>
            <a:endParaRPr lang="en-US" b="1" dirty="0" smtClean="0">
              <a:solidFill>
                <a:schemeClr val="bg1"/>
              </a:solidFill>
            </a:endParaRPr>
          </a:p>
          <a:p>
            <a:pPr algn="ctr"/>
            <a:r>
              <a:rPr lang="ar-SA" b="1" dirty="0" smtClean="0">
                <a:solidFill>
                  <a:schemeClr val="bg1"/>
                </a:solidFill>
              </a:rPr>
              <a:t>3/ </a:t>
            </a:r>
            <a:r>
              <a:rPr lang="ar-SA" b="1" dirty="0" smtClean="0">
                <a:solidFill>
                  <a:schemeClr val="bg1"/>
                </a:solidFill>
              </a:rPr>
              <a:t>مقالة الرأي</a:t>
            </a:r>
            <a:endParaRPr lang="en-US" b="1" dirty="0" smtClean="0">
              <a:solidFill>
                <a:schemeClr val="bg1"/>
              </a:solidFill>
            </a:endParaRPr>
          </a:p>
          <a:p>
            <a:pPr algn="ctr"/>
            <a:r>
              <a:rPr lang="ar-SA" b="1" dirty="0" smtClean="0">
                <a:solidFill>
                  <a:schemeClr val="bg1"/>
                </a:solidFill>
              </a:rPr>
              <a:t>4/ </a:t>
            </a:r>
            <a:r>
              <a:rPr lang="ar-SA" b="1" dirty="0" smtClean="0">
                <a:solidFill>
                  <a:schemeClr val="bg1"/>
                </a:solidFill>
              </a:rPr>
              <a:t>مقالة عرض الكتاب</a:t>
            </a:r>
            <a:endParaRPr lang="en-US" b="1" dirty="0" smtClean="0">
              <a:solidFill>
                <a:schemeClr val="bg1"/>
              </a:solidFill>
            </a:endParaRPr>
          </a:p>
          <a:p>
            <a:pPr algn="ctr"/>
            <a:r>
              <a:rPr lang="ar-SA" b="1" dirty="0" smtClean="0">
                <a:solidFill>
                  <a:schemeClr val="bg1"/>
                </a:solidFill>
              </a:rPr>
              <a:t>5/ </a:t>
            </a:r>
            <a:r>
              <a:rPr lang="ar-SA" b="1" dirty="0" smtClean="0">
                <a:solidFill>
                  <a:schemeClr val="bg1"/>
                </a:solidFill>
              </a:rPr>
              <a:t>مقالة عرض الكتب</a:t>
            </a:r>
            <a:endParaRPr lang="en-US" b="1" dirty="0" smtClean="0">
              <a:solidFill>
                <a:schemeClr val="bg1"/>
              </a:solidFill>
            </a:endParaRPr>
          </a:p>
          <a:p>
            <a:pPr algn="ctr"/>
            <a:r>
              <a:rPr lang="ar-SA" b="1" dirty="0" smtClean="0">
                <a:solidFill>
                  <a:schemeClr val="bg1"/>
                </a:solidFill>
              </a:rPr>
              <a:t>6/ </a:t>
            </a:r>
            <a:r>
              <a:rPr lang="ar-SA" b="1" dirty="0" smtClean="0">
                <a:solidFill>
                  <a:schemeClr val="bg1"/>
                </a:solidFill>
              </a:rPr>
              <a:t>مقالة المتابعة ( أو التغطية الصحفية)</a:t>
            </a:r>
            <a:endParaRPr lang="en-US" b="1" dirty="0" smtClean="0">
              <a:solidFill>
                <a:schemeClr val="bg1"/>
              </a:solidFill>
            </a:endParaRPr>
          </a:p>
          <a:p>
            <a:pPr algn="ctr"/>
            <a:r>
              <a:rPr lang="ar-SA" b="1" dirty="0" smtClean="0">
                <a:solidFill>
                  <a:schemeClr val="bg1"/>
                </a:solidFill>
              </a:rPr>
              <a:t> </a:t>
            </a:r>
            <a:endParaRPr lang="en-US" b="1" dirty="0" smtClean="0">
              <a:solidFill>
                <a:schemeClr val="bg1"/>
              </a:solidFill>
            </a:endParaRPr>
          </a:p>
          <a:p>
            <a:pPr algn="ctr"/>
            <a:r>
              <a:rPr lang="ar-SA" b="1" dirty="0" smtClean="0">
                <a:solidFill>
                  <a:srgbClr val="FF0000"/>
                </a:solidFill>
              </a:rPr>
              <a:t>أ_ المقالة الافتتاحية</a:t>
            </a:r>
            <a:endParaRPr lang="en-US" b="1" dirty="0" smtClean="0">
              <a:solidFill>
                <a:srgbClr val="FF0000"/>
              </a:solidFill>
            </a:endParaRPr>
          </a:p>
          <a:p>
            <a:pPr algn="ctr"/>
            <a:r>
              <a:rPr lang="ar-SA" b="1" dirty="0" smtClean="0">
                <a:solidFill>
                  <a:schemeClr val="bg1"/>
                </a:solidFill>
              </a:rPr>
              <a:t>1/ تمثل سياسة الدولة أو الحزب أو الجهة التي تصدر الصحيفة</a:t>
            </a:r>
            <a:endParaRPr lang="en-US" b="1" dirty="0" smtClean="0">
              <a:solidFill>
                <a:schemeClr val="bg1"/>
              </a:solidFill>
            </a:endParaRPr>
          </a:p>
          <a:p>
            <a:pPr algn="ctr"/>
            <a:r>
              <a:rPr lang="ar-SA" b="1" dirty="0" smtClean="0">
                <a:solidFill>
                  <a:schemeClr val="bg1"/>
                </a:solidFill>
              </a:rPr>
              <a:t>2/ يكتبها من تثق به الصحيفة دون أن يضع توقيعه عليها</a:t>
            </a:r>
            <a:endParaRPr lang="en-US" b="1" dirty="0" smtClean="0">
              <a:solidFill>
                <a:schemeClr val="bg1"/>
              </a:solidFill>
            </a:endParaRPr>
          </a:p>
          <a:p>
            <a:pPr algn="ctr"/>
            <a:r>
              <a:rPr lang="ar-SA" b="1" dirty="0" smtClean="0">
                <a:solidFill>
                  <a:schemeClr val="bg1"/>
                </a:solidFill>
              </a:rPr>
              <a:t>3/ يستعين بالوثائق والأارشيف</a:t>
            </a:r>
            <a:endParaRPr lang="en-US" b="1" dirty="0" smtClean="0">
              <a:solidFill>
                <a:schemeClr val="bg1"/>
              </a:solidFill>
            </a:endParaRPr>
          </a:p>
          <a:p>
            <a:pPr algn="ctr"/>
            <a:r>
              <a:rPr lang="ar-SA" b="1" dirty="0" smtClean="0">
                <a:solidFill>
                  <a:schemeClr val="bg1"/>
                </a:solidFill>
              </a:rPr>
              <a:t>4/ يلتمس الفكرة المثيرة والحقائق والشواهد المؤكده للفكرة</a:t>
            </a:r>
            <a:endParaRPr lang="en-US" b="1" dirty="0" smtClean="0">
              <a:solidFill>
                <a:schemeClr val="bg1"/>
              </a:solidFill>
            </a:endParaRPr>
          </a:p>
          <a:p>
            <a:pPr algn="ctr">
              <a:buNone/>
            </a:pPr>
            <a:endParaRPr lang="en-US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عرض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6" name="Rectangle 5"/>
          <p:cNvSpPr/>
          <p:nvPr/>
        </p:nvSpPr>
        <p:spPr>
          <a:xfrm>
            <a:off x="838200" y="228601"/>
            <a:ext cx="7391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5364" name="Rectangle 4"/>
          <p:cNvSpPr>
            <a:spLocks noChangeArrowheads="1"/>
          </p:cNvSpPr>
          <p:nvPr/>
        </p:nvSpPr>
        <p:spPr bwMode="auto">
          <a:xfrm>
            <a:off x="0" y="990600"/>
            <a:ext cx="9144000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وعليه أن يلتزم بالخصائص التالية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:</a:t>
            </a: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1/ الحذر والتحفظ في إبداء الرأي ، والعمل على بلورته</a:t>
            </a: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2/ العمل على إقناع القارىء، وتشويقه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 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إلى متابعة القراء</a:t>
            </a: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3/ التماس الموضوعات الطازجة و المسايرة للحدث</a:t>
            </a: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4/ النزوع إلى الاستمالة والتوجيه، ومخاطبة الرأي العام</a:t>
            </a: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** ومن تماذجه الافتتاحية التي نشرتها جريدة "الندوة" </a:t>
            </a: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Calibri" pitchFamily="34" charset="0"/>
              <a:ea typeface="Calibri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تحت عنوانها الثابت " كلمة الندوة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" .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عرض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TextBox 4"/>
          <p:cNvSpPr txBox="1"/>
          <p:nvPr/>
        </p:nvSpPr>
        <p:spPr>
          <a:xfrm>
            <a:off x="762000" y="762000"/>
            <a:ext cx="4495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b="1" dirty="0" smtClean="0"/>
              <a:t/>
            </a:r>
            <a:br>
              <a:rPr lang="ar-SA" b="1" dirty="0" smtClean="0"/>
            </a:br>
            <a:endParaRPr lang="en-US" dirty="0"/>
          </a:p>
        </p:txBody>
      </p:sp>
      <p:sp>
        <p:nvSpPr>
          <p:cNvPr id="14337" name="Rectangle 1"/>
          <p:cNvSpPr>
            <a:spLocks noChangeArrowheads="1"/>
          </p:cNvSpPr>
          <p:nvPr/>
        </p:nvSpPr>
        <p:spPr bwMode="auto">
          <a:xfrm>
            <a:off x="304800" y="1066800"/>
            <a:ext cx="7543800" cy="47397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1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ب_ العمود الصحفي</a:t>
            </a: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: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SA" sz="1400" b="1" dirty="0" smtClean="0">
                <a:solidFill>
                  <a:srgbClr val="FF0000"/>
                </a:solidFill>
                <a:latin typeface="Calibri" pitchFamily="34" charset="0"/>
                <a:cs typeface="Arial" pitchFamily="34" charset="0"/>
              </a:rPr>
              <a:t>الخاطرة</a:t>
            </a:r>
            <a:endParaRPr lang="en-US" sz="1400" b="1" dirty="0" smtClean="0">
              <a:solidFill>
                <a:srgbClr val="FF0000"/>
              </a:solidFill>
              <a:latin typeface="Calibri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000" b="1" i="0" u="none" strike="noStrike" cap="none" normalizeH="0" baseline="0" dirty="0" smtClean="0">
                <a:ln>
                  <a:noFill/>
                </a:ln>
                <a:solidFill>
                  <a:srgbClr val="FFC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أولاً : يكتبه أحد الكتاب المرموقين في الصحيفة</a:t>
            </a:r>
            <a:endParaRPr kumimoji="0" lang="en-US" sz="2000" b="1" i="0" u="none" strike="noStrike" cap="none" normalizeH="0" baseline="0" dirty="0" smtClean="0">
              <a:ln>
                <a:noFill/>
              </a:ln>
              <a:solidFill>
                <a:srgbClr val="FFC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000" b="1" i="0" u="none" strike="noStrike" cap="none" normalizeH="0" baseline="0" dirty="0" smtClean="0">
                <a:ln>
                  <a:noFill/>
                </a:ln>
                <a:solidFill>
                  <a:srgbClr val="FFC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ثانياً : يلتقط كاتبه فكرة أو واقعة أو ظاهرة يتحدث فيها من وجهه نظره </a:t>
            </a:r>
            <a:endParaRPr kumimoji="0" lang="en-US" sz="2000" b="1" i="0" u="none" strike="noStrike" cap="none" normalizeH="0" baseline="0" dirty="0" smtClean="0">
              <a:ln>
                <a:noFill/>
              </a:ln>
              <a:solidFill>
                <a:srgbClr val="FFC000"/>
              </a:solidFill>
              <a:effectLst/>
              <a:latin typeface="Calibri" pitchFamily="34" charset="0"/>
              <a:ea typeface="Calibri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000" b="1" i="0" u="none" strike="noStrike" cap="none" normalizeH="0" baseline="0" dirty="0" smtClean="0">
                <a:ln>
                  <a:noFill/>
                </a:ln>
                <a:solidFill>
                  <a:srgbClr val="FFC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انتقاداً أو استحساناً أو تحليلاً</a:t>
            </a:r>
            <a:endParaRPr kumimoji="0" lang="en-US" sz="2000" b="1" i="0" u="none" strike="noStrike" cap="none" normalizeH="0" baseline="0" dirty="0" smtClean="0">
              <a:ln>
                <a:noFill/>
              </a:ln>
              <a:solidFill>
                <a:srgbClr val="FFC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000" b="1" i="0" u="none" strike="noStrike" cap="none" normalizeH="0" baseline="0" dirty="0" smtClean="0">
                <a:ln>
                  <a:noFill/>
                </a:ln>
                <a:solidFill>
                  <a:srgbClr val="FFC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ثالثاً: الغالب يكون العنوان ثابتاً والكتابة دورية</a:t>
            </a:r>
            <a:endParaRPr kumimoji="0" lang="en-US" sz="2000" b="1" i="0" u="none" strike="noStrike" cap="none" normalizeH="0" baseline="0" dirty="0" smtClean="0">
              <a:ln>
                <a:noFill/>
              </a:ln>
              <a:solidFill>
                <a:srgbClr val="FFC000"/>
              </a:solidFill>
              <a:effectLst/>
              <a:latin typeface="Calibri" pitchFamily="34" charset="0"/>
              <a:ea typeface="Calibri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dirty="0" smtClean="0">
              <a:ln>
                <a:noFill/>
              </a:ln>
              <a:solidFill>
                <a:srgbClr val="FFC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000" b="1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** يتسم أسلوب كاتب العمود الصحفي بخصوصية متميزة</a:t>
            </a:r>
            <a:endParaRPr kumimoji="0" lang="en-US" sz="2000" b="1" i="0" u="none" strike="noStrike" cap="none" normalizeH="0" baseline="0" dirty="0" smtClean="0">
              <a:ln>
                <a:noFill/>
              </a:ln>
              <a:solidFill>
                <a:schemeClr val="accent2">
                  <a:lumMod val="20000"/>
                  <a:lumOff val="8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000" b="1" i="0" u="none" strike="noStrike" cap="none" normalizeH="0" baseline="0" dirty="0" smtClean="0">
                <a:ln>
                  <a:noFill/>
                </a:ln>
                <a:solidFill>
                  <a:srgbClr val="FFC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1/ بايجاز غير مخل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FFC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endParaRPr kumimoji="0" lang="en-US" sz="2000" b="1" i="0" u="none" strike="noStrike" cap="none" normalizeH="0" baseline="0" dirty="0" smtClean="0">
              <a:ln>
                <a:noFill/>
              </a:ln>
              <a:solidFill>
                <a:srgbClr val="FFC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000" b="1" i="0" u="none" strike="noStrike" cap="none" normalizeH="0" baseline="0" dirty="0" smtClean="0">
                <a:ln>
                  <a:noFill/>
                </a:ln>
                <a:solidFill>
                  <a:srgbClr val="FFC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2/ خصوصية الأسلوب في السخرية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FFC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endParaRPr kumimoji="0" lang="en-US" sz="2000" b="1" i="0" u="none" strike="noStrike" cap="none" normalizeH="0" baseline="0" dirty="0" smtClean="0">
              <a:ln>
                <a:noFill/>
              </a:ln>
              <a:solidFill>
                <a:srgbClr val="FFC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000" b="1" i="0" u="none" strike="noStrike" cap="none" normalizeH="0" baseline="0" dirty="0" smtClean="0">
                <a:ln>
                  <a:noFill/>
                </a:ln>
                <a:solidFill>
                  <a:srgbClr val="FFC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3/ خفة العبارة ورشاقتها</a:t>
            </a:r>
            <a:endParaRPr kumimoji="0" lang="en-US" sz="2000" b="1" i="0" u="none" strike="noStrike" cap="none" normalizeH="0" baseline="0" dirty="0" smtClean="0">
              <a:ln>
                <a:noFill/>
              </a:ln>
              <a:solidFill>
                <a:srgbClr val="FFC000"/>
              </a:solidFill>
              <a:effectLst/>
              <a:latin typeface="Calibri" pitchFamily="34" charset="0"/>
              <a:ea typeface="Calibri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dirty="0" smtClean="0">
              <a:ln>
                <a:noFill/>
              </a:ln>
              <a:solidFill>
                <a:srgbClr val="FFC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000" b="1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** أهــم عناصــر الخـاطـرة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:</a:t>
            </a:r>
            <a:endParaRPr kumimoji="0" lang="en-US" sz="2000" b="1" i="0" u="none" strike="noStrike" cap="none" normalizeH="0" baseline="0" dirty="0" smtClean="0">
              <a:ln>
                <a:noFill/>
              </a:ln>
              <a:solidFill>
                <a:schemeClr val="accent2">
                  <a:lumMod val="20000"/>
                  <a:lumOff val="8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000" b="1" i="0" u="none" strike="noStrike" cap="none" normalizeH="0" baseline="0" dirty="0" smtClean="0">
                <a:ln>
                  <a:noFill/>
                </a:ln>
                <a:solidFill>
                  <a:srgbClr val="FFC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1/ الفكرة الجوهرية أو الواقعة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FFC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000" b="1" i="0" u="none" strike="noStrike" cap="none" normalizeH="0" baseline="0" dirty="0" smtClean="0">
                <a:ln>
                  <a:noFill/>
                </a:ln>
                <a:solidFill>
                  <a:srgbClr val="FFC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2/ الشواهد والنتيجه " وهذا ليس أمراً مفروضاً بالضرورة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FFC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endParaRPr kumimoji="0" lang="en-US" sz="2000" b="1" i="0" u="none" strike="noStrike" cap="none" normalizeH="0" baseline="0" dirty="0" smtClean="0">
              <a:ln>
                <a:noFill/>
              </a:ln>
              <a:solidFill>
                <a:srgbClr val="FFC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عرض1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TextBox 4"/>
          <p:cNvSpPr txBox="1"/>
          <p:nvPr/>
        </p:nvSpPr>
        <p:spPr>
          <a:xfrm>
            <a:off x="381000" y="0"/>
            <a:ext cx="800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dirty="0"/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1371600" y="1371600"/>
            <a:ext cx="9144000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000" b="1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_ مقالة الرأي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:</a:t>
            </a:r>
            <a:endParaRPr kumimoji="0" lang="en-US" sz="2000" b="1" i="0" u="none" strike="noStrike" cap="none" normalizeH="0" baseline="0" dirty="0" smtClean="0">
              <a:ln>
                <a:noFill/>
              </a:ln>
              <a:solidFill>
                <a:schemeClr val="accent2">
                  <a:lumMod val="20000"/>
                  <a:lumOff val="8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1/ تخصص معظم الصحف و المجلات صفحة أو صفحتين لمقالات الرأي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.</a:t>
            </a:r>
            <a:endParaRPr kumimoji="0" lang="en-US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2/ أنها لا تعبر بالضرورة عن رأي المجلة أو الصحيفة</a:t>
            </a:r>
            <a:endParaRPr kumimoji="0" lang="en-US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000" b="1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** موضوعاتـها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:</a:t>
            </a:r>
            <a:endParaRPr kumimoji="0" lang="en-US" sz="2000" b="1" i="0" u="none" strike="noStrike" cap="none" normalizeH="0" baseline="0" dirty="0" smtClean="0">
              <a:ln>
                <a:noFill/>
              </a:ln>
              <a:solidFill>
                <a:schemeClr val="accent2">
                  <a:lumMod val="20000"/>
                  <a:lumOff val="8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مقالة سياسية ، اجتماعية ، أو تتناول قضية تهم الرأي العام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.</a:t>
            </a:r>
            <a:endParaRPr kumimoji="0" lang="en-US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000" b="1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الأسلوب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: </a:t>
            </a:r>
            <a:endParaRPr kumimoji="0" lang="en-US" sz="2000" b="1" i="0" u="none" strike="noStrike" cap="none" normalizeH="0" baseline="0" dirty="0" smtClean="0">
              <a:ln>
                <a:noFill/>
              </a:ln>
              <a:solidFill>
                <a:schemeClr val="accent2">
                  <a:lumMod val="20000"/>
                  <a:lumOff val="8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يبدي كاتبها رأيه مدعماً بالأدلة، وفق تسلسل مدروس يفضي</a:t>
            </a:r>
            <a:endParaRPr kumimoji="0" lang="en-US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إلى نتيجة، وقد يكون تحليلاً مستفيضاً لموقف، أو دراسة مستفيضة لظاهرة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. 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عرض1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TextBox 4"/>
          <p:cNvSpPr txBox="1"/>
          <p:nvPr/>
        </p:nvSpPr>
        <p:spPr>
          <a:xfrm>
            <a:off x="2971800" y="-990600"/>
            <a:ext cx="42995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2289" name="Rectangle 1"/>
          <p:cNvSpPr>
            <a:spLocks noChangeArrowheads="1"/>
          </p:cNvSpPr>
          <p:nvPr/>
        </p:nvSpPr>
        <p:spPr bwMode="auto">
          <a:xfrm>
            <a:off x="2209800" y="762000"/>
            <a:ext cx="52578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.</a:t>
            </a:r>
            <a:endParaRPr kumimoji="0" lang="ar-SA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0" y="990600"/>
            <a:ext cx="9144000" cy="40934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د</a:t>
            </a:r>
            <a:r>
              <a:rPr kumimoji="0" lang="ar-SA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_ مقالة عرض الكتب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: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1/ تحرص الصحف و المجلات على أن تعرض للكتب الجديدة التي رأى أنها مؤثرة وتُفيد القارئ</a:t>
            </a:r>
            <a:endParaRPr kumimoji="0" lang="en-US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من خلال تعريفه بأبرز الإصدارات الجديدة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. </a:t>
            </a:r>
            <a:endParaRPr kumimoji="0" lang="en-US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2/ يكون الكتاب الذي يعرض له سياسياً، أو اقتصادياً أو أدبياً، أو مذكرات كتبتها شخصية مرموقة عن فترة عملها، وما صادفها من أشياء ترى أنها جديرة بالتسجيل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.</a:t>
            </a:r>
            <a:endParaRPr kumimoji="0" lang="en-US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** يشترط في مقالة عرض الكتب ما يلي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:</a:t>
            </a:r>
            <a:endParaRPr kumimoji="0" lang="en-US" sz="20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أولا: أن تكون لغتها واضحة قريبة من الأفهام، لإنها تخاطب الجمهور العام، في صحيفة أو مجله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. </a:t>
            </a:r>
            <a:endParaRPr kumimoji="0" lang="en-US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ثانياً: أن يكون الكتاب الذي تعرض له صدر حديثاً، ومتوافراً في الأسواق، ليتمكن القارىء الذي يثيره العرض من شرائه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.</a:t>
            </a:r>
            <a:endParaRPr kumimoji="0" lang="en-US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ثالثاً: أن يكون الكتابُ الذي يعرض له متميزاً في بابه/ كأن يسد ثغرة في مجاله أو يقدم نظرية جديدة، أو يخالف نتيجة لأبحاث جديدة أو قراءة ممتعمقة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.</a:t>
            </a:r>
            <a:endParaRPr kumimoji="0" lang="en-US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رابعاً : أن يلم كاتب مقالة عرض الكتاب بأهم ماطرحه الكاتب ( صاحب الكتاب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) .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عرض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6145" name="Rectangle 1"/>
          <p:cNvSpPr>
            <a:spLocks noChangeArrowheads="1"/>
          </p:cNvSpPr>
          <p:nvPr/>
        </p:nvSpPr>
        <p:spPr bwMode="auto">
          <a:xfrm>
            <a:off x="3200400" y="381000"/>
            <a:ext cx="5943600" cy="52937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1800" b="1" i="0" u="none" strike="noStrike" cap="none" normalizeH="0" baseline="0" dirty="0" smtClean="0">
                <a:ln>
                  <a:noFill/>
                </a:ln>
                <a:solidFill>
                  <a:schemeClr val="bg2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مقالة المتُا بعة(أوالتغطية الصحفية)</a:t>
            </a:r>
            <a:endParaRPr kumimoji="0" lang="en-US" sz="900" b="0" i="0" u="none" strike="noStrike" cap="none" normalizeH="0" baseline="0" dirty="0" smtClean="0">
              <a:ln>
                <a:noFill/>
              </a:ln>
              <a:solidFill>
                <a:schemeClr val="bg2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dirty="0" smtClean="0">
              <a:ln>
                <a:noFill/>
              </a:ln>
              <a:solidFill>
                <a:srgbClr val="FFC000"/>
              </a:solidFill>
              <a:effectLst/>
              <a:latin typeface="Calibri" pitchFamily="34" charset="0"/>
              <a:ea typeface="Calibri" pitchFamily="34" charset="0"/>
              <a:cs typeface="Arial" pitchFamily="34" charset="0"/>
            </a:endParaRPr>
          </a:p>
          <a:p>
            <a:pPr marL="0" marR="0" lvl="0" indent="0" algn="l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000" b="1" i="0" u="none" strike="noStrike" cap="none" normalizeH="0" baseline="0" dirty="0" smtClean="0">
                <a:ln>
                  <a:noFill/>
                </a:ln>
                <a:solidFill>
                  <a:srgbClr val="FFC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من انواع المقالات الصحفية المستحدثة مقالةالمُتابعة"أوالتغطية الصحفية"وفيها يقوم الكاتب بتلخيص ندوة ،او محاضرة،أودرس شاهدة،وينبغي ان يتوافر فيها ماياتي: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rgbClr val="FFC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000" b="1" i="0" u="none" strike="noStrike" cap="none" normalizeH="0" baseline="0" dirty="0" smtClean="0">
                <a:ln>
                  <a:noFill/>
                </a:ln>
                <a:solidFill>
                  <a:srgbClr val="FFC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1-يقظة الكاتب،وقدرتة على الاحاطة باموضوع المطروح وقضاياةالرئيسة،وأفكارة الجزئية.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rgbClr val="FFC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000" b="1" i="0" u="none" strike="noStrike" cap="none" normalizeH="0" baseline="0" dirty="0" smtClean="0">
                <a:ln>
                  <a:noFill/>
                </a:ln>
                <a:solidFill>
                  <a:srgbClr val="FFC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2- قدرتة على التلخيص والاختزال؛فما يقال في ندوة في ساعتين يكتبة في عدد قليل من الصفحات،مع عدم الاختزال.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rgbClr val="FFC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000" b="1" i="0" u="none" strike="noStrike" cap="none" normalizeH="0" baseline="0" dirty="0" smtClean="0">
                <a:ln>
                  <a:noFill/>
                </a:ln>
                <a:solidFill>
                  <a:srgbClr val="FFC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3- قد يكون لكاتب المقالة رأية فيما يتابعة،أو ينقلة،موافقةًتاكيداً،أونقداوتفنيدا.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rgbClr val="FFC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000" b="1" i="0" u="none" strike="noStrike" cap="none" normalizeH="0" baseline="0" dirty="0" smtClean="0">
                <a:ln>
                  <a:noFill/>
                </a:ln>
                <a:solidFill>
                  <a:srgbClr val="FFC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4- لاينبغي أن يوجزها كاتبهاإيجازامخلا بالافكار،أو مشوها للحقائق.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rgbClr val="FFC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000" b="1" i="0" u="none" strike="noStrike" cap="none" normalizeH="0" baseline="0" dirty="0" smtClean="0">
                <a:ln>
                  <a:noFill/>
                </a:ln>
                <a:solidFill>
                  <a:srgbClr val="FFC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5- أن يضع عناوين لموضوعة تجع بين نقل الحقيقة،وجذب القارئ.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rgbClr val="FFC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000" b="1" i="0" u="none" strike="noStrike" cap="none" normalizeH="0" baseline="0" dirty="0" smtClean="0">
                <a:ln>
                  <a:noFill/>
                </a:ln>
                <a:solidFill>
                  <a:srgbClr val="FFC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ومن كتاب مقالة المتابعة:أحمد فضل شبلول،الذي نقدملة هنامتابعةلمحاضرة أقامها النادي الادبي بالرياض،للدكتورسمير عبد الحميدإبراهيم عن المفكر الهندي المسلم(شبلي النعماني)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rgbClr val="FFC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rgbClr val="FFC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عرض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TextBox 4"/>
          <p:cNvSpPr txBox="1"/>
          <p:nvPr/>
        </p:nvSpPr>
        <p:spPr>
          <a:xfrm>
            <a:off x="0" y="609600"/>
            <a:ext cx="58997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0" y="228600"/>
            <a:ext cx="9144000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خصائص المقالة الأدبية:</a:t>
            </a:r>
            <a:endParaRPr kumimoji="0" lang="en-US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1/</a:t>
            </a:r>
            <a:r>
              <a:rPr kumimoji="0" lang="ar-SA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صدق إحساس الكاتب</a:t>
            </a:r>
            <a:endParaRPr kumimoji="0" lang="en-US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2/</a:t>
            </a:r>
            <a:r>
              <a:rPr kumimoji="0" lang="ar-SA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الأصالة بمعنى التعبير المبتكر عن الذات</a:t>
            </a:r>
            <a:endParaRPr kumimoji="0" lang="en-US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3/</a:t>
            </a:r>
            <a:r>
              <a:rPr kumimoji="0" lang="ar-SA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وجهة نظر خليقة بالبروز والعرض</a:t>
            </a:r>
            <a:endParaRPr kumimoji="0" lang="en-US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4/</a:t>
            </a:r>
            <a:r>
              <a:rPr kumimoji="0" lang="ar-SA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جمال التعبير</a:t>
            </a:r>
            <a:endParaRPr kumimoji="0" lang="en-US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5/</a:t>
            </a:r>
            <a:r>
              <a:rPr kumimoji="0" lang="ar-SA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قوة الإثارة والإمتاع (العرض الجيد)</a:t>
            </a:r>
            <a:endParaRPr kumimoji="0" lang="en-US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صفات المقال الجيد:</a:t>
            </a:r>
            <a:endParaRPr kumimoji="0" lang="en-US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1/</a:t>
            </a:r>
            <a:r>
              <a:rPr kumimoji="0" lang="ar-SA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صدق إيمانه بما يكتب وحرارة عاطفته لموضوعه</a:t>
            </a:r>
            <a:endParaRPr kumimoji="0" lang="en-US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2/</a:t>
            </a:r>
            <a:r>
              <a:rPr kumimoji="0" lang="ar-SA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أن يكون متمتعاً بالذوق اللغوي الممتاز في إلباس المعاني الألفاظ المناسبة ووضع الألفاظ في أماكنها الملائمة </a:t>
            </a:r>
            <a:endParaRPr kumimoji="0" lang="en-US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3/</a:t>
            </a:r>
            <a:r>
              <a:rPr kumimoji="0" lang="ar-SA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أن تكون لديه روح الملاحظة الذكية التي ترصد ما حولها ثم تختار ما تراه جديداً بالتعبير عنه من مظاهر الحياة وشؤون الكون وتجارب الآخرين</a:t>
            </a:r>
            <a:endParaRPr kumimoji="0" lang="en-US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4/</a:t>
            </a:r>
            <a:r>
              <a:rPr kumimoji="0" lang="ar-SA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ألا يكون صوت كاتب المقالة صدى لأصوات أخرى بل يكون تناوله لموضوعاته في المقالة تناولاً حراً مستقلاً</a:t>
            </a:r>
            <a:endParaRPr kumimoji="0" lang="en-US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5/</a:t>
            </a:r>
            <a:r>
              <a:rPr kumimoji="0" lang="ar-SA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التريث في الكتابة حتى ينأى الكاتب بقلمه عن تقديم النتاج الفجّ المتعجل </a:t>
            </a:r>
            <a:endParaRPr kumimoji="0" lang="en-US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6/</a:t>
            </a:r>
            <a:r>
              <a:rPr kumimoji="0" lang="ar-SA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الملاءمه بين أسلوب الكاتب وتفكير القراء </a:t>
            </a:r>
            <a:endParaRPr kumimoji="0" lang="en-US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فكاتب المقالة الأدبية يحس وجود قرائه معه وهو في عزلته يكتب على مكتبه وكأنه يتحدث إلى هؤلاء الآلاف من القراء يعرف مشكلاتهم ولا تغيب عنه أمانيهم </a:t>
            </a:r>
            <a:endParaRPr kumimoji="0" lang="en-US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7/</a:t>
            </a:r>
            <a:r>
              <a:rPr kumimoji="0" lang="ar-SA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الملاءمه بين أسلوب الكاتب وروحه حتى تكون الكلمة المكتوبة انعكاساً صادقاً لنفسه الصادقة</a:t>
            </a:r>
            <a:endParaRPr kumimoji="0" lang="en-US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8/</a:t>
            </a:r>
            <a:r>
              <a:rPr kumimoji="0" lang="ar-SA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مراعاة الكاتب الاقتصاد في الكتابة مع الوضوح فيها ويتحقق هذان العنصران بإيراد الكلمات المفهومة والتراكيب النحوية السليمة حتى لا يستنفد جهد القارئ في تفسير الكلمات وتوضيح التراكيب النحوية</a:t>
            </a:r>
            <a:endParaRPr kumimoji="0" lang="en-US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عرض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TextBox 4"/>
          <p:cNvSpPr txBox="1"/>
          <p:nvPr/>
        </p:nvSpPr>
        <p:spPr>
          <a:xfrm>
            <a:off x="0" y="228600"/>
            <a:ext cx="815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ar-SA" b="1" dirty="0" smtClean="0">
              <a:solidFill>
                <a:srgbClr val="7030A0"/>
              </a:solidFill>
            </a:endParaRPr>
          </a:p>
          <a:p>
            <a:pPr algn="ctr"/>
            <a:endParaRPr lang="ar-SA" b="1" dirty="0">
              <a:solidFill>
                <a:srgbClr val="7030A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828800" y="609600"/>
            <a:ext cx="5290131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2000" b="1" dirty="0" smtClean="0">
                <a:solidFill>
                  <a:srgbClr val="FF0000"/>
                </a:solidFill>
              </a:rPr>
              <a:t>عمل الطالبات :</a:t>
            </a:r>
          </a:p>
          <a:p>
            <a:endParaRPr lang="ar-SA" sz="2000" b="1" dirty="0" smtClean="0"/>
          </a:p>
          <a:p>
            <a:r>
              <a:rPr lang="ar-SA" sz="2000" b="1" dirty="0" smtClean="0"/>
              <a:t>دلال محمد اليامي </a:t>
            </a:r>
          </a:p>
          <a:p>
            <a:r>
              <a:rPr lang="ar-SA" sz="2000" b="1" dirty="0" smtClean="0"/>
              <a:t>زهراء عيسى المرهون</a:t>
            </a:r>
          </a:p>
          <a:p>
            <a:r>
              <a:rPr lang="ar-SA" sz="2000" b="1" dirty="0" smtClean="0"/>
              <a:t>سامية السلوم</a:t>
            </a:r>
          </a:p>
          <a:p>
            <a:r>
              <a:rPr lang="ar-SA" sz="2000" b="1" dirty="0" smtClean="0"/>
              <a:t>رابحة هلال الدوسري</a:t>
            </a:r>
          </a:p>
          <a:p>
            <a:r>
              <a:rPr lang="ar-SA" sz="2000" b="1" dirty="0" smtClean="0"/>
              <a:t>خديجة آل شيف</a:t>
            </a:r>
          </a:p>
          <a:p>
            <a:pPr algn="r"/>
            <a:r>
              <a:rPr lang="ar-SA" sz="2000" b="1" dirty="0" smtClean="0"/>
              <a:t>ريما اليامي</a:t>
            </a:r>
          </a:p>
          <a:p>
            <a:pPr algn="r"/>
            <a:r>
              <a:rPr lang="ar-SA" sz="2000" b="1" dirty="0" smtClean="0"/>
              <a:t>زهراء آل رضوان</a:t>
            </a:r>
          </a:p>
          <a:p>
            <a:pPr algn="r"/>
            <a:r>
              <a:rPr lang="ar-SA" sz="2000" b="1" dirty="0" smtClean="0"/>
              <a:t>خولة جمعة </a:t>
            </a:r>
          </a:p>
          <a:p>
            <a:pPr algn="r"/>
            <a:r>
              <a:rPr lang="ar-SA" sz="2000" b="1" dirty="0" smtClean="0"/>
              <a:t>خلود قاضي</a:t>
            </a:r>
          </a:p>
          <a:p>
            <a:pPr algn="r"/>
            <a:r>
              <a:rPr lang="ar-SA" sz="2000" b="1" dirty="0" smtClean="0"/>
              <a:t>زينب شاخور</a:t>
            </a:r>
          </a:p>
          <a:p>
            <a:pPr algn="r"/>
            <a:r>
              <a:rPr lang="ar-SA" sz="2000" b="1" dirty="0" smtClean="0"/>
              <a:t>زينب النخلاوي</a:t>
            </a:r>
          </a:p>
          <a:p>
            <a:endParaRPr lang="ar-SA" sz="2000" b="1" dirty="0" smtClean="0"/>
          </a:p>
          <a:p>
            <a:r>
              <a:rPr lang="ar-SA" sz="2000" b="1" dirty="0" smtClean="0">
                <a:solidFill>
                  <a:srgbClr val="FF0000"/>
                </a:solidFill>
              </a:rPr>
              <a:t>للدكتورة الفاضلة :</a:t>
            </a:r>
          </a:p>
          <a:p>
            <a:r>
              <a:rPr lang="ar-SA" sz="2000" b="1" dirty="0" smtClean="0"/>
              <a:t>منى الغامدي</a:t>
            </a:r>
            <a:r>
              <a:rPr lang="ar-SA" dirty="0" smtClean="0"/>
              <a:t>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عرض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200</TotalTime>
  <Words>745</Words>
  <Application>Microsoft Office PowerPoint</Application>
  <PresentationFormat>عرض على الشاشة (3:4)‏</PresentationFormat>
  <Paragraphs>107</Paragraphs>
  <Slides>10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10</vt:i4>
      </vt:variant>
    </vt:vector>
  </HeadingPairs>
  <TitlesOfParts>
    <vt:vector size="11" baseType="lpstr">
      <vt:lpstr>Office Theme</vt:lpstr>
      <vt:lpstr>الشريحة 1</vt:lpstr>
      <vt:lpstr>الشريحة 2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yami</dc:creator>
  <cp:lastModifiedBy>sony</cp:lastModifiedBy>
  <cp:revision>17</cp:revision>
  <dcterms:created xsi:type="dcterms:W3CDTF">2011-12-10T15:48:26Z</dcterms:created>
  <dcterms:modified xsi:type="dcterms:W3CDTF">2012-03-03T15:13:25Z</dcterms:modified>
</cp:coreProperties>
</file>