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1" r:id="rId2"/>
    <p:sldId id="275" r:id="rId3"/>
    <p:sldId id="276" r:id="rId4"/>
    <p:sldId id="277" r:id="rId5"/>
    <p:sldId id="278" r:id="rId6"/>
    <p:sldId id="283" r:id="rId7"/>
    <p:sldId id="284" r:id="rId8"/>
    <p:sldId id="285" r:id="rId9"/>
    <p:sldId id="287" r:id="rId10"/>
    <p:sldId id="288" r:id="rId11"/>
    <p:sldId id="286" r:id="rId12"/>
    <p:sldId id="289" r:id="rId13"/>
    <p:sldId id="262"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C7D6"/>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aximized" horzBarState="maximized">
    <p:restoredLeft sz="65441" autoAdjust="0"/>
    <p:restoredTop sz="86380" autoAdjust="0"/>
  </p:normalViewPr>
  <p:slideViewPr>
    <p:cSldViewPr>
      <p:cViewPr varScale="1">
        <p:scale>
          <a:sx n="74" d="100"/>
          <a:sy n="74" d="100"/>
        </p:scale>
        <p:origin x="-738" y="-90"/>
      </p:cViewPr>
      <p:guideLst>
        <p:guide orient="horz" pos="2160"/>
        <p:guide pos="2880"/>
      </p:guideLst>
    </p:cSldViewPr>
  </p:slideViewPr>
  <p:outlineViewPr>
    <p:cViewPr>
      <p:scale>
        <a:sx n="33" d="100"/>
        <a:sy n="33" d="100"/>
      </p:scale>
      <p:origin x="132" y="85560"/>
    </p:cViewPr>
  </p:outlineViewPr>
  <p:notesTextViewPr>
    <p:cViewPr>
      <p:scale>
        <a:sx n="1" d="1"/>
        <a:sy n="1" d="1"/>
      </p:scale>
      <p:origin x="0" y="0"/>
    </p:cViewPr>
  </p:notesTextViewPr>
  <p:sorterViewPr>
    <p:cViewPr>
      <p:scale>
        <a:sx n="100" d="100"/>
        <a:sy n="100" d="100"/>
      </p:scale>
      <p:origin x="0" y="59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186924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314633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280591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1218158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425666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4159657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099211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0345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820262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1227038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3171600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258F7-3715-49FE-8A57-D6AB3E866AA8}" type="datetimeFigureOut">
              <a:rPr lang="ar-SA" smtClean="0"/>
              <a:pPr/>
              <a:t>09/05/33</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BB2295F-9102-4143-8FFA-44E4E34D3106}" type="slidenum">
              <a:rPr lang="ar-SA" smtClean="0"/>
              <a:pPr/>
              <a:t>‹#›</a:t>
            </a:fld>
            <a:endParaRPr lang="ar-SA" dirty="0"/>
          </a:p>
        </p:txBody>
      </p:sp>
    </p:spTree>
    <p:extLst>
      <p:ext uri="{BB962C8B-B14F-4D97-AF65-F5344CB8AC3E}">
        <p14:creationId xmlns:p14="http://schemas.microsoft.com/office/powerpoint/2010/main" val="2106481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755576" y="260648"/>
            <a:ext cx="3672408" cy="1296144"/>
          </a:xfrm>
        </p:spPr>
        <p:txBody>
          <a:bodyPr>
            <a:noAutofit/>
          </a:bodyPr>
          <a:lstStyle/>
          <a:p>
            <a:r>
              <a:rPr lang="ar-SA" sz="4800" b="1" dirty="0" smtClean="0"/>
              <a:t>ثانياً: أنواع </a:t>
            </a:r>
            <a:r>
              <a:rPr lang="ar-SA" sz="4800" b="1" dirty="0"/>
              <a:t>المقالة </a:t>
            </a:r>
            <a:r>
              <a:rPr lang="ar-SA" sz="4800" b="1" dirty="0" smtClean="0"/>
              <a:t>الأدبية </a:t>
            </a:r>
            <a:endParaRPr lang="ar-SA" sz="4800" b="1" dirty="0"/>
          </a:p>
        </p:txBody>
      </p:sp>
      <p:sp>
        <p:nvSpPr>
          <p:cNvPr id="3" name="عنصر نائب للمحتوى 2"/>
          <p:cNvSpPr>
            <a:spLocks noGrp="1"/>
          </p:cNvSpPr>
          <p:nvPr>
            <p:ph idx="1"/>
          </p:nvPr>
        </p:nvSpPr>
        <p:spPr>
          <a:xfrm>
            <a:off x="4211960" y="188640"/>
            <a:ext cx="4248472" cy="6624736"/>
          </a:xfrm>
          <a:solidFill>
            <a:schemeClr val="bg2">
              <a:lumMod val="90000"/>
            </a:schemeClr>
          </a:solidFill>
        </p:spPr>
        <p:txBody>
          <a:bodyPr>
            <a:normAutofit fontScale="77500" lnSpcReduction="20000"/>
          </a:bodyPr>
          <a:lstStyle/>
          <a:p>
            <a:pPr marL="0" indent="0">
              <a:buNone/>
            </a:pPr>
            <a:r>
              <a:rPr lang="ar-SA" b="1" dirty="0" smtClean="0">
                <a:solidFill>
                  <a:schemeClr val="accent4">
                    <a:lumMod val="50000"/>
                  </a:schemeClr>
                </a:solidFill>
              </a:rPr>
              <a:t>مميزات </a:t>
            </a:r>
            <a:r>
              <a:rPr lang="ar-SA" b="1" dirty="0">
                <a:solidFill>
                  <a:schemeClr val="accent4">
                    <a:lumMod val="50000"/>
                  </a:schemeClr>
                </a:solidFill>
              </a:rPr>
              <a:t>المقالة </a:t>
            </a:r>
            <a:r>
              <a:rPr lang="ar-SA" b="1" dirty="0" smtClean="0">
                <a:solidFill>
                  <a:schemeClr val="accent4">
                    <a:lumMod val="50000"/>
                  </a:schemeClr>
                </a:solidFill>
              </a:rPr>
              <a:t>الادبية </a:t>
            </a:r>
            <a:r>
              <a:rPr lang="ar-SA" b="1" dirty="0">
                <a:solidFill>
                  <a:schemeClr val="accent4">
                    <a:lumMod val="50000"/>
                  </a:schemeClr>
                </a:solidFill>
              </a:rPr>
              <a:t>:</a:t>
            </a:r>
            <a:endParaRPr lang="en-US" b="1" dirty="0">
              <a:solidFill>
                <a:schemeClr val="accent4">
                  <a:lumMod val="50000"/>
                </a:schemeClr>
              </a:solidFill>
            </a:endParaRPr>
          </a:p>
          <a:p>
            <a:pPr marL="0" lvl="0" indent="0">
              <a:buNone/>
            </a:pPr>
            <a:r>
              <a:rPr lang="ar-SA" b="1" dirty="0" smtClean="0"/>
              <a:t>1- تكاد </a:t>
            </a:r>
            <a:r>
              <a:rPr lang="ar-SA" b="1" dirty="0"/>
              <a:t>تكون شعراً منثوراً .</a:t>
            </a:r>
            <a:endParaRPr lang="en-US" b="1" dirty="0"/>
          </a:p>
          <a:p>
            <a:pPr marL="0" lvl="0" indent="0">
              <a:buNone/>
            </a:pPr>
            <a:r>
              <a:rPr lang="ar-SA" b="1" dirty="0" smtClean="0"/>
              <a:t>2- الذاتية </a:t>
            </a:r>
            <a:r>
              <a:rPr lang="ar-SA" b="1" dirty="0"/>
              <a:t>طابعها </a:t>
            </a:r>
            <a:r>
              <a:rPr lang="ar-SA" b="1" dirty="0" smtClean="0"/>
              <a:t>وشدة </a:t>
            </a:r>
            <a:r>
              <a:rPr lang="ar-SA" b="1" dirty="0"/>
              <a:t>الانفعال من </a:t>
            </a:r>
            <a:r>
              <a:rPr lang="ar-SA" b="1" dirty="0" smtClean="0"/>
              <a:t>أولى </a:t>
            </a:r>
            <a:r>
              <a:rPr lang="ar-SA" b="1" dirty="0"/>
              <a:t>خصائصها .</a:t>
            </a:r>
            <a:endParaRPr lang="en-US" b="1" dirty="0"/>
          </a:p>
          <a:p>
            <a:pPr marL="0" lvl="0" indent="0">
              <a:buNone/>
            </a:pPr>
            <a:r>
              <a:rPr lang="ar-SA" b="1" dirty="0" smtClean="0"/>
              <a:t>3- تتغلب </a:t>
            </a:r>
            <a:r>
              <a:rPr lang="ar-SA" b="1" dirty="0"/>
              <a:t>فيها حرارة الوجدان على رزانة المفكر .</a:t>
            </a:r>
            <a:endParaRPr lang="en-US" b="1" dirty="0"/>
          </a:p>
          <a:p>
            <a:pPr marL="0" lvl="0" indent="0">
              <a:buNone/>
            </a:pPr>
            <a:r>
              <a:rPr lang="ar-SA" b="1" dirty="0" smtClean="0"/>
              <a:t>4- تتمتع </a:t>
            </a:r>
            <a:r>
              <a:rPr lang="ar-SA" b="1" dirty="0"/>
              <a:t>بالأسلوب الرصين </a:t>
            </a:r>
            <a:r>
              <a:rPr lang="ar-SA" b="1" dirty="0" smtClean="0"/>
              <a:t>الجميل والتأنق في اللفظ .</a:t>
            </a:r>
            <a:endParaRPr lang="en-US" b="1" dirty="0"/>
          </a:p>
          <a:p>
            <a:pPr marL="0" lvl="0" indent="0">
              <a:buNone/>
            </a:pPr>
            <a:r>
              <a:rPr lang="ar-SA" b="1" dirty="0" smtClean="0"/>
              <a:t>5- الأخيلة </a:t>
            </a:r>
            <a:r>
              <a:rPr lang="ar-SA" b="1" dirty="0"/>
              <a:t>الجذابة .</a:t>
            </a:r>
            <a:endParaRPr lang="en-US" b="1" dirty="0"/>
          </a:p>
          <a:p>
            <a:pPr marL="0" lvl="0" indent="0">
              <a:buNone/>
            </a:pPr>
            <a:r>
              <a:rPr lang="ar-SA" b="1" dirty="0" smtClean="0"/>
              <a:t>6- العبارات </a:t>
            </a:r>
            <a:r>
              <a:rPr lang="ar-SA" b="1" dirty="0"/>
              <a:t>المبنية بناءً متناسقا محكماً .</a:t>
            </a:r>
            <a:endParaRPr lang="en-US" b="1" dirty="0"/>
          </a:p>
          <a:p>
            <a:pPr marL="0" indent="0">
              <a:buNone/>
            </a:pPr>
            <a:r>
              <a:rPr lang="ar-SA" b="1" dirty="0"/>
              <a:t> </a:t>
            </a:r>
            <a:endParaRPr lang="en-US" b="1" dirty="0"/>
          </a:p>
          <a:p>
            <a:pPr marL="0" indent="0">
              <a:buNone/>
            </a:pPr>
            <a:r>
              <a:rPr lang="ar-SA" b="1" dirty="0" smtClean="0">
                <a:solidFill>
                  <a:schemeClr val="bg1"/>
                </a:solidFill>
              </a:rPr>
              <a:t>منها :</a:t>
            </a:r>
            <a:r>
              <a:rPr lang="ar-SA" b="1" dirty="0" smtClean="0"/>
              <a:t> </a:t>
            </a:r>
            <a:r>
              <a:rPr lang="ar-SA" b="1" dirty="0"/>
              <a:t>مقالات مصطفى لطفي المنفلوطي في (النظرات) و (العبارات) ، ومقالات جبران خليل جبران في كتابه (البدائع والطرائف) ، ومقالات مصطفى صادق الرافعي في كتبه متعددة ، مثل (وحي القلم) و(السحاب الاحمر) .</a:t>
            </a:r>
          </a:p>
        </p:txBody>
      </p:sp>
      <p:sp>
        <p:nvSpPr>
          <p:cNvPr id="4" name="مربع نص 3"/>
          <p:cNvSpPr txBox="1"/>
          <p:nvPr/>
        </p:nvSpPr>
        <p:spPr>
          <a:xfrm>
            <a:off x="1475656" y="2342490"/>
            <a:ext cx="2222337" cy="1446550"/>
          </a:xfrm>
          <a:prstGeom prst="rect">
            <a:avLst/>
          </a:prstGeom>
          <a:noFill/>
        </p:spPr>
        <p:txBody>
          <a:bodyPr wrap="square" rtlCol="1">
            <a:spAutoFit/>
          </a:bodyPr>
          <a:lstStyle/>
          <a:p>
            <a:pPr algn="ctr"/>
            <a:r>
              <a:rPr lang="ar-SA" sz="4400" b="1" dirty="0" smtClean="0">
                <a:solidFill>
                  <a:schemeClr val="accent4">
                    <a:lumMod val="50000"/>
                  </a:schemeClr>
                </a:solidFill>
              </a:rPr>
              <a:t>المقالة الأدبية </a:t>
            </a:r>
            <a:endParaRPr lang="en-US" sz="4400" b="1" dirty="0" smtClean="0">
              <a:solidFill>
                <a:schemeClr val="accent4">
                  <a:lumMod val="50000"/>
                </a:schemeClr>
              </a:solidFill>
            </a:endParaRPr>
          </a:p>
        </p:txBody>
      </p:sp>
      <p:sp>
        <p:nvSpPr>
          <p:cNvPr id="5" name="مربع نص 4"/>
          <p:cNvSpPr txBox="1"/>
          <p:nvPr/>
        </p:nvSpPr>
        <p:spPr>
          <a:xfrm>
            <a:off x="2712488" y="4017258"/>
            <a:ext cx="846707" cy="769441"/>
          </a:xfrm>
          <a:prstGeom prst="rect">
            <a:avLst/>
          </a:prstGeom>
          <a:noFill/>
        </p:spPr>
        <p:txBody>
          <a:bodyPr wrap="none" rtlCol="1">
            <a:spAutoFit/>
          </a:bodyPr>
          <a:lstStyle/>
          <a:p>
            <a:r>
              <a:rPr lang="ar-SA" sz="4400" b="1" dirty="0" smtClean="0">
                <a:solidFill>
                  <a:schemeClr val="accent4">
                    <a:lumMod val="50000"/>
                  </a:schemeClr>
                </a:solidFill>
              </a:rPr>
              <a:t>1-</a:t>
            </a:r>
            <a:r>
              <a:rPr lang="ar-SA" sz="4400" b="1" dirty="0" smtClean="0"/>
              <a:t> </a:t>
            </a:r>
            <a:endParaRPr lang="ar-SA" sz="4400" b="1" dirty="0"/>
          </a:p>
        </p:txBody>
      </p:sp>
    </p:spTree>
    <p:extLst>
      <p:ext uri="{BB962C8B-B14F-4D97-AF65-F5344CB8AC3E}">
        <p14:creationId xmlns:p14="http://schemas.microsoft.com/office/powerpoint/2010/main" val="304584863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00341"/>
            <a:ext cx="8568952" cy="6857051"/>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547664" y="2358008"/>
            <a:ext cx="1800200" cy="1143000"/>
          </a:xfrm>
        </p:spPr>
        <p:txBody>
          <a:bodyPr>
            <a:noAutofit/>
          </a:bodyPr>
          <a:lstStyle/>
          <a:p>
            <a:r>
              <a:rPr lang="ar-SA" b="1" dirty="0" smtClean="0">
                <a:solidFill>
                  <a:schemeClr val="accent4">
                    <a:lumMod val="50000"/>
                  </a:schemeClr>
                </a:solidFill>
              </a:rPr>
              <a:t>المقالة الدينية :</a:t>
            </a:r>
            <a:endParaRPr lang="ar-SA" b="1" dirty="0">
              <a:solidFill>
                <a:schemeClr val="accent4">
                  <a:lumMod val="50000"/>
                </a:schemeClr>
              </a:solidFill>
            </a:endParaRPr>
          </a:p>
        </p:txBody>
      </p:sp>
      <p:sp>
        <p:nvSpPr>
          <p:cNvPr id="3" name="عنصر نائب للمحتوى 2"/>
          <p:cNvSpPr>
            <a:spLocks noGrp="1"/>
          </p:cNvSpPr>
          <p:nvPr>
            <p:ph idx="1"/>
          </p:nvPr>
        </p:nvSpPr>
        <p:spPr>
          <a:xfrm>
            <a:off x="4427984" y="404664"/>
            <a:ext cx="4032448" cy="6408712"/>
          </a:xfrm>
          <a:solidFill>
            <a:schemeClr val="accent4">
              <a:lumMod val="20000"/>
              <a:lumOff val="80000"/>
            </a:schemeClr>
          </a:solidFill>
        </p:spPr>
        <p:txBody>
          <a:bodyPr>
            <a:normAutofit fontScale="85000" lnSpcReduction="20000"/>
          </a:bodyPr>
          <a:lstStyle/>
          <a:p>
            <a:pPr marL="0" indent="0">
              <a:buNone/>
            </a:pPr>
            <a:r>
              <a:rPr lang="ar-SA" b="1" dirty="0" smtClean="0">
                <a:solidFill>
                  <a:schemeClr val="bg1"/>
                </a:solidFill>
              </a:rPr>
              <a:t>تعريفها :</a:t>
            </a:r>
            <a:endParaRPr lang="en-US" b="1" dirty="0">
              <a:solidFill>
                <a:schemeClr val="bg1"/>
              </a:solidFill>
            </a:endParaRPr>
          </a:p>
          <a:p>
            <a:pPr marL="0" indent="0">
              <a:buNone/>
            </a:pPr>
            <a:r>
              <a:rPr lang="ar-SA" b="1" dirty="0"/>
              <a:t>هي تلك المقالة (التي يهتم صاحبها بإبراز عاطفته </a:t>
            </a:r>
            <a:r>
              <a:rPr lang="ar-SA" b="1" dirty="0" smtClean="0"/>
              <a:t>الدينية </a:t>
            </a:r>
            <a:r>
              <a:rPr lang="ar-SA" b="1" dirty="0"/>
              <a:t>نحو امر يمس العقيدة أو يتصل بالمجتمع ، فيكتب مقالة تبين عن رأيه فيما هو بصدده .</a:t>
            </a:r>
            <a:endParaRPr lang="en-US" b="1" dirty="0"/>
          </a:p>
          <a:p>
            <a:pPr marL="0" indent="0">
              <a:buNone/>
            </a:pPr>
            <a:r>
              <a:rPr lang="ar-SA" b="1" dirty="0" smtClean="0">
                <a:solidFill>
                  <a:schemeClr val="bg1"/>
                </a:solidFill>
              </a:rPr>
              <a:t>موضوعها </a:t>
            </a:r>
            <a:r>
              <a:rPr lang="ar-SA" b="1" dirty="0">
                <a:solidFill>
                  <a:schemeClr val="bg1"/>
                </a:solidFill>
              </a:rPr>
              <a:t>:</a:t>
            </a:r>
            <a:endParaRPr lang="en-US" b="1" dirty="0">
              <a:solidFill>
                <a:schemeClr val="bg1"/>
              </a:solidFill>
            </a:endParaRPr>
          </a:p>
          <a:p>
            <a:pPr marL="0" indent="0">
              <a:buNone/>
            </a:pPr>
            <a:r>
              <a:rPr lang="ar-SA" b="1" dirty="0"/>
              <a:t>وهي تعنى بدراسة قضايا العقيدة وشعائر الدين ودورهما في حياة الفرد و المجتمع ، وبدهي أن </a:t>
            </a:r>
            <a:r>
              <a:rPr lang="ar-SA" b="1" dirty="0" smtClean="0"/>
              <a:t>موضوعاتها </a:t>
            </a:r>
            <a:r>
              <a:rPr lang="ar-SA" b="1" dirty="0"/>
              <a:t>مما يمس حياة الانسان وصلته بنفسه ومجتمعه وخالقه ، ومن ثم فهي ذات جذور بعيدة في تراثنا العربي ، غير أن تطور الحياة وما ظهر فيها من حياة الناس تتطلب تحديد الموقف الديني منها .</a:t>
            </a:r>
          </a:p>
        </p:txBody>
      </p:sp>
      <p:sp>
        <p:nvSpPr>
          <p:cNvPr id="4" name="مربع نص 3"/>
          <p:cNvSpPr txBox="1"/>
          <p:nvPr/>
        </p:nvSpPr>
        <p:spPr>
          <a:xfrm>
            <a:off x="2842983" y="4005064"/>
            <a:ext cx="689612" cy="769441"/>
          </a:xfrm>
          <a:prstGeom prst="rect">
            <a:avLst/>
          </a:prstGeom>
          <a:noFill/>
        </p:spPr>
        <p:txBody>
          <a:bodyPr wrap="none" rtlCol="1">
            <a:spAutoFit/>
          </a:bodyPr>
          <a:lstStyle/>
          <a:p>
            <a:r>
              <a:rPr lang="ar-SA" sz="4400" b="1" dirty="0">
                <a:solidFill>
                  <a:schemeClr val="accent4">
                    <a:lumMod val="50000"/>
                  </a:schemeClr>
                </a:solidFill>
              </a:rPr>
              <a:t>2-</a:t>
            </a:r>
            <a:endParaRPr lang="ar-SA" sz="4400" dirty="0">
              <a:solidFill>
                <a:schemeClr val="accent4">
                  <a:lumMod val="50000"/>
                </a:schemeClr>
              </a:solidFill>
            </a:endParaRPr>
          </a:p>
        </p:txBody>
      </p:sp>
    </p:spTree>
    <p:extLst>
      <p:ext uri="{BB962C8B-B14F-4D97-AF65-F5344CB8AC3E}">
        <p14:creationId xmlns:p14="http://schemas.microsoft.com/office/powerpoint/2010/main" val="185754933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noFill/>
          <a:extLst>
            <a:ext uri="{909E8E84-426E-40DD-AFC4-6F175D3DCCD1}">
              <a14:hiddenFill xmlns:a14="http://schemas.microsoft.com/office/drawing/2010/main">
                <a:solidFill>
                  <a:srgbClr val="FFFFFF"/>
                </a:solidFill>
              </a14:hiddenFill>
            </a:ext>
          </a:extLst>
        </p:spPr>
      </p:pic>
      <p:sp>
        <p:nvSpPr>
          <p:cNvPr id="3" name="عنصر نائب للمحتوى 2"/>
          <p:cNvSpPr>
            <a:spLocks noGrp="1"/>
          </p:cNvSpPr>
          <p:nvPr>
            <p:ph idx="1"/>
          </p:nvPr>
        </p:nvSpPr>
        <p:spPr>
          <a:xfrm>
            <a:off x="4427984" y="476672"/>
            <a:ext cx="4032448" cy="6480720"/>
          </a:xfrm>
          <a:solidFill>
            <a:schemeClr val="accent4">
              <a:lumMod val="20000"/>
              <a:lumOff val="80000"/>
            </a:schemeClr>
          </a:solidFill>
        </p:spPr>
        <p:txBody>
          <a:bodyPr>
            <a:noAutofit/>
          </a:bodyPr>
          <a:lstStyle/>
          <a:p>
            <a:pPr marL="0" indent="0">
              <a:buNone/>
            </a:pPr>
            <a:r>
              <a:rPr lang="ar-SA" sz="2000" b="1" dirty="0"/>
              <a:t>وتسيطر عليها الروح الدينية ، حيث تخاطب الوجدان المسلم ، وتتلمس أسباب </a:t>
            </a:r>
            <a:r>
              <a:rPr lang="ar-SA" sz="2000" b="1" dirty="0" smtClean="0"/>
              <a:t>ضعف </a:t>
            </a:r>
            <a:r>
              <a:rPr lang="ar-SA" sz="2000" b="1" dirty="0"/>
              <a:t>الكيان الإسلامي ، ثم تبحث عن وسائل وتقويته ، والأسلوب في هذا النوع يستمد قوته من الاقتباس من القرآن الكريم ، والأحاديث النبوية الشريفة ،وخطب الخلفاء الراشدين وكبار الأئمة .</a:t>
            </a:r>
            <a:endParaRPr lang="en-US" sz="2000" b="1" dirty="0"/>
          </a:p>
          <a:p>
            <a:pPr marL="0" indent="0">
              <a:buNone/>
            </a:pPr>
            <a:r>
              <a:rPr lang="ar-SA" sz="2000" b="1" dirty="0"/>
              <a:t>ووسائل الإقناع هنا تكون </a:t>
            </a:r>
            <a:r>
              <a:rPr lang="ar-SA" sz="2000" b="1" dirty="0">
                <a:solidFill>
                  <a:schemeClr val="accent2">
                    <a:lumMod val="75000"/>
                  </a:schemeClr>
                </a:solidFill>
              </a:rPr>
              <a:t>نقلية </a:t>
            </a:r>
            <a:r>
              <a:rPr lang="ar-SA" sz="2000" b="1" dirty="0"/>
              <a:t>غالباً ، حيث يدلل الكاتب على آرائه بآيات من القرآن الكريم والأحاديث النبوية الشريفة ، وبالمأثور من خطب ومواعظ </a:t>
            </a:r>
            <a:r>
              <a:rPr lang="ar-SA" sz="2000" b="1" dirty="0" smtClean="0"/>
              <a:t>الخلفاء والأئمة، </a:t>
            </a:r>
            <a:r>
              <a:rPr lang="ar-SA" sz="2000" b="1" dirty="0"/>
              <a:t>وقد تكون </a:t>
            </a:r>
            <a:r>
              <a:rPr lang="ar-SA" sz="2000" b="1" dirty="0">
                <a:solidFill>
                  <a:schemeClr val="accent2">
                    <a:lumMod val="75000"/>
                  </a:schemeClr>
                </a:solidFill>
              </a:rPr>
              <a:t>قياسية </a:t>
            </a:r>
            <a:r>
              <a:rPr lang="ar-SA" sz="2000" b="1" dirty="0"/>
              <a:t>وذلك بضرب أمثلة من التاريخ الإسلامي ، والاتكاء على سلوك الشخصيات الرائدة التي تمثل نماذج عامة في الوجود الإسلامي .</a:t>
            </a:r>
            <a:endParaRPr lang="en-US" sz="2000" b="1" dirty="0"/>
          </a:p>
          <a:p>
            <a:pPr marL="0" indent="0">
              <a:buNone/>
            </a:pPr>
            <a:r>
              <a:rPr lang="ar-SA" sz="2000" b="1" dirty="0"/>
              <a:t>والمقالة الدينية كثيراً </a:t>
            </a:r>
            <a:r>
              <a:rPr lang="ar-SA" sz="2000" b="1" dirty="0" smtClean="0"/>
              <a:t>ما تجنح </a:t>
            </a:r>
            <a:r>
              <a:rPr lang="ar-SA" sz="2000" b="1" dirty="0"/>
              <a:t>إلى التاريخ تستلهمه العبر ، وتستنطقه العظات ، وتدلل به على مواجهة الحاضر وقضاياه المتشعبة </a:t>
            </a:r>
            <a:r>
              <a:rPr lang="ar-SA" sz="2000" b="1" dirty="0" smtClean="0"/>
              <a:t>.</a:t>
            </a:r>
            <a:endParaRPr lang="en-US" sz="2000" b="1" dirty="0"/>
          </a:p>
          <a:p>
            <a:pPr marL="0" indent="0">
              <a:buNone/>
            </a:pPr>
            <a:r>
              <a:rPr lang="ar-SA" sz="2000" b="1" dirty="0">
                <a:solidFill>
                  <a:schemeClr val="bg1">
                    <a:lumMod val="50000"/>
                  </a:schemeClr>
                </a:solidFill>
              </a:rPr>
              <a:t>ومن رواد كتابة المقالة الدينية في العصر الحديث : </a:t>
            </a:r>
            <a:r>
              <a:rPr lang="ar-SA" sz="2000" b="1" dirty="0"/>
              <a:t>محمد عبده ، ومحمد رشيد رضا </a:t>
            </a:r>
            <a:r>
              <a:rPr lang="ar-SA" sz="2000" b="1" dirty="0" smtClean="0"/>
              <a:t>.</a:t>
            </a:r>
            <a:endParaRPr lang="en-US" sz="2000" b="1" dirty="0"/>
          </a:p>
        </p:txBody>
      </p:sp>
      <p:sp>
        <p:nvSpPr>
          <p:cNvPr id="2" name="مربع نص 1"/>
          <p:cNvSpPr txBox="1"/>
          <p:nvPr/>
        </p:nvSpPr>
        <p:spPr>
          <a:xfrm>
            <a:off x="2745909" y="3933056"/>
            <a:ext cx="889987" cy="769441"/>
          </a:xfrm>
          <a:prstGeom prst="rect">
            <a:avLst/>
          </a:prstGeom>
          <a:noFill/>
        </p:spPr>
        <p:txBody>
          <a:bodyPr wrap="none" rtlCol="1">
            <a:spAutoFit/>
          </a:bodyPr>
          <a:lstStyle/>
          <a:p>
            <a:r>
              <a:rPr lang="ar-SA" sz="4400" b="1" dirty="0" smtClean="0">
                <a:solidFill>
                  <a:schemeClr val="accent4">
                    <a:lumMod val="50000"/>
                  </a:schemeClr>
                </a:solidFill>
              </a:rPr>
              <a:t>تابع</a:t>
            </a:r>
            <a:endParaRPr lang="ar-SA" sz="4400" b="1" dirty="0">
              <a:solidFill>
                <a:schemeClr val="accent4">
                  <a:lumMod val="50000"/>
                </a:schemeClr>
              </a:solidFill>
            </a:endParaRPr>
          </a:p>
        </p:txBody>
      </p:sp>
      <p:sp>
        <p:nvSpPr>
          <p:cNvPr id="4" name="مربع نص 3"/>
          <p:cNvSpPr txBox="1"/>
          <p:nvPr/>
        </p:nvSpPr>
        <p:spPr>
          <a:xfrm>
            <a:off x="1403648" y="2276872"/>
            <a:ext cx="2332405" cy="1446550"/>
          </a:xfrm>
          <a:prstGeom prst="rect">
            <a:avLst/>
          </a:prstGeom>
          <a:noFill/>
        </p:spPr>
        <p:txBody>
          <a:bodyPr wrap="square" rtlCol="1">
            <a:spAutoFit/>
          </a:bodyPr>
          <a:lstStyle/>
          <a:p>
            <a:pPr algn="ctr"/>
            <a:r>
              <a:rPr lang="ar-SA" sz="4400" b="1" dirty="0" smtClean="0">
                <a:solidFill>
                  <a:schemeClr val="accent4">
                    <a:lumMod val="50000"/>
                  </a:schemeClr>
                </a:solidFill>
              </a:rPr>
              <a:t>المقالة الدينية</a:t>
            </a:r>
            <a:endParaRPr lang="ar-SA" sz="4400" b="1" dirty="0">
              <a:solidFill>
                <a:schemeClr val="accent4">
                  <a:lumMod val="50000"/>
                </a:schemeClr>
              </a:solidFill>
            </a:endParaRPr>
          </a:p>
        </p:txBody>
      </p:sp>
    </p:spTree>
    <p:extLst>
      <p:ext uri="{BB962C8B-B14F-4D97-AF65-F5344CB8AC3E}">
        <p14:creationId xmlns:p14="http://schemas.microsoft.com/office/powerpoint/2010/main" val="308906940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2" name="عنوان 1"/>
          <p:cNvSpPr>
            <a:spLocks noGrp="1"/>
          </p:cNvSpPr>
          <p:nvPr>
            <p:ph type="title"/>
          </p:nvPr>
        </p:nvSpPr>
        <p:spPr>
          <a:xfrm>
            <a:off x="1547664" y="2286000"/>
            <a:ext cx="2160240" cy="1143000"/>
          </a:xfrm>
        </p:spPr>
        <p:txBody>
          <a:bodyPr>
            <a:noAutofit/>
          </a:bodyPr>
          <a:lstStyle/>
          <a:p>
            <a:r>
              <a:rPr lang="ar-SA" sz="4200" b="1" dirty="0" smtClean="0">
                <a:solidFill>
                  <a:schemeClr val="accent4">
                    <a:lumMod val="50000"/>
                  </a:schemeClr>
                </a:solidFill>
              </a:rPr>
              <a:t>المقالات الاجتماعية </a:t>
            </a:r>
            <a:endParaRPr lang="ar-SA" sz="4200" b="1" dirty="0">
              <a:solidFill>
                <a:schemeClr val="accent4">
                  <a:lumMod val="50000"/>
                </a:schemeClr>
              </a:solidFill>
            </a:endParaRPr>
          </a:p>
        </p:txBody>
      </p:sp>
      <p:sp>
        <p:nvSpPr>
          <p:cNvPr id="3" name="عنصر نائب للمحتوى 2"/>
          <p:cNvSpPr>
            <a:spLocks noGrp="1"/>
          </p:cNvSpPr>
          <p:nvPr>
            <p:ph idx="1"/>
          </p:nvPr>
        </p:nvSpPr>
        <p:spPr>
          <a:xfrm>
            <a:off x="3923928" y="332656"/>
            <a:ext cx="4536504" cy="6624736"/>
          </a:xfrm>
          <a:solidFill>
            <a:schemeClr val="accent4">
              <a:lumMod val="20000"/>
              <a:lumOff val="80000"/>
            </a:schemeClr>
          </a:solidFill>
        </p:spPr>
        <p:txBody>
          <a:bodyPr>
            <a:normAutofit fontScale="77500" lnSpcReduction="20000"/>
          </a:bodyPr>
          <a:lstStyle/>
          <a:p>
            <a:pPr marL="0" indent="0">
              <a:buNone/>
            </a:pPr>
            <a:r>
              <a:rPr lang="ar-SA" b="1" dirty="0" smtClean="0">
                <a:solidFill>
                  <a:schemeClr val="bg1"/>
                </a:solidFill>
              </a:rPr>
              <a:t>سماتها </a:t>
            </a:r>
            <a:r>
              <a:rPr lang="ar-SA" b="1" dirty="0">
                <a:solidFill>
                  <a:schemeClr val="bg1"/>
                </a:solidFill>
              </a:rPr>
              <a:t>:</a:t>
            </a:r>
            <a:endParaRPr lang="en-US" b="1" dirty="0">
              <a:solidFill>
                <a:schemeClr val="bg1"/>
              </a:solidFill>
            </a:endParaRPr>
          </a:p>
          <a:p>
            <a:pPr marL="0" indent="0">
              <a:buNone/>
            </a:pPr>
            <a:r>
              <a:rPr lang="ar-SA" b="1" dirty="0" smtClean="0"/>
              <a:t>1- تتناول </a:t>
            </a:r>
            <a:r>
              <a:rPr lang="ar-SA" b="1" dirty="0"/>
              <a:t>الظواهر الاجتماعية ، وتنتقد العادات السيئة ، والتقاليد الضارة ، وتنفر منها ، وترغب في النافع المفيد .</a:t>
            </a:r>
            <a:endParaRPr lang="en-US" b="1" dirty="0"/>
          </a:p>
          <a:p>
            <a:pPr marL="0" indent="0">
              <a:buNone/>
            </a:pPr>
            <a:r>
              <a:rPr lang="ar-SA" b="1" dirty="0" smtClean="0"/>
              <a:t>2- الدقة </a:t>
            </a:r>
            <a:r>
              <a:rPr lang="ar-SA" b="1" dirty="0"/>
              <a:t>والتفاصيل في عرض الموضوع .</a:t>
            </a:r>
            <a:endParaRPr lang="en-US" b="1" dirty="0"/>
          </a:p>
          <a:p>
            <a:pPr marL="0" indent="0">
              <a:buNone/>
            </a:pPr>
            <a:r>
              <a:rPr lang="ar-SA" b="1" dirty="0" smtClean="0"/>
              <a:t>3- الإقناع </a:t>
            </a:r>
            <a:r>
              <a:rPr lang="ar-SA" b="1" dirty="0"/>
              <a:t>بتقديم الحجج السليمة ، والأدلة المبنية على المنطق .</a:t>
            </a:r>
            <a:endParaRPr lang="en-US" b="1" dirty="0"/>
          </a:p>
          <a:p>
            <a:pPr marL="0" indent="0">
              <a:buNone/>
            </a:pPr>
            <a:r>
              <a:rPr lang="ar-SA" b="1" dirty="0" smtClean="0"/>
              <a:t>4- سهولة </a:t>
            </a:r>
            <a:r>
              <a:rPr lang="ar-SA" b="1" dirty="0"/>
              <a:t>الألفاظ وقربها من الحياة الواقعية </a:t>
            </a:r>
            <a:endParaRPr lang="en-US" b="1" dirty="0"/>
          </a:p>
          <a:p>
            <a:pPr marL="0" indent="0">
              <a:buNone/>
            </a:pPr>
            <a:r>
              <a:rPr lang="ar-SA" b="1" dirty="0" smtClean="0"/>
              <a:t>5- وضوح </a:t>
            </a:r>
            <a:r>
              <a:rPr lang="ar-SA" b="1" dirty="0"/>
              <a:t>المعاني ، وترابطها ، والتعليل لها .</a:t>
            </a:r>
            <a:endParaRPr lang="en-US" b="1" dirty="0"/>
          </a:p>
          <a:p>
            <a:pPr marL="0" indent="0">
              <a:buNone/>
            </a:pPr>
            <a:r>
              <a:rPr lang="ar-SA" b="1" dirty="0" smtClean="0"/>
              <a:t>6- تقديم </a:t>
            </a:r>
            <a:r>
              <a:rPr lang="ar-SA" b="1" dirty="0"/>
              <a:t>الحلول ، أو السخرية الناعمة أو الحادة ، إذا كان </a:t>
            </a:r>
            <a:r>
              <a:rPr lang="ar-SA" b="1" dirty="0" smtClean="0"/>
              <a:t>ما يعرض </a:t>
            </a:r>
            <a:r>
              <a:rPr lang="ar-SA" b="1" dirty="0"/>
              <a:t>له الكاتب يستعصى على الحل .</a:t>
            </a:r>
            <a:endParaRPr lang="en-US" b="1" dirty="0"/>
          </a:p>
          <a:p>
            <a:pPr marL="0" indent="0">
              <a:buNone/>
            </a:pPr>
            <a:r>
              <a:rPr lang="ar-SA" b="1" dirty="0"/>
              <a:t> </a:t>
            </a:r>
            <a:endParaRPr lang="en-US" b="1" dirty="0"/>
          </a:p>
          <a:p>
            <a:pPr marL="0" indent="0">
              <a:buNone/>
            </a:pPr>
            <a:r>
              <a:rPr lang="ar-SA" b="1" dirty="0" smtClean="0">
                <a:solidFill>
                  <a:schemeClr val="bg1"/>
                </a:solidFill>
              </a:rPr>
              <a:t>كتابها : </a:t>
            </a:r>
            <a:r>
              <a:rPr lang="ar-SA" b="1" dirty="0" smtClean="0"/>
              <a:t>مصطفى </a:t>
            </a:r>
            <a:r>
              <a:rPr lang="ar-SA" b="1" dirty="0"/>
              <a:t>لطفي المنفلوطي ، ومصطفى صادق الرافعي .</a:t>
            </a:r>
          </a:p>
        </p:txBody>
      </p:sp>
      <p:sp>
        <p:nvSpPr>
          <p:cNvPr id="4" name="مربع نص 3"/>
          <p:cNvSpPr txBox="1"/>
          <p:nvPr/>
        </p:nvSpPr>
        <p:spPr>
          <a:xfrm>
            <a:off x="2843808" y="3933056"/>
            <a:ext cx="689612" cy="769441"/>
          </a:xfrm>
          <a:prstGeom prst="rect">
            <a:avLst/>
          </a:prstGeom>
          <a:noFill/>
        </p:spPr>
        <p:txBody>
          <a:bodyPr wrap="none" rtlCol="1">
            <a:spAutoFit/>
          </a:bodyPr>
          <a:lstStyle/>
          <a:p>
            <a:r>
              <a:rPr lang="ar-SA" sz="4400" b="1" dirty="0">
                <a:solidFill>
                  <a:schemeClr val="accent4">
                    <a:lumMod val="50000"/>
                  </a:schemeClr>
                </a:solidFill>
              </a:rPr>
              <a:t>3-</a:t>
            </a:r>
            <a:endParaRPr lang="ar-SA" sz="4400" dirty="0">
              <a:solidFill>
                <a:schemeClr val="accent4">
                  <a:lumMod val="50000"/>
                </a:schemeClr>
              </a:solidFill>
            </a:endParaRPr>
          </a:p>
        </p:txBody>
      </p:sp>
    </p:spTree>
    <p:extLst>
      <p:ext uri="{BB962C8B-B14F-4D97-AF65-F5344CB8AC3E}">
        <p14:creationId xmlns:p14="http://schemas.microsoft.com/office/powerpoint/2010/main" val="4052422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691680" y="2358008"/>
            <a:ext cx="1584176" cy="1143000"/>
          </a:xfrm>
        </p:spPr>
        <p:txBody>
          <a:bodyPr>
            <a:noAutofit/>
          </a:bodyPr>
          <a:lstStyle/>
          <a:p>
            <a:pPr lvl="0"/>
            <a:r>
              <a:rPr lang="ar-SA" b="1" dirty="0" smtClean="0">
                <a:solidFill>
                  <a:schemeClr val="accent4">
                    <a:lumMod val="50000"/>
                  </a:schemeClr>
                </a:solidFill>
              </a:rPr>
              <a:t>مقالة الوصف</a:t>
            </a:r>
            <a:endParaRPr lang="ar-SA" b="1" dirty="0">
              <a:solidFill>
                <a:schemeClr val="accent4">
                  <a:lumMod val="50000"/>
                </a:schemeClr>
              </a:solidFill>
            </a:endParaRPr>
          </a:p>
        </p:txBody>
      </p:sp>
      <p:sp>
        <p:nvSpPr>
          <p:cNvPr id="3" name="عنصر نائب للمحتوى 2"/>
          <p:cNvSpPr>
            <a:spLocks noGrp="1"/>
          </p:cNvSpPr>
          <p:nvPr>
            <p:ph idx="1"/>
          </p:nvPr>
        </p:nvSpPr>
        <p:spPr>
          <a:xfrm>
            <a:off x="4067944" y="404664"/>
            <a:ext cx="4392488" cy="6336704"/>
          </a:xfrm>
          <a:solidFill>
            <a:schemeClr val="accent4">
              <a:lumMod val="20000"/>
              <a:lumOff val="80000"/>
            </a:schemeClr>
          </a:solidFill>
        </p:spPr>
        <p:txBody>
          <a:bodyPr>
            <a:normAutofit fontScale="77500" lnSpcReduction="20000"/>
          </a:bodyPr>
          <a:lstStyle/>
          <a:p>
            <a:pPr marL="0" lvl="0" indent="0">
              <a:buNone/>
            </a:pPr>
            <a:r>
              <a:rPr lang="ar-SA" b="1" dirty="0"/>
              <a:t>هي تلك التي يعمد فيها الكاتب الى تصوير </a:t>
            </a:r>
            <a:r>
              <a:rPr lang="ar-SA" b="1" dirty="0" smtClean="0"/>
              <a:t>ما يريد </a:t>
            </a:r>
            <a:r>
              <a:rPr lang="ar-SA" b="1" dirty="0"/>
              <a:t>أو </a:t>
            </a:r>
            <a:r>
              <a:rPr lang="ar-SA" b="1" dirty="0" smtClean="0"/>
              <a:t>ما يخطر </a:t>
            </a:r>
            <a:r>
              <a:rPr lang="ar-SA" b="1" dirty="0"/>
              <a:t>له او </a:t>
            </a:r>
            <a:r>
              <a:rPr lang="ar-SA" b="1" dirty="0" smtClean="0"/>
              <a:t>ما يشاهد </a:t>
            </a:r>
            <a:r>
              <a:rPr lang="ar-SA" b="1" dirty="0"/>
              <a:t>في اسلوب مؤثر</a:t>
            </a:r>
            <a:endParaRPr lang="en-US" b="1" dirty="0"/>
          </a:p>
          <a:p>
            <a:pPr marL="0" lvl="0" indent="0">
              <a:buNone/>
            </a:pPr>
            <a:r>
              <a:rPr lang="ar-SA" b="1" dirty="0"/>
              <a:t>يتتبع فيها الدقائق </a:t>
            </a:r>
            <a:endParaRPr lang="en-US" b="1" dirty="0"/>
          </a:p>
          <a:p>
            <a:pPr marL="0" lvl="0" indent="0">
              <a:buNone/>
            </a:pPr>
            <a:r>
              <a:rPr lang="ar-SA" b="1" dirty="0"/>
              <a:t>يلاحق التفاصيل </a:t>
            </a:r>
            <a:r>
              <a:rPr lang="ar-SA" b="1" dirty="0" smtClean="0"/>
              <a:t>الصغيرة </a:t>
            </a:r>
            <a:r>
              <a:rPr lang="ar-SA" b="1" dirty="0"/>
              <a:t>في المشهد</a:t>
            </a:r>
            <a:endParaRPr lang="en-US" b="1" dirty="0"/>
          </a:p>
          <a:p>
            <a:pPr marL="0" lvl="0" indent="0">
              <a:buNone/>
            </a:pPr>
            <a:r>
              <a:rPr lang="ar-SA" b="1" dirty="0"/>
              <a:t>ينقل اثر ذلك في نفسه ، وما يبعث في وجدانه من شجي أو تخيل. </a:t>
            </a:r>
            <a:endParaRPr lang="en-US" b="1" dirty="0"/>
          </a:p>
          <a:p>
            <a:pPr marL="0" lvl="0" indent="0">
              <a:buNone/>
            </a:pPr>
            <a:r>
              <a:rPr lang="ar-SA" b="1" dirty="0"/>
              <a:t>الوصف المجرد من وجدان الكاتب وعاطفته  ليس ادبا فعلى الاديب الا يقتصر على وصف </a:t>
            </a:r>
            <a:r>
              <a:rPr lang="ar-SA" b="1" dirty="0" smtClean="0"/>
              <a:t>ما رأى  </a:t>
            </a:r>
            <a:r>
              <a:rPr lang="ar-SA" b="1" dirty="0"/>
              <a:t>بل عليه ان ينقل لنا احساسه وعاطفته  بقدر </a:t>
            </a:r>
            <a:r>
              <a:rPr lang="ar-SA" b="1" dirty="0" smtClean="0"/>
              <a:t>ما يحرص </a:t>
            </a:r>
            <a:r>
              <a:rPr lang="ar-SA" b="1" dirty="0"/>
              <a:t>على نقل الافكار والمضمون من خلال عرضه وتحليله لما يقدم  فالبعد العاطفي والتحليلي عنصران  مهمان في حركة </a:t>
            </a:r>
            <a:r>
              <a:rPr lang="ar-SA" b="1" dirty="0" smtClean="0"/>
              <a:t>الصورة الوصفية </a:t>
            </a:r>
            <a:r>
              <a:rPr lang="ar-SA" b="1" dirty="0"/>
              <a:t>يميزانها عن غيرها من الصور </a:t>
            </a:r>
            <a:r>
              <a:rPr lang="ar-SA" b="1" dirty="0" smtClean="0"/>
              <a:t>المحفوظة المنقولة </a:t>
            </a:r>
            <a:r>
              <a:rPr lang="ar-SA" b="1" dirty="0"/>
              <a:t>ماده بلا روح </a:t>
            </a:r>
            <a:endParaRPr lang="en-US" b="1" dirty="0"/>
          </a:p>
          <a:p>
            <a:pPr marL="0" indent="0">
              <a:buNone/>
            </a:pPr>
            <a:r>
              <a:rPr lang="ar-SA" b="1" dirty="0" smtClean="0">
                <a:solidFill>
                  <a:schemeClr val="bg1"/>
                </a:solidFill>
              </a:rPr>
              <a:t>كتّابها :</a:t>
            </a:r>
            <a:r>
              <a:rPr lang="ar-SA" b="1" dirty="0">
                <a:solidFill>
                  <a:schemeClr val="bg1"/>
                </a:solidFill>
              </a:rPr>
              <a:t> </a:t>
            </a:r>
            <a:r>
              <a:rPr lang="ar-SA" b="1" dirty="0" smtClean="0"/>
              <a:t>مصطفى </a:t>
            </a:r>
            <a:r>
              <a:rPr lang="ar-SA" b="1" dirty="0"/>
              <a:t>لطفي المنفلوطي  .. ومصطفى صادق الرافعي </a:t>
            </a:r>
            <a:endParaRPr lang="en-US" b="1" dirty="0"/>
          </a:p>
        </p:txBody>
      </p:sp>
      <p:sp>
        <p:nvSpPr>
          <p:cNvPr id="4" name="مربع نص 3"/>
          <p:cNvSpPr txBox="1"/>
          <p:nvPr/>
        </p:nvSpPr>
        <p:spPr>
          <a:xfrm>
            <a:off x="2915816" y="3933056"/>
            <a:ext cx="689612" cy="769441"/>
          </a:xfrm>
          <a:prstGeom prst="rect">
            <a:avLst/>
          </a:prstGeom>
          <a:noFill/>
        </p:spPr>
        <p:txBody>
          <a:bodyPr wrap="none" rtlCol="1">
            <a:spAutoFit/>
          </a:bodyPr>
          <a:lstStyle/>
          <a:p>
            <a:r>
              <a:rPr lang="ar-SA" sz="4400" b="1" dirty="0">
                <a:solidFill>
                  <a:schemeClr val="accent4">
                    <a:lumMod val="50000"/>
                  </a:schemeClr>
                </a:solidFill>
              </a:rPr>
              <a:t>4-</a:t>
            </a:r>
            <a:endParaRPr lang="ar-SA" sz="4400" dirty="0">
              <a:solidFill>
                <a:schemeClr val="accent4">
                  <a:lumMod val="50000"/>
                </a:schemeClr>
              </a:solidFill>
            </a:endParaRPr>
          </a:p>
        </p:txBody>
      </p:sp>
    </p:spTree>
    <p:extLst>
      <p:ext uri="{BB962C8B-B14F-4D97-AF65-F5344CB8AC3E}">
        <p14:creationId xmlns:p14="http://schemas.microsoft.com/office/powerpoint/2010/main" val="324021879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2" name="عنوان 1"/>
          <p:cNvSpPr>
            <a:spLocks noGrp="1"/>
          </p:cNvSpPr>
          <p:nvPr>
            <p:ph type="title"/>
          </p:nvPr>
        </p:nvSpPr>
        <p:spPr>
          <a:xfrm>
            <a:off x="1537320" y="2358008"/>
            <a:ext cx="1882552" cy="1143000"/>
          </a:xfrm>
        </p:spPr>
        <p:txBody>
          <a:bodyPr>
            <a:noAutofit/>
          </a:bodyPr>
          <a:lstStyle/>
          <a:p>
            <a:r>
              <a:rPr lang="ar-SA" sz="4200" b="1" dirty="0" smtClean="0">
                <a:solidFill>
                  <a:schemeClr val="accent4">
                    <a:lumMod val="50000"/>
                  </a:schemeClr>
                </a:solidFill>
              </a:rPr>
              <a:t>المقالة السياسية</a:t>
            </a:r>
            <a:endParaRPr lang="ar-SA" sz="4200" b="1" dirty="0">
              <a:solidFill>
                <a:schemeClr val="accent4">
                  <a:lumMod val="50000"/>
                </a:schemeClr>
              </a:solidFill>
            </a:endParaRPr>
          </a:p>
        </p:txBody>
      </p:sp>
      <p:sp>
        <p:nvSpPr>
          <p:cNvPr id="3" name="عنصر نائب للمحتوى 2"/>
          <p:cNvSpPr>
            <a:spLocks noGrp="1"/>
          </p:cNvSpPr>
          <p:nvPr>
            <p:ph idx="1"/>
          </p:nvPr>
        </p:nvSpPr>
        <p:spPr>
          <a:xfrm>
            <a:off x="4139952" y="332656"/>
            <a:ext cx="4320480" cy="6408712"/>
          </a:xfrm>
          <a:solidFill>
            <a:schemeClr val="accent4">
              <a:lumMod val="20000"/>
              <a:lumOff val="80000"/>
            </a:schemeClr>
          </a:solidFill>
        </p:spPr>
        <p:txBody>
          <a:bodyPr>
            <a:normAutofit fontScale="77500" lnSpcReduction="20000"/>
          </a:bodyPr>
          <a:lstStyle/>
          <a:p>
            <a:pPr marL="0" lvl="0" indent="0">
              <a:buNone/>
            </a:pPr>
            <a:r>
              <a:rPr lang="ar-SA" b="1" dirty="0" smtClean="0"/>
              <a:t>أ . تنشر في </a:t>
            </a:r>
            <a:r>
              <a:rPr lang="ar-SA" b="1" dirty="0"/>
              <a:t>الصحف </a:t>
            </a:r>
            <a:r>
              <a:rPr lang="ar-SA" b="1" dirty="0" smtClean="0"/>
              <a:t>اليومية ، والمجلات الأسبوعية.</a:t>
            </a:r>
            <a:endParaRPr lang="en-US" b="1" dirty="0"/>
          </a:p>
          <a:p>
            <a:pPr marL="0" indent="0">
              <a:buNone/>
            </a:pPr>
            <a:r>
              <a:rPr lang="ar-SA" b="1" dirty="0"/>
              <a:t>ب </a:t>
            </a:r>
            <a:r>
              <a:rPr lang="ar-SA" b="1" dirty="0" smtClean="0"/>
              <a:t>. </a:t>
            </a:r>
            <a:r>
              <a:rPr lang="ar-SA" b="1" dirty="0"/>
              <a:t>يتناول كاتبها </a:t>
            </a:r>
            <a:r>
              <a:rPr lang="ar-SA" b="1" dirty="0" smtClean="0"/>
              <a:t>أمراً </a:t>
            </a:r>
            <a:r>
              <a:rPr lang="ar-SA" b="1" dirty="0"/>
              <a:t>من </a:t>
            </a:r>
            <a:r>
              <a:rPr lang="ar-SA" b="1" dirty="0" smtClean="0"/>
              <a:t>الأمور الداخلية </a:t>
            </a:r>
            <a:r>
              <a:rPr lang="ar-SA" b="1" dirty="0"/>
              <a:t>للبلد الذي تنشر فيه </a:t>
            </a:r>
            <a:r>
              <a:rPr lang="ar-SA" b="1" dirty="0" smtClean="0"/>
              <a:t>الصحيفة </a:t>
            </a:r>
            <a:r>
              <a:rPr lang="ar-SA" b="1" dirty="0"/>
              <a:t>أ</a:t>
            </a:r>
            <a:r>
              <a:rPr lang="ar-SA" b="1" dirty="0" smtClean="0"/>
              <a:t>و المجلة أو أمراً خارجياً </a:t>
            </a:r>
            <a:r>
              <a:rPr lang="ar-SA" b="1" dirty="0"/>
              <a:t>، ويبين رأيه في هذا الامر </a:t>
            </a:r>
            <a:r>
              <a:rPr lang="ar-SA" b="1" dirty="0" smtClean="0"/>
              <a:t>، تأييداً ، أو رفضاً </a:t>
            </a:r>
            <a:r>
              <a:rPr lang="ar-SA" b="1" dirty="0"/>
              <a:t>،أو </a:t>
            </a:r>
            <a:r>
              <a:rPr lang="ar-SA" b="1" dirty="0" smtClean="0"/>
              <a:t>نقداً.</a:t>
            </a:r>
            <a:endParaRPr lang="en-US" b="1" dirty="0"/>
          </a:p>
          <a:p>
            <a:pPr marL="0" indent="0">
              <a:buNone/>
            </a:pPr>
            <a:r>
              <a:rPr lang="ar-SA" b="1" dirty="0"/>
              <a:t>ج .  لغتها </a:t>
            </a:r>
            <a:r>
              <a:rPr lang="ar-SA" b="1" dirty="0" smtClean="0"/>
              <a:t>بسيطة </a:t>
            </a:r>
            <a:r>
              <a:rPr lang="ar-SA" b="1" dirty="0"/>
              <a:t>قريبه  من لغة الشعب لأنه يخاطب الجماهير ويراعى كل المستويات ويناقض قضايا  وكل ما يقصده هو أن يظهر الحقائق  ويدلل على أرائه ،ويناقش أراء الخصوم ويفندها بأسلوبه المنطقي السهل الذي ينأى عن التهويمات ،والاغلاق في الخيال ،وشدة الانفعال </a:t>
            </a:r>
            <a:endParaRPr lang="en-US" b="1" dirty="0"/>
          </a:p>
          <a:p>
            <a:pPr marL="0" indent="0">
              <a:buNone/>
            </a:pPr>
            <a:r>
              <a:rPr lang="ar-SA" b="1" dirty="0"/>
              <a:t>د . غالبا ما تكون قصيرة </a:t>
            </a:r>
            <a:endParaRPr lang="en-US" b="1" dirty="0"/>
          </a:p>
          <a:p>
            <a:pPr marL="0" indent="0">
              <a:buNone/>
            </a:pPr>
            <a:r>
              <a:rPr lang="ar-SA" b="1" dirty="0"/>
              <a:t>  </a:t>
            </a:r>
            <a:endParaRPr lang="en-US" b="1" dirty="0"/>
          </a:p>
          <a:p>
            <a:pPr marL="0" indent="0">
              <a:buNone/>
            </a:pPr>
            <a:r>
              <a:rPr lang="ar-SA" b="1" dirty="0" smtClean="0">
                <a:solidFill>
                  <a:schemeClr val="bg1"/>
                </a:solidFill>
              </a:rPr>
              <a:t>كتابها :</a:t>
            </a:r>
            <a:r>
              <a:rPr lang="ar-SA" b="1" dirty="0">
                <a:solidFill>
                  <a:schemeClr val="bg1"/>
                </a:solidFill>
              </a:rPr>
              <a:t> </a:t>
            </a:r>
            <a:r>
              <a:rPr lang="ar-SA" b="1" dirty="0" smtClean="0"/>
              <a:t>عباس </a:t>
            </a:r>
            <a:r>
              <a:rPr lang="ar-SA" b="1" dirty="0"/>
              <a:t>العقاد ,</a:t>
            </a:r>
            <a:r>
              <a:rPr lang="ar-SA" b="1" dirty="0" smtClean="0"/>
              <a:t> </a:t>
            </a:r>
            <a:r>
              <a:rPr lang="ar-SA" b="1" dirty="0"/>
              <a:t>ومحمد حسنين هيكل</a:t>
            </a:r>
          </a:p>
        </p:txBody>
      </p:sp>
      <p:sp>
        <p:nvSpPr>
          <p:cNvPr id="4" name="مربع نص 3"/>
          <p:cNvSpPr txBox="1"/>
          <p:nvPr/>
        </p:nvSpPr>
        <p:spPr>
          <a:xfrm>
            <a:off x="2874276" y="3955703"/>
            <a:ext cx="689612" cy="769441"/>
          </a:xfrm>
          <a:prstGeom prst="rect">
            <a:avLst/>
          </a:prstGeom>
          <a:noFill/>
        </p:spPr>
        <p:txBody>
          <a:bodyPr wrap="none" rtlCol="1">
            <a:spAutoFit/>
          </a:bodyPr>
          <a:lstStyle/>
          <a:p>
            <a:r>
              <a:rPr lang="ar-SA" sz="4400" b="1" dirty="0">
                <a:solidFill>
                  <a:schemeClr val="accent4">
                    <a:lumMod val="50000"/>
                  </a:schemeClr>
                </a:solidFill>
              </a:rPr>
              <a:t>5-</a:t>
            </a:r>
            <a:endParaRPr lang="ar-SA" sz="4400" dirty="0">
              <a:solidFill>
                <a:schemeClr val="accent4">
                  <a:lumMod val="50000"/>
                </a:schemeClr>
              </a:solidFill>
            </a:endParaRPr>
          </a:p>
        </p:txBody>
      </p:sp>
    </p:spTree>
    <p:extLst>
      <p:ext uri="{BB962C8B-B14F-4D97-AF65-F5344CB8AC3E}">
        <p14:creationId xmlns:p14="http://schemas.microsoft.com/office/powerpoint/2010/main" val="27497850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00341"/>
            <a:ext cx="8568952" cy="6857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547664" y="2420888"/>
            <a:ext cx="1954560" cy="1143000"/>
          </a:xfrm>
        </p:spPr>
        <p:txBody>
          <a:bodyPr>
            <a:noAutofit/>
          </a:bodyPr>
          <a:lstStyle/>
          <a:p>
            <a:r>
              <a:rPr lang="ar-SA" b="1" dirty="0" smtClean="0">
                <a:solidFill>
                  <a:schemeClr val="accent4">
                    <a:lumMod val="50000"/>
                  </a:schemeClr>
                </a:solidFill>
              </a:rPr>
              <a:t>المقالة </a:t>
            </a:r>
            <a:r>
              <a:rPr lang="ar-SA" b="1" dirty="0">
                <a:solidFill>
                  <a:schemeClr val="accent4">
                    <a:lumMod val="50000"/>
                  </a:schemeClr>
                </a:solidFill>
              </a:rPr>
              <a:t>النقدية</a:t>
            </a:r>
            <a:endParaRPr lang="ar-SA" dirty="0">
              <a:solidFill>
                <a:schemeClr val="accent4">
                  <a:lumMod val="50000"/>
                </a:schemeClr>
              </a:solidFill>
            </a:endParaRPr>
          </a:p>
        </p:txBody>
      </p:sp>
      <p:sp>
        <p:nvSpPr>
          <p:cNvPr id="3" name="عنصر نائب للمحتوى 2"/>
          <p:cNvSpPr>
            <a:spLocks noGrp="1"/>
          </p:cNvSpPr>
          <p:nvPr>
            <p:ph idx="1"/>
          </p:nvPr>
        </p:nvSpPr>
        <p:spPr>
          <a:xfrm>
            <a:off x="4283968" y="296176"/>
            <a:ext cx="4248472" cy="6264696"/>
          </a:xfrm>
          <a:solidFill>
            <a:schemeClr val="accent4">
              <a:lumMod val="20000"/>
              <a:lumOff val="80000"/>
            </a:schemeClr>
          </a:solidFill>
        </p:spPr>
        <p:txBody>
          <a:bodyPr>
            <a:normAutofit fontScale="92500" lnSpcReduction="20000"/>
          </a:bodyPr>
          <a:lstStyle/>
          <a:p>
            <a:pPr marL="0" indent="0">
              <a:buNone/>
            </a:pPr>
            <a:r>
              <a:rPr lang="ar-SA" b="1" dirty="0" smtClean="0"/>
              <a:t>1.  </a:t>
            </a:r>
            <a:r>
              <a:rPr lang="ar-SA" b="1" dirty="0"/>
              <a:t>الغالب عليها هو منهج البحث العلمي وما يقتضيه من جمع </a:t>
            </a:r>
            <a:r>
              <a:rPr lang="ar-SA" b="1" dirty="0" smtClean="0"/>
              <a:t>المادة </a:t>
            </a:r>
            <a:r>
              <a:rPr lang="ar-SA" b="1" dirty="0"/>
              <a:t>وترتيبها وتنسيقها </a:t>
            </a:r>
            <a:endParaRPr lang="en-US" b="1" dirty="0"/>
          </a:p>
          <a:p>
            <a:pPr marL="0" indent="0">
              <a:buNone/>
            </a:pPr>
            <a:r>
              <a:rPr lang="ar-SA" b="1" dirty="0"/>
              <a:t>2. عرضها بأسلوب واضح جلي </a:t>
            </a:r>
            <a:r>
              <a:rPr lang="ar-SA" b="1" dirty="0" smtClean="0"/>
              <a:t>لا يورط </a:t>
            </a:r>
            <a:r>
              <a:rPr lang="ar-SA" b="1" dirty="0"/>
              <a:t>القارئ في اللبس </a:t>
            </a:r>
            <a:r>
              <a:rPr lang="ar-SA" b="1" dirty="0" smtClean="0"/>
              <a:t>، ولا يقوده </a:t>
            </a:r>
            <a:r>
              <a:rPr lang="ar-SA" b="1" dirty="0"/>
              <a:t>الى مجاهل </a:t>
            </a:r>
            <a:r>
              <a:rPr lang="ar-SA" b="1" dirty="0" smtClean="0"/>
              <a:t>التعمية والإبهام </a:t>
            </a:r>
            <a:endParaRPr lang="en-US" b="1" dirty="0"/>
          </a:p>
          <a:p>
            <a:pPr marL="0" indent="0">
              <a:buNone/>
            </a:pPr>
            <a:r>
              <a:rPr lang="ar-SA" b="1" dirty="0"/>
              <a:t>3. يعنى الكاتب بوضع تصميم دقيق</a:t>
            </a:r>
            <a:endParaRPr lang="en-US" b="1" dirty="0"/>
          </a:p>
          <a:p>
            <a:pPr marL="0" indent="0">
              <a:buNone/>
            </a:pPr>
            <a:r>
              <a:rPr lang="ar-SA" b="1" dirty="0"/>
              <a:t>4. قدرة الكاتب على تذوق الأثر الأدبي أو مناقشة </a:t>
            </a:r>
            <a:r>
              <a:rPr lang="ar-SA" b="1" dirty="0" smtClean="0"/>
              <a:t>القضية </a:t>
            </a:r>
            <a:r>
              <a:rPr lang="ar-SA" b="1" dirty="0"/>
              <a:t>التي يعرض لها.</a:t>
            </a:r>
            <a:endParaRPr lang="en-US" b="1" dirty="0"/>
          </a:p>
          <a:p>
            <a:pPr marL="0" indent="0">
              <a:buNone/>
            </a:pPr>
            <a:r>
              <a:rPr lang="ar-SA" b="1" dirty="0"/>
              <a:t>5. تعليل الأحكام وتفسيرها وتقويم الأثر بوجه عام.</a:t>
            </a:r>
            <a:endParaRPr lang="en-US" b="1" dirty="0"/>
          </a:p>
          <a:p>
            <a:pPr marL="0" indent="0">
              <a:buNone/>
            </a:pPr>
            <a:r>
              <a:rPr lang="ar-SA" b="1" dirty="0"/>
              <a:t> </a:t>
            </a:r>
            <a:endParaRPr lang="en-US" b="1" dirty="0"/>
          </a:p>
          <a:p>
            <a:pPr marL="0" indent="0">
              <a:buNone/>
            </a:pPr>
            <a:r>
              <a:rPr lang="ar-SA" b="1" dirty="0" smtClean="0">
                <a:solidFill>
                  <a:schemeClr val="bg1"/>
                </a:solidFill>
              </a:rPr>
              <a:t>كتابها :</a:t>
            </a:r>
            <a:r>
              <a:rPr lang="ar-SA" b="1" dirty="0">
                <a:solidFill>
                  <a:schemeClr val="bg1"/>
                </a:solidFill>
              </a:rPr>
              <a:t> </a:t>
            </a:r>
            <a:r>
              <a:rPr lang="ar-SA" b="1" dirty="0" smtClean="0"/>
              <a:t>المازني , وسيد </a:t>
            </a:r>
            <a:r>
              <a:rPr lang="ar-SA" b="1" dirty="0"/>
              <a:t>قطب</a:t>
            </a:r>
          </a:p>
        </p:txBody>
      </p:sp>
      <p:sp>
        <p:nvSpPr>
          <p:cNvPr id="5" name="مربع نص 4"/>
          <p:cNvSpPr txBox="1"/>
          <p:nvPr/>
        </p:nvSpPr>
        <p:spPr>
          <a:xfrm>
            <a:off x="2843808" y="3955703"/>
            <a:ext cx="689612" cy="769441"/>
          </a:xfrm>
          <a:prstGeom prst="rect">
            <a:avLst/>
          </a:prstGeom>
          <a:noFill/>
        </p:spPr>
        <p:txBody>
          <a:bodyPr wrap="none" rtlCol="1">
            <a:spAutoFit/>
          </a:bodyPr>
          <a:lstStyle/>
          <a:p>
            <a:r>
              <a:rPr lang="ar-SA" sz="4400" b="1" dirty="0">
                <a:solidFill>
                  <a:schemeClr val="accent4">
                    <a:lumMod val="50000"/>
                  </a:schemeClr>
                </a:solidFill>
              </a:rPr>
              <a:t>6-</a:t>
            </a:r>
            <a:endParaRPr lang="ar-SA" sz="4400" dirty="0">
              <a:solidFill>
                <a:schemeClr val="accent4">
                  <a:lumMod val="50000"/>
                </a:schemeClr>
              </a:solidFill>
            </a:endParaRPr>
          </a:p>
        </p:txBody>
      </p:sp>
    </p:spTree>
    <p:extLst>
      <p:ext uri="{BB962C8B-B14F-4D97-AF65-F5344CB8AC3E}">
        <p14:creationId xmlns:p14="http://schemas.microsoft.com/office/powerpoint/2010/main" val="11501520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43849"/>
            <a:ext cx="8568952" cy="6857051"/>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2" name="عنوان 1"/>
          <p:cNvSpPr>
            <a:spLocks noGrp="1"/>
          </p:cNvSpPr>
          <p:nvPr>
            <p:ph type="title"/>
          </p:nvPr>
        </p:nvSpPr>
        <p:spPr>
          <a:xfrm>
            <a:off x="1609328" y="2348880"/>
            <a:ext cx="1882552" cy="1143000"/>
          </a:xfrm>
        </p:spPr>
        <p:txBody>
          <a:bodyPr>
            <a:noAutofit/>
          </a:bodyPr>
          <a:lstStyle/>
          <a:p>
            <a:r>
              <a:rPr lang="ar-SA" b="1" dirty="0" smtClean="0">
                <a:solidFill>
                  <a:schemeClr val="accent4">
                    <a:lumMod val="50000"/>
                  </a:schemeClr>
                </a:solidFill>
              </a:rPr>
              <a:t>المقالة </a:t>
            </a:r>
            <a:r>
              <a:rPr lang="ar-SA" b="1" dirty="0">
                <a:solidFill>
                  <a:schemeClr val="accent4">
                    <a:lumMod val="50000"/>
                  </a:schemeClr>
                </a:solidFill>
              </a:rPr>
              <a:t>الفلسفية</a:t>
            </a:r>
            <a:endParaRPr lang="ar-SA" dirty="0">
              <a:solidFill>
                <a:schemeClr val="accent4">
                  <a:lumMod val="50000"/>
                </a:schemeClr>
              </a:solidFill>
            </a:endParaRPr>
          </a:p>
        </p:txBody>
      </p:sp>
      <p:sp>
        <p:nvSpPr>
          <p:cNvPr id="3" name="عنصر نائب للمحتوى 2"/>
          <p:cNvSpPr>
            <a:spLocks noGrp="1"/>
          </p:cNvSpPr>
          <p:nvPr>
            <p:ph idx="1"/>
          </p:nvPr>
        </p:nvSpPr>
        <p:spPr>
          <a:xfrm>
            <a:off x="4139952" y="332656"/>
            <a:ext cx="4320480" cy="6264696"/>
          </a:xfrm>
          <a:solidFill>
            <a:schemeClr val="accent4">
              <a:lumMod val="20000"/>
              <a:lumOff val="80000"/>
            </a:schemeClr>
          </a:solidFill>
          <a:ln>
            <a:solidFill>
              <a:schemeClr val="accent1"/>
            </a:solidFill>
          </a:ln>
        </p:spPr>
        <p:txBody>
          <a:bodyPr>
            <a:normAutofit fontScale="92500" lnSpcReduction="20000"/>
          </a:bodyPr>
          <a:lstStyle/>
          <a:p>
            <a:pPr marL="0" indent="0">
              <a:buNone/>
            </a:pPr>
            <a:r>
              <a:rPr lang="ar-SA" b="1" dirty="0" smtClean="0">
                <a:solidFill>
                  <a:schemeClr val="bg1"/>
                </a:solidFill>
              </a:rPr>
              <a:t>فكرتها : </a:t>
            </a:r>
            <a:r>
              <a:rPr lang="ar-SA" b="1" dirty="0"/>
              <a:t>تعرض لشؤون الفكر </a:t>
            </a:r>
            <a:r>
              <a:rPr lang="ar-SA" b="1" dirty="0" smtClean="0"/>
              <a:t>والفلسفة </a:t>
            </a:r>
            <a:r>
              <a:rPr lang="ar-SA" b="1" dirty="0"/>
              <a:t>بالتحليل والتفسير </a:t>
            </a:r>
            <a:r>
              <a:rPr lang="ar-SA" b="1" dirty="0" smtClean="0"/>
              <a:t>(مناقشة قضايافكرية)</a:t>
            </a:r>
          </a:p>
          <a:p>
            <a:pPr marL="0" indent="0">
              <a:buNone/>
            </a:pPr>
            <a:endParaRPr lang="en-US" b="1" dirty="0"/>
          </a:p>
          <a:p>
            <a:pPr marL="0" indent="0">
              <a:buNone/>
            </a:pPr>
            <a:r>
              <a:rPr lang="ar-SA" b="1" dirty="0">
                <a:solidFill>
                  <a:schemeClr val="bg1"/>
                </a:solidFill>
              </a:rPr>
              <a:t>مهمة الكاتب :</a:t>
            </a:r>
            <a:endParaRPr lang="en-US" b="1" dirty="0">
              <a:solidFill>
                <a:schemeClr val="bg1"/>
              </a:solidFill>
            </a:endParaRPr>
          </a:p>
          <a:p>
            <a:pPr marL="0" indent="0">
              <a:buNone/>
            </a:pPr>
            <a:r>
              <a:rPr lang="ar-SA" b="1" dirty="0"/>
              <a:t>1.  مهمة الكاتب هنا صعبه اذ عليه أن ينقب عن الأسس </a:t>
            </a:r>
            <a:r>
              <a:rPr lang="ar-SA" b="1" dirty="0" smtClean="0"/>
              <a:t>الحقيقية للموضوع . </a:t>
            </a:r>
            <a:endParaRPr lang="en-US" b="1" dirty="0"/>
          </a:p>
          <a:p>
            <a:pPr marL="0" indent="0">
              <a:buNone/>
            </a:pPr>
            <a:r>
              <a:rPr lang="ar-SA" b="1" dirty="0"/>
              <a:t>2. عليه أن يعرض </a:t>
            </a:r>
            <a:r>
              <a:rPr lang="ar-SA" b="1" dirty="0" smtClean="0"/>
              <a:t>المادة </a:t>
            </a:r>
            <a:r>
              <a:rPr lang="ar-SA" b="1" dirty="0"/>
              <a:t>بدقه ووضوح .</a:t>
            </a:r>
            <a:endParaRPr lang="en-US" b="1" dirty="0"/>
          </a:p>
          <a:p>
            <a:pPr marL="0" indent="0">
              <a:buNone/>
            </a:pPr>
            <a:r>
              <a:rPr lang="ar-SA" b="1" dirty="0"/>
              <a:t>   </a:t>
            </a:r>
            <a:endParaRPr lang="en-US" b="1" dirty="0"/>
          </a:p>
          <a:p>
            <a:pPr marL="0" indent="0">
              <a:buNone/>
            </a:pPr>
            <a:r>
              <a:rPr lang="ar-SA" b="1" dirty="0" smtClean="0">
                <a:solidFill>
                  <a:schemeClr val="bg1"/>
                </a:solidFill>
              </a:rPr>
              <a:t>كتابها : </a:t>
            </a:r>
            <a:endParaRPr lang="en-US" b="1" dirty="0">
              <a:solidFill>
                <a:schemeClr val="bg1"/>
              </a:solidFill>
            </a:endParaRPr>
          </a:p>
          <a:p>
            <a:pPr marL="0" indent="0">
              <a:buNone/>
            </a:pPr>
            <a:r>
              <a:rPr lang="ar-SA" b="1" dirty="0"/>
              <a:t>أحمد لطفي </a:t>
            </a:r>
            <a:r>
              <a:rPr lang="ar-SA" b="1" dirty="0" smtClean="0"/>
              <a:t>السيد</a:t>
            </a:r>
            <a:r>
              <a:rPr lang="ar-SA" b="1" dirty="0"/>
              <a:t> </a:t>
            </a:r>
            <a:r>
              <a:rPr lang="ar-SA" b="1" dirty="0" smtClean="0"/>
              <a:t>, أحمد </a:t>
            </a:r>
            <a:r>
              <a:rPr lang="ar-SA" b="1" dirty="0"/>
              <a:t>حسن الزيات</a:t>
            </a:r>
          </a:p>
        </p:txBody>
      </p:sp>
      <p:sp>
        <p:nvSpPr>
          <p:cNvPr id="4" name="مربع نص 3"/>
          <p:cNvSpPr txBox="1"/>
          <p:nvPr/>
        </p:nvSpPr>
        <p:spPr>
          <a:xfrm>
            <a:off x="2843808" y="3955703"/>
            <a:ext cx="689612" cy="769441"/>
          </a:xfrm>
          <a:prstGeom prst="rect">
            <a:avLst/>
          </a:prstGeom>
          <a:noFill/>
        </p:spPr>
        <p:txBody>
          <a:bodyPr wrap="none" rtlCol="1">
            <a:spAutoFit/>
          </a:bodyPr>
          <a:lstStyle/>
          <a:p>
            <a:r>
              <a:rPr lang="ar-SA" sz="4400" b="1" dirty="0">
                <a:solidFill>
                  <a:schemeClr val="accent4">
                    <a:lumMod val="50000"/>
                  </a:schemeClr>
                </a:solidFill>
              </a:rPr>
              <a:t>7-</a:t>
            </a:r>
            <a:endParaRPr lang="ar-SA" sz="4400" dirty="0">
              <a:solidFill>
                <a:schemeClr val="accent4">
                  <a:lumMod val="50000"/>
                </a:schemeClr>
              </a:solidFill>
            </a:endParaRPr>
          </a:p>
        </p:txBody>
      </p:sp>
    </p:spTree>
    <p:extLst>
      <p:ext uri="{BB962C8B-B14F-4D97-AF65-F5344CB8AC3E}">
        <p14:creationId xmlns:p14="http://schemas.microsoft.com/office/powerpoint/2010/main" val="1351354866"/>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619672" y="2358008"/>
            <a:ext cx="2088232" cy="1143000"/>
          </a:xfrm>
        </p:spPr>
        <p:txBody>
          <a:bodyPr>
            <a:noAutofit/>
          </a:bodyPr>
          <a:lstStyle/>
          <a:p>
            <a:r>
              <a:rPr lang="ar-SA" b="1" dirty="0" smtClean="0">
                <a:solidFill>
                  <a:schemeClr val="accent4">
                    <a:lumMod val="50000"/>
                  </a:schemeClr>
                </a:solidFill>
              </a:rPr>
              <a:t>المقالة </a:t>
            </a:r>
            <a:r>
              <a:rPr lang="ar-SA" b="1" dirty="0">
                <a:solidFill>
                  <a:schemeClr val="accent4">
                    <a:lumMod val="50000"/>
                  </a:schemeClr>
                </a:solidFill>
              </a:rPr>
              <a:t>الانطباعية </a:t>
            </a:r>
            <a:endParaRPr lang="ar-SA" dirty="0">
              <a:solidFill>
                <a:schemeClr val="accent4">
                  <a:lumMod val="50000"/>
                </a:schemeClr>
              </a:solidFill>
            </a:endParaRPr>
          </a:p>
        </p:txBody>
      </p:sp>
      <p:sp>
        <p:nvSpPr>
          <p:cNvPr id="3" name="عنصر نائب للمحتوى 2"/>
          <p:cNvSpPr>
            <a:spLocks noGrp="1"/>
          </p:cNvSpPr>
          <p:nvPr>
            <p:ph idx="1"/>
          </p:nvPr>
        </p:nvSpPr>
        <p:spPr>
          <a:xfrm>
            <a:off x="4211960" y="260648"/>
            <a:ext cx="4248472" cy="6624736"/>
          </a:xfrm>
          <a:solidFill>
            <a:schemeClr val="accent4">
              <a:lumMod val="20000"/>
              <a:lumOff val="80000"/>
            </a:schemeClr>
          </a:solidFill>
        </p:spPr>
        <p:txBody>
          <a:bodyPr>
            <a:noAutofit/>
          </a:bodyPr>
          <a:lstStyle/>
          <a:p>
            <a:pPr marL="0" indent="0">
              <a:buNone/>
            </a:pPr>
            <a:r>
              <a:rPr lang="ar-SA" sz="2000" b="1" dirty="0" smtClean="0"/>
              <a:t>1. </a:t>
            </a:r>
            <a:r>
              <a:rPr lang="ar-SA" sz="2000" b="1" dirty="0"/>
              <a:t>هي </a:t>
            </a:r>
            <a:r>
              <a:rPr lang="ar-SA" sz="2000" b="1" dirty="0" smtClean="0"/>
              <a:t>المقالة </a:t>
            </a:r>
            <a:r>
              <a:rPr lang="ar-SA" sz="2000" b="1" dirty="0"/>
              <a:t>التي تصور انطباعات كاتبها عن مشاهد </a:t>
            </a:r>
            <a:r>
              <a:rPr lang="ar-SA" sz="2000" b="1" dirty="0" smtClean="0"/>
              <a:t>رآها</a:t>
            </a:r>
            <a:endParaRPr lang="en-US" sz="2000" b="1" dirty="0"/>
          </a:p>
          <a:p>
            <a:pPr marL="0" indent="0">
              <a:buNone/>
            </a:pPr>
            <a:r>
              <a:rPr lang="ar-SA" sz="2000" b="1" dirty="0"/>
              <a:t>2. ناس عاشرهم وعاش معهم أو قرأ أو سمع عنهم.</a:t>
            </a:r>
            <a:endParaRPr lang="en-US" sz="2000" b="1" dirty="0"/>
          </a:p>
          <a:p>
            <a:pPr marL="0" indent="0">
              <a:buNone/>
            </a:pPr>
            <a:r>
              <a:rPr lang="ar-SA" sz="2000" b="1" dirty="0"/>
              <a:t>3.  حيوانات وقع نظره عليها و سجل انطباعات عنت له عنها.</a:t>
            </a:r>
            <a:endParaRPr lang="en-US" sz="2000" b="1" dirty="0"/>
          </a:p>
          <a:p>
            <a:pPr marL="0" indent="0">
              <a:buNone/>
            </a:pPr>
            <a:r>
              <a:rPr lang="ar-SA" sz="2000" b="1" dirty="0"/>
              <a:t>4.  شيء اثار انتباهه .</a:t>
            </a:r>
            <a:endParaRPr lang="en-US" sz="2000" b="1" dirty="0"/>
          </a:p>
          <a:p>
            <a:pPr marL="0" indent="0">
              <a:buNone/>
            </a:pPr>
            <a:r>
              <a:rPr lang="ar-SA" sz="2000" b="1" dirty="0"/>
              <a:t>5. شيء قرأه وأثاره فأراد التعليق عليه</a:t>
            </a:r>
            <a:r>
              <a:rPr lang="ar-SA" sz="2000" b="1" dirty="0" smtClean="0"/>
              <a:t>.</a:t>
            </a:r>
            <a:endParaRPr lang="en-US" sz="2000" b="1" dirty="0"/>
          </a:p>
          <a:p>
            <a:pPr marL="0" indent="0">
              <a:buNone/>
            </a:pPr>
            <a:r>
              <a:rPr lang="ar-SA" sz="2000" b="1" dirty="0"/>
              <a:t> </a:t>
            </a:r>
            <a:endParaRPr lang="en-US" sz="2000" b="1" dirty="0"/>
          </a:p>
          <a:p>
            <a:pPr marL="0" indent="0">
              <a:buNone/>
            </a:pPr>
            <a:r>
              <a:rPr lang="ar-SA" sz="2000" b="1" dirty="0">
                <a:solidFill>
                  <a:schemeClr val="bg1"/>
                </a:solidFill>
              </a:rPr>
              <a:t>متطلباتها:</a:t>
            </a:r>
            <a:endParaRPr lang="en-US" sz="2000" b="1" dirty="0">
              <a:solidFill>
                <a:schemeClr val="bg1"/>
              </a:solidFill>
            </a:endParaRPr>
          </a:p>
          <a:p>
            <a:pPr marL="0" indent="0">
              <a:buNone/>
            </a:pPr>
            <a:r>
              <a:rPr lang="ar-SA" sz="2000" b="1" dirty="0"/>
              <a:t>1. هذا اللون من </a:t>
            </a:r>
            <a:r>
              <a:rPr lang="ar-SA" sz="2000" b="1" dirty="0" smtClean="0"/>
              <a:t>الكتابة </a:t>
            </a:r>
            <a:r>
              <a:rPr lang="ar-SA" sz="2000" b="1" dirty="0"/>
              <a:t>يحتاج الى عقل لاقط.</a:t>
            </a:r>
            <a:endParaRPr lang="en-US" sz="2000" b="1" dirty="0"/>
          </a:p>
          <a:p>
            <a:pPr marL="0" indent="0">
              <a:buNone/>
            </a:pPr>
            <a:r>
              <a:rPr lang="ar-SA" sz="2000" b="1" dirty="0"/>
              <a:t>2. قادر على الاكتشاف </a:t>
            </a:r>
            <a:r>
              <a:rPr lang="ar-SA" sz="2000" b="1" dirty="0" smtClean="0"/>
              <a:t>والرؤية </a:t>
            </a:r>
            <a:r>
              <a:rPr lang="ar-SA" sz="2000" b="1" dirty="0"/>
              <a:t>حتى يستطيع أن يدرك الأشياء التي وقع عليها بصره فيبصر مكامن الخلل فيها – أو </a:t>
            </a:r>
            <a:r>
              <a:rPr lang="ar-SA" sz="2000" b="1" dirty="0" smtClean="0"/>
              <a:t>الجدة </a:t>
            </a:r>
            <a:r>
              <a:rPr lang="ar-SA" sz="2000" b="1" dirty="0"/>
              <a:t>أو يقترح الحلول لما يرى من مثالب .</a:t>
            </a:r>
            <a:endParaRPr lang="en-US" sz="2000" b="1" dirty="0"/>
          </a:p>
          <a:p>
            <a:pPr marL="0" indent="0">
              <a:buNone/>
            </a:pPr>
            <a:r>
              <a:rPr lang="ar-SA" sz="2000" b="1" dirty="0"/>
              <a:t> </a:t>
            </a:r>
            <a:endParaRPr lang="en-US" sz="2000" b="1" dirty="0"/>
          </a:p>
          <a:p>
            <a:pPr marL="0" indent="0">
              <a:buNone/>
            </a:pPr>
            <a:r>
              <a:rPr lang="ar-SA" sz="2000" b="1" dirty="0">
                <a:solidFill>
                  <a:schemeClr val="bg1"/>
                </a:solidFill>
              </a:rPr>
              <a:t>كتابها :</a:t>
            </a:r>
            <a:endParaRPr lang="en-US" sz="2000" b="1" dirty="0">
              <a:solidFill>
                <a:schemeClr val="bg1"/>
              </a:solidFill>
            </a:endParaRPr>
          </a:p>
          <a:p>
            <a:pPr marL="0" indent="0">
              <a:buNone/>
            </a:pPr>
            <a:r>
              <a:rPr lang="ar-SA" sz="2000" b="1" dirty="0"/>
              <a:t>أحمد أمين ... عبدالعزيز البشري</a:t>
            </a:r>
          </a:p>
        </p:txBody>
      </p:sp>
      <p:sp>
        <p:nvSpPr>
          <p:cNvPr id="4" name="مربع نص 3"/>
          <p:cNvSpPr txBox="1"/>
          <p:nvPr/>
        </p:nvSpPr>
        <p:spPr>
          <a:xfrm>
            <a:off x="2874276" y="3955703"/>
            <a:ext cx="689612" cy="769441"/>
          </a:xfrm>
          <a:prstGeom prst="rect">
            <a:avLst/>
          </a:prstGeom>
          <a:noFill/>
        </p:spPr>
        <p:txBody>
          <a:bodyPr wrap="none" rtlCol="1">
            <a:spAutoFit/>
          </a:bodyPr>
          <a:lstStyle/>
          <a:p>
            <a:r>
              <a:rPr lang="ar-SA" sz="4400" b="1" dirty="0">
                <a:solidFill>
                  <a:schemeClr val="accent4">
                    <a:lumMod val="50000"/>
                  </a:schemeClr>
                </a:solidFill>
              </a:rPr>
              <a:t>8-</a:t>
            </a:r>
            <a:endParaRPr lang="ar-SA" sz="4400" dirty="0">
              <a:solidFill>
                <a:schemeClr val="accent4">
                  <a:lumMod val="50000"/>
                </a:schemeClr>
              </a:solidFill>
            </a:endParaRPr>
          </a:p>
        </p:txBody>
      </p:sp>
    </p:spTree>
    <p:extLst>
      <p:ext uri="{BB962C8B-B14F-4D97-AF65-F5344CB8AC3E}">
        <p14:creationId xmlns:p14="http://schemas.microsoft.com/office/powerpoint/2010/main" val="3857202402"/>
      </p:ext>
    </p:extLst>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2" name="عنوان 1"/>
          <p:cNvSpPr>
            <a:spLocks noGrp="1"/>
          </p:cNvSpPr>
          <p:nvPr>
            <p:ph type="title"/>
          </p:nvPr>
        </p:nvSpPr>
        <p:spPr>
          <a:xfrm>
            <a:off x="1619672" y="2358008"/>
            <a:ext cx="1810544" cy="1143000"/>
          </a:xfrm>
        </p:spPr>
        <p:txBody>
          <a:bodyPr>
            <a:noAutofit/>
          </a:bodyPr>
          <a:lstStyle/>
          <a:p>
            <a:r>
              <a:rPr lang="ar-SA" b="1" dirty="0" smtClean="0">
                <a:solidFill>
                  <a:schemeClr val="accent4">
                    <a:lumMod val="50000"/>
                  </a:schemeClr>
                </a:solidFill>
              </a:rPr>
              <a:t>المقالة </a:t>
            </a:r>
            <a:r>
              <a:rPr lang="ar-SA" b="1" dirty="0">
                <a:solidFill>
                  <a:schemeClr val="accent4">
                    <a:lumMod val="50000"/>
                  </a:schemeClr>
                </a:solidFill>
              </a:rPr>
              <a:t>العلمية </a:t>
            </a:r>
            <a:endParaRPr lang="ar-SA" dirty="0">
              <a:solidFill>
                <a:schemeClr val="accent4">
                  <a:lumMod val="50000"/>
                </a:schemeClr>
              </a:solidFill>
            </a:endParaRPr>
          </a:p>
        </p:txBody>
      </p:sp>
      <p:sp>
        <p:nvSpPr>
          <p:cNvPr id="3" name="عنصر نائب للمحتوى 2"/>
          <p:cNvSpPr>
            <a:spLocks noGrp="1"/>
          </p:cNvSpPr>
          <p:nvPr>
            <p:ph idx="1"/>
          </p:nvPr>
        </p:nvSpPr>
        <p:spPr>
          <a:xfrm>
            <a:off x="3923928" y="260648"/>
            <a:ext cx="4536504" cy="6624736"/>
          </a:xfrm>
          <a:solidFill>
            <a:schemeClr val="accent4">
              <a:lumMod val="20000"/>
              <a:lumOff val="80000"/>
            </a:schemeClr>
          </a:solidFill>
        </p:spPr>
        <p:txBody>
          <a:bodyPr>
            <a:noAutofit/>
          </a:bodyPr>
          <a:lstStyle/>
          <a:p>
            <a:pPr marL="0" indent="0">
              <a:buNone/>
            </a:pPr>
            <a:r>
              <a:rPr lang="ar-SA" sz="2100" b="1" dirty="0">
                <a:solidFill>
                  <a:schemeClr val="bg1"/>
                </a:solidFill>
              </a:rPr>
              <a:t>موضوعها :</a:t>
            </a:r>
            <a:endParaRPr lang="en-US" sz="2100" b="1" dirty="0">
              <a:solidFill>
                <a:schemeClr val="bg1"/>
              </a:solidFill>
            </a:endParaRPr>
          </a:p>
          <a:p>
            <a:pPr marL="0" indent="0">
              <a:buNone/>
            </a:pPr>
            <a:r>
              <a:rPr lang="ar-SA" sz="2100" b="1" dirty="0"/>
              <a:t>1. تعنى بمعالجة قضية من قضايا العلم كأن تتحدث عن نظرية في الطب أو الجبر او الهندسة أو الكيمياء أو الفيزياء أو الطبيعيات.</a:t>
            </a:r>
            <a:endParaRPr lang="en-US" sz="2100" b="1" dirty="0"/>
          </a:p>
          <a:p>
            <a:pPr marL="0" indent="0">
              <a:buNone/>
            </a:pPr>
            <a:r>
              <a:rPr lang="ar-SA" sz="2100" b="1" dirty="0"/>
              <a:t>2. تعرض ما وصلت إليه هذه العلوم .</a:t>
            </a:r>
            <a:endParaRPr lang="en-US" sz="2100" b="1" dirty="0"/>
          </a:p>
          <a:p>
            <a:pPr marL="0" indent="0">
              <a:buNone/>
            </a:pPr>
            <a:r>
              <a:rPr lang="ar-SA" sz="2100" b="1" dirty="0"/>
              <a:t>3. تعرف الناس بالمكتشفات العلمية الحديثة .</a:t>
            </a:r>
            <a:endParaRPr lang="en-US" sz="2100" b="1" dirty="0"/>
          </a:p>
          <a:p>
            <a:pPr marL="0" indent="0">
              <a:buNone/>
            </a:pPr>
            <a:r>
              <a:rPr lang="ar-SA" sz="2100" b="1" dirty="0"/>
              <a:t>4. تحاول توضيح المعطيات التي ترتكز عليها الأبحاث العلمية العامة </a:t>
            </a:r>
            <a:r>
              <a:rPr lang="ar-SA" sz="2100" b="1" dirty="0" smtClean="0"/>
              <a:t>.</a:t>
            </a:r>
            <a:endParaRPr lang="en-US" sz="2100" b="1" dirty="0"/>
          </a:p>
          <a:p>
            <a:pPr marL="0" indent="0">
              <a:buNone/>
            </a:pPr>
            <a:r>
              <a:rPr lang="ar-SA" sz="2100" b="1" dirty="0"/>
              <a:t> </a:t>
            </a:r>
            <a:endParaRPr lang="en-US" sz="2100" b="1" dirty="0"/>
          </a:p>
          <a:p>
            <a:pPr marL="0" indent="0">
              <a:buNone/>
            </a:pPr>
            <a:r>
              <a:rPr lang="ar-SA" sz="2100" b="1" dirty="0" smtClean="0">
                <a:solidFill>
                  <a:schemeClr val="bg1"/>
                </a:solidFill>
              </a:rPr>
              <a:t>هدفها </a:t>
            </a:r>
            <a:r>
              <a:rPr lang="ar-SA" sz="2100" b="1" dirty="0">
                <a:solidFill>
                  <a:schemeClr val="bg1"/>
                </a:solidFill>
              </a:rPr>
              <a:t>:</a:t>
            </a:r>
            <a:endParaRPr lang="en-US" sz="2100" b="1" dirty="0">
              <a:solidFill>
                <a:schemeClr val="bg1"/>
              </a:solidFill>
            </a:endParaRPr>
          </a:p>
          <a:p>
            <a:pPr marL="0" indent="0">
              <a:buNone/>
            </a:pPr>
            <a:r>
              <a:rPr lang="ar-SA" sz="2100" b="1" dirty="0"/>
              <a:t>1.  سعي إلى إثبات المعارف .</a:t>
            </a:r>
            <a:endParaRPr lang="en-US" sz="2100" b="1" dirty="0"/>
          </a:p>
          <a:p>
            <a:pPr marL="0" indent="0">
              <a:buNone/>
            </a:pPr>
            <a:r>
              <a:rPr lang="ar-SA" sz="2100" b="1" dirty="0"/>
              <a:t>2. زيادة معلومات الناس .</a:t>
            </a:r>
            <a:endParaRPr lang="en-US" sz="2100" b="1" dirty="0"/>
          </a:p>
          <a:p>
            <a:pPr marL="0" indent="0">
              <a:buNone/>
            </a:pPr>
            <a:r>
              <a:rPr lang="ar-SA" sz="2100" b="1" dirty="0"/>
              <a:t>3.  توسيع ثقافتهم وتنمية عقولهم ومنطقهم وتعريف لهم بما يجهلون أو </a:t>
            </a:r>
            <a:r>
              <a:rPr lang="ar-SA" sz="2100" b="1" dirty="0" smtClean="0"/>
              <a:t>ما يعرفون </a:t>
            </a:r>
            <a:r>
              <a:rPr lang="ar-SA" sz="2100" b="1" dirty="0"/>
              <a:t>فيه معرفه ناقصه . </a:t>
            </a:r>
            <a:endParaRPr lang="en-US" sz="2100" b="1" dirty="0"/>
          </a:p>
          <a:p>
            <a:pPr marL="0" indent="0">
              <a:buNone/>
            </a:pPr>
            <a:r>
              <a:rPr lang="ar-SA" sz="2100" b="1" dirty="0"/>
              <a:t> </a:t>
            </a:r>
            <a:endParaRPr lang="en-US" sz="2100" b="1" dirty="0"/>
          </a:p>
          <a:p>
            <a:pPr marL="0" indent="0">
              <a:buNone/>
            </a:pPr>
            <a:r>
              <a:rPr lang="ar-SA" sz="2100" b="1" dirty="0">
                <a:solidFill>
                  <a:schemeClr val="bg1"/>
                </a:solidFill>
              </a:rPr>
              <a:t>كتابها :</a:t>
            </a:r>
            <a:endParaRPr lang="en-US" sz="2100" b="1" dirty="0">
              <a:solidFill>
                <a:schemeClr val="bg1"/>
              </a:solidFill>
            </a:endParaRPr>
          </a:p>
          <a:p>
            <a:pPr marL="0" indent="0">
              <a:buNone/>
            </a:pPr>
            <a:r>
              <a:rPr lang="ar-SA" sz="2100" b="1" dirty="0"/>
              <a:t>فؤاد صروف ... أحمد زكي</a:t>
            </a:r>
          </a:p>
        </p:txBody>
      </p:sp>
      <p:sp>
        <p:nvSpPr>
          <p:cNvPr id="4" name="مربع نص 3"/>
          <p:cNvSpPr txBox="1"/>
          <p:nvPr/>
        </p:nvSpPr>
        <p:spPr>
          <a:xfrm>
            <a:off x="2842983" y="3955703"/>
            <a:ext cx="689612" cy="769441"/>
          </a:xfrm>
          <a:prstGeom prst="rect">
            <a:avLst/>
          </a:prstGeom>
          <a:noFill/>
        </p:spPr>
        <p:txBody>
          <a:bodyPr wrap="none" rtlCol="1">
            <a:spAutoFit/>
          </a:bodyPr>
          <a:lstStyle/>
          <a:p>
            <a:r>
              <a:rPr lang="ar-SA" sz="4400" b="1" dirty="0">
                <a:solidFill>
                  <a:schemeClr val="accent4">
                    <a:lumMod val="50000"/>
                  </a:schemeClr>
                </a:solidFill>
              </a:rPr>
              <a:t>9-</a:t>
            </a:r>
            <a:endParaRPr lang="ar-SA" sz="4400" dirty="0">
              <a:solidFill>
                <a:schemeClr val="accent4">
                  <a:lumMod val="50000"/>
                </a:schemeClr>
              </a:solidFill>
            </a:endParaRPr>
          </a:p>
        </p:txBody>
      </p:sp>
    </p:spTree>
    <p:extLst>
      <p:ext uri="{BB962C8B-B14F-4D97-AF65-F5344CB8AC3E}">
        <p14:creationId xmlns:p14="http://schemas.microsoft.com/office/powerpoint/2010/main" val="3797083870"/>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547664" y="2430016"/>
            <a:ext cx="2088232" cy="1143000"/>
          </a:xfrm>
        </p:spPr>
        <p:txBody>
          <a:bodyPr>
            <a:noAutofit/>
          </a:bodyPr>
          <a:lstStyle/>
          <a:p>
            <a:r>
              <a:rPr lang="ar-SA" sz="3600" b="1" dirty="0" smtClean="0">
                <a:solidFill>
                  <a:schemeClr val="accent4">
                    <a:lumMod val="50000"/>
                  </a:schemeClr>
                </a:solidFill>
              </a:rPr>
              <a:t>مقالة </a:t>
            </a:r>
            <a:r>
              <a:rPr lang="ar-SA" sz="3600" b="1" dirty="0">
                <a:solidFill>
                  <a:schemeClr val="accent4">
                    <a:lumMod val="50000"/>
                  </a:schemeClr>
                </a:solidFill>
              </a:rPr>
              <a:t>الصورة </a:t>
            </a:r>
            <a:r>
              <a:rPr lang="ar-SA" sz="3600" b="1" dirty="0" smtClean="0">
                <a:solidFill>
                  <a:schemeClr val="accent4">
                    <a:lumMod val="50000"/>
                  </a:schemeClr>
                </a:solidFill>
              </a:rPr>
              <a:t>الشخصية</a:t>
            </a:r>
            <a:endParaRPr lang="ar-SA" sz="3600" dirty="0">
              <a:solidFill>
                <a:schemeClr val="accent4">
                  <a:lumMod val="50000"/>
                </a:schemeClr>
              </a:solidFill>
            </a:endParaRPr>
          </a:p>
        </p:txBody>
      </p:sp>
      <p:sp>
        <p:nvSpPr>
          <p:cNvPr id="3" name="عنصر نائب للمحتوى 2"/>
          <p:cNvSpPr>
            <a:spLocks noGrp="1"/>
          </p:cNvSpPr>
          <p:nvPr>
            <p:ph idx="1"/>
          </p:nvPr>
        </p:nvSpPr>
        <p:spPr>
          <a:xfrm>
            <a:off x="4283968" y="332656"/>
            <a:ext cx="4176464" cy="6552728"/>
          </a:xfrm>
          <a:solidFill>
            <a:schemeClr val="accent4">
              <a:lumMod val="20000"/>
              <a:lumOff val="80000"/>
            </a:schemeClr>
          </a:solidFill>
        </p:spPr>
        <p:txBody>
          <a:bodyPr/>
          <a:lstStyle/>
          <a:p>
            <a:pPr marL="0" indent="0">
              <a:buNone/>
            </a:pPr>
            <a:r>
              <a:rPr lang="ar-SA" b="1" dirty="0" smtClean="0"/>
              <a:t>1. </a:t>
            </a:r>
            <a:r>
              <a:rPr lang="ar-SA" b="1" dirty="0"/>
              <a:t>يترجم فيها الكاتب صورة إنسان حي أو ميت .</a:t>
            </a:r>
            <a:endParaRPr lang="en-US" b="1" dirty="0"/>
          </a:p>
          <a:p>
            <a:pPr marL="0" indent="0">
              <a:buNone/>
            </a:pPr>
            <a:r>
              <a:rPr lang="ar-SA" b="1" dirty="0" smtClean="0"/>
              <a:t>2.  </a:t>
            </a:r>
            <a:r>
              <a:rPr lang="ar-SA" b="1" dirty="0"/>
              <a:t>يبين مدى التأثر والتأثير عنده .</a:t>
            </a:r>
            <a:endParaRPr lang="en-US" b="1" dirty="0"/>
          </a:p>
          <a:p>
            <a:pPr marL="0" indent="0">
              <a:buNone/>
            </a:pPr>
            <a:r>
              <a:rPr lang="ar-SA" b="1" dirty="0" smtClean="0"/>
              <a:t>3</a:t>
            </a:r>
            <a:r>
              <a:rPr lang="ar-SA" b="1" dirty="0"/>
              <a:t>. جوانب التفوق وجوانب الإخفاق ورأي النقاد فيه وصورته في عصره .</a:t>
            </a:r>
            <a:endParaRPr lang="en-US" b="1" dirty="0"/>
          </a:p>
          <a:p>
            <a:pPr marL="0" indent="0">
              <a:buNone/>
            </a:pPr>
            <a:r>
              <a:rPr lang="ar-SA" b="1" dirty="0" smtClean="0"/>
              <a:t>4</a:t>
            </a:r>
            <a:r>
              <a:rPr lang="ar-SA" b="1" dirty="0"/>
              <a:t>. يعتمد على حسن التنسيق وجلال التعبير حتى تبدو الشخصية </a:t>
            </a:r>
            <a:r>
              <a:rPr lang="ar-SA" b="1" dirty="0" smtClean="0"/>
              <a:t>الموصوفة </a:t>
            </a:r>
            <a:r>
              <a:rPr lang="ar-SA" b="1" dirty="0"/>
              <a:t>كأنها تحدثنا فنعجب بها اذا راقتنا وننفر منها ساءتنا </a:t>
            </a:r>
            <a:r>
              <a:rPr lang="ar-SA" b="1" dirty="0" smtClean="0"/>
              <a:t>.</a:t>
            </a:r>
            <a:endParaRPr lang="en-US" b="1" dirty="0"/>
          </a:p>
        </p:txBody>
      </p:sp>
      <p:sp>
        <p:nvSpPr>
          <p:cNvPr id="4" name="مربع نص 3"/>
          <p:cNvSpPr txBox="1"/>
          <p:nvPr/>
        </p:nvSpPr>
        <p:spPr>
          <a:xfrm>
            <a:off x="2700897" y="3933056"/>
            <a:ext cx="1007007" cy="769441"/>
          </a:xfrm>
          <a:prstGeom prst="rect">
            <a:avLst/>
          </a:prstGeom>
          <a:noFill/>
        </p:spPr>
        <p:txBody>
          <a:bodyPr wrap="none" rtlCol="1">
            <a:spAutoFit/>
          </a:bodyPr>
          <a:lstStyle/>
          <a:p>
            <a:pPr algn="ctr"/>
            <a:r>
              <a:rPr lang="ar-SA" sz="4400" b="1" dirty="0">
                <a:solidFill>
                  <a:schemeClr val="accent4">
                    <a:lumMod val="50000"/>
                  </a:schemeClr>
                </a:solidFill>
              </a:rPr>
              <a:t>10-</a:t>
            </a:r>
            <a:endParaRPr lang="ar-SA" sz="4400" dirty="0">
              <a:solidFill>
                <a:schemeClr val="accent4">
                  <a:lumMod val="50000"/>
                </a:schemeClr>
              </a:solidFill>
            </a:endParaRPr>
          </a:p>
        </p:txBody>
      </p:sp>
    </p:spTree>
    <p:extLst>
      <p:ext uri="{BB962C8B-B14F-4D97-AF65-F5344CB8AC3E}">
        <p14:creationId xmlns:p14="http://schemas.microsoft.com/office/powerpoint/2010/main" val="26653246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xp\Desktop\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
            <a:ext cx="8568952" cy="6857051"/>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4" name="عنوان 3"/>
          <p:cNvSpPr>
            <a:spLocks noGrp="1"/>
          </p:cNvSpPr>
          <p:nvPr>
            <p:ph type="title"/>
          </p:nvPr>
        </p:nvSpPr>
        <p:spPr>
          <a:xfrm>
            <a:off x="1531098" y="2420888"/>
            <a:ext cx="2320822" cy="1296144"/>
          </a:xfrm>
          <a:noFill/>
        </p:spPr>
        <p:txBody>
          <a:bodyPr>
            <a:noAutofit/>
          </a:bodyPr>
          <a:lstStyle/>
          <a:p>
            <a:r>
              <a:rPr lang="ar-SA" sz="2800" b="1" dirty="0">
                <a:solidFill>
                  <a:schemeClr val="tx1">
                    <a:lumMod val="95000"/>
                    <a:lumOff val="5000"/>
                  </a:schemeClr>
                </a:solidFill>
              </a:rPr>
              <a:t>الفارق بين التاريخ ومقالة الصورة </a:t>
            </a:r>
            <a:r>
              <a:rPr lang="ar-SA" sz="2800" b="1" dirty="0" smtClean="0">
                <a:solidFill>
                  <a:schemeClr val="tx1">
                    <a:lumMod val="95000"/>
                    <a:lumOff val="5000"/>
                  </a:schemeClr>
                </a:solidFill>
              </a:rPr>
              <a:t>الشخصية :</a:t>
            </a:r>
            <a:endParaRPr lang="ar-SA" sz="2800" dirty="0">
              <a:solidFill>
                <a:schemeClr val="tx1">
                  <a:lumMod val="95000"/>
                  <a:lumOff val="5000"/>
                </a:schemeClr>
              </a:solidFill>
            </a:endParaRPr>
          </a:p>
        </p:txBody>
      </p:sp>
      <p:sp>
        <p:nvSpPr>
          <p:cNvPr id="5" name="عنصر نائب للمحتوى 4"/>
          <p:cNvSpPr>
            <a:spLocks noGrp="1"/>
          </p:cNvSpPr>
          <p:nvPr>
            <p:ph idx="1"/>
          </p:nvPr>
        </p:nvSpPr>
        <p:spPr>
          <a:xfrm>
            <a:off x="4355976" y="116632"/>
            <a:ext cx="4114800" cy="6480720"/>
          </a:xfrm>
          <a:solidFill>
            <a:schemeClr val="accent4">
              <a:lumMod val="20000"/>
              <a:lumOff val="80000"/>
            </a:schemeClr>
          </a:solidFill>
        </p:spPr>
        <p:txBody>
          <a:bodyPr>
            <a:noAutofit/>
          </a:bodyPr>
          <a:lstStyle/>
          <a:p>
            <a:pPr marL="0" indent="0">
              <a:buNone/>
            </a:pPr>
            <a:r>
              <a:rPr lang="ar-SA" sz="2200" b="1" dirty="0"/>
              <a:t>إ</a:t>
            </a:r>
            <a:r>
              <a:rPr lang="ar-SA" sz="2200" b="1" dirty="0" smtClean="0"/>
              <a:t>ن </a:t>
            </a:r>
            <a:r>
              <a:rPr lang="ar-SA" sz="2200" b="1" dirty="0"/>
              <a:t>الأول سرد للوقائع والأحداث والمواقف والأعمال في حياة المترجم أو عالمه وتقديمها في إطار علمي يقوم على </a:t>
            </a:r>
            <a:r>
              <a:rPr lang="ar-SA" sz="2200" b="1" dirty="0" smtClean="0"/>
              <a:t>الدقة </a:t>
            </a:r>
            <a:r>
              <a:rPr lang="ar-SA" sz="2200" b="1" dirty="0"/>
              <a:t>والتفصيل والتحقيق وإحكام التنسيق وسلامة العرض .</a:t>
            </a:r>
            <a:endParaRPr lang="en-US" sz="2200" b="1" dirty="0"/>
          </a:p>
          <a:p>
            <a:pPr marL="0" indent="0">
              <a:buNone/>
            </a:pPr>
            <a:r>
              <a:rPr lang="ar-SA" sz="2200" b="1" dirty="0"/>
              <a:t>والثانية يأخذ الكاتب فيها من التاريخ المادة التي تسعفه مع </a:t>
            </a:r>
            <a:r>
              <a:rPr lang="ar-SA" sz="2200" b="1" dirty="0" smtClean="0"/>
              <a:t>ما يتمتع </a:t>
            </a:r>
            <a:r>
              <a:rPr lang="ar-SA" sz="2200" b="1" dirty="0"/>
              <a:t>به من ثقافه وخبرة في أن ( يصور لنا موقفا إنسانياً خاصاً من شخصية إنسانية فيعكس لنا تأثره بها, </a:t>
            </a:r>
            <a:r>
              <a:rPr lang="ar-SA" sz="2200" b="1" dirty="0" smtClean="0"/>
              <a:t>وانطباعاته </a:t>
            </a:r>
            <a:r>
              <a:rPr lang="ar-SA" sz="2200" b="1" dirty="0"/>
              <a:t>الخاصة عنها, ويحاول أن يخطط معالمها الإنسانية تخطيطا فنيا واضحا , معتمدا على التنسيق والاختيار , بحيث تتراءى لنا الشخصية </a:t>
            </a:r>
            <a:r>
              <a:rPr lang="ar-SA" sz="2200" b="1" dirty="0" smtClean="0"/>
              <a:t>الموصوفة </a:t>
            </a:r>
            <a:r>
              <a:rPr lang="ar-SA" sz="2200" b="1" dirty="0"/>
              <a:t>وكأنها حية </a:t>
            </a:r>
            <a:r>
              <a:rPr lang="ar-SA" sz="2200" b="1" dirty="0" smtClean="0"/>
              <a:t>متحركة </a:t>
            </a:r>
            <a:r>
              <a:rPr lang="ar-SA" sz="2200" b="1" dirty="0"/>
              <a:t>تحدثنا ونصغي لها وتروقنا بعض صفاتها فنعجب لها , أو تسوؤنا فننفر منها </a:t>
            </a:r>
            <a:r>
              <a:rPr lang="ar-SA" sz="2200" b="1" dirty="0" smtClean="0"/>
              <a:t>).</a:t>
            </a:r>
            <a:endParaRPr lang="en-US" sz="2200" b="1" dirty="0"/>
          </a:p>
          <a:p>
            <a:pPr marL="0" indent="0">
              <a:buNone/>
            </a:pPr>
            <a:r>
              <a:rPr lang="ar-SA" sz="2200" b="1" dirty="0">
                <a:solidFill>
                  <a:schemeClr val="bg1">
                    <a:lumMod val="95000"/>
                  </a:schemeClr>
                </a:solidFill>
              </a:rPr>
              <a:t>كتابها :</a:t>
            </a:r>
            <a:endParaRPr lang="en-US" sz="2200" b="1" dirty="0">
              <a:solidFill>
                <a:schemeClr val="bg1">
                  <a:lumMod val="95000"/>
                </a:schemeClr>
              </a:solidFill>
            </a:endParaRPr>
          </a:p>
          <a:p>
            <a:pPr marL="0" indent="0">
              <a:buNone/>
            </a:pPr>
            <a:r>
              <a:rPr lang="ar-SA" sz="2200" b="1" dirty="0"/>
              <a:t>إبراهيم عبدالقادر المازني ... عبدالعزيز البشري</a:t>
            </a:r>
          </a:p>
        </p:txBody>
      </p:sp>
    </p:spTree>
    <p:extLst>
      <p:ext uri="{BB962C8B-B14F-4D97-AF65-F5344CB8AC3E}">
        <p14:creationId xmlns:p14="http://schemas.microsoft.com/office/powerpoint/2010/main" val="255968622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xp\Desktop\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339" y="0"/>
            <a:ext cx="8570141" cy="68580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عنصر نائب للمحتوى 2"/>
          <p:cNvSpPr>
            <a:spLocks noGrp="1"/>
          </p:cNvSpPr>
          <p:nvPr>
            <p:ph idx="1"/>
          </p:nvPr>
        </p:nvSpPr>
        <p:spPr>
          <a:xfrm>
            <a:off x="5292080" y="1484784"/>
            <a:ext cx="3168352" cy="4525963"/>
          </a:xfrm>
          <a:noFill/>
        </p:spPr>
        <p:txBody>
          <a:bodyPr>
            <a:noAutofit/>
          </a:bodyPr>
          <a:lstStyle/>
          <a:p>
            <a:pPr marL="0" indent="0" algn="ctr">
              <a:buNone/>
            </a:pPr>
            <a:r>
              <a:rPr lang="ar-SA" sz="4400" b="1" dirty="0" smtClean="0">
                <a:solidFill>
                  <a:schemeClr val="bg1"/>
                </a:solidFill>
              </a:rPr>
              <a:t>حوراء الهاشم</a:t>
            </a:r>
          </a:p>
          <a:p>
            <a:pPr marL="0" indent="0" algn="ctr">
              <a:buNone/>
            </a:pPr>
            <a:r>
              <a:rPr lang="ar-SA" sz="4400" b="1" dirty="0" smtClean="0">
                <a:solidFill>
                  <a:schemeClr val="bg1"/>
                </a:solidFill>
              </a:rPr>
              <a:t>أروى آل هتيله</a:t>
            </a:r>
            <a:endParaRPr lang="ar-SA" sz="4400" b="1" dirty="0">
              <a:solidFill>
                <a:schemeClr val="bg1"/>
              </a:solidFill>
            </a:endParaRPr>
          </a:p>
          <a:p>
            <a:pPr marL="0" indent="0" algn="ctr">
              <a:buNone/>
            </a:pPr>
            <a:endParaRPr lang="ar-SA" sz="4400" b="1" dirty="0" smtClean="0">
              <a:solidFill>
                <a:schemeClr val="bg1"/>
              </a:solidFill>
            </a:endParaRPr>
          </a:p>
          <a:p>
            <a:pPr marL="0" indent="0" algn="ctr">
              <a:buNone/>
            </a:pPr>
            <a:r>
              <a:rPr lang="ar-SA" sz="4400" b="1" dirty="0" smtClean="0">
                <a:solidFill>
                  <a:schemeClr val="bg1"/>
                </a:solidFill>
              </a:rPr>
              <a:t>( طالبات المجموعة الأولى )</a:t>
            </a:r>
            <a:endParaRPr lang="ar-SA" sz="4400" b="1" dirty="0">
              <a:solidFill>
                <a:schemeClr val="bg1"/>
              </a:solidFill>
            </a:endParaRPr>
          </a:p>
        </p:txBody>
      </p:sp>
      <p:sp>
        <p:nvSpPr>
          <p:cNvPr id="4" name="مربع نص 3"/>
          <p:cNvSpPr txBox="1"/>
          <p:nvPr/>
        </p:nvSpPr>
        <p:spPr>
          <a:xfrm>
            <a:off x="1547664" y="2558514"/>
            <a:ext cx="2160240" cy="1754326"/>
          </a:xfrm>
          <a:prstGeom prst="rect">
            <a:avLst/>
          </a:prstGeom>
          <a:noFill/>
        </p:spPr>
        <p:txBody>
          <a:bodyPr wrap="square" rtlCol="1">
            <a:spAutoFit/>
          </a:bodyPr>
          <a:lstStyle/>
          <a:p>
            <a:pPr algn="ctr"/>
            <a:r>
              <a:rPr lang="ar-SA" sz="5400" b="1" dirty="0" smtClean="0">
                <a:solidFill>
                  <a:schemeClr val="accent4">
                    <a:lumMod val="50000"/>
                  </a:schemeClr>
                </a:solidFill>
              </a:rPr>
              <a:t>عمل</a:t>
            </a:r>
          </a:p>
          <a:p>
            <a:pPr algn="ctr"/>
            <a:r>
              <a:rPr lang="ar-SA" sz="5400" b="1" dirty="0" smtClean="0">
                <a:solidFill>
                  <a:schemeClr val="accent4">
                    <a:lumMod val="50000"/>
                  </a:schemeClr>
                </a:solidFill>
              </a:rPr>
              <a:t>الطالبات</a:t>
            </a:r>
            <a:endParaRPr lang="ar-SA" sz="5400" dirty="0"/>
          </a:p>
        </p:txBody>
      </p:sp>
    </p:spTree>
    <p:extLst>
      <p:ext uri="{BB962C8B-B14F-4D97-AF65-F5344CB8AC3E}">
        <p14:creationId xmlns:p14="http://schemas.microsoft.com/office/powerpoint/2010/main" val="28568516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478</TotalTime>
  <Words>995</Words>
  <Application>Microsoft Office PowerPoint</Application>
  <PresentationFormat>On-screen Show (4:3)</PresentationFormat>
  <Paragraphs>116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نسق Office</vt:lpstr>
      <vt:lpstr>ثانياً: أنواع المقالة الأدبية </vt:lpstr>
      <vt:lpstr>المقالة الدينية :</vt:lpstr>
      <vt:lpstr>PowerPoint Presentation</vt:lpstr>
      <vt:lpstr>المقالات الاجتماعية </vt:lpstr>
      <vt:lpstr>مقالة الوصف</vt:lpstr>
      <vt:lpstr>المقالة السياسية</vt:lpstr>
      <vt:lpstr>المقالة النقدية</vt:lpstr>
      <vt:lpstr>المقالة الفلسفية</vt:lpstr>
      <vt:lpstr>المقالة الانطباعية </vt:lpstr>
      <vt:lpstr>المقالة العلمية </vt:lpstr>
      <vt:lpstr>مقالة الصورة الشخصية</vt:lpstr>
      <vt:lpstr>الفارق بين التاريخ ومقالة الصورة الشخصية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xp</dc:creator>
  <cp:lastModifiedBy>fatimah</cp:lastModifiedBy>
  <cp:revision>46</cp:revision>
  <dcterms:created xsi:type="dcterms:W3CDTF">2012-02-26T00:53:29Z</dcterms:created>
  <dcterms:modified xsi:type="dcterms:W3CDTF">2012-03-31T16:06:03Z</dcterms:modified>
</cp:coreProperties>
</file>