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92BA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11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14/04/33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14/04/33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14/04/33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14/04/33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1000"/>
            <a:lum/>
          </a:blip>
          <a:srcRect/>
          <a:stretch>
            <a:fillRect t="-20000" b="-20000"/>
          </a:stretch>
        </a:blipFill>
        <a:effectLst/>
      </p:bgPr>
    </p:bg>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rot="330171">
            <a:off x="1321647" y="2216585"/>
            <a:ext cx="6400800" cy="3102790"/>
          </a:xfrm>
        </p:spPr>
        <p:txBody>
          <a:bodyPr>
            <a:noAutofit/>
          </a:bodyPr>
          <a:lstStyle/>
          <a:p>
            <a:r>
              <a:rPr lang="ar-SA" sz="4400" b="1" dirty="0" smtClean="0">
                <a:solidFill>
                  <a:schemeClr val="accent1">
                    <a:lumMod val="50000"/>
                  </a:schemeClr>
                </a:solidFill>
              </a:rPr>
              <a:t>المحاضرة الخامسة</a:t>
            </a:r>
          </a:p>
          <a:p>
            <a:endParaRPr lang="ar-SA" sz="4400" b="1" dirty="0" smtClean="0">
              <a:solidFill>
                <a:schemeClr val="accent1">
                  <a:lumMod val="50000"/>
                </a:schemeClr>
              </a:solidFill>
            </a:endParaRPr>
          </a:p>
          <a:p>
            <a:r>
              <a:rPr lang="ar-SA" sz="4400" b="1" dirty="0" smtClean="0">
                <a:solidFill>
                  <a:schemeClr val="accent1">
                    <a:lumMod val="50000"/>
                  </a:schemeClr>
                </a:solidFill>
              </a:rPr>
              <a:t>القصة</a:t>
            </a:r>
            <a:endParaRPr lang="ar-SA" sz="44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188640"/>
            <a:ext cx="6912768" cy="6408712"/>
          </a:xfrm>
        </p:spPr>
        <p:txBody>
          <a:bodyPr>
            <a:normAutofit fontScale="92500" lnSpcReduction="10000"/>
          </a:bodyPr>
          <a:lstStyle/>
          <a:p>
            <a:pPr algn="ctr">
              <a:buNone/>
            </a:pPr>
            <a:r>
              <a:rPr lang="ar-SA" b="1" u="sng" dirty="0" smtClean="0">
                <a:solidFill>
                  <a:srgbClr val="F92BA6"/>
                </a:solidFill>
                <a:latin typeface="Aharoni" pitchFamily="2" charset="-79"/>
                <a:cs typeface="Akhbar MT" pitchFamily="2" charset="-78"/>
              </a:rPr>
              <a:t>القصة</a:t>
            </a:r>
          </a:p>
          <a:p>
            <a:pPr algn="ctr">
              <a:buNone/>
            </a:pPr>
            <a:endParaRPr lang="en-US" b="1" u="sng" dirty="0" smtClean="0">
              <a:latin typeface="Aharoni" pitchFamily="2" charset="-79"/>
              <a:cs typeface="Akhbar MT" pitchFamily="2" charset="-78"/>
            </a:endParaRPr>
          </a:p>
          <a:p>
            <a:r>
              <a:rPr lang="ar-SA" b="1" u="heavy" dirty="0" smtClean="0">
                <a:solidFill>
                  <a:srgbClr val="006600"/>
                </a:solidFill>
                <a:latin typeface="Aharoni" pitchFamily="2" charset="-79"/>
                <a:cs typeface="Akhbar MT" pitchFamily="2" charset="-78"/>
              </a:rPr>
              <a:t>لغة :</a:t>
            </a:r>
            <a:r>
              <a:rPr lang="ar-SA" b="1" dirty="0" smtClean="0">
                <a:latin typeface="Aharoni" pitchFamily="2" charset="-79"/>
                <a:cs typeface="Akhbar MT" pitchFamily="2" charset="-78"/>
              </a:rPr>
              <a:t> </a:t>
            </a:r>
            <a:r>
              <a:rPr lang="ar-SA" b="1" dirty="0" smtClean="0">
                <a:solidFill>
                  <a:schemeClr val="accent6">
                    <a:lumMod val="75000"/>
                  </a:schemeClr>
                </a:solidFill>
                <a:latin typeface="Aharoni" pitchFamily="2" charset="-79"/>
                <a:cs typeface="Akhbar MT" pitchFamily="2" charset="-78"/>
              </a:rPr>
              <a:t>مادة (قص) في اللغة العربية تعنى:التتبع والاقتفاء</a:t>
            </a:r>
            <a:endParaRPr lang="en-US" b="1" dirty="0" smtClean="0">
              <a:solidFill>
                <a:schemeClr val="accent6">
                  <a:lumMod val="75000"/>
                </a:schemeClr>
              </a:solidFill>
              <a:latin typeface="Aharoni" pitchFamily="2" charset="-79"/>
              <a:cs typeface="Akhbar MT" pitchFamily="2" charset="-78"/>
            </a:endParaRPr>
          </a:p>
          <a:p>
            <a:r>
              <a:rPr lang="ar-SA" b="1" dirty="0" smtClean="0">
                <a:solidFill>
                  <a:schemeClr val="accent6">
                    <a:lumMod val="75000"/>
                  </a:schemeClr>
                </a:solidFill>
                <a:latin typeface="Aharoni" pitchFamily="2" charset="-79"/>
                <a:cs typeface="Akhbar MT" pitchFamily="2" charset="-78"/>
              </a:rPr>
              <a:t>يقال :قصصتٌ الشئ إذا تتبعتُ أثره شيئا بعد شيء,منه قوله تعالى حكاية عن أم موسى حين استجابت لأمر ربها وألقت بابنها في اليٌم: (وقالت لأخته قصيه) أي:تتبعي أثره حتى</a:t>
            </a:r>
            <a:r>
              <a:rPr lang="ar-SA" b="1" dirty="0" smtClean="0">
                <a:latin typeface="Aharoni" pitchFamily="2" charset="-79"/>
                <a:cs typeface="Akhbar MT" pitchFamily="2" charset="-78"/>
              </a:rPr>
              <a:t> </a:t>
            </a:r>
            <a:r>
              <a:rPr lang="ar-SA" b="1" dirty="0" smtClean="0">
                <a:solidFill>
                  <a:schemeClr val="accent6">
                    <a:lumMod val="75000"/>
                  </a:schemeClr>
                </a:solidFill>
                <a:latin typeface="Aharoni" pitchFamily="2" charset="-79"/>
                <a:cs typeface="Akhbar MT" pitchFamily="2" charset="-78"/>
              </a:rPr>
              <a:t>تكوني على علم بما يحدث له.</a:t>
            </a:r>
          </a:p>
          <a:p>
            <a:endParaRPr lang="en-US" b="1" dirty="0" smtClean="0">
              <a:latin typeface="Aharoni" pitchFamily="2" charset="-79"/>
              <a:cs typeface="Akhbar MT" pitchFamily="2" charset="-78"/>
            </a:endParaRPr>
          </a:p>
          <a:p>
            <a:r>
              <a:rPr lang="ar-SA" b="1" u="heavy" dirty="0" smtClean="0">
                <a:solidFill>
                  <a:srgbClr val="006600"/>
                </a:solidFill>
                <a:latin typeface="Aharoni" pitchFamily="2" charset="-79"/>
                <a:cs typeface="Akhbar MT" pitchFamily="2" charset="-78"/>
              </a:rPr>
              <a:t>اصطلاحا :</a:t>
            </a:r>
            <a:r>
              <a:rPr lang="ar-SA" b="1" dirty="0" smtClean="0">
                <a:solidFill>
                  <a:srgbClr val="006600"/>
                </a:solidFill>
                <a:latin typeface="Aharoni" pitchFamily="2" charset="-79"/>
                <a:cs typeface="Akhbar MT" pitchFamily="2" charset="-78"/>
              </a:rPr>
              <a:t> </a:t>
            </a:r>
            <a:r>
              <a:rPr lang="ar-SA" b="1" dirty="0" smtClean="0">
                <a:solidFill>
                  <a:schemeClr val="accent6">
                    <a:lumMod val="75000"/>
                  </a:schemeClr>
                </a:solidFill>
                <a:latin typeface="Aharoni" pitchFamily="2" charset="-79"/>
                <a:cs typeface="Akhbar MT" pitchFamily="2" charset="-78"/>
              </a:rPr>
              <a:t>قالب تعبيري"يعتمد فيه الكاتب على سرد أحداث معينة تجري بين شخصية وأخرى أوشخصيات متعددة يستند في قصها وسردها على الوصف مع عنصر التشويق حتى يصل بالقارئ أو السامع إلى نقطة معينة تتأزم فيها الأحداث وتٌسمى "العقدة" ويتطلع المرء معها إلى الحل حتى يأتي في النهاية ويرى بعض النقاد أن العقدة والحل غير لازمين لفن القصة.</a:t>
            </a:r>
            <a:endParaRPr lang="en-US" b="1" dirty="0" smtClean="0">
              <a:solidFill>
                <a:schemeClr val="accent6">
                  <a:lumMod val="75000"/>
                </a:schemeClr>
              </a:solidFill>
              <a:latin typeface="Aharoni" pitchFamily="2" charset="-79"/>
              <a:cs typeface="Akhbar MT" pitchFamily="2" charset="-78"/>
            </a:endParaRPr>
          </a:p>
          <a:p>
            <a:endParaRPr lang="ar-SA" b="1" dirty="0">
              <a:latin typeface="Aharoni" pitchFamily="2" charset="-79"/>
              <a:cs typeface="Akhbar MT"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332656"/>
            <a:ext cx="6912768" cy="6126163"/>
          </a:xfrm>
        </p:spPr>
        <p:txBody>
          <a:bodyPr/>
          <a:lstStyle/>
          <a:p>
            <a:pPr algn="ctr">
              <a:buNone/>
            </a:pPr>
            <a:r>
              <a:rPr lang="ar-SA" b="1" u="sng" dirty="0" smtClean="0">
                <a:solidFill>
                  <a:srgbClr val="F92BA6"/>
                </a:solidFill>
                <a:cs typeface="Akhbar MT" pitchFamily="2" charset="-78"/>
              </a:rPr>
              <a:t>أهمية القصة؟</a:t>
            </a:r>
            <a:endParaRPr lang="en-US" b="1" dirty="0" smtClean="0">
              <a:solidFill>
                <a:srgbClr val="F92BA6"/>
              </a:solidFill>
              <a:cs typeface="Akhbar MT" pitchFamily="2" charset="-78"/>
            </a:endParaRPr>
          </a:p>
          <a:p>
            <a:pPr>
              <a:buNone/>
            </a:pPr>
            <a:endParaRPr lang="ar-SA" b="1" dirty="0" smtClean="0">
              <a:cs typeface="Akhbar MT" pitchFamily="2" charset="-78"/>
            </a:endParaRPr>
          </a:p>
          <a:p>
            <a:pPr>
              <a:buNone/>
            </a:pPr>
            <a:endParaRPr lang="ar-SA" b="1" dirty="0" smtClean="0">
              <a:cs typeface="Akhbar MT" pitchFamily="2" charset="-78"/>
            </a:endParaRPr>
          </a:p>
          <a:p>
            <a:pPr>
              <a:buNone/>
            </a:pPr>
            <a:r>
              <a:rPr lang="ar-SA" b="1" dirty="0" smtClean="0">
                <a:solidFill>
                  <a:srgbClr val="002060"/>
                </a:solidFill>
                <a:cs typeface="Akhbar MT" pitchFamily="2" charset="-78"/>
              </a:rPr>
              <a:t>1- ملازمة للوجود البشري فوق سطح هذه الأرض .</a:t>
            </a:r>
            <a:endParaRPr lang="en-US" b="1" dirty="0" smtClean="0">
              <a:solidFill>
                <a:srgbClr val="002060"/>
              </a:solidFill>
              <a:cs typeface="Akhbar MT" pitchFamily="2" charset="-78"/>
            </a:endParaRPr>
          </a:p>
          <a:p>
            <a:pPr>
              <a:buNone/>
            </a:pPr>
            <a:endParaRPr lang="ar-SA" b="1" dirty="0" smtClean="0">
              <a:solidFill>
                <a:srgbClr val="002060"/>
              </a:solidFill>
              <a:cs typeface="Akhbar MT" pitchFamily="2" charset="-78"/>
            </a:endParaRPr>
          </a:p>
          <a:p>
            <a:pPr>
              <a:buNone/>
            </a:pPr>
            <a:endParaRPr lang="ar-SA" b="1" dirty="0" smtClean="0">
              <a:solidFill>
                <a:srgbClr val="002060"/>
              </a:solidFill>
              <a:cs typeface="Akhbar MT" pitchFamily="2" charset="-78"/>
            </a:endParaRPr>
          </a:p>
          <a:p>
            <a:pPr>
              <a:buNone/>
            </a:pPr>
            <a:r>
              <a:rPr lang="ar-SA" b="1" dirty="0" smtClean="0">
                <a:solidFill>
                  <a:srgbClr val="002060"/>
                </a:solidFill>
                <a:cs typeface="Akhbar MT" pitchFamily="2" charset="-78"/>
              </a:rPr>
              <a:t>2- لابد من وجود أحداث تذكر ومواقف تعاد وتحكى ومشاهد تُنقل وتُروى لمن يشاهدها فالاقتضاء والتتبع ملازمان للوجود البشري على </a:t>
            </a:r>
            <a:r>
              <a:rPr lang="ar-SA" b="1" dirty="0" err="1" smtClean="0">
                <a:solidFill>
                  <a:srgbClr val="002060"/>
                </a:solidFill>
                <a:cs typeface="Akhbar MT" pitchFamily="2" charset="-78"/>
              </a:rPr>
              <a:t>الارض</a:t>
            </a:r>
            <a:r>
              <a:rPr lang="ar-SA" b="1" dirty="0" smtClean="0">
                <a:solidFill>
                  <a:srgbClr val="002060"/>
                </a:solidFill>
                <a:cs typeface="Akhbar MT" pitchFamily="2" charset="-78"/>
              </a:rPr>
              <a:t> ولا تختص بهذا جماعة دون جماعة .</a:t>
            </a:r>
            <a:endParaRPr lang="en-US" b="1" dirty="0" smtClean="0">
              <a:solidFill>
                <a:srgbClr val="002060"/>
              </a:solidFill>
              <a:cs typeface="Akhbar MT" pitchFamily="2" charset="-78"/>
            </a:endParaRPr>
          </a:p>
          <a:p>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0"/>
            <a:ext cx="7056784" cy="6858000"/>
          </a:xfrm>
        </p:spPr>
        <p:txBody>
          <a:bodyPr>
            <a:normAutofit/>
          </a:bodyPr>
          <a:lstStyle/>
          <a:p>
            <a:pPr algn="ctr">
              <a:buNone/>
            </a:pPr>
            <a:r>
              <a:rPr lang="ar-SA" sz="2800" b="1" u="sng" dirty="0" smtClean="0">
                <a:solidFill>
                  <a:srgbClr val="F92BA6"/>
                </a:solidFill>
                <a:cs typeface="Akhbar MT" pitchFamily="2" charset="-78"/>
              </a:rPr>
              <a:t>القصة في الأدب القديم</a:t>
            </a:r>
          </a:p>
          <a:p>
            <a:pPr algn="ctr">
              <a:buNone/>
            </a:pPr>
            <a:endParaRPr lang="en-US" sz="2800" b="1" dirty="0" smtClean="0">
              <a:cs typeface="Akhbar MT" pitchFamily="2" charset="-78"/>
            </a:endParaRPr>
          </a:p>
          <a:p>
            <a:pPr>
              <a:buNone/>
            </a:pPr>
            <a:r>
              <a:rPr lang="ar-SA" sz="2800" b="1" dirty="0" smtClean="0">
                <a:solidFill>
                  <a:srgbClr val="002060"/>
                </a:solidFill>
                <a:cs typeface="Akhbar MT" pitchFamily="2" charset="-78"/>
              </a:rPr>
              <a:t>وقد عرف الجاهليٌ القصة وماسها من </a:t>
            </a:r>
            <a:r>
              <a:rPr lang="ar-SA" sz="2800" b="1" u="heavy" dirty="0" smtClean="0">
                <a:solidFill>
                  <a:srgbClr val="002060"/>
                </a:solidFill>
                <a:cs typeface="Akhbar MT" pitchFamily="2" charset="-78"/>
              </a:rPr>
              <a:t>خلال شكلين من أشكال الأدب:</a:t>
            </a:r>
            <a:endParaRPr lang="en-US" sz="2800" b="1" dirty="0" smtClean="0">
              <a:solidFill>
                <a:srgbClr val="002060"/>
              </a:solidFill>
              <a:cs typeface="Akhbar MT" pitchFamily="2" charset="-78"/>
            </a:endParaRPr>
          </a:p>
          <a:p>
            <a:pPr>
              <a:buNone/>
            </a:pPr>
            <a:endParaRPr lang="ar-SA" sz="2800" b="1" dirty="0" smtClean="0">
              <a:cs typeface="Akhbar MT" pitchFamily="2" charset="-78"/>
            </a:endParaRPr>
          </a:p>
          <a:p>
            <a:pPr>
              <a:buNone/>
            </a:pPr>
            <a:r>
              <a:rPr lang="ar-SA" sz="2800" b="1" dirty="0" smtClean="0">
                <a:solidFill>
                  <a:srgbClr val="006600"/>
                </a:solidFill>
                <a:cs typeface="Akhbar MT" pitchFamily="2" charset="-78"/>
              </a:rPr>
              <a:t>الشكل الأول: قصص الأمثال:</a:t>
            </a:r>
            <a:endParaRPr lang="en-US" sz="2800" b="1" dirty="0" smtClean="0">
              <a:solidFill>
                <a:srgbClr val="006600"/>
              </a:solidFill>
              <a:cs typeface="Akhbar MT" pitchFamily="2" charset="-78"/>
            </a:endParaRPr>
          </a:p>
          <a:p>
            <a:pPr>
              <a:buNone/>
            </a:pPr>
            <a:r>
              <a:rPr lang="ar-SA" sz="2800" b="1" dirty="0" smtClean="0">
                <a:solidFill>
                  <a:srgbClr val="002060"/>
                </a:solidFill>
                <a:cs typeface="Akhbar MT" pitchFamily="2" charset="-78"/>
              </a:rPr>
              <a:t>فقد شاعت عند الجاهليين الأمثال,"ويشير كل مثل إلى قصة ضخمة, فإذا قيل:"أشأمُ من البسوس"فيعنٌون قصة الحرب الدامية بين بكر وتغلب.</a:t>
            </a:r>
            <a:endParaRPr lang="en-US" sz="2800" b="1" dirty="0" smtClean="0">
              <a:solidFill>
                <a:srgbClr val="002060"/>
              </a:solidFill>
              <a:cs typeface="Akhbar MT" pitchFamily="2" charset="-78"/>
            </a:endParaRPr>
          </a:p>
          <a:p>
            <a:pPr>
              <a:buNone/>
            </a:pPr>
            <a:r>
              <a:rPr lang="ar-SA" sz="2800" b="1" dirty="0" smtClean="0">
                <a:solidFill>
                  <a:srgbClr val="002060"/>
                </a:solidFill>
                <a:cs typeface="Akhbar MT" pitchFamily="2" charset="-78"/>
              </a:rPr>
              <a:t>وإذا قيل:"أوفي من </a:t>
            </a:r>
            <a:r>
              <a:rPr lang="ar-SA" sz="2800" b="1" dirty="0" err="1" smtClean="0">
                <a:solidFill>
                  <a:srgbClr val="002060"/>
                </a:solidFill>
                <a:cs typeface="Akhbar MT" pitchFamily="2" charset="-78"/>
              </a:rPr>
              <a:t>السموءل</a:t>
            </a:r>
            <a:r>
              <a:rPr lang="ar-SA" sz="2800" b="1" dirty="0" smtClean="0">
                <a:solidFill>
                  <a:srgbClr val="002060"/>
                </a:solidFill>
                <a:cs typeface="Akhbar MT" pitchFamily="2" charset="-78"/>
              </a:rPr>
              <a:t>"أرادوا قصة وفاء </a:t>
            </a:r>
            <a:r>
              <a:rPr lang="ar-SA" sz="2800" b="1" dirty="0" err="1" smtClean="0">
                <a:solidFill>
                  <a:srgbClr val="002060"/>
                </a:solidFill>
                <a:cs typeface="Akhbar MT" pitchFamily="2" charset="-78"/>
              </a:rPr>
              <a:t>السموءل</a:t>
            </a:r>
            <a:r>
              <a:rPr lang="ar-SA" sz="2800" b="1" dirty="0" smtClean="0">
                <a:solidFill>
                  <a:srgbClr val="002060"/>
                </a:solidFill>
                <a:cs typeface="Akhbar MT" pitchFamily="2" charset="-78"/>
              </a:rPr>
              <a:t> الذي رفض تسليم دروع لغير صاحبها فكانت حياة ابنه ثمنا لهذا الوفاء </a:t>
            </a:r>
            <a:endParaRPr lang="en-US" sz="2800" b="1" dirty="0" smtClean="0">
              <a:solidFill>
                <a:srgbClr val="002060"/>
              </a:solidFill>
              <a:cs typeface="Akhbar MT" pitchFamily="2" charset="-78"/>
            </a:endParaRPr>
          </a:p>
          <a:p>
            <a:pPr>
              <a:buNone/>
            </a:pPr>
            <a:r>
              <a:rPr lang="ar-SA" sz="2800" b="1" dirty="0" smtClean="0">
                <a:solidFill>
                  <a:srgbClr val="002060"/>
                </a:solidFill>
                <a:cs typeface="Akhbar MT" pitchFamily="2" charset="-78"/>
              </a:rPr>
              <a:t>وإذا قيل:</a:t>
            </a:r>
            <a:r>
              <a:rPr lang="en-US" sz="2800" dirty="0" smtClean="0">
                <a:solidFill>
                  <a:srgbClr val="002060"/>
                </a:solidFill>
                <a:cs typeface="Akhbar MT" pitchFamily="2" charset="-78"/>
              </a:rPr>
              <a:t> "</a:t>
            </a:r>
            <a:r>
              <a:rPr lang="ar-SA" sz="2800" b="1" dirty="0" smtClean="0">
                <a:solidFill>
                  <a:srgbClr val="002060"/>
                </a:solidFill>
                <a:cs typeface="Akhbar MT" pitchFamily="2" charset="-78"/>
              </a:rPr>
              <a:t>رجع بخُفي حنين </a:t>
            </a:r>
            <a:r>
              <a:rPr lang="en-US" sz="2800" dirty="0" smtClean="0">
                <a:solidFill>
                  <a:srgbClr val="002060"/>
                </a:solidFill>
                <a:cs typeface="Akhbar MT" pitchFamily="2" charset="-78"/>
              </a:rPr>
              <a:t>"</a:t>
            </a:r>
            <a:r>
              <a:rPr lang="ar-SA" sz="2800" b="1" dirty="0" smtClean="0">
                <a:solidFill>
                  <a:srgbClr val="002060"/>
                </a:solidFill>
                <a:cs typeface="Akhbar MT" pitchFamily="2" charset="-78"/>
              </a:rPr>
              <a:t> أشاروا إلى قصة </a:t>
            </a:r>
            <a:r>
              <a:rPr lang="ar-SA" sz="2800" b="1" dirty="0" err="1" smtClean="0">
                <a:solidFill>
                  <a:srgbClr val="002060"/>
                </a:solidFill>
                <a:cs typeface="Akhbar MT" pitchFamily="2" charset="-78"/>
              </a:rPr>
              <a:t>الإسكاف</a:t>
            </a:r>
            <a:r>
              <a:rPr lang="ar-SA" sz="2800" b="1" dirty="0" smtClean="0">
                <a:solidFill>
                  <a:srgbClr val="002060"/>
                </a:solidFill>
                <a:cs typeface="Akhbar MT" pitchFamily="2" charset="-78"/>
              </a:rPr>
              <a:t> </a:t>
            </a:r>
            <a:r>
              <a:rPr lang="ar-SA" sz="2800" b="1" dirty="0" err="1" smtClean="0">
                <a:solidFill>
                  <a:srgbClr val="002060"/>
                </a:solidFill>
                <a:cs typeface="Akhbar MT" pitchFamily="2" charset="-78"/>
              </a:rPr>
              <a:t>الحيري</a:t>
            </a:r>
            <a:r>
              <a:rPr lang="ar-SA" sz="2800" b="1" dirty="0" smtClean="0">
                <a:solidFill>
                  <a:srgbClr val="002060"/>
                </a:solidFill>
                <a:cs typeface="Akhbar MT" pitchFamily="2" charset="-78"/>
              </a:rPr>
              <a:t> الذي ضحك على الأعرابي,وسرق منه بعيره بعد أن ألقى بخُفين في طريقه,أحدهما يبعد عن الأخر"</a:t>
            </a:r>
            <a:endParaRPr lang="ar-SA" sz="2800"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056784" cy="6408712"/>
          </a:xfrm>
        </p:spPr>
        <p:txBody>
          <a:bodyPr>
            <a:noAutofit/>
          </a:bodyPr>
          <a:lstStyle/>
          <a:p>
            <a:pPr>
              <a:buNone/>
            </a:pPr>
            <a:r>
              <a:rPr lang="ar-SA" b="1" dirty="0" smtClean="0">
                <a:solidFill>
                  <a:srgbClr val="006600"/>
                </a:solidFill>
                <a:cs typeface="Akhbar MT" pitchFamily="2" charset="-78"/>
              </a:rPr>
              <a:t>الشكل الثاني:القصص الشعري:</a:t>
            </a:r>
            <a:endParaRPr lang="en-US" b="1" dirty="0" smtClean="0">
              <a:solidFill>
                <a:srgbClr val="006600"/>
              </a:solidFill>
              <a:cs typeface="Akhbar MT" pitchFamily="2" charset="-78"/>
            </a:endParaRPr>
          </a:p>
          <a:p>
            <a:pPr>
              <a:buNone/>
            </a:pPr>
            <a:endParaRPr lang="ar-SA" b="1" dirty="0" smtClean="0">
              <a:cs typeface="Akhbar MT" pitchFamily="2" charset="-78"/>
            </a:endParaRPr>
          </a:p>
          <a:p>
            <a:pPr>
              <a:buNone/>
            </a:pPr>
            <a:r>
              <a:rPr lang="ar-SA" b="1" dirty="0" smtClean="0">
                <a:solidFill>
                  <a:srgbClr val="002060"/>
                </a:solidFill>
                <a:cs typeface="Akhbar MT" pitchFamily="2" charset="-78"/>
              </a:rPr>
              <a:t>من ذلك ما نراه في المعلقات وغيرها من قصائد الشعراء الجاهليين من نحو مقطوعات الأعشى في الملوك والقرون الخالية,وعينية لقيط بن يعمر </a:t>
            </a:r>
            <a:r>
              <a:rPr lang="ar-SA" b="1" dirty="0" err="1" smtClean="0">
                <a:solidFill>
                  <a:srgbClr val="002060"/>
                </a:solidFill>
                <a:cs typeface="Akhbar MT" pitchFamily="2" charset="-78"/>
              </a:rPr>
              <a:t>الإيادي</a:t>
            </a:r>
            <a:r>
              <a:rPr lang="ar-SA" b="1" dirty="0" smtClean="0">
                <a:solidFill>
                  <a:srgbClr val="002060"/>
                </a:solidFill>
                <a:cs typeface="Akhbar MT" pitchFamily="2" charset="-78"/>
              </a:rPr>
              <a:t>,ومعلقة عمرو بن كلثوم,وشعر </a:t>
            </a:r>
            <a:r>
              <a:rPr lang="ar-SA" b="1" dirty="0" err="1" smtClean="0">
                <a:solidFill>
                  <a:srgbClr val="002060"/>
                </a:solidFill>
                <a:cs typeface="Akhbar MT" pitchFamily="2" charset="-78"/>
              </a:rPr>
              <a:t>امريء</a:t>
            </a:r>
            <a:r>
              <a:rPr lang="ar-SA" b="1" dirty="0" smtClean="0">
                <a:solidFill>
                  <a:srgbClr val="002060"/>
                </a:solidFill>
                <a:cs typeface="Akhbar MT" pitchFamily="2" charset="-78"/>
              </a:rPr>
              <a:t> </a:t>
            </a:r>
            <a:r>
              <a:rPr lang="ar-SA" b="1" dirty="0" err="1" smtClean="0">
                <a:solidFill>
                  <a:srgbClr val="002060"/>
                </a:solidFill>
                <a:cs typeface="Akhbar MT" pitchFamily="2" charset="-78"/>
              </a:rPr>
              <a:t>القيس</a:t>
            </a:r>
            <a:r>
              <a:rPr lang="ar-SA" b="1" dirty="0" smtClean="0">
                <a:solidFill>
                  <a:srgbClr val="002060"/>
                </a:solidFill>
                <a:cs typeface="Akhbar MT" pitchFamily="2" charset="-78"/>
              </a:rPr>
              <a:t> وغيره. </a:t>
            </a:r>
          </a:p>
          <a:p>
            <a:pPr>
              <a:buNone/>
            </a:pPr>
            <a:r>
              <a:rPr lang="ar-SA" b="1" dirty="0" smtClean="0">
                <a:solidFill>
                  <a:srgbClr val="002060"/>
                </a:solidFill>
                <a:cs typeface="Akhbar MT" pitchFamily="2" charset="-78"/>
              </a:rPr>
              <a:t>    لقد عرف الأدب العربي إذن فن القصة ساذجا في العصر الجاهلي في أيام العرب,وحروبهم وأمثالهم.</a:t>
            </a:r>
          </a:p>
          <a:p>
            <a:pPr>
              <a:buNone/>
            </a:pPr>
            <a:r>
              <a:rPr lang="ar-SA" b="1" dirty="0" smtClean="0">
                <a:solidFill>
                  <a:srgbClr val="002060"/>
                </a:solidFill>
                <a:cs typeface="Akhbar MT" pitchFamily="2" charset="-78"/>
              </a:rPr>
              <a:t>    وفي العصر العباسي في حكايات "كليلة ودمنة"و"ألف ليلة وليلة"ومقامات بديع الزمان الهمذاني والحريري ثم عرفه قويا مكتمل </a:t>
            </a:r>
            <a:r>
              <a:rPr lang="ar-SA" dirty="0" smtClean="0"/>
              <a:t> </a:t>
            </a:r>
            <a:r>
              <a:rPr lang="ar-SA" b="1" dirty="0" smtClean="0">
                <a:solidFill>
                  <a:srgbClr val="002060"/>
                </a:solidFill>
                <a:cs typeface="Akhbar MT" pitchFamily="2" charset="-78"/>
              </a:rPr>
              <a:t>الخصائص في العصر الحديث نتيجة لعوامل النهضة وتطورها .</a:t>
            </a:r>
            <a:endParaRPr lang="en-US" b="1" dirty="0" smtClean="0">
              <a:solidFill>
                <a:srgbClr val="002060"/>
              </a:solidFill>
              <a:cs typeface="Akhbar MT" pitchFamily="2" charset="-78"/>
            </a:endParaRPr>
          </a:p>
          <a:p>
            <a:pPr>
              <a:buNone/>
            </a:pPr>
            <a:r>
              <a:rPr lang="ar-SA" b="1" dirty="0" smtClean="0">
                <a:solidFill>
                  <a:srgbClr val="002060"/>
                </a:solidFill>
                <a:cs typeface="Akhbar MT" pitchFamily="2" charset="-78"/>
              </a:rPr>
              <a:t> </a:t>
            </a:r>
            <a:endParaRPr lang="en-US" b="1" dirty="0" smtClean="0">
              <a:solidFill>
                <a:srgbClr val="002060"/>
              </a:solidFill>
              <a:cs typeface="Akhbar MT" pitchFamily="2" charset="-78"/>
            </a:endParaRPr>
          </a:p>
          <a:p>
            <a:endParaRPr lang="ar-SA" b="1" dirty="0">
              <a:cs typeface="Akhbar MT"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7272808" cy="5976664"/>
          </a:xfrm>
        </p:spPr>
        <p:txBody>
          <a:bodyPr>
            <a:normAutofit/>
          </a:bodyPr>
          <a:lstStyle/>
          <a:p>
            <a:pPr algn="ctr"/>
            <a:r>
              <a:rPr lang="ar-SA" b="1" u="sng" dirty="0" smtClean="0">
                <a:solidFill>
                  <a:srgbClr val="F92BA6"/>
                </a:solidFill>
                <a:cs typeface="Akhbar MT" pitchFamily="2" charset="-78"/>
              </a:rPr>
              <a:t>مراحل النهضة وتطورها</a:t>
            </a:r>
          </a:p>
          <a:p>
            <a:pPr algn="ctr"/>
            <a:endParaRPr lang="ar-SA" b="1" u="sng" dirty="0" smtClean="0">
              <a:solidFill>
                <a:srgbClr val="F92BA6"/>
              </a:solidFill>
              <a:cs typeface="Akhbar MT" pitchFamily="2" charset="-78"/>
            </a:endParaRPr>
          </a:p>
          <a:p>
            <a:pPr algn="ctr"/>
            <a:r>
              <a:rPr lang="ar-SA" b="1" u="sng" dirty="0" smtClean="0">
                <a:solidFill>
                  <a:srgbClr val="006600"/>
                </a:solidFill>
                <a:cs typeface="Akhbar MT" pitchFamily="2" charset="-78"/>
              </a:rPr>
              <a:t>القصة في الأدب العربي الحديث:</a:t>
            </a:r>
          </a:p>
          <a:p>
            <a:pPr algn="ctr"/>
            <a:endParaRPr lang="en-US" b="1" dirty="0" smtClean="0">
              <a:solidFill>
                <a:srgbClr val="006600"/>
              </a:solidFill>
              <a:cs typeface="Akhbar MT" pitchFamily="2" charset="-78"/>
            </a:endParaRPr>
          </a:p>
          <a:p>
            <a:pPr algn="ctr">
              <a:buNone/>
            </a:pPr>
            <a:r>
              <a:rPr lang="ar-SA" b="1" dirty="0" smtClean="0">
                <a:solidFill>
                  <a:srgbClr val="002060"/>
                </a:solidFill>
                <a:cs typeface="Akhbar MT" pitchFamily="2" charset="-78"/>
              </a:rPr>
              <a:t>مرت القصة العربية بثلاث مراحل هي: </a:t>
            </a:r>
          </a:p>
          <a:p>
            <a:pPr algn="ctr">
              <a:buNone/>
            </a:pP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مرحلة الترجمة .</a:t>
            </a:r>
          </a:p>
          <a:p>
            <a:pPr algn="ctr"/>
            <a:r>
              <a:rPr lang="ar-SA" b="1" dirty="0" smtClean="0">
                <a:solidFill>
                  <a:srgbClr val="002060"/>
                </a:solidFill>
                <a:cs typeface="Akhbar MT" pitchFamily="2" charset="-78"/>
              </a:rPr>
              <a:t>ومرحلة التعريب .</a:t>
            </a:r>
          </a:p>
          <a:p>
            <a:pPr algn="ctr"/>
            <a:r>
              <a:rPr lang="ar-SA" b="1" dirty="0" smtClean="0">
                <a:solidFill>
                  <a:srgbClr val="002060"/>
                </a:solidFill>
                <a:cs typeface="Akhbar MT" pitchFamily="2" charset="-78"/>
              </a:rPr>
              <a:t>ومرحلة التأليف .</a:t>
            </a:r>
            <a:endParaRPr lang="en-US" b="1" dirty="0" smtClean="0">
              <a:solidFill>
                <a:srgbClr val="002060"/>
              </a:solidFill>
              <a:cs typeface="Akhbar MT" pitchFamily="2" charset="-78"/>
            </a:endParaRPr>
          </a:p>
          <a:p>
            <a:pPr algn="ctr">
              <a:buNone/>
            </a:pPr>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404664"/>
            <a:ext cx="7488832" cy="6048672"/>
          </a:xfrm>
        </p:spPr>
        <p:txBody>
          <a:bodyPr>
            <a:normAutofit/>
          </a:bodyPr>
          <a:lstStyle/>
          <a:p>
            <a:pPr algn="ctr"/>
            <a:r>
              <a:rPr lang="ar-SA" b="1" dirty="0" smtClean="0">
                <a:solidFill>
                  <a:srgbClr val="006600"/>
                </a:solidFill>
                <a:cs typeface="Akhbar MT" pitchFamily="2" charset="-78"/>
              </a:rPr>
              <a:t>مرحلة الترجمة :</a:t>
            </a:r>
          </a:p>
          <a:p>
            <a:pPr algn="ctr">
              <a:buNone/>
            </a:pPr>
            <a:endParaRPr lang="ar-SA" b="1" dirty="0" smtClean="0">
              <a:solidFill>
                <a:srgbClr val="002060"/>
              </a:solidFill>
              <a:cs typeface="Akhbar MT" pitchFamily="2" charset="-78"/>
            </a:endParaRPr>
          </a:p>
          <a:p>
            <a:pPr algn="ctr"/>
            <a:endParaRPr lang="en-US" b="1" dirty="0" smtClean="0">
              <a:solidFill>
                <a:srgbClr val="002060"/>
              </a:solidFill>
              <a:cs typeface="Akhbar MT" pitchFamily="2" charset="-78"/>
            </a:endParaRPr>
          </a:p>
          <a:p>
            <a:pPr algn="ctr">
              <a:buNone/>
            </a:pPr>
            <a:r>
              <a:rPr lang="ar-SA" b="1" dirty="0" smtClean="0">
                <a:solidFill>
                  <a:srgbClr val="002060"/>
                </a:solidFill>
                <a:cs typeface="Akhbar MT" pitchFamily="2" charset="-78"/>
              </a:rPr>
              <a:t>أ/ بدأت بترجمة القصص الأجنبية مع الاحتفاظ بمعالمها وشخصياتها </a:t>
            </a:r>
          </a:p>
          <a:p>
            <a:pPr algn="ctr">
              <a:buNone/>
            </a:pPr>
            <a:endParaRPr lang="ar-SA" b="1" dirty="0" smtClean="0">
              <a:solidFill>
                <a:srgbClr val="002060"/>
              </a:solidFill>
              <a:cs typeface="Akhbar MT" pitchFamily="2" charset="-78"/>
            </a:endParaRPr>
          </a:p>
          <a:p>
            <a:pPr algn="ctr">
              <a:buNone/>
            </a:pPr>
            <a:r>
              <a:rPr lang="ar-SA" b="1" dirty="0" smtClean="0">
                <a:solidFill>
                  <a:srgbClr val="002060"/>
                </a:solidFill>
                <a:cs typeface="Akhbar MT" pitchFamily="2" charset="-78"/>
              </a:rPr>
              <a:t>وأحداثها ومن المترجمين رفاعة الطهطاوي في (مغامرات تليماك)عن </a:t>
            </a:r>
          </a:p>
          <a:p>
            <a:pPr algn="ctr">
              <a:buNone/>
            </a:pPr>
            <a:endParaRPr lang="ar-SA" b="1" dirty="0" smtClean="0">
              <a:solidFill>
                <a:srgbClr val="002060"/>
              </a:solidFill>
              <a:cs typeface="Akhbar MT" pitchFamily="2" charset="-78"/>
            </a:endParaRPr>
          </a:p>
          <a:p>
            <a:pPr algn="ctr">
              <a:buNone/>
            </a:pPr>
            <a:r>
              <a:rPr lang="ar-SA" b="1" dirty="0" smtClean="0">
                <a:solidFill>
                  <a:srgbClr val="002060"/>
                </a:solidFill>
                <a:cs typeface="Akhbar MT" pitchFamily="2" charset="-78"/>
              </a:rPr>
              <a:t>الفرنسية ثم محمد عثمان جلال في قصة (بول وفرجيني)</a:t>
            </a:r>
            <a:endParaRPr lang="en-US" b="1" dirty="0" smtClean="0">
              <a:solidFill>
                <a:srgbClr val="002060"/>
              </a:solidFill>
              <a:cs typeface="Akhbar MT" pitchFamily="2" charset="-78"/>
            </a:endParaRPr>
          </a:p>
          <a:p>
            <a:pPr algn="ct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052736"/>
            <a:ext cx="7056784" cy="5145435"/>
          </a:xfrm>
        </p:spPr>
        <p:txBody>
          <a:bodyPr/>
          <a:lstStyle/>
          <a:p>
            <a:r>
              <a:rPr lang="ar-SA" b="1" dirty="0" smtClean="0">
                <a:solidFill>
                  <a:srgbClr val="002060"/>
                </a:solidFill>
                <a:cs typeface="Akhbar MT" pitchFamily="2" charset="-78"/>
              </a:rPr>
              <a:t>ب/ وعندما هاجر إلى مصر عدد من السوريين(في أواخر القرن التاسع عشر) أسهموا في ترجمة العديد من القصص وكان لهم أثر في تنشيط حركة الترجمة ومنهم </a:t>
            </a:r>
            <a:r>
              <a:rPr lang="ar-SA" b="1" dirty="0" err="1" smtClean="0">
                <a:solidFill>
                  <a:srgbClr val="002060"/>
                </a:solidFill>
                <a:cs typeface="Akhbar MT" pitchFamily="2" charset="-78"/>
              </a:rPr>
              <a:t>نقولا</a:t>
            </a:r>
            <a:r>
              <a:rPr lang="ar-SA" b="1" dirty="0" smtClean="0">
                <a:solidFill>
                  <a:srgbClr val="002060"/>
                </a:solidFill>
                <a:cs typeface="Akhbar MT" pitchFamily="2" charset="-78"/>
              </a:rPr>
              <a:t> رزق الله الذي ترجم (سقوط نابليون الثالث).</a:t>
            </a:r>
          </a:p>
          <a:p>
            <a:endParaRPr lang="en-US" b="1" dirty="0" smtClean="0">
              <a:solidFill>
                <a:srgbClr val="002060"/>
              </a:solidFill>
              <a:cs typeface="Akhbar MT" pitchFamily="2" charset="-78"/>
            </a:endParaRPr>
          </a:p>
          <a:p>
            <a:r>
              <a:rPr lang="ar-SA" b="1" dirty="0" smtClean="0">
                <a:solidFill>
                  <a:srgbClr val="002060"/>
                </a:solidFill>
                <a:cs typeface="Akhbar MT" pitchFamily="2" charset="-78"/>
              </a:rPr>
              <a:t>وانتهى القرن التاسع عشر,ولا تزال الترجمة هي المسيطرة على القصة ولكنها كانت ترجمة ضعيفة الأسلوب,هابطة المستوى,غير جيدة الموضوع والهدف .</a:t>
            </a:r>
            <a:endParaRPr lang="en-US" b="1" dirty="0" smtClean="0">
              <a:solidFill>
                <a:srgbClr val="002060"/>
              </a:solidFill>
              <a:cs typeface="Akhbar MT" pitchFamily="2" charset="-78"/>
            </a:endParaRPr>
          </a:p>
          <a:p>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260648"/>
            <a:ext cx="6768752" cy="6192688"/>
          </a:xfrm>
        </p:spPr>
        <p:txBody>
          <a:bodyPr>
            <a:normAutofit/>
          </a:bodyPr>
          <a:lstStyle/>
          <a:p>
            <a:pPr>
              <a:buNone/>
            </a:pPr>
            <a:r>
              <a:rPr lang="ar-SA" b="1" u="sng" dirty="0" smtClean="0">
                <a:solidFill>
                  <a:srgbClr val="006600"/>
                </a:solidFill>
                <a:cs typeface="Akhbar MT" pitchFamily="2" charset="-78"/>
              </a:rPr>
              <a:t>2/مرحلة التعريب:</a:t>
            </a:r>
          </a:p>
          <a:p>
            <a:pPr>
              <a:buNone/>
            </a:pPr>
            <a:endParaRPr lang="en-US" b="1" u="sng" dirty="0" smtClean="0">
              <a:solidFill>
                <a:srgbClr val="006600"/>
              </a:solidFill>
              <a:cs typeface="Akhbar MT" pitchFamily="2" charset="-78"/>
            </a:endParaRPr>
          </a:p>
          <a:p>
            <a:pPr>
              <a:buNone/>
            </a:pPr>
            <a:r>
              <a:rPr lang="ar-SA" b="1" dirty="0" smtClean="0">
                <a:solidFill>
                  <a:srgbClr val="002060"/>
                </a:solidFill>
                <a:cs typeface="Akhbar MT" pitchFamily="2" charset="-78"/>
              </a:rPr>
              <a:t>وفي أوائل القرن العشرين ظهرت إلى جانب حركة الترجمة حركة التعريب أو التمصير,وذلك بإعطاء شخصيات القصص وأماكنها أسماء عربية,والتصرف في بعض أحداثها لتلائم الجو المصري أو العربي ومن ذلك "البؤساء"لفيكتور هوجو التي ترجمها حافظ إبراهيم عن الفرنسية مع أنه لم يكن متمكنا في هذه اللغة.</a:t>
            </a:r>
          </a:p>
          <a:p>
            <a:pPr>
              <a:buNone/>
            </a:pPr>
            <a:endParaRPr lang="en-US" b="1" dirty="0" smtClean="0">
              <a:solidFill>
                <a:srgbClr val="002060"/>
              </a:solidFill>
              <a:cs typeface="Akhbar MT" pitchFamily="2" charset="-78"/>
            </a:endParaRPr>
          </a:p>
          <a:p>
            <a:pPr>
              <a:buNone/>
            </a:pPr>
            <a:r>
              <a:rPr lang="ar-SA" b="1" dirty="0" smtClean="0">
                <a:solidFill>
                  <a:srgbClr val="002060"/>
                </a:solidFill>
                <a:cs typeface="Akhbar MT" pitchFamily="2" charset="-78"/>
              </a:rPr>
              <a:t>اهتم فيه المترجمون بالموضوع والأسلوب معا مثل ترجمة الزيات لقصة "آلام فرتر” .</a:t>
            </a:r>
          </a:p>
          <a:p>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476672"/>
            <a:ext cx="7128792" cy="5649491"/>
          </a:xfrm>
        </p:spPr>
        <p:txBody>
          <a:bodyPr>
            <a:normAutofit fontScale="85000" lnSpcReduction="10000"/>
          </a:bodyPr>
          <a:lstStyle/>
          <a:p>
            <a:pPr>
              <a:buNone/>
            </a:pPr>
            <a:endParaRPr lang="en-US" b="1" dirty="0" smtClean="0"/>
          </a:p>
          <a:p>
            <a:pPr algn="ctr">
              <a:buNone/>
            </a:pPr>
            <a:r>
              <a:rPr lang="ar-SA" b="1" u="sng" dirty="0" smtClean="0">
                <a:solidFill>
                  <a:srgbClr val="006600"/>
                </a:solidFill>
              </a:rPr>
              <a:t>3/مرحلة التأليف:</a:t>
            </a:r>
          </a:p>
          <a:p>
            <a:pPr>
              <a:buNone/>
            </a:pPr>
            <a:endParaRPr lang="en-US" b="1" dirty="0" smtClean="0"/>
          </a:p>
          <a:p>
            <a:pPr>
              <a:buNone/>
            </a:pPr>
            <a:r>
              <a:rPr lang="ar-SA" b="1" dirty="0" smtClean="0">
                <a:solidFill>
                  <a:srgbClr val="002060"/>
                </a:solidFill>
              </a:rPr>
              <a:t>أ/بدأ تأليف القصة على شكل مقامة تنقد المجتمع مثل"حديث عيسى بن هشام"للمويلحي,"وليالي </a:t>
            </a:r>
            <a:r>
              <a:rPr lang="ar-SA" b="1" dirty="0" err="1" smtClean="0">
                <a:solidFill>
                  <a:srgbClr val="002060"/>
                </a:solidFill>
              </a:rPr>
              <a:t>سطيح</a:t>
            </a:r>
            <a:r>
              <a:rPr lang="ar-SA" b="1" dirty="0" smtClean="0">
                <a:solidFill>
                  <a:srgbClr val="002060"/>
                </a:solidFill>
              </a:rPr>
              <a:t>"لحافظ إبراهيم </a:t>
            </a:r>
          </a:p>
          <a:p>
            <a:pPr>
              <a:buNone/>
            </a:pPr>
            <a:endParaRPr lang="en-US" b="1" dirty="0" smtClean="0">
              <a:solidFill>
                <a:srgbClr val="002060"/>
              </a:solidFill>
            </a:endParaRPr>
          </a:p>
          <a:p>
            <a:pPr>
              <a:buNone/>
            </a:pPr>
            <a:r>
              <a:rPr lang="ar-SA" b="1" dirty="0" smtClean="0">
                <a:solidFill>
                  <a:srgbClr val="002060"/>
                </a:solidFill>
              </a:rPr>
              <a:t>ب/ثم ظهرت القصة التاريخية على يدي البستاني في قصة "زنوبيا",وجرجي زيدان في قصصه الإسلامية مثل"أبو مسلم الخراساني"و"غادة كربلاء",و"عبد الرحمن الناصر"ومحمد فريد أبو حديد في "الملك الضليل”</a:t>
            </a:r>
          </a:p>
          <a:p>
            <a:pPr>
              <a:buNone/>
            </a:pPr>
            <a:endParaRPr lang="en-US" b="1" dirty="0" smtClean="0">
              <a:solidFill>
                <a:srgbClr val="002060"/>
              </a:solidFill>
            </a:endParaRPr>
          </a:p>
          <a:p>
            <a:pPr>
              <a:buNone/>
            </a:pPr>
            <a:r>
              <a:rPr lang="ar-SA" b="1" dirty="0" smtClean="0">
                <a:solidFill>
                  <a:srgbClr val="002060"/>
                </a:solidFill>
              </a:rPr>
              <a:t>وفي هذا اللون من القصص كان التاريخ هو الذي يحدد</a:t>
            </a:r>
          </a:p>
          <a:p>
            <a:pPr>
              <a:buNone/>
            </a:pPr>
            <a:r>
              <a:rPr lang="ar-SA" b="1" dirty="0" smtClean="0">
                <a:solidFill>
                  <a:srgbClr val="002060"/>
                </a:solidFill>
              </a:rPr>
              <a:t> الشخصيات والأحداث مما يقيد المؤلف</a:t>
            </a:r>
            <a:endParaRPr lang="en-US" b="1" dirty="0" smtClean="0">
              <a:solidFill>
                <a:srgbClr val="002060"/>
              </a:solidFill>
            </a:endParaRPr>
          </a:p>
          <a:p>
            <a:endParaRPr lang="ar-SA"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6912768" cy="5976664"/>
          </a:xfrm>
        </p:spPr>
        <p:txBody>
          <a:bodyPr>
            <a:normAutofit/>
          </a:bodyPr>
          <a:lstStyle/>
          <a:p>
            <a:pPr>
              <a:buNone/>
            </a:pPr>
            <a:endParaRPr lang="ar-SA" sz="3600" b="1" dirty="0" smtClean="0">
              <a:solidFill>
                <a:srgbClr val="002060"/>
              </a:solidFill>
              <a:cs typeface="Akhbar MT" pitchFamily="2" charset="-78"/>
            </a:endParaRPr>
          </a:p>
          <a:p>
            <a:pPr>
              <a:buNone/>
            </a:pPr>
            <a:r>
              <a:rPr lang="ar-SA" sz="3600" b="1" dirty="0" smtClean="0">
                <a:solidFill>
                  <a:srgbClr val="002060"/>
                </a:solidFill>
                <a:cs typeface="Akhbar MT" pitchFamily="2" charset="-78"/>
              </a:rPr>
              <a:t>ج/أما القصة الاجتماعية فقد ظهرت عام 1914 على يد الدكتور محمد حسين هيكل في قصة "زينب"</a:t>
            </a:r>
          </a:p>
          <a:p>
            <a:pPr>
              <a:buNone/>
            </a:pPr>
            <a:endParaRPr lang="en-US" sz="3600" b="1" dirty="0" smtClean="0">
              <a:solidFill>
                <a:srgbClr val="002060"/>
              </a:solidFill>
              <a:cs typeface="Akhbar MT" pitchFamily="2" charset="-78"/>
            </a:endParaRPr>
          </a:p>
          <a:p>
            <a:pPr>
              <a:buNone/>
            </a:pPr>
            <a:r>
              <a:rPr lang="ar-SA" sz="3600" b="1" dirty="0" smtClean="0">
                <a:solidFill>
                  <a:srgbClr val="002060"/>
                </a:solidFill>
                <a:cs typeface="Akhbar MT" pitchFamily="2" charset="-78"/>
              </a:rPr>
              <a:t>فظهرت القصص المتنوعة التي تعنى بالتحليل النفسي مثل "سارة” للعقاد</a:t>
            </a:r>
            <a:endParaRPr lang="en-US" sz="3600" b="1" dirty="0" smtClean="0">
              <a:solidFill>
                <a:srgbClr val="002060"/>
              </a:solidFill>
              <a:cs typeface="Akhbar MT" pitchFamily="2" charset="-78"/>
            </a:endParaRPr>
          </a:p>
          <a:p>
            <a:pPr>
              <a:buNone/>
            </a:pPr>
            <a:r>
              <a:rPr lang="ar-SA" sz="3600" b="1" dirty="0" smtClean="0">
                <a:solidFill>
                  <a:srgbClr val="002060"/>
                </a:solidFill>
                <a:cs typeface="Akhbar MT" pitchFamily="2" charset="-78"/>
              </a:rPr>
              <a:t>أو نقد العيوب الاجتماعية مثل قصص محمود تيمور </a:t>
            </a:r>
            <a:endParaRPr lang="en-US" sz="3600" b="1" dirty="0" smtClean="0">
              <a:solidFill>
                <a:srgbClr val="002060"/>
              </a:solidFill>
              <a:cs typeface="Akhbar MT" pitchFamily="2" charset="-78"/>
            </a:endParaRPr>
          </a:p>
          <a:p>
            <a:pPr>
              <a:buNone/>
            </a:pPr>
            <a:r>
              <a:rPr lang="ar-SA" sz="3600" b="1" dirty="0" smtClean="0">
                <a:solidFill>
                  <a:srgbClr val="002060"/>
                </a:solidFill>
                <a:cs typeface="Akhbar MT" pitchFamily="2" charset="-78"/>
              </a:rPr>
              <a:t>والتي تصور الطبقات الشعبية الكادحة مثل قصص نجيب محفوظ</a:t>
            </a:r>
            <a:endParaRPr lang="en-US" sz="3600" b="1" dirty="0" smtClean="0">
              <a:solidFill>
                <a:srgbClr val="002060"/>
              </a:solidFill>
              <a:cs typeface="Akhbar MT" pitchFamily="2" charset="-78"/>
            </a:endParaRPr>
          </a:p>
          <a:p>
            <a:endParaRPr lang="ar-SA" sz="3600"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332656"/>
            <a:ext cx="6624736" cy="6336704"/>
          </a:xfrm>
        </p:spPr>
        <p:txBody>
          <a:bodyPr>
            <a:normAutofit/>
          </a:bodyPr>
          <a:lstStyle/>
          <a:p>
            <a:pPr algn="ctr"/>
            <a:r>
              <a:rPr lang="ar-SA" b="1" u="sng" dirty="0" smtClean="0">
                <a:solidFill>
                  <a:srgbClr val="006600"/>
                </a:solidFill>
                <a:cs typeface="Akhbar MT" pitchFamily="2" charset="-78"/>
              </a:rPr>
              <a:t>الفرق بين الخبر والقصة</a:t>
            </a:r>
          </a:p>
          <a:p>
            <a:pPr algn="ctr">
              <a:buNone/>
            </a:pPr>
            <a:endParaRPr lang="en-US" b="1" dirty="0" smtClean="0">
              <a:solidFill>
                <a:srgbClr val="006600"/>
              </a:solidFill>
              <a:cs typeface="Akhbar MT" pitchFamily="2" charset="-78"/>
            </a:endParaRPr>
          </a:p>
          <a:p>
            <a:r>
              <a:rPr lang="ar-SA" b="1" dirty="0" smtClean="0">
                <a:solidFill>
                  <a:srgbClr val="002060"/>
                </a:solidFill>
                <a:cs typeface="Akhbar MT" pitchFamily="2" charset="-78"/>
              </a:rPr>
              <a:t>من المعروف كما يقول </a:t>
            </a:r>
            <a:r>
              <a:rPr lang="ar-SA" b="1" dirty="0" err="1" smtClean="0">
                <a:solidFill>
                  <a:srgbClr val="002060"/>
                </a:solidFill>
                <a:cs typeface="Akhbar MT" pitchFamily="2" charset="-78"/>
              </a:rPr>
              <a:t>د</a:t>
            </a:r>
            <a:r>
              <a:rPr lang="ar-SA" b="1" dirty="0" smtClean="0">
                <a:solidFill>
                  <a:srgbClr val="002060"/>
                </a:solidFill>
                <a:cs typeface="Akhbar MT" pitchFamily="2" charset="-78"/>
              </a:rPr>
              <a:t>.رشاد رشدي في كتابه "فن القصة القصيرة"(أن القصة تروي خبرا,ولكن لا يمكن أن نعد كل خبر أو مجموعة من الأخبار قصة فلأجل أن يصبح الخبر قصة يجب أن تتوافر فيه خصائص معينه أولها أن يكون له أثر كلي)</a:t>
            </a:r>
            <a:endParaRPr lang="en-US" b="1" dirty="0" smtClean="0">
              <a:solidFill>
                <a:srgbClr val="002060"/>
              </a:solidFill>
              <a:cs typeface="Akhbar MT" pitchFamily="2" charset="-78"/>
            </a:endParaRPr>
          </a:p>
          <a:p>
            <a:pPr>
              <a:buNone/>
            </a:pPr>
            <a:r>
              <a:rPr lang="ar-SA" b="1" dirty="0" smtClean="0">
                <a:solidFill>
                  <a:srgbClr val="002060"/>
                </a:solidFill>
                <a:cs typeface="Akhbar MT" pitchFamily="2" charset="-78"/>
              </a:rPr>
              <a:t>1/يعني أن مجموعة الأخبار التي تُروى ينبغي أن يتصل بعضُها مع البعض الآخر ليحدث أثرا كليا.</a:t>
            </a:r>
            <a:endParaRPr lang="en-US" b="1" dirty="0" smtClean="0">
              <a:solidFill>
                <a:srgbClr val="002060"/>
              </a:solidFill>
              <a:cs typeface="Akhbar MT" pitchFamily="2" charset="-78"/>
            </a:endParaRPr>
          </a:p>
          <a:p>
            <a:pPr>
              <a:buNone/>
            </a:pPr>
            <a:r>
              <a:rPr lang="ar-SA" b="1" dirty="0" smtClean="0">
                <a:solidFill>
                  <a:srgbClr val="002060"/>
                </a:solidFill>
                <a:cs typeface="Akhbar MT" pitchFamily="2" charset="-78"/>
              </a:rPr>
              <a:t>2/وهذه الأخبار-التي تُحدث أثرا كليا- تكون حول موضوع واحد,له بداية,ووسط,ونهاية.</a:t>
            </a:r>
            <a:endParaRPr lang="en-US" b="1" dirty="0" smtClean="0">
              <a:solidFill>
                <a:srgbClr val="002060"/>
              </a:solidFill>
              <a:cs typeface="Akhbar MT" pitchFamily="2" charset="-78"/>
            </a:endParaRP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548680"/>
            <a:ext cx="6696744" cy="5577483"/>
          </a:xfrm>
        </p:spPr>
        <p:txBody>
          <a:bodyPr>
            <a:normAutofit lnSpcReduction="10000"/>
          </a:bodyPr>
          <a:lstStyle/>
          <a:p>
            <a:pPr>
              <a:buNone/>
            </a:pPr>
            <a:endParaRPr lang="ar-SA" b="1" dirty="0" smtClean="0">
              <a:solidFill>
                <a:srgbClr val="006600"/>
              </a:solidFill>
              <a:cs typeface="Akhbar MT" pitchFamily="2" charset="-78"/>
            </a:endParaRPr>
          </a:p>
          <a:p>
            <a:r>
              <a:rPr lang="ar-SA" b="1" dirty="0" smtClean="0">
                <a:solidFill>
                  <a:srgbClr val="006600"/>
                </a:solidFill>
                <a:cs typeface="Akhbar MT" pitchFamily="2" charset="-78"/>
              </a:rPr>
              <a:t>إن هذه الأخبار-بصورة أخرى-تصور حدثا في ثلاث مراحل:</a:t>
            </a:r>
          </a:p>
          <a:p>
            <a:pPr>
              <a:buNone/>
            </a:pPr>
            <a:endParaRPr lang="en-US" b="1" dirty="0" smtClean="0">
              <a:solidFill>
                <a:srgbClr val="002060"/>
              </a:solidFill>
              <a:cs typeface="Akhbar MT" pitchFamily="2" charset="-78"/>
            </a:endParaRPr>
          </a:p>
          <a:p>
            <a:r>
              <a:rPr lang="ar-SA" b="1" dirty="0" smtClean="0">
                <a:solidFill>
                  <a:srgbClr val="002060"/>
                </a:solidFill>
                <a:cs typeface="Akhbar MT" pitchFamily="2" charset="-78"/>
              </a:rPr>
              <a:t>المرحلة الأولى:البداية (الموقف)</a:t>
            </a:r>
            <a:endParaRPr lang="en-US" b="1" dirty="0" smtClean="0">
              <a:solidFill>
                <a:srgbClr val="002060"/>
              </a:solidFill>
              <a:cs typeface="Akhbar MT" pitchFamily="2" charset="-78"/>
            </a:endParaRPr>
          </a:p>
          <a:p>
            <a:r>
              <a:rPr lang="ar-SA" b="1" dirty="0" smtClean="0">
                <a:solidFill>
                  <a:srgbClr val="002060"/>
                </a:solidFill>
                <a:cs typeface="Akhbar MT" pitchFamily="2" charset="-78"/>
              </a:rPr>
              <a:t>والمرحلة الثانية:الوسط (الذروة,العقدة)</a:t>
            </a:r>
            <a:endParaRPr lang="en-US" b="1" dirty="0" smtClean="0">
              <a:solidFill>
                <a:srgbClr val="002060"/>
              </a:solidFill>
              <a:cs typeface="Akhbar MT" pitchFamily="2" charset="-78"/>
            </a:endParaRPr>
          </a:p>
          <a:p>
            <a:r>
              <a:rPr lang="ar-SA" b="1" dirty="0" smtClean="0">
                <a:solidFill>
                  <a:srgbClr val="002060"/>
                </a:solidFill>
                <a:cs typeface="Akhbar MT" pitchFamily="2" charset="-78"/>
              </a:rPr>
              <a:t>والمرحلة الثالثة:النهاية (لحظة التنوير)</a:t>
            </a:r>
            <a:endParaRPr lang="en-US" b="1" dirty="0" smtClean="0">
              <a:solidFill>
                <a:srgbClr val="002060"/>
              </a:solidFill>
              <a:cs typeface="Akhbar MT" pitchFamily="2" charset="-78"/>
            </a:endParaRPr>
          </a:p>
          <a:p>
            <a:pPr>
              <a:buNone/>
            </a:pPr>
            <a:endParaRPr lang="ar-SA" b="1" dirty="0" smtClean="0">
              <a:solidFill>
                <a:srgbClr val="002060"/>
              </a:solidFill>
              <a:cs typeface="Akhbar MT" pitchFamily="2" charset="-78"/>
            </a:endParaRPr>
          </a:p>
          <a:p>
            <a:pPr>
              <a:buNone/>
            </a:pPr>
            <a:r>
              <a:rPr lang="ar-SA" b="1" dirty="0" smtClean="0">
                <a:solidFill>
                  <a:srgbClr val="002060"/>
                </a:solidFill>
                <a:cs typeface="Akhbar MT" pitchFamily="2" charset="-78"/>
              </a:rPr>
              <a:t>3/أن يصف كيف وقوع الأحداث وزمان الوقوع ومكان المحل الوقعة</a:t>
            </a:r>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332656"/>
            <a:ext cx="8229600" cy="6309320"/>
          </a:xfrm>
        </p:spPr>
        <p:txBody>
          <a:bodyPr>
            <a:noAutofit/>
          </a:bodyPr>
          <a:lstStyle/>
          <a:p>
            <a:pPr algn="ctr">
              <a:buNone/>
            </a:pPr>
            <a:r>
              <a:rPr lang="ar-SA" sz="3600" b="1" dirty="0" smtClean="0">
                <a:solidFill>
                  <a:srgbClr val="F92BA6"/>
                </a:solidFill>
                <a:cs typeface="Akhbar MT" pitchFamily="2" charset="-78"/>
              </a:rPr>
              <a:t>أنواع القصة (ومن حيث القالب):</a:t>
            </a:r>
          </a:p>
          <a:p>
            <a:pPr algn="ctr">
              <a:buNone/>
            </a:pPr>
            <a:endParaRPr lang="en-US" sz="3600" b="1" dirty="0" smtClean="0">
              <a:cs typeface="Akhbar MT" pitchFamily="2" charset="-78"/>
            </a:endParaRPr>
          </a:p>
          <a:p>
            <a:pPr algn="ctr">
              <a:buNone/>
            </a:pPr>
            <a:r>
              <a:rPr lang="ar-SA" sz="3600" b="1" dirty="0" smtClean="0">
                <a:solidFill>
                  <a:srgbClr val="006600"/>
                </a:solidFill>
                <a:cs typeface="Akhbar MT" pitchFamily="2" charset="-78"/>
              </a:rPr>
              <a:t>1/الحكاية</a:t>
            </a:r>
          </a:p>
          <a:p>
            <a:pPr algn="ctr">
              <a:buNone/>
            </a:pPr>
            <a:endParaRPr lang="en-US" sz="3600" b="1" dirty="0" smtClean="0">
              <a:solidFill>
                <a:srgbClr val="006600"/>
              </a:solidFill>
              <a:cs typeface="Akhbar MT" pitchFamily="2" charset="-78"/>
            </a:endParaRPr>
          </a:p>
          <a:p>
            <a:pPr algn="ctr">
              <a:buNone/>
            </a:pPr>
            <a:r>
              <a:rPr lang="ar-SA" sz="3600" b="1" dirty="0" smtClean="0">
                <a:solidFill>
                  <a:srgbClr val="006600"/>
                </a:solidFill>
                <a:cs typeface="Akhbar MT" pitchFamily="2" charset="-78"/>
              </a:rPr>
              <a:t>2/الأقصوصة </a:t>
            </a:r>
          </a:p>
          <a:p>
            <a:pPr algn="ctr">
              <a:buNone/>
            </a:pPr>
            <a:endParaRPr lang="en-US" sz="3600" b="1" dirty="0" smtClean="0">
              <a:solidFill>
                <a:srgbClr val="006600"/>
              </a:solidFill>
              <a:cs typeface="Akhbar MT" pitchFamily="2" charset="-78"/>
            </a:endParaRPr>
          </a:p>
          <a:p>
            <a:pPr algn="ctr">
              <a:buNone/>
            </a:pPr>
            <a:r>
              <a:rPr lang="ar-SA" sz="3600" b="1" dirty="0" smtClean="0">
                <a:solidFill>
                  <a:srgbClr val="006600"/>
                </a:solidFill>
                <a:cs typeface="Akhbar MT" pitchFamily="2" charset="-78"/>
              </a:rPr>
              <a:t>3/القصة </a:t>
            </a:r>
          </a:p>
          <a:p>
            <a:pPr algn="ctr">
              <a:buNone/>
            </a:pPr>
            <a:endParaRPr lang="en-US" sz="3600" b="1" dirty="0" smtClean="0">
              <a:solidFill>
                <a:srgbClr val="006600"/>
              </a:solidFill>
              <a:cs typeface="Akhbar MT" pitchFamily="2" charset="-78"/>
            </a:endParaRPr>
          </a:p>
          <a:p>
            <a:pPr algn="ctr">
              <a:buNone/>
            </a:pPr>
            <a:r>
              <a:rPr lang="ar-SA" sz="3600" b="1" dirty="0" smtClean="0">
                <a:solidFill>
                  <a:srgbClr val="006600"/>
                </a:solidFill>
                <a:cs typeface="Akhbar MT" pitchFamily="2" charset="-78"/>
              </a:rPr>
              <a:t>4/الرواية </a:t>
            </a:r>
            <a:endParaRPr lang="en-US" sz="3600" b="1" dirty="0" smtClean="0">
              <a:solidFill>
                <a:srgbClr val="006600"/>
              </a:solidFill>
              <a:cs typeface="Akhbar MT" pitchFamily="2" charset="-78"/>
            </a:endParaRPr>
          </a:p>
          <a:p>
            <a:pPr algn="ctr"/>
            <a:endParaRPr lang="ar-SA" sz="3600" b="1" dirty="0">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692696"/>
            <a:ext cx="6552728" cy="5433467"/>
          </a:xfrm>
        </p:spPr>
        <p:txBody>
          <a:bodyPr/>
          <a:lstStyle/>
          <a:p>
            <a:pPr algn="ctr">
              <a:buNone/>
            </a:pPr>
            <a:endParaRPr lang="ar-SA" u="heavy" dirty="0" smtClean="0"/>
          </a:p>
          <a:p>
            <a:pPr algn="ctr">
              <a:buNone/>
            </a:pPr>
            <a:r>
              <a:rPr lang="ar-SA" u="heavy" dirty="0" smtClean="0">
                <a:solidFill>
                  <a:srgbClr val="006600"/>
                </a:solidFill>
              </a:rPr>
              <a:t>الحكاية:</a:t>
            </a:r>
          </a:p>
          <a:p>
            <a:pPr algn="ctr">
              <a:buNone/>
            </a:pPr>
            <a:endParaRPr lang="en-US" dirty="0" smtClean="0"/>
          </a:p>
          <a:p>
            <a:pPr algn="ctr"/>
            <a:r>
              <a:rPr lang="ar-SA" b="1" dirty="0" smtClean="0">
                <a:solidFill>
                  <a:srgbClr val="002060"/>
                </a:solidFill>
                <a:cs typeface="Akhbar MT" pitchFamily="2" charset="-78"/>
              </a:rPr>
              <a:t>تحكي واقعة من الوقائع </a:t>
            </a:r>
            <a:r>
              <a:rPr lang="ar-SA" b="1" dirty="0" err="1" smtClean="0">
                <a:solidFill>
                  <a:srgbClr val="002060"/>
                </a:solidFill>
                <a:cs typeface="Akhbar MT" pitchFamily="2" charset="-78"/>
              </a:rPr>
              <a:t>الحقيقية</a:t>
            </a:r>
            <a:r>
              <a:rPr lang="ar-SA" b="1" dirty="0" smtClean="0">
                <a:solidFill>
                  <a:srgbClr val="002060"/>
                </a:solidFill>
                <a:cs typeface="Akhbar MT" pitchFamily="2" charset="-78"/>
              </a:rPr>
              <a:t> أو الخيالية الأسطورية أو الخرافية دون التزام بقواعد الفن القصصي ويمكن أن تمثل لها بالنوادر والحكايات التي ترويها كتب الأدب مثل "الأغاني"وفي أدبنا العربي كتب كاملة تحوي هذا الفن مثل "كليلة ودمنة"لابن المقفع و"ألف ليلة وليلة"</a:t>
            </a:r>
            <a:endParaRPr lang="en-US" b="1" dirty="0" smtClean="0">
              <a:solidFill>
                <a:srgbClr val="002060"/>
              </a:solidFill>
              <a:cs typeface="Akhbar MT" pitchFamily="2" charset="-78"/>
            </a:endParaRP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476672"/>
            <a:ext cx="6480720" cy="5649491"/>
          </a:xfrm>
        </p:spPr>
        <p:txBody>
          <a:bodyPr/>
          <a:lstStyle/>
          <a:p>
            <a:pPr algn="ctr">
              <a:buNone/>
            </a:pPr>
            <a:endParaRPr lang="ar-SA" b="1" u="heavy" dirty="0" smtClean="0">
              <a:solidFill>
                <a:srgbClr val="002060"/>
              </a:solidFill>
              <a:cs typeface="Akhbar MT" pitchFamily="2" charset="-78"/>
            </a:endParaRPr>
          </a:p>
          <a:p>
            <a:pPr algn="ctr">
              <a:buNone/>
            </a:pPr>
            <a:r>
              <a:rPr lang="ar-SA" b="1" u="heavy" dirty="0" smtClean="0">
                <a:solidFill>
                  <a:srgbClr val="006600"/>
                </a:solidFill>
                <a:cs typeface="Akhbar MT" pitchFamily="2" charset="-78"/>
              </a:rPr>
              <a:t>الأقصوصة</a:t>
            </a:r>
          </a:p>
          <a:p>
            <a:pPr algn="ctr">
              <a:buNone/>
            </a:pP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قصة قصيرة تصور جانبا من الحياة يحلل فيها الكاتب جانبا من جوانب الفن القصصي كالحدث أو الشخصية "وقد لا يعنى فيها بالتفاصيل ولا يلتزم ببداية ونهاية...وقد تدور حول مشهد أو حالة نفسية أو لمحة محددة ويمكن-لقصرها- أن تقرأ في جلسة واحدة خلال فترة قصيرة ومن أمثلتها قصص"كل عام وأنتم بخير"لمحمود تيمور</a:t>
            </a:r>
            <a:endParaRPr lang="en-US" b="1" dirty="0" smtClean="0">
              <a:solidFill>
                <a:srgbClr val="002060"/>
              </a:solidFill>
              <a:cs typeface="Akhbar MT" pitchFamily="2" charset="-78"/>
            </a:endParaRPr>
          </a:p>
          <a:p>
            <a:pPr algn="ctr"/>
            <a:endParaRPr lang="ar-SA" b="1"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332656"/>
            <a:ext cx="6984776" cy="5793507"/>
          </a:xfrm>
        </p:spPr>
        <p:txBody>
          <a:bodyPr>
            <a:normAutofit/>
          </a:bodyPr>
          <a:lstStyle/>
          <a:p>
            <a:pPr algn="ctr">
              <a:buNone/>
            </a:pPr>
            <a:endParaRPr lang="ar-SA" b="1" u="heavy" dirty="0" smtClean="0">
              <a:solidFill>
                <a:srgbClr val="002060"/>
              </a:solidFill>
              <a:cs typeface="Akhbar MT" pitchFamily="2" charset="-78"/>
            </a:endParaRPr>
          </a:p>
          <a:p>
            <a:pPr algn="ctr">
              <a:buNone/>
            </a:pPr>
            <a:r>
              <a:rPr lang="ar-SA" b="1" u="heavy" dirty="0" smtClean="0">
                <a:solidFill>
                  <a:srgbClr val="006600"/>
                </a:solidFill>
                <a:cs typeface="Akhbar MT" pitchFamily="2" charset="-78"/>
              </a:rPr>
              <a:t>القـصـــة </a:t>
            </a:r>
          </a:p>
          <a:p>
            <a:pPr algn="ctr">
              <a:buNone/>
            </a:pP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وهي وسط بين الأقصوصة والرواية إذ تعالج فيها جوانب أوسع وأحداث أرحب من أحداث سابقتها ويشترط فيها من الناحية الفنية أن تحتوى على التمهيد للأحداث والعقدة التي تتشابك عندها وتشوق القارئ للحل ثم الحل الذي يأتي في النهاية فيستريح معه القارئ</a:t>
            </a: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ومن القصاصين العرب الذين أبدعوا في فن القصة:محمود تيمور,وإبراهيم المصري</a:t>
            </a:r>
            <a:endParaRPr lang="en-US" b="1" dirty="0" smtClean="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620688"/>
            <a:ext cx="6912768" cy="5505475"/>
          </a:xfrm>
        </p:spPr>
        <p:txBody>
          <a:bodyPr/>
          <a:lstStyle/>
          <a:p>
            <a:pPr algn="ctr"/>
            <a:endParaRPr lang="ar-SA" b="1" u="heavy" dirty="0" smtClean="0">
              <a:solidFill>
                <a:srgbClr val="002060"/>
              </a:solidFill>
              <a:cs typeface="Akhbar MT" pitchFamily="2" charset="-78"/>
            </a:endParaRPr>
          </a:p>
          <a:p>
            <a:pPr algn="ctr">
              <a:buNone/>
            </a:pPr>
            <a:r>
              <a:rPr lang="ar-SA" b="1" u="heavy" dirty="0" smtClean="0">
                <a:solidFill>
                  <a:srgbClr val="006600"/>
                </a:solidFill>
                <a:cs typeface="Akhbar MT" pitchFamily="2" charset="-78"/>
              </a:rPr>
              <a:t>الرواية</a:t>
            </a:r>
          </a:p>
          <a:p>
            <a:pPr algn="ctr"/>
            <a:endParaRPr lang="ar-SA" b="1" u="heavy" dirty="0" smtClean="0">
              <a:solidFill>
                <a:srgbClr val="002060"/>
              </a:solidFill>
              <a:cs typeface="Akhbar MT" pitchFamily="2" charset="-78"/>
            </a:endParaRPr>
          </a:p>
          <a:p>
            <a:pPr algn="ctr">
              <a:buNone/>
            </a:pP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وهي أوسع من القصة في </a:t>
            </a:r>
            <a:r>
              <a:rPr lang="ar-SA" b="1" dirty="0" err="1" smtClean="0">
                <a:solidFill>
                  <a:srgbClr val="002060"/>
                </a:solidFill>
                <a:cs typeface="Akhbar MT" pitchFamily="2" charset="-78"/>
              </a:rPr>
              <a:t>احداثها</a:t>
            </a:r>
            <a:r>
              <a:rPr lang="ar-SA" b="1" dirty="0" smtClean="0">
                <a:solidFill>
                  <a:srgbClr val="002060"/>
                </a:solidFill>
                <a:cs typeface="Akhbar MT" pitchFamily="2" charset="-78"/>
              </a:rPr>
              <a:t> وشخصياتها عدا أنها تشغل حيزا أكبر وزمنا أطول,وتتعدد مضامينها كما هي في القصة,فيكون منها الروايات العاطفية والفلسفية والنفسية والاجتماعية والتاريخية</a:t>
            </a:r>
            <a:endParaRPr lang="en-US" b="1" dirty="0" smtClean="0">
              <a:solidFill>
                <a:srgbClr val="002060"/>
              </a:solidFill>
              <a:cs typeface="Akhbar MT" pitchFamily="2" charset="-78"/>
            </a:endParaRPr>
          </a:p>
          <a:p>
            <a:pPr algn="ctr"/>
            <a:r>
              <a:rPr lang="ar-SA" b="1" dirty="0" smtClean="0">
                <a:solidFill>
                  <a:srgbClr val="002060"/>
                </a:solidFill>
                <a:cs typeface="Akhbar MT" pitchFamily="2" charset="-78"/>
              </a:rPr>
              <a:t>ومن كتابها:نجيب محفوظ ,ومحمد عبد الحليم عبد الله </a:t>
            </a:r>
            <a:endParaRPr lang="en-US" b="1" dirty="0" smtClean="0">
              <a:solidFill>
                <a:srgbClr val="002060"/>
              </a:solidFill>
              <a:cs typeface="Akhbar MT" pitchFamily="2" charset="-78"/>
            </a:endParaRPr>
          </a:p>
          <a:p>
            <a:pPr algn="ctr">
              <a:buNone/>
            </a:pPr>
            <a:endParaRPr lang="en-US" b="1" dirty="0" smtClean="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0205003">
            <a:off x="2002995" y="933646"/>
            <a:ext cx="5688184" cy="6055415"/>
          </a:xfrm>
        </p:spPr>
        <p:txBody>
          <a:bodyPr/>
          <a:lstStyle/>
          <a:p>
            <a:pPr algn="ctr">
              <a:buNone/>
            </a:pPr>
            <a:r>
              <a:rPr lang="ar-SA" dirty="0" smtClean="0">
                <a:solidFill>
                  <a:srgbClr val="C00000"/>
                </a:solidFill>
              </a:rPr>
              <a:t>عمل الطالبات</a:t>
            </a:r>
          </a:p>
          <a:p>
            <a:pPr algn="ctr">
              <a:buNone/>
            </a:pPr>
            <a:r>
              <a:rPr lang="ar-SA" dirty="0" smtClean="0">
                <a:solidFill>
                  <a:schemeClr val="accent2"/>
                </a:solidFill>
              </a:rPr>
              <a:t>علياء </a:t>
            </a:r>
            <a:r>
              <a:rPr lang="ar-SA" dirty="0" err="1" smtClean="0">
                <a:solidFill>
                  <a:schemeClr val="accent2"/>
                </a:solidFill>
              </a:rPr>
              <a:t>العنزي</a:t>
            </a:r>
            <a:endParaRPr lang="ar-SA" dirty="0" smtClean="0">
              <a:solidFill>
                <a:schemeClr val="accent2"/>
              </a:solidFill>
            </a:endParaRPr>
          </a:p>
          <a:p>
            <a:pPr algn="ctr">
              <a:buNone/>
            </a:pPr>
            <a:r>
              <a:rPr lang="ar-SA" dirty="0" smtClean="0">
                <a:solidFill>
                  <a:schemeClr val="accent2"/>
                </a:solidFill>
              </a:rPr>
              <a:t>عائشة </a:t>
            </a:r>
            <a:r>
              <a:rPr lang="ar-SA" dirty="0" err="1" smtClean="0">
                <a:solidFill>
                  <a:schemeClr val="accent2"/>
                </a:solidFill>
              </a:rPr>
              <a:t>الجنيد</a:t>
            </a:r>
            <a:endParaRPr lang="ar-SA" dirty="0" smtClean="0">
              <a:solidFill>
                <a:schemeClr val="accent2"/>
              </a:solidFill>
            </a:endParaRPr>
          </a:p>
          <a:p>
            <a:pPr algn="ctr">
              <a:buNone/>
            </a:pPr>
            <a:endParaRPr lang="ar-SA" dirty="0" smtClean="0">
              <a:solidFill>
                <a:srgbClr val="C00000"/>
              </a:solidFill>
            </a:endParaRPr>
          </a:p>
          <a:p>
            <a:pPr>
              <a:buNone/>
            </a:pPr>
            <a:r>
              <a:rPr lang="ar-SA" dirty="0" smtClean="0">
                <a:solidFill>
                  <a:srgbClr val="C00000"/>
                </a:solidFill>
              </a:rPr>
              <a:t>               </a:t>
            </a:r>
            <a:r>
              <a:rPr lang="ar-SA" dirty="0" err="1" smtClean="0">
                <a:solidFill>
                  <a:srgbClr val="C00000"/>
                </a:solidFill>
              </a:rPr>
              <a:t>اشراف</a:t>
            </a:r>
            <a:endParaRPr lang="ar-SA" dirty="0" smtClean="0">
              <a:solidFill>
                <a:srgbClr val="C00000"/>
              </a:solidFill>
            </a:endParaRPr>
          </a:p>
          <a:p>
            <a:pPr>
              <a:buNone/>
            </a:pPr>
            <a:r>
              <a:rPr lang="ar-SA" dirty="0" smtClean="0">
                <a:solidFill>
                  <a:schemeClr val="accent1">
                    <a:lumMod val="75000"/>
                  </a:schemeClr>
                </a:solidFill>
              </a:rPr>
              <a:t>           د.منى </a:t>
            </a:r>
            <a:r>
              <a:rPr lang="ar-SA" dirty="0" err="1" smtClean="0">
                <a:solidFill>
                  <a:schemeClr val="accent1">
                    <a:lumMod val="75000"/>
                  </a:schemeClr>
                </a:solidFill>
              </a:rPr>
              <a:t>الغامدي</a:t>
            </a:r>
            <a:endParaRPr lang="ar-SA" dirty="0">
              <a:solidFill>
                <a:schemeClr val="accent1">
                  <a:lumMod val="7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953</Words>
  <Application>Microsoft Office PowerPoint</Application>
  <PresentationFormat>عرض على الشاشة (3:4)‏</PresentationFormat>
  <Paragraphs>117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ال</dc:creator>
  <cp:lastModifiedBy>LG</cp:lastModifiedBy>
  <cp:revision>34</cp:revision>
  <dcterms:created xsi:type="dcterms:W3CDTF">2012-03-05T15:31:36Z</dcterms:created>
  <dcterms:modified xsi:type="dcterms:W3CDTF">2012-03-07T15:32:40Z</dcterms:modified>
</cp:coreProperties>
</file>