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56"/>
  </p:notesMasterIdLst>
  <p:handoutMasterIdLst>
    <p:handoutMasterId r:id="rId57"/>
  </p:handoutMasterIdLst>
  <p:sldIdLst>
    <p:sldId id="272" r:id="rId2"/>
    <p:sldId id="284" r:id="rId3"/>
    <p:sldId id="288" r:id="rId4"/>
    <p:sldId id="290" r:id="rId5"/>
    <p:sldId id="289" r:id="rId6"/>
    <p:sldId id="294" r:id="rId7"/>
    <p:sldId id="291" r:id="rId8"/>
    <p:sldId id="292" r:id="rId9"/>
    <p:sldId id="281" r:id="rId10"/>
    <p:sldId id="271" r:id="rId11"/>
    <p:sldId id="295" r:id="rId12"/>
    <p:sldId id="285" r:id="rId13"/>
    <p:sldId id="282" r:id="rId14"/>
    <p:sldId id="277" r:id="rId15"/>
    <p:sldId id="256" r:id="rId16"/>
    <p:sldId id="283" r:id="rId17"/>
    <p:sldId id="293" r:id="rId18"/>
    <p:sldId id="262" r:id="rId19"/>
    <p:sldId id="261" r:id="rId20"/>
    <p:sldId id="278" r:id="rId21"/>
    <p:sldId id="275" r:id="rId22"/>
    <p:sldId id="279" r:id="rId23"/>
    <p:sldId id="259" r:id="rId24"/>
    <p:sldId id="260" r:id="rId25"/>
    <p:sldId id="258" r:id="rId26"/>
    <p:sldId id="296" r:id="rId27"/>
    <p:sldId id="264" r:id="rId28"/>
    <p:sldId id="305" r:id="rId29"/>
    <p:sldId id="297" r:id="rId30"/>
    <p:sldId id="298" r:id="rId31"/>
    <p:sldId id="299" r:id="rId32"/>
    <p:sldId id="300" r:id="rId33"/>
    <p:sldId id="301" r:id="rId34"/>
    <p:sldId id="302" r:id="rId35"/>
    <p:sldId id="303" r:id="rId36"/>
    <p:sldId id="304" r:id="rId37"/>
    <p:sldId id="306" r:id="rId38"/>
    <p:sldId id="307" r:id="rId39"/>
    <p:sldId id="308"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84" d="100"/>
          <a:sy n="84" d="100"/>
        </p:scale>
        <p:origin x="-115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AB1986CC-8362-425B-B712-DA8957BED0CD}" type="datetimeFigureOut">
              <a:rPr lang="ar-SA" smtClean="0"/>
              <a:pPr/>
              <a:t>21/03/33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8D4AEA73-DA90-475B-859B-7732FB1C8BA7}"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0F0E3E0-159E-4DAD-B5D3-3E8C0CE7CF8D}" type="datetimeFigureOut">
              <a:rPr lang="ar-SA" smtClean="0"/>
              <a:pPr/>
              <a:t>21/03/33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BB499A2-7B85-4DDF-83BE-397106748EB8}"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4F0DC2F4-CBF0-4748-9582-E808420D37D8}" type="datetimeFigureOut">
              <a:rPr lang="ar-SA" smtClean="0"/>
              <a:pPr/>
              <a:t>21/03/33</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E7F4EFC8-A92E-44AE-AAF4-7A8C55253940}" type="slidenum">
              <a:rPr lang="ar-SA" smtClean="0"/>
              <a:pPr/>
              <a:t>‹#›</a:t>
            </a:fld>
            <a:endParaRPr lang="ar-SA"/>
          </a:p>
        </p:txBody>
      </p:sp>
    </p:spTree>
  </p:cSld>
  <p:clrMapOvr>
    <a:masterClrMapping/>
  </p:clrMapOvr>
  <p:transition spd="med">
    <p:zo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4F0DC2F4-CBF0-4748-9582-E808420D37D8}" type="datetimeFigureOut">
              <a:rPr lang="ar-SA" smtClean="0"/>
              <a:pPr/>
              <a:t>21/03/33</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E7F4EFC8-A92E-44AE-AAF4-7A8C55253940}" type="slidenum">
              <a:rPr lang="ar-SA" smtClean="0"/>
              <a:pPr/>
              <a:t>‹#›</a:t>
            </a:fld>
            <a:endParaRPr lang="ar-SA"/>
          </a:p>
        </p:txBody>
      </p:sp>
    </p:spTree>
  </p:cSld>
  <p:clrMapOvr>
    <a:masterClrMapping/>
  </p:clrMapOvr>
  <p:transition spd="med">
    <p:zo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4F0DC2F4-CBF0-4748-9582-E808420D37D8}" type="datetimeFigureOut">
              <a:rPr lang="ar-SA" smtClean="0"/>
              <a:pPr/>
              <a:t>21/03/33</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E7F4EFC8-A92E-44AE-AAF4-7A8C55253940}"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zo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4F0DC2F4-CBF0-4748-9582-E808420D37D8}" type="datetimeFigureOut">
              <a:rPr lang="ar-SA" smtClean="0"/>
              <a:pPr/>
              <a:t>21/03/33</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4F0DC2F4-CBF0-4748-9582-E808420D37D8}" type="datetimeFigureOut">
              <a:rPr lang="ar-SA" smtClean="0"/>
              <a:pPr/>
              <a:t>21/03/33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E7F4EFC8-A92E-44AE-AAF4-7A8C55253940}"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spd="med">
    <p:zo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4F0DC2F4-CBF0-4748-9582-E808420D37D8}" type="datetimeFigureOut">
              <a:rPr lang="ar-SA" smtClean="0"/>
              <a:pPr/>
              <a:t>21/03/33</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4F0DC2F4-CBF0-4748-9582-E808420D37D8}" type="datetimeFigureOut">
              <a:rPr lang="ar-SA" smtClean="0"/>
              <a:pPr/>
              <a:t>21/03/33</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4F0DC2F4-CBF0-4748-9582-E808420D37D8}" type="datetimeFigureOut">
              <a:rPr lang="ar-SA" smtClean="0"/>
              <a:pPr/>
              <a:t>21/03/33</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4F0DC2F4-CBF0-4748-9582-E808420D37D8}" type="datetimeFigureOut">
              <a:rPr lang="ar-SA" smtClean="0"/>
              <a:pPr/>
              <a:t>21/03/33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E7F4EFC8-A92E-44AE-AAF4-7A8C55253940}"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transition spd="med">
    <p:zo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F0DC2F4-CBF0-4748-9582-E808420D37D8}" type="datetimeFigureOut">
              <a:rPr lang="ar-SA" smtClean="0"/>
              <a:pPr/>
              <a:t>21/03/33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4F0DC2F4-CBF0-4748-9582-E808420D37D8}" type="datetimeFigureOut">
              <a:rPr lang="ar-SA" smtClean="0"/>
              <a:pPr/>
              <a:t>21/03/33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F0DC2F4-CBF0-4748-9582-E808420D37D8}" type="datetimeFigureOut">
              <a:rPr lang="ar-SA" smtClean="0"/>
              <a:pPr/>
              <a:t>21/03/33</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7F4EFC8-A92E-44AE-AAF4-7A8C55253940}"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zoom/>
  </p:transition>
  <p:timing>
    <p:tnLst>
      <p:par>
        <p:cTn id="1" dur="indefinite" restart="never" nodeType="tmRoot"/>
      </p:par>
    </p:tnLst>
  </p:timing>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forum.mn66.com/t168041.html"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hyperlink" Target="http://forum.mn66.com/t168041.html"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214338"/>
            <a:ext cx="9144000" cy="6858000"/>
          </a:xfrm>
          <a:prstGeom prst="rect">
            <a:avLst/>
          </a:prstGeom>
        </p:spPr>
      </p:pic>
      <p:sp>
        <p:nvSpPr>
          <p:cNvPr id="3" name="مستطيل 2"/>
          <p:cNvSpPr/>
          <p:nvPr/>
        </p:nvSpPr>
        <p:spPr>
          <a:xfrm rot="19936860">
            <a:off x="1992812" y="1840089"/>
            <a:ext cx="5306261" cy="2985433"/>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ar-SA" sz="5400" b="1" cap="none" spc="0" dirty="0"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rPr>
              <a:t>السنة التحضيرية</a:t>
            </a:r>
          </a:p>
          <a:p>
            <a:pPr algn="ctr"/>
            <a:r>
              <a:rPr lang="ar-SA" sz="5400" b="1" dirty="0"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rPr>
              <a:t>للعام الجامعى1433</a:t>
            </a:r>
          </a:p>
          <a:p>
            <a:pPr algn="ctr"/>
            <a:r>
              <a:rPr lang="ar-SA" sz="5400" b="1" dirty="0"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rPr>
              <a:t>المستوى </a:t>
            </a:r>
            <a:r>
              <a:rPr lang="ar-SA" sz="5400" b="1" dirty="0" err="1"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rPr>
              <a:t>الثانى</a:t>
            </a:r>
            <a:r>
              <a:rPr lang="ar-SA" sz="8000" b="1" dirty="0"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rPr>
              <a:t> </a:t>
            </a:r>
            <a:endParaRPr lang="ar-SA" sz="8000" b="1" cap="none" spc="0" dirty="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endParaRPr>
          </a:p>
        </p:txBody>
      </p:sp>
      <p:sp>
        <p:nvSpPr>
          <p:cNvPr id="4" name="مستطيل 3"/>
          <p:cNvSpPr/>
          <p:nvPr/>
        </p:nvSpPr>
        <p:spPr>
          <a:xfrm>
            <a:off x="1357290" y="3857628"/>
            <a:ext cx="790601" cy="1200329"/>
          </a:xfrm>
          <a:prstGeom prst="rect">
            <a:avLst/>
          </a:prstGeom>
        </p:spPr>
        <p:txBody>
          <a:bodyPr wrap="square">
            <a:spAutoFit/>
          </a:bodyPr>
          <a:lstStyle/>
          <a:p>
            <a:r>
              <a:rPr lang="ar-SA" sz="7200" dirty="0" smtClean="0"/>
              <a:t>هـ</a:t>
            </a:r>
            <a:endParaRPr lang="ar-SA" sz="7200" dirty="0"/>
          </a:p>
        </p:txBody>
      </p:sp>
    </p:spTree>
  </p:cSld>
  <p:clrMapOvr>
    <a:masterClrMapping/>
  </p:clrMapOvr>
  <p:transition spd="med">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rot="19936860">
            <a:off x="2333946" y="3349635"/>
            <a:ext cx="3892411" cy="707886"/>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ar-SA" sz="4000" b="1" dirty="0"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rPr>
              <a:t>نشأة علم الاجتماع </a:t>
            </a:r>
            <a:endParaRPr lang="ar-SA" sz="4000" b="1" cap="none" spc="0" dirty="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endParaRPr>
          </a:p>
        </p:txBody>
      </p:sp>
      <p:sp>
        <p:nvSpPr>
          <p:cNvPr id="4" name="مستطيل 3"/>
          <p:cNvSpPr/>
          <p:nvPr/>
        </p:nvSpPr>
        <p:spPr>
          <a:xfrm rot="20016793">
            <a:off x="1644200" y="2393807"/>
            <a:ext cx="391645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ar-SA" sz="5400" b="1" cap="none" spc="0" dirty="0"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rPr>
              <a:t>المحاضرة ألأولى</a:t>
            </a:r>
            <a:endParaRPr lang="ar-SA" sz="5400" b="1" cap="none" spc="0" dirty="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endParaRPr>
          </a:p>
        </p:txBody>
      </p:sp>
    </p:spTree>
  </p:cSld>
  <p:clrMapOvr>
    <a:masterClrMapping/>
  </p:clrMapOvr>
  <p:transition spd="med">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1000156"/>
            <a:ext cx="9144000" cy="7858156"/>
          </a:xfrm>
          <a:prstGeom prst="rect">
            <a:avLst/>
          </a:prstGeom>
        </p:spPr>
      </p:pic>
      <p:sp>
        <p:nvSpPr>
          <p:cNvPr id="8" name="مستطيل 7"/>
          <p:cNvSpPr/>
          <p:nvPr/>
        </p:nvSpPr>
        <p:spPr>
          <a:xfrm>
            <a:off x="857224" y="285728"/>
            <a:ext cx="7715305" cy="642966"/>
          </a:xfrm>
          <a:prstGeom prst="rect">
            <a:avLst/>
          </a:prstGeom>
        </p:spPr>
        <p:txBody>
          <a:bodyPr wrap="square">
            <a:spAutoFit/>
          </a:bodyPr>
          <a:lstStyle/>
          <a:p>
            <a:pPr algn="ctr">
              <a:defRPr/>
            </a:pPr>
            <a:r>
              <a:rPr lang="ar-SA" sz="3600" b="1" u="sng" dirty="0" smtClean="0">
                <a:ln w="1905"/>
                <a:effectLst>
                  <a:innerShdw blurRad="69850" dist="43180" dir="5400000">
                    <a:srgbClr val="000000">
                      <a:alpha val="65000"/>
                    </a:srgbClr>
                  </a:innerShdw>
                </a:effectLst>
              </a:rPr>
              <a:t>تعليمات يجب التقيد بها خلال المحاضرة : </a:t>
            </a:r>
            <a:endParaRPr lang="ar-SA" sz="3600" b="1" u="sng" dirty="0">
              <a:ln w="1905"/>
              <a:effectLst>
                <a:innerShdw blurRad="69850" dist="43180" dir="5400000">
                  <a:srgbClr val="000000">
                    <a:alpha val="65000"/>
                  </a:srgbClr>
                </a:innerShdw>
              </a:effectLst>
            </a:endParaRPr>
          </a:p>
        </p:txBody>
      </p:sp>
      <p:sp>
        <p:nvSpPr>
          <p:cNvPr id="9" name="مستطيل 8"/>
          <p:cNvSpPr/>
          <p:nvPr/>
        </p:nvSpPr>
        <p:spPr>
          <a:xfrm>
            <a:off x="755576" y="1052736"/>
            <a:ext cx="7715272" cy="4832092"/>
          </a:xfrm>
          <a:prstGeom prst="rect">
            <a:avLst/>
          </a:prstGeom>
        </p:spPr>
        <p:txBody>
          <a:bodyPr wrap="square">
            <a:spAutoFit/>
          </a:bodyPr>
          <a:lstStyle/>
          <a:p>
            <a:pPr>
              <a:defRPr/>
            </a:pPr>
            <a:r>
              <a:rPr lang="ar-SA" sz="2800" dirty="0" smtClean="0">
                <a:ln w="1905"/>
                <a:effectLst>
                  <a:innerShdw blurRad="69850" dist="43180" dir="5400000">
                    <a:srgbClr val="000000">
                      <a:alpha val="65000"/>
                    </a:srgbClr>
                  </a:innerShdw>
                </a:effectLst>
                <a:latin typeface="Arial Unicode MS" pitchFamily="34" charset="-128"/>
                <a:ea typeface="Arial Unicode MS" pitchFamily="34" charset="-128"/>
                <a:cs typeface="Arial Unicode MS" pitchFamily="34" charset="-128"/>
              </a:rPr>
              <a:t>1ـ الحضور في الوقت المحدد للمحاضرة 0</a:t>
            </a:r>
          </a:p>
          <a:p>
            <a:pPr>
              <a:defRPr/>
            </a:pPr>
            <a:r>
              <a:rPr lang="ar-SA" sz="2800" dirty="0" smtClean="0">
                <a:ln w="1905"/>
                <a:effectLst>
                  <a:innerShdw blurRad="69850" dist="43180" dir="5400000">
                    <a:srgbClr val="000000">
                      <a:alpha val="65000"/>
                    </a:srgbClr>
                  </a:innerShdw>
                </a:effectLst>
                <a:latin typeface="Arial Unicode MS" pitchFamily="34" charset="-128"/>
                <a:ea typeface="Arial Unicode MS" pitchFamily="34" charset="-128"/>
                <a:cs typeface="Arial Unicode MS" pitchFamily="34" charset="-128"/>
              </a:rPr>
              <a:t>2ـ عدم السماح بدخول الطالبة المتأخرة بعد دخول الأستاذة</a:t>
            </a:r>
          </a:p>
          <a:p>
            <a:pPr>
              <a:defRPr/>
            </a:pPr>
            <a:r>
              <a:rPr lang="ar-SA" sz="2800" dirty="0" smtClean="0">
                <a:ln w="1905"/>
                <a:effectLst>
                  <a:innerShdw blurRad="69850" dist="43180" dir="5400000">
                    <a:srgbClr val="000000">
                      <a:alpha val="65000"/>
                    </a:srgbClr>
                  </a:innerShdw>
                </a:effectLst>
                <a:latin typeface="Arial Unicode MS" pitchFamily="34" charset="-128"/>
                <a:ea typeface="Arial Unicode MS" pitchFamily="34" charset="-128"/>
                <a:cs typeface="Arial Unicode MS" pitchFamily="34" charset="-128"/>
              </a:rPr>
              <a:t>3ـ تقديم العذر في حالة الغياب في المحاضرة أو الامتحان التالية0</a:t>
            </a:r>
          </a:p>
          <a:p>
            <a:pPr>
              <a:defRPr/>
            </a:pPr>
            <a:r>
              <a:rPr lang="ar-SA" sz="2800" dirty="0" smtClean="0">
                <a:ln w="1905"/>
                <a:effectLst>
                  <a:innerShdw blurRad="69850" dist="43180" dir="5400000">
                    <a:srgbClr val="000000">
                      <a:alpha val="65000"/>
                    </a:srgbClr>
                  </a:innerShdw>
                </a:effectLst>
                <a:latin typeface="Arial Unicode MS" pitchFamily="34" charset="-128"/>
                <a:ea typeface="Arial Unicode MS" pitchFamily="34" charset="-128"/>
                <a:cs typeface="Arial Unicode MS" pitchFamily="34" charset="-128"/>
              </a:rPr>
              <a:t>4ـ عدم ارتداء الملابس الشفافة والأكمام القصيرة 0</a:t>
            </a:r>
          </a:p>
          <a:p>
            <a:pPr>
              <a:defRPr/>
            </a:pPr>
            <a:r>
              <a:rPr lang="ar-SA" sz="2800" dirty="0" smtClean="0">
                <a:ln w="1905"/>
                <a:effectLst>
                  <a:innerShdw blurRad="69850" dist="43180" dir="5400000">
                    <a:srgbClr val="000000">
                      <a:alpha val="65000"/>
                    </a:srgbClr>
                  </a:innerShdw>
                </a:effectLst>
                <a:latin typeface="Arial Unicode MS" pitchFamily="34" charset="-128"/>
                <a:ea typeface="Arial Unicode MS" pitchFamily="34" charset="-128"/>
                <a:cs typeface="Arial Unicode MS" pitchFamily="34" charset="-128"/>
              </a:rPr>
              <a:t>5ـ المشاركة في المحاضرة 0 </a:t>
            </a:r>
          </a:p>
          <a:p>
            <a:pPr>
              <a:defRPr/>
            </a:pPr>
            <a:r>
              <a:rPr lang="ar-SA" sz="2800" dirty="0" smtClean="0">
                <a:ln w="1905"/>
                <a:effectLst>
                  <a:innerShdw blurRad="69850" dist="43180" dir="5400000">
                    <a:srgbClr val="000000">
                      <a:alpha val="65000"/>
                    </a:srgbClr>
                  </a:innerShdw>
                </a:effectLst>
                <a:latin typeface="Arial Unicode MS" pitchFamily="34" charset="-128"/>
                <a:ea typeface="Arial Unicode MS" pitchFamily="34" charset="-128"/>
                <a:cs typeface="Arial Unicode MS" pitchFamily="34" charset="-128"/>
              </a:rPr>
              <a:t>6ـ تحرم الطالبة من حضور الامتحان النهائي أذا تغيبت (6) ساعات بدون عذر مقبول 0</a:t>
            </a:r>
          </a:p>
          <a:p>
            <a:pPr>
              <a:defRPr/>
            </a:pPr>
            <a:r>
              <a:rPr lang="ar-SA" sz="2800" dirty="0" smtClean="0">
                <a:ln w="1905"/>
                <a:effectLst>
                  <a:innerShdw blurRad="69850" dist="43180" dir="5400000">
                    <a:srgbClr val="000000">
                      <a:alpha val="65000"/>
                    </a:srgbClr>
                  </a:innerShdw>
                </a:effectLst>
                <a:latin typeface="Arial Unicode MS" pitchFamily="34" charset="-128"/>
                <a:ea typeface="Arial Unicode MS" pitchFamily="34" charset="-128"/>
                <a:cs typeface="Arial Unicode MS" pitchFamily="34" charset="-128"/>
              </a:rPr>
              <a:t>7-يتم توزيع درجات الامتحان على جزئيين : </a:t>
            </a:r>
          </a:p>
          <a:p>
            <a:pPr>
              <a:defRPr/>
            </a:pPr>
            <a:r>
              <a:rPr lang="ar-SA" sz="2800" dirty="0" smtClean="0">
                <a:ln w="1905"/>
                <a:effectLst>
                  <a:innerShdw blurRad="69850" dist="43180" dir="5400000">
                    <a:srgbClr val="000000">
                      <a:alpha val="65000"/>
                    </a:srgbClr>
                  </a:innerShdw>
                </a:effectLst>
                <a:latin typeface="Arial Unicode MS" pitchFamily="34" charset="-128"/>
                <a:ea typeface="Arial Unicode MS" pitchFamily="34" charset="-128"/>
                <a:cs typeface="Arial Unicode MS" pitchFamily="34" charset="-128"/>
              </a:rPr>
              <a:t>  أ- الاختبار النهائي ويخصص له : 50درجة </a:t>
            </a:r>
          </a:p>
        </p:txBody>
      </p:sp>
    </p:spTree>
  </p:cSld>
  <p:clrMapOvr>
    <a:masterClrMapping/>
  </p:clrMapOvr>
  <p:transition spd="med">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1000156"/>
            <a:ext cx="9144000" cy="7858156"/>
          </a:xfrm>
          <a:prstGeom prst="rect">
            <a:avLst/>
          </a:prstGeom>
        </p:spPr>
      </p:pic>
      <p:sp>
        <p:nvSpPr>
          <p:cNvPr id="8" name="مستطيل 7"/>
          <p:cNvSpPr/>
          <p:nvPr/>
        </p:nvSpPr>
        <p:spPr>
          <a:xfrm>
            <a:off x="928662" y="214290"/>
            <a:ext cx="7715305" cy="642966"/>
          </a:xfrm>
          <a:prstGeom prst="rect">
            <a:avLst/>
          </a:prstGeom>
        </p:spPr>
        <p:txBody>
          <a:bodyPr wrap="square">
            <a:spAutoFit/>
          </a:bodyPr>
          <a:lstStyle/>
          <a:p>
            <a:pPr algn="ctr">
              <a:defRPr/>
            </a:pPr>
            <a:r>
              <a:rPr lang="ar-SA" sz="3600" b="1" u="sng" dirty="0" smtClean="0">
                <a:ln w="1905"/>
                <a:effectLst>
                  <a:innerShdw blurRad="69850" dist="43180" dir="5400000">
                    <a:srgbClr val="000000">
                      <a:alpha val="65000"/>
                    </a:srgbClr>
                  </a:innerShdw>
                </a:effectLst>
              </a:rPr>
              <a:t>تعليمات يجب التقيد بها خلال المحاضرة : </a:t>
            </a:r>
            <a:endParaRPr lang="ar-SA" sz="3600" b="1" u="sng" dirty="0">
              <a:ln w="1905"/>
              <a:effectLst>
                <a:innerShdw blurRad="69850" dist="43180" dir="5400000">
                  <a:srgbClr val="000000">
                    <a:alpha val="65000"/>
                  </a:srgbClr>
                </a:innerShdw>
              </a:effectLst>
            </a:endParaRPr>
          </a:p>
        </p:txBody>
      </p:sp>
      <p:sp>
        <p:nvSpPr>
          <p:cNvPr id="5" name="مربع نص 4"/>
          <p:cNvSpPr txBox="1"/>
          <p:nvPr/>
        </p:nvSpPr>
        <p:spPr>
          <a:xfrm>
            <a:off x="928662" y="1071546"/>
            <a:ext cx="7786742" cy="5509200"/>
          </a:xfrm>
          <a:prstGeom prst="rect">
            <a:avLst/>
          </a:prstGeom>
          <a:noFill/>
        </p:spPr>
        <p:txBody>
          <a:bodyPr wrap="square" rtlCol="1">
            <a:spAutoFit/>
          </a:bodyPr>
          <a:lstStyle/>
          <a:p>
            <a:endParaRPr lang="ar-SA" sz="3200" b="1" u="sng" dirty="0" smtClean="0">
              <a:latin typeface="Arial Unicode MS" pitchFamily="34" charset="-128"/>
              <a:ea typeface="Arial Unicode MS" pitchFamily="34" charset="-128"/>
              <a:cs typeface="Arial Unicode MS" pitchFamily="34" charset="-128"/>
            </a:endParaRPr>
          </a:p>
          <a:p>
            <a:r>
              <a:rPr lang="ar-SA" sz="3200" b="1" u="sng" dirty="0" smtClean="0">
                <a:latin typeface="Arial Unicode MS" pitchFamily="34" charset="-128"/>
                <a:ea typeface="Arial Unicode MS" pitchFamily="34" charset="-128"/>
                <a:cs typeface="Arial Unicode MS" pitchFamily="34" charset="-128"/>
              </a:rPr>
              <a:t>ب </a:t>
            </a:r>
            <a:r>
              <a:rPr lang="ar-SA" sz="3200" b="1" u="sng" dirty="0" err="1" smtClean="0">
                <a:latin typeface="Arial Unicode MS" pitchFamily="34" charset="-128"/>
                <a:ea typeface="Arial Unicode MS" pitchFamily="34" charset="-128"/>
                <a:cs typeface="Arial Unicode MS" pitchFamily="34" charset="-128"/>
              </a:rPr>
              <a:t>ـ</a:t>
            </a:r>
            <a:r>
              <a:rPr lang="ar-SA" sz="3200" b="1" u="sng" dirty="0" smtClean="0">
                <a:latin typeface="Arial Unicode MS" pitchFamily="34" charset="-128"/>
                <a:ea typeface="Arial Unicode MS" pitchFamily="34" charset="-128"/>
                <a:cs typeface="Arial Unicode MS" pitchFamily="34" charset="-128"/>
              </a:rPr>
              <a:t> 50درجة ويتم توزيعها على النحو التالي : </a:t>
            </a:r>
          </a:p>
          <a:p>
            <a:r>
              <a:rPr lang="ar-SA" sz="3200" b="1" dirty="0" smtClean="0">
                <a:latin typeface="Arial Unicode MS" pitchFamily="34" charset="-128"/>
                <a:ea typeface="Arial Unicode MS" pitchFamily="34" charset="-128"/>
                <a:cs typeface="Arial Unicode MS" pitchFamily="34" charset="-128"/>
              </a:rPr>
              <a:t>أ- (30) درجة وتخصص للامتحان التحريري0 </a:t>
            </a:r>
          </a:p>
          <a:p>
            <a:r>
              <a:rPr lang="ar-SA" sz="3200" b="1" dirty="0" smtClean="0">
                <a:latin typeface="Arial Unicode MS" pitchFamily="34" charset="-128"/>
                <a:ea typeface="Arial Unicode MS" pitchFamily="34" charset="-128"/>
                <a:cs typeface="Arial Unicode MS" pitchFamily="34" charset="-128"/>
              </a:rPr>
              <a:t>ب –(10)درجات وتخصص لعمل فردى0</a:t>
            </a:r>
          </a:p>
          <a:p>
            <a:r>
              <a:rPr lang="ar-SA" sz="3200" b="1" dirty="0" smtClean="0">
                <a:latin typeface="Arial Unicode MS" pitchFamily="34" charset="-128"/>
                <a:ea typeface="Arial Unicode MS" pitchFamily="34" charset="-128"/>
                <a:cs typeface="Arial Unicode MS" pitchFamily="34" charset="-128"/>
              </a:rPr>
              <a:t> ج- ( 10) درجات لعمل برشور </a:t>
            </a:r>
          </a:p>
          <a:p>
            <a:r>
              <a:rPr lang="ar-SA" sz="3200" b="1" u="sng" dirty="0" smtClean="0">
                <a:latin typeface="Arial Unicode MS" pitchFamily="34" charset="-128"/>
                <a:ea typeface="Arial Unicode MS" pitchFamily="34" charset="-128"/>
                <a:cs typeface="Arial Unicode MS" pitchFamily="34" charset="-128"/>
              </a:rPr>
              <a:t>العمل المطلوب هو : </a:t>
            </a:r>
          </a:p>
          <a:p>
            <a:r>
              <a:rPr lang="ar-SA" sz="3200" b="1" dirty="0" smtClean="0">
                <a:latin typeface="Arial Unicode MS" pitchFamily="34" charset="-128"/>
                <a:ea typeface="Arial Unicode MS" pitchFamily="34" charset="-128"/>
                <a:cs typeface="Arial Unicode MS" pitchFamily="34" charset="-128"/>
              </a:rPr>
              <a:t>1- عمل بحث عن ظاهرة مكافحة التسول في المجتمع السعودي0</a:t>
            </a:r>
          </a:p>
          <a:p>
            <a:r>
              <a:rPr lang="ar-SA" sz="3200" b="1" dirty="0" smtClean="0">
                <a:latin typeface="Arial Unicode MS" pitchFamily="34" charset="-128"/>
                <a:ea typeface="Arial Unicode MS" pitchFamily="34" charset="-128"/>
                <a:cs typeface="Arial Unicode MS" pitchFamily="34" charset="-128"/>
              </a:rPr>
              <a:t>2- عمل بحث عن الأيتام وتوضيح دور المملكة في ذلك0</a:t>
            </a:r>
          </a:p>
          <a:p>
            <a:endParaRPr lang="ar-SA" sz="3200"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1000156"/>
            <a:ext cx="9144000" cy="7858156"/>
          </a:xfrm>
          <a:prstGeom prst="rect">
            <a:avLst/>
          </a:prstGeom>
        </p:spPr>
      </p:pic>
      <p:sp>
        <p:nvSpPr>
          <p:cNvPr id="8" name="مستطيل 7"/>
          <p:cNvSpPr/>
          <p:nvPr/>
        </p:nvSpPr>
        <p:spPr>
          <a:xfrm>
            <a:off x="785786" y="214290"/>
            <a:ext cx="7715305" cy="642966"/>
          </a:xfrm>
          <a:prstGeom prst="rect">
            <a:avLst/>
          </a:prstGeom>
        </p:spPr>
        <p:txBody>
          <a:bodyPr wrap="square">
            <a:spAutoFit/>
          </a:bodyPr>
          <a:lstStyle/>
          <a:p>
            <a:pPr algn="ctr">
              <a:defRPr/>
            </a:pPr>
            <a:r>
              <a:rPr lang="ar-SA" sz="3600" b="1" u="sng" dirty="0" smtClean="0">
                <a:ln w="1905"/>
                <a:effectLst>
                  <a:innerShdw blurRad="69850" dist="43180" dir="5400000">
                    <a:srgbClr val="000000">
                      <a:alpha val="65000"/>
                    </a:srgbClr>
                  </a:innerShdw>
                </a:effectLst>
              </a:rPr>
              <a:t>تعليمات يجب التقيد بها خلال المحاضرة : </a:t>
            </a:r>
            <a:endParaRPr lang="ar-SA" sz="3600" b="1" u="sng" dirty="0">
              <a:ln w="1905"/>
              <a:effectLst>
                <a:innerShdw blurRad="69850" dist="43180" dir="5400000">
                  <a:srgbClr val="000000">
                    <a:alpha val="65000"/>
                  </a:srgbClr>
                </a:innerShdw>
              </a:effectLst>
            </a:endParaRPr>
          </a:p>
        </p:txBody>
      </p:sp>
      <p:sp>
        <p:nvSpPr>
          <p:cNvPr id="5" name="مربع نص 4"/>
          <p:cNvSpPr txBox="1"/>
          <p:nvPr/>
        </p:nvSpPr>
        <p:spPr>
          <a:xfrm>
            <a:off x="755576" y="1196752"/>
            <a:ext cx="7786742" cy="5693866"/>
          </a:xfrm>
          <a:prstGeom prst="rect">
            <a:avLst/>
          </a:prstGeom>
          <a:noFill/>
        </p:spPr>
        <p:txBody>
          <a:bodyPr wrap="square" rtlCol="1">
            <a:spAutoFit/>
          </a:bodyPr>
          <a:lstStyle/>
          <a:p>
            <a:r>
              <a:rPr lang="ar-SA" sz="2800" b="1" dirty="0" smtClean="0">
                <a:latin typeface="Arial Unicode MS" pitchFamily="34" charset="-128"/>
                <a:ea typeface="Arial Unicode MS" pitchFamily="34" charset="-128"/>
                <a:cs typeface="Arial Unicode MS" pitchFamily="34" charset="-128"/>
              </a:rPr>
              <a:t>3- عمل  بحث عن حقوق الإنسان مع توضيح عمل هيئة حقوق الإنسان في المجتمع السعودي</a:t>
            </a:r>
          </a:p>
          <a:p>
            <a:endParaRPr lang="ar-SA" sz="2800" b="1" dirty="0" smtClean="0">
              <a:latin typeface="Arial Unicode MS" pitchFamily="34" charset="-128"/>
              <a:ea typeface="Arial Unicode MS" pitchFamily="34" charset="-128"/>
              <a:cs typeface="Arial Unicode MS" pitchFamily="34" charset="-128"/>
            </a:endParaRPr>
          </a:p>
          <a:p>
            <a:r>
              <a:rPr lang="ar-SA" sz="2800" b="1" dirty="0" smtClean="0">
                <a:latin typeface="Arial Unicode MS" pitchFamily="34" charset="-128"/>
                <a:ea typeface="Arial Unicode MS" pitchFamily="34" charset="-128"/>
                <a:cs typeface="Arial Unicode MS" pitchFamily="34" charset="-128"/>
              </a:rPr>
              <a:t>4- يقدم العمل في تاريخ22 / 11 / 1432 /ولن يتم استلام اى عمل بعد هذا التاريخ 0</a:t>
            </a:r>
          </a:p>
          <a:p>
            <a:r>
              <a:rPr lang="ar-SA" sz="2800" b="1" dirty="0" smtClean="0">
                <a:latin typeface="Arial Unicode MS" pitchFamily="34" charset="-128"/>
                <a:ea typeface="Arial Unicode MS" pitchFamily="34" charset="-128"/>
                <a:cs typeface="Arial Unicode MS" pitchFamily="34" charset="-128"/>
              </a:rPr>
              <a:t>يتم التواصل مع أستاذة المادة على البريد الألكترونى الخاص  للجامعة :</a:t>
            </a:r>
          </a:p>
          <a:p>
            <a:r>
              <a:rPr lang="ar-SA" sz="2800" b="1" dirty="0" smtClean="0">
                <a:latin typeface="Arial Unicode MS" pitchFamily="34" charset="-128"/>
                <a:ea typeface="Arial Unicode MS" pitchFamily="34" charset="-128"/>
                <a:cs typeface="Arial Unicode MS" pitchFamily="34" charset="-128"/>
              </a:rPr>
              <a:t> </a:t>
            </a:r>
            <a:r>
              <a:rPr lang="en-US" sz="2800" b="1" dirty="0" smtClean="0">
                <a:latin typeface="Arial Unicode MS" pitchFamily="34" charset="-128"/>
                <a:ea typeface="Arial Unicode MS" pitchFamily="34" charset="-128"/>
                <a:cs typeface="Arial Unicode MS" pitchFamily="34" charset="-128"/>
              </a:rPr>
              <a:t>malkaabie@ud.edu.sa</a:t>
            </a:r>
            <a:endParaRPr lang="ar-SA" sz="2800" b="1" dirty="0" smtClean="0">
              <a:latin typeface="Arial Unicode MS" pitchFamily="34" charset="-128"/>
              <a:ea typeface="Arial Unicode MS" pitchFamily="34" charset="-128"/>
              <a:cs typeface="Arial Unicode MS" pitchFamily="34" charset="-128"/>
            </a:endParaRPr>
          </a:p>
          <a:p>
            <a:r>
              <a:rPr lang="ar-SA" sz="2800" b="1" dirty="0" smtClean="0"/>
              <a:t>5- الساعات المكتبية : </a:t>
            </a:r>
          </a:p>
          <a:p>
            <a:r>
              <a:rPr lang="ar-SA" sz="2800" b="1" dirty="0" smtClean="0"/>
              <a:t> السبت : 10,15 -12 غرفة رقم : </a:t>
            </a:r>
          </a:p>
          <a:p>
            <a:r>
              <a:rPr lang="ar-SA" sz="2800" b="1" dirty="0" smtClean="0"/>
              <a:t> الاثنين : 10,15 -12 غرفة رقم : </a:t>
            </a:r>
          </a:p>
          <a:p>
            <a:r>
              <a:rPr lang="ar-SA" sz="2800" b="1" dirty="0" smtClean="0"/>
              <a:t> </a:t>
            </a:r>
          </a:p>
          <a:p>
            <a:r>
              <a:rPr lang="ar-SA" sz="2800" b="1" dirty="0" smtClean="0"/>
              <a:t> </a:t>
            </a:r>
            <a:endParaRPr lang="ar-SA" sz="2800" b="1" dirty="0"/>
          </a:p>
        </p:txBody>
      </p:sp>
    </p:spTree>
  </p:cSld>
  <p:clrMapOvr>
    <a:masterClrMapping/>
  </p:clrMapOvr>
  <p:transition spd="med">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171400"/>
            <a:ext cx="9144000" cy="6858000"/>
          </a:xfrm>
          <a:prstGeom prst="rect">
            <a:avLst/>
          </a:prstGeom>
        </p:spPr>
      </p:pic>
      <p:sp>
        <p:nvSpPr>
          <p:cNvPr id="8" name="مربع نص 7"/>
          <p:cNvSpPr txBox="1"/>
          <p:nvPr/>
        </p:nvSpPr>
        <p:spPr>
          <a:xfrm>
            <a:off x="4211960" y="0"/>
            <a:ext cx="4214842" cy="1138773"/>
          </a:xfrm>
          <a:prstGeom prst="rect">
            <a:avLst/>
          </a:prstGeom>
          <a:noFill/>
        </p:spPr>
        <p:txBody>
          <a:bodyPr wrap="square" rtlCol="1">
            <a:spAutoFit/>
          </a:bodyPr>
          <a:lstStyle/>
          <a:p>
            <a:r>
              <a:rPr lang="ar-SA" sz="3200" b="1" u="sng" dirty="0" smtClean="0"/>
              <a:t>عناصر المحاضرة لهذا اليوم / </a:t>
            </a:r>
          </a:p>
          <a:p>
            <a:endParaRPr lang="ar-SA" dirty="0" smtClean="0"/>
          </a:p>
          <a:p>
            <a:endParaRPr lang="ar-SA" dirty="0"/>
          </a:p>
        </p:txBody>
      </p:sp>
      <p:sp>
        <p:nvSpPr>
          <p:cNvPr id="9" name="مستطيل 8"/>
          <p:cNvSpPr/>
          <p:nvPr/>
        </p:nvSpPr>
        <p:spPr>
          <a:xfrm>
            <a:off x="96358" y="1214422"/>
            <a:ext cx="8303876" cy="523220"/>
          </a:xfrm>
          <a:prstGeom prst="rect">
            <a:avLst/>
          </a:prstGeom>
        </p:spPr>
        <p:txBody>
          <a:bodyPr wrap="none">
            <a:spAutoFit/>
          </a:bodyPr>
          <a:lstStyle/>
          <a:p>
            <a:r>
              <a:rPr lang="ar-SA" sz="2800" cap="all" dirty="0" smtClean="0">
                <a:ln w="9000" cmpd="sng">
                  <a:solidFill>
                    <a:schemeClr val="accent4">
                      <a:shade val="50000"/>
                      <a:satMod val="120000"/>
                    </a:schemeClr>
                  </a:solidFill>
                  <a:prstDash val="solid"/>
                </a:ln>
                <a:effectLst>
                  <a:reflection blurRad="12700" stA="28000" endPos="45000" dist="1000" dir="5400000" sy="-100000" algn="bl" rotWithShape="0"/>
                </a:effectLst>
              </a:rPr>
              <a:t>1- التفكير الاجتماعي قبل القرن الثامن عشر ( المرحلة الأولى </a:t>
            </a:r>
            <a:r>
              <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الفلسفية )</a:t>
            </a:r>
            <a:endParaRPr lang="ar-SA" sz="2800" dirty="0"/>
          </a:p>
        </p:txBody>
      </p:sp>
      <p:sp>
        <p:nvSpPr>
          <p:cNvPr id="10" name="مستطيل 9"/>
          <p:cNvSpPr/>
          <p:nvPr/>
        </p:nvSpPr>
        <p:spPr>
          <a:xfrm>
            <a:off x="1357290" y="1785926"/>
            <a:ext cx="7072330" cy="954107"/>
          </a:xfrm>
          <a:prstGeom prst="rect">
            <a:avLst/>
          </a:prstGeom>
        </p:spPr>
        <p:txBody>
          <a:bodyPr wrap="square">
            <a:spAutoFit/>
          </a:bodyPr>
          <a:lstStyle/>
          <a:p>
            <a:r>
              <a:rPr lang="ar-SA" sz="2800" cap="all" dirty="0" smtClean="0">
                <a:ln w="9000" cmpd="sng">
                  <a:solidFill>
                    <a:schemeClr val="accent4">
                      <a:shade val="50000"/>
                      <a:satMod val="120000"/>
                    </a:schemeClr>
                  </a:solidFill>
                  <a:prstDash val="solid"/>
                </a:ln>
                <a:effectLst>
                  <a:reflection blurRad="12700" stA="28000" endPos="45000" dist="1000" dir="5400000" sy="-100000" algn="bl" rotWithShape="0"/>
                </a:effectLst>
              </a:rPr>
              <a:t>2- المرحلة الثانية (ظهور علم الاجتماع كعلم مستقل في منتصف القرن التاسع عشر)</a:t>
            </a:r>
          </a:p>
        </p:txBody>
      </p:sp>
      <p:sp>
        <p:nvSpPr>
          <p:cNvPr id="11" name="مستطيل 10"/>
          <p:cNvSpPr/>
          <p:nvPr/>
        </p:nvSpPr>
        <p:spPr>
          <a:xfrm>
            <a:off x="785786" y="2786058"/>
            <a:ext cx="7643834" cy="1077218"/>
          </a:xfrm>
          <a:prstGeom prst="rect">
            <a:avLst/>
          </a:prstGeom>
        </p:spPr>
        <p:txBody>
          <a:bodyPr wrap="square">
            <a:spAutoFit/>
          </a:bodyPr>
          <a:lstStyle/>
          <a:p>
            <a:r>
              <a:rPr lang="ar-SA" sz="3200" cap="all" dirty="0" smtClean="0">
                <a:ln w="9000" cmpd="sng">
                  <a:solidFill>
                    <a:schemeClr val="accent4">
                      <a:shade val="50000"/>
                      <a:satMod val="120000"/>
                    </a:schemeClr>
                  </a:solidFill>
                  <a:prstDash val="solid"/>
                </a:ln>
                <a:effectLst>
                  <a:reflection blurRad="12700" stA="28000" endPos="45000" dist="1000" dir="5400000" sy="-100000" algn="bl" rotWithShape="0"/>
                </a:effectLst>
              </a:rPr>
              <a:t>3- المرحلة الثالثة لظهور علم الاجتماع( في منتصف القرن العشرين </a:t>
            </a:r>
            <a:endParaRPr lang="ar-SA" sz="3200" dirty="0"/>
          </a:p>
        </p:txBody>
      </p:sp>
      <p:sp>
        <p:nvSpPr>
          <p:cNvPr id="12" name="مستطيل 11"/>
          <p:cNvSpPr/>
          <p:nvPr/>
        </p:nvSpPr>
        <p:spPr>
          <a:xfrm>
            <a:off x="1142976" y="3786191"/>
            <a:ext cx="7646645" cy="1569660"/>
          </a:xfrm>
          <a:prstGeom prst="rect">
            <a:avLst/>
          </a:prstGeom>
        </p:spPr>
        <p:txBody>
          <a:bodyPr wrap="square">
            <a:spAutoFit/>
          </a:bodyPr>
          <a:lstStyle/>
          <a:p>
            <a:pPr algn="ctr"/>
            <a:r>
              <a:rPr lang="ar-SA" sz="3200" cap="all" dirty="0" smtClean="0">
                <a:ln w="9000" cmpd="sng">
                  <a:solidFill>
                    <a:schemeClr val="accent4">
                      <a:shade val="50000"/>
                      <a:satMod val="120000"/>
                    </a:schemeClr>
                  </a:solidFill>
                  <a:prstDash val="solid"/>
                </a:ln>
                <a:effectLst>
                  <a:reflection blurRad="12700" stA="28000" endPos="45000" dist="1000" dir="5400000" sy="-100000" algn="bl" rotWithShape="0"/>
                </a:effectLst>
              </a:rPr>
              <a:t>4- إسهامات علماء الاجتماع ابن خلدون واو جست كونت </a:t>
            </a:r>
          </a:p>
          <a:p>
            <a:pPr algn="ctr"/>
            <a:endParaRPr lang="ar-SA"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ar-SA"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ar-SA" sz="3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3" name="مستطيل 12"/>
          <p:cNvSpPr/>
          <p:nvPr/>
        </p:nvSpPr>
        <p:spPr>
          <a:xfrm>
            <a:off x="785786" y="4429132"/>
            <a:ext cx="7929618" cy="523220"/>
          </a:xfrm>
          <a:prstGeom prst="rect">
            <a:avLst/>
          </a:prstGeom>
        </p:spPr>
        <p:txBody>
          <a:bodyPr wrap="square">
            <a:spAutoFit/>
          </a:bodyPr>
          <a:lstStyle/>
          <a:p>
            <a:pPr algn="ctr"/>
            <a:r>
              <a:rPr lang="ar-SA" sz="2800" b="1" cap="all" dirty="0" smtClean="0">
                <a:ln w="9000" cmpd="sng">
                  <a:solidFill>
                    <a:schemeClr val="accent4">
                      <a:shade val="50000"/>
                      <a:satMod val="120000"/>
                    </a:schemeClr>
                  </a:solidFill>
                  <a:prstDash val="solid"/>
                </a:ln>
                <a:effectLst>
                  <a:reflection blurRad="12700" stA="28000" endPos="45000" dist="1000" dir="5400000" sy="-100000" algn="bl" rotWithShape="0"/>
                </a:effectLst>
              </a:rPr>
              <a:t>الأسباب والعوامل  التي أثرت في أوجست كونت في إنشاء هذا العلم </a:t>
            </a:r>
            <a:endParaRPr lang="ar-SA" sz="2800" dirty="0"/>
          </a:p>
        </p:txBody>
      </p:sp>
      <p:sp>
        <p:nvSpPr>
          <p:cNvPr id="14" name="مستطيل 13"/>
          <p:cNvSpPr/>
          <p:nvPr/>
        </p:nvSpPr>
        <p:spPr>
          <a:xfrm>
            <a:off x="1578922" y="5072074"/>
            <a:ext cx="7017434" cy="1200329"/>
          </a:xfrm>
          <a:prstGeom prst="rect">
            <a:avLst/>
          </a:prstGeom>
        </p:spPr>
        <p:txBody>
          <a:bodyPr wrap="none">
            <a:spAutoFit/>
          </a:bodyPr>
          <a:lstStyle/>
          <a:p>
            <a:pPr algn="ctr"/>
            <a:r>
              <a:rPr lang="ar-SA" sz="3600" cap="all" dirty="0" smtClean="0">
                <a:ln w="9000" cmpd="sng">
                  <a:solidFill>
                    <a:schemeClr val="accent4">
                      <a:shade val="50000"/>
                      <a:satMod val="120000"/>
                    </a:schemeClr>
                  </a:solidFill>
                  <a:prstDash val="solid"/>
                </a:ln>
                <a:effectLst>
                  <a:reflection blurRad="12700" stA="28000" endPos="45000" dist="1000" dir="5400000" sy="-100000" algn="bl" rotWithShape="0"/>
                </a:effectLst>
              </a:rPr>
              <a:t>5- مصطلح علم الاجتماع : (</a:t>
            </a:r>
            <a:r>
              <a:rPr lang="en-US" sz="3600" cap="all" dirty="0" smtClean="0">
                <a:ln w="9000" cmpd="sng">
                  <a:solidFill>
                    <a:schemeClr val="accent4">
                      <a:shade val="50000"/>
                      <a:satMod val="120000"/>
                    </a:schemeClr>
                  </a:solidFill>
                  <a:prstDash val="solid"/>
                </a:ln>
                <a:effectLst>
                  <a:reflection blurRad="12700" stA="28000" endPos="45000" dist="1000" dir="5400000" sy="-100000" algn="bl" rotWithShape="0"/>
                </a:effectLst>
              </a:rPr>
              <a:t>sociology</a:t>
            </a:r>
            <a:r>
              <a:rPr lang="ar-SA" sz="3600" cap="all" dirty="0" smtClean="0">
                <a:ln w="9000" cmpd="sng">
                  <a:solidFill>
                    <a:schemeClr val="accent4">
                      <a:shade val="50000"/>
                      <a:satMod val="120000"/>
                    </a:schemeClr>
                  </a:solidFill>
                  <a:prstDash val="solid"/>
                </a:ln>
                <a:effectLst>
                  <a:reflection blurRad="12700" stA="28000" endPos="45000" dist="1000" dir="5400000" sy="-100000" algn="bl" rotWithShape="0"/>
                </a:effectLst>
              </a:rPr>
              <a:t>)  </a:t>
            </a:r>
          </a:p>
          <a:p>
            <a:r>
              <a:rPr lang="ar-SA" sz="3600" cap="all" dirty="0" smtClean="0">
                <a:ln w="9000" cmpd="sng">
                  <a:solidFill>
                    <a:schemeClr val="accent4">
                      <a:shade val="50000"/>
                      <a:satMod val="120000"/>
                    </a:schemeClr>
                  </a:solidFill>
                  <a:prstDash val="solid"/>
                </a:ln>
                <a:effectLst>
                  <a:reflection blurRad="12700" stA="28000" endPos="45000" dist="1000" dir="5400000" sy="-100000" algn="bl" rotWithShape="0"/>
                </a:effectLst>
              </a:rPr>
              <a:t> 6- موضوع الدراسة في علم الاجتماع 0</a:t>
            </a:r>
          </a:p>
        </p:txBody>
      </p:sp>
    </p:spTree>
  </p:cSld>
  <p:clrMapOvr>
    <a:masterClrMapping/>
  </p:clrMapOvr>
  <p:transition spd="med">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57620" y="0"/>
            <a:ext cx="5086328" cy="1143000"/>
          </a:xfrm>
        </p:spPr>
        <p:txBody>
          <a:bodyPr>
            <a:normAutofit/>
          </a:bodyPr>
          <a:lstStyle/>
          <a:p>
            <a:r>
              <a:rPr lang="ar-SA" sz="2800" b="1" u="sng" dirty="0" smtClean="0"/>
              <a:t>فوائد النوم في الظلام </a:t>
            </a:r>
            <a:endParaRPr lang="ar-SA" sz="2800" b="1" u="sng" dirty="0"/>
          </a:p>
        </p:txBody>
      </p:sp>
      <p:sp>
        <p:nvSpPr>
          <p:cNvPr id="3" name="عنصر نائب للمحتوى 2"/>
          <p:cNvSpPr>
            <a:spLocks noGrp="1"/>
          </p:cNvSpPr>
          <p:nvPr>
            <p:ph idx="1"/>
          </p:nvPr>
        </p:nvSpPr>
        <p:spPr>
          <a:xfrm>
            <a:off x="4500562" y="1142984"/>
            <a:ext cx="4471990" cy="5286412"/>
          </a:xfrm>
        </p:spPr>
        <p:txBody>
          <a:bodyPr>
            <a:noAutofit/>
          </a:bodyPr>
          <a:lstStyle/>
          <a:p>
            <a:r>
              <a:rPr lang="ar-SA" sz="2400" dirty="0" smtClean="0">
                <a:latin typeface="Arial Unicode MS" pitchFamily="34" charset="-128"/>
                <a:ea typeface="Arial Unicode MS" pitchFamily="34" charset="-128"/>
                <a:cs typeface="Arial Unicode MS" pitchFamily="34" charset="-128"/>
              </a:rPr>
              <a:t>أكد باحثون من جامعة اريزونا الامريكيه في بحث علمي أن النوم في الظلام مفيد للصحة .ويحسن نشاط جهاز المناعة بصورة كبيرة .</a:t>
            </a:r>
            <a:br>
              <a:rPr lang="ar-SA" sz="2400" dirty="0" smtClean="0">
                <a:latin typeface="Arial Unicode MS" pitchFamily="34" charset="-128"/>
                <a:ea typeface="Arial Unicode MS" pitchFamily="34" charset="-128"/>
                <a:cs typeface="Arial Unicode MS" pitchFamily="34" charset="-128"/>
              </a:rPr>
            </a:br>
            <a:r>
              <a:rPr lang="ar-SA" sz="2400" dirty="0" smtClean="0">
                <a:latin typeface="Arial Unicode MS" pitchFamily="34" charset="-128"/>
                <a:ea typeface="Arial Unicode MS" pitchFamily="34" charset="-128"/>
                <a:cs typeface="Arial Unicode MS" pitchFamily="34" charset="-128"/>
              </a:rPr>
              <a:t>وذكر الباحثون إن الجسم يفرز في الظلام هرمون الميلاتونين الذي يؤدي دورا وقائيا في مهاجمة الإمراض الخبيثة كسرطان الثدي والبروستات.</a:t>
            </a:r>
            <a:br>
              <a:rPr lang="ar-SA" sz="2400" dirty="0" smtClean="0">
                <a:latin typeface="Arial Unicode MS" pitchFamily="34" charset="-128"/>
                <a:ea typeface="Arial Unicode MS" pitchFamily="34" charset="-128"/>
                <a:cs typeface="Arial Unicode MS" pitchFamily="34" charset="-128"/>
              </a:rPr>
            </a:br>
            <a:r>
              <a:rPr lang="ar-SA" sz="2400" dirty="0" smtClean="0">
                <a:latin typeface="Arial Unicode MS" pitchFamily="34" charset="-128"/>
                <a:ea typeface="Arial Unicode MS" pitchFamily="34" charset="-128"/>
                <a:cs typeface="Arial Unicode MS" pitchFamily="34" charset="-128"/>
              </a:rPr>
              <a:t/>
            </a:r>
            <a:br>
              <a:rPr lang="ar-SA" sz="2400" dirty="0" smtClean="0">
                <a:latin typeface="Arial Unicode MS" pitchFamily="34" charset="-128"/>
                <a:ea typeface="Arial Unicode MS" pitchFamily="34" charset="-128"/>
                <a:cs typeface="Arial Unicode MS" pitchFamily="34" charset="-128"/>
              </a:rPr>
            </a:br>
            <a:r>
              <a:rPr lang="ar-SA" sz="2400" dirty="0" smtClean="0">
                <a:latin typeface="Arial Unicode MS" pitchFamily="34" charset="-128"/>
                <a:ea typeface="Arial Unicode MS" pitchFamily="34" charset="-128"/>
                <a:cs typeface="Arial Unicode MS" pitchFamily="34" charset="-128"/>
              </a:rPr>
              <a:t>- وتشير الدراسات إلى إن إنتاج هرمون الميلاتونين ـ الذي يعيق نمو الخلايا السرطانية ـقد يتعطل مع وجود الضوء في غرفة النوم .</a:t>
            </a:r>
            <a:br>
              <a:rPr lang="ar-SA" sz="2400" dirty="0" smtClean="0">
                <a:latin typeface="Arial Unicode MS" pitchFamily="34" charset="-128"/>
                <a:ea typeface="Arial Unicode MS" pitchFamily="34" charset="-128"/>
                <a:cs typeface="Arial Unicode MS" pitchFamily="34" charset="-128"/>
              </a:rPr>
            </a:br>
            <a:r>
              <a:rPr lang="ar-SA" sz="2400" dirty="0" smtClean="0"/>
              <a:t/>
            </a:r>
            <a:br>
              <a:rPr lang="ar-SA" sz="2400" dirty="0" smtClean="0"/>
            </a:br>
            <a:r>
              <a:rPr lang="ar-SA" sz="1400" b="1" dirty="0" smtClean="0"/>
              <a:t/>
            </a:r>
            <a:br>
              <a:rPr lang="ar-SA" sz="1400" b="1" dirty="0" smtClean="0"/>
            </a:br>
            <a:r>
              <a:rPr lang="ar-SA" sz="1400" b="1" dirty="0" smtClean="0"/>
              <a:t>- </a:t>
            </a:r>
            <a:br>
              <a:rPr lang="ar-SA" sz="1400" b="1" dirty="0" smtClean="0"/>
            </a:br>
            <a:endParaRPr lang="ar-SA" sz="1400" b="1" dirty="0"/>
          </a:p>
        </p:txBody>
      </p:sp>
      <p:pic>
        <p:nvPicPr>
          <p:cNvPr id="17410" name="Picture 2" descr="http://persian-star.org/1388/3/03/2/21_Persian-Star.org.jpg"/>
          <p:cNvPicPr>
            <a:picLocks noChangeAspect="1" noChangeArrowheads="1"/>
          </p:cNvPicPr>
          <p:nvPr/>
        </p:nvPicPr>
        <p:blipFill>
          <a:blip r:embed="rId2" cstate="print"/>
          <a:srcRect/>
          <a:stretch>
            <a:fillRect/>
          </a:stretch>
        </p:blipFill>
        <p:spPr bwMode="auto">
          <a:xfrm>
            <a:off x="0" y="0"/>
            <a:ext cx="3857620" cy="2857520"/>
          </a:xfrm>
          <a:prstGeom prst="rect">
            <a:avLst/>
          </a:prstGeom>
          <a:noFill/>
        </p:spPr>
      </p:pic>
      <p:pic>
        <p:nvPicPr>
          <p:cNvPr id="17412" name="Picture 4" descr="أطفال نايمين">
            <a:hlinkClick r:id="rId3"/>
          </p:cNvPr>
          <p:cNvPicPr>
            <a:picLocks noChangeAspect="1" noChangeArrowheads="1"/>
          </p:cNvPicPr>
          <p:nvPr/>
        </p:nvPicPr>
        <p:blipFill>
          <a:blip r:embed="rId4" cstate="print"/>
          <a:srcRect/>
          <a:stretch>
            <a:fillRect/>
          </a:stretch>
        </p:blipFill>
        <p:spPr bwMode="auto">
          <a:xfrm>
            <a:off x="214282" y="3286124"/>
            <a:ext cx="3786214" cy="2638426"/>
          </a:xfrm>
          <a:prstGeom prst="rect">
            <a:avLst/>
          </a:prstGeom>
          <a:noFill/>
        </p:spPr>
      </p:pic>
    </p:spTree>
  </p:cSld>
  <p:clrMapOvr>
    <a:masterClrMapping/>
  </p:clrMapOvr>
  <p:transition spd="med">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57620" y="0"/>
            <a:ext cx="5086328" cy="1143000"/>
          </a:xfrm>
        </p:spPr>
        <p:txBody>
          <a:bodyPr>
            <a:normAutofit/>
          </a:bodyPr>
          <a:lstStyle/>
          <a:p>
            <a:r>
              <a:rPr lang="ar-SA" sz="2800" b="1" u="sng" dirty="0" smtClean="0"/>
              <a:t>فوائد النوم في الظلام </a:t>
            </a:r>
            <a:endParaRPr lang="ar-SA" sz="2800" b="1" u="sng" dirty="0"/>
          </a:p>
        </p:txBody>
      </p:sp>
      <p:sp>
        <p:nvSpPr>
          <p:cNvPr id="3" name="عنصر نائب للمحتوى 2"/>
          <p:cNvSpPr>
            <a:spLocks noGrp="1"/>
          </p:cNvSpPr>
          <p:nvPr>
            <p:ph idx="1"/>
          </p:nvPr>
        </p:nvSpPr>
        <p:spPr>
          <a:xfrm>
            <a:off x="4500562" y="1142984"/>
            <a:ext cx="4471990" cy="5286412"/>
          </a:xfrm>
        </p:spPr>
        <p:txBody>
          <a:bodyPr>
            <a:noAutofit/>
          </a:bodyPr>
          <a:lstStyle/>
          <a:p>
            <a:r>
              <a:rPr lang="ar-SA" sz="2400" b="1" dirty="0" smtClean="0"/>
              <a:t>- ويرى الباحثون إن هذه العملية الطبيعية التي أوجدها الله تعالى تساعد في الاستفادة من الليل .المظلم للوقاية من أنواع معينة من السرطان .</a:t>
            </a:r>
            <a:br>
              <a:rPr lang="ar-SA" sz="2400" b="1" dirty="0" smtClean="0"/>
            </a:br>
            <a:r>
              <a:rPr lang="ar-SA" sz="2400" b="1" dirty="0" smtClean="0"/>
              <a:t>- وكما ينشط الليل المظلم إفراز هرمونات معينة في الجسم , فان ضوء النهار ينشط هرمونات أخرى تقوي جهاز المناعة , وتقي الجسم من عدد من إلا مراض.</a:t>
            </a:r>
            <a:br>
              <a:rPr lang="ar-SA" sz="2400" b="1" dirty="0" smtClean="0"/>
            </a:br>
            <a:r>
              <a:rPr lang="ar-SA" sz="2400" b="1" dirty="0" smtClean="0"/>
              <a:t>الم يقل الله تعالى ( الله الذي جعل لكم الليل لتسكنوا فيه والنهار مبصرا)</a:t>
            </a:r>
            <a:br>
              <a:rPr lang="ar-SA" sz="2400" b="1" dirty="0" smtClean="0"/>
            </a:br>
            <a:r>
              <a:rPr lang="ar-SA" sz="2400" b="1" dirty="0" smtClean="0"/>
              <a:t/>
            </a:r>
            <a:br>
              <a:rPr lang="ar-SA" sz="2400" b="1" dirty="0" smtClean="0"/>
            </a:br>
            <a:r>
              <a:rPr lang="ar-SA" sz="2400" b="1" dirty="0" smtClean="0"/>
              <a:t>قال الله تعالى(( وجعلنا الليل سباتا وجعلنا النهار معاشا )) </a:t>
            </a:r>
            <a:br>
              <a:rPr lang="ar-SA" sz="2400" b="1" dirty="0" smtClean="0"/>
            </a:br>
            <a:r>
              <a:rPr lang="ar-SA" sz="2400" b="1" dirty="0" smtClean="0"/>
              <a:t/>
            </a:r>
            <a:br>
              <a:rPr lang="ar-SA" sz="2400" b="1" dirty="0" smtClean="0"/>
            </a:br>
            <a:endParaRPr lang="ar-SA" sz="2400" b="1" dirty="0"/>
          </a:p>
        </p:txBody>
      </p:sp>
      <p:pic>
        <p:nvPicPr>
          <p:cNvPr id="17410" name="Picture 2" descr="http://persian-star.org/1388/3/03/2/21_Persian-Star.org.jpg"/>
          <p:cNvPicPr>
            <a:picLocks noChangeAspect="1" noChangeArrowheads="1"/>
          </p:cNvPicPr>
          <p:nvPr/>
        </p:nvPicPr>
        <p:blipFill>
          <a:blip r:embed="rId2" cstate="print"/>
          <a:srcRect/>
          <a:stretch>
            <a:fillRect/>
          </a:stretch>
        </p:blipFill>
        <p:spPr bwMode="auto">
          <a:xfrm>
            <a:off x="0" y="0"/>
            <a:ext cx="3857620" cy="2857520"/>
          </a:xfrm>
          <a:prstGeom prst="rect">
            <a:avLst/>
          </a:prstGeom>
          <a:noFill/>
        </p:spPr>
      </p:pic>
      <p:pic>
        <p:nvPicPr>
          <p:cNvPr id="17412" name="Picture 4" descr="أطفال نايمين">
            <a:hlinkClick r:id="rId3"/>
          </p:cNvPr>
          <p:cNvPicPr>
            <a:picLocks noChangeAspect="1" noChangeArrowheads="1"/>
          </p:cNvPicPr>
          <p:nvPr/>
        </p:nvPicPr>
        <p:blipFill>
          <a:blip r:embed="rId4" cstate="print"/>
          <a:srcRect/>
          <a:stretch>
            <a:fillRect/>
          </a:stretch>
        </p:blipFill>
        <p:spPr bwMode="auto">
          <a:xfrm>
            <a:off x="214282" y="3286124"/>
            <a:ext cx="3786214" cy="2638426"/>
          </a:xfrm>
          <a:prstGeom prst="rect">
            <a:avLst/>
          </a:prstGeom>
          <a:noFill/>
        </p:spPr>
      </p:pic>
    </p:spTree>
  </p:cSld>
  <p:clrMapOvr>
    <a:masterClrMapping/>
  </p:clrMapOvr>
  <p:transition spd="med">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8" name="Rectangle 6"/>
          <p:cNvSpPr txBox="1">
            <a:spLocks noChangeArrowheads="1"/>
          </p:cNvSpPr>
          <p:nvPr/>
        </p:nvSpPr>
        <p:spPr>
          <a:xfrm>
            <a:off x="3929058" y="1214422"/>
            <a:ext cx="4714908" cy="5143536"/>
          </a:xfrm>
          <a:prstGeom prst="rect">
            <a:avLst/>
          </a:prstGeom>
        </p:spPr>
        <p:txBody>
          <a:bodyPr/>
          <a:lstStyle/>
          <a:p>
            <a:pPr marL="533400" marR="0" lvl="0" indent="-533400" defTabSz="914400" rtl="1" eaLnBrk="1" fontAlgn="auto" latinLnBrk="0" hangingPunct="1">
              <a:lnSpc>
                <a:spcPct val="100000"/>
              </a:lnSpc>
              <a:spcBef>
                <a:spcPct val="20000"/>
              </a:spcBef>
              <a:spcAft>
                <a:spcPts val="0"/>
              </a:spcAft>
              <a:buClrTx/>
              <a:buSzTx/>
              <a:buFont typeface="Wingdings" pitchFamily="2" charset="2"/>
              <a:buNone/>
              <a:tabLst/>
              <a:defRPr/>
            </a:pPr>
            <a:r>
              <a:rPr kumimoji="0" lang="ar-EG" altLang="zh-CN" sz="2800" b="0"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عليك بتقوى الله تعالى فهي خير زاد وأفضل وصية فالله تعالى يقول</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 وَمَنْ يَتَّقِ اللَّهَ يَجْعَلْ لَهُ</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مَخْرَجًا* وَيَرْزُقْهُ مِنْ حَيْثُ لا يَحْتَسِبُ "</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ويقول تعالى أيضا</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 وَمَنْ يَتَّقِ اللَّهَ يَجْعَلْ لَهُ مِنْ أَمْرِهِ يُسْرًا</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سورة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الطلاق</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 </a:t>
            </a:r>
            <a:endParaRPr kumimoji="0" lang="en-US" sz="3600" b="1" i="0" u="none" strike="noStrike" kern="1200" cap="none" spc="0" normalizeH="0" baseline="0" noProof="0" dirty="0" smtClean="0">
              <a:ln>
                <a:noFill/>
              </a:ln>
              <a:solidFill>
                <a:schemeClr val="tx1"/>
              </a:solidFill>
              <a:effectLst/>
              <a:uLnTx/>
              <a:uFillTx/>
              <a:latin typeface="+mn-lt"/>
              <a:ea typeface="+mn-ea"/>
              <a:cs typeface="Arial" pitchFamily="34" charset="0"/>
            </a:endParaRPr>
          </a:p>
        </p:txBody>
      </p:sp>
      <p:sp>
        <p:nvSpPr>
          <p:cNvPr id="9" name="Rectangle 4"/>
          <p:cNvSpPr txBox="1">
            <a:spLocks noRot="1" noChangeArrowheads="1"/>
          </p:cNvSpPr>
          <p:nvPr/>
        </p:nvSpPr>
        <p:spPr>
          <a:xfrm>
            <a:off x="428596" y="142852"/>
            <a:ext cx="8229600" cy="1143000"/>
          </a:xfrm>
          <a:prstGeom prst="rect">
            <a:avLst/>
          </a:prstGeom>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800" b="1" i="0" u="sng" strike="noStrike" kern="1200" cap="none" spc="0" normalizeH="0" baseline="0" noProof="0" dirty="0" smtClean="0">
                <a:ln>
                  <a:noFill/>
                </a:ln>
                <a:solidFill>
                  <a:schemeClr val="tx1"/>
                </a:solidFill>
                <a:effectLst/>
                <a:uLnTx/>
                <a:uFillTx/>
                <a:latin typeface="+mj-lt"/>
                <a:ea typeface="+mj-ea"/>
                <a:cs typeface="+mn-cs"/>
              </a:rPr>
              <a:t>الفائدة الأولى </a:t>
            </a:r>
            <a:endParaRPr kumimoji="0" lang="en-US" sz="4800" b="1" i="0" u="sng" strike="noStrike" kern="1200" cap="none" spc="0" normalizeH="0" baseline="0" noProof="0" dirty="0" smtClean="0">
              <a:ln>
                <a:noFill/>
              </a:ln>
              <a:solidFill>
                <a:schemeClr val="tx1"/>
              </a:solidFill>
              <a:effectLst/>
              <a:uLnTx/>
              <a:uFillTx/>
              <a:latin typeface="+mj-lt"/>
              <a:ea typeface="+mj-ea"/>
              <a:cs typeface="+mn-cs"/>
            </a:endParaRPr>
          </a:p>
        </p:txBody>
      </p:sp>
      <p:pic>
        <p:nvPicPr>
          <p:cNvPr id="10" name="Picture 7" descr="a075"/>
          <p:cNvPicPr>
            <a:picLocks noChangeAspect="1" noChangeArrowheads="1"/>
          </p:cNvPicPr>
          <p:nvPr/>
        </p:nvPicPr>
        <p:blipFill>
          <a:blip r:embed="rId3" cstate="print"/>
          <a:srcRect/>
          <a:stretch>
            <a:fillRect/>
          </a:stretch>
        </p:blipFill>
        <p:spPr>
          <a:xfrm>
            <a:off x="428596" y="1643063"/>
            <a:ext cx="3278217" cy="4071937"/>
          </a:xfrm>
          <a:prstGeom prst="rect">
            <a:avLst/>
          </a:prstGeom>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iterate type="wd">
                                    <p:tmPct val="10000"/>
                                  </p:iterate>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800" decel="100000"/>
                                        <p:tgtEl>
                                          <p:spTgt spid="8">
                                            <p:txEl>
                                              <p:pRg st="0" end="0"/>
                                            </p:txEl>
                                          </p:spTgt>
                                        </p:tgtEl>
                                      </p:cBhvr>
                                    </p:animEffect>
                                    <p:anim calcmode="lin" valueType="num">
                                      <p:cBhvr>
                                        <p:cTn id="8" dur="800" decel="100000" fill="hold"/>
                                        <p:tgtEl>
                                          <p:spTgt spid="8">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8">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8">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8">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8">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5"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anim calcmode="lin" valueType="num">
                                      <p:cBhvr>
                                        <p:cTn id="18" dur="2000" fill="hold"/>
                                        <p:tgtEl>
                                          <p:spTgt spid="9"/>
                                        </p:tgtEl>
                                        <p:attrNameLst>
                                          <p:attrName>style.rotation</p:attrName>
                                        </p:attrNameLst>
                                      </p:cBhvr>
                                      <p:tavLst>
                                        <p:tav tm="0">
                                          <p:val>
                                            <p:fltVal val="720"/>
                                          </p:val>
                                        </p:tav>
                                        <p:tav tm="100000">
                                          <p:val>
                                            <p:fltVal val="0"/>
                                          </p:val>
                                        </p:tav>
                                      </p:tavLst>
                                    </p:anim>
                                    <p:anim calcmode="lin" valueType="num">
                                      <p:cBhvr>
                                        <p:cTn id="19" dur="2000" fill="hold"/>
                                        <p:tgtEl>
                                          <p:spTgt spid="9"/>
                                        </p:tgtEl>
                                        <p:attrNameLst>
                                          <p:attrName>ppt_h</p:attrName>
                                        </p:attrNameLst>
                                      </p:cBhvr>
                                      <p:tavLst>
                                        <p:tav tm="0">
                                          <p:val>
                                            <p:fltVal val="0"/>
                                          </p:val>
                                        </p:tav>
                                        <p:tav tm="100000">
                                          <p:val>
                                            <p:strVal val="#ppt_h"/>
                                          </p:val>
                                        </p:tav>
                                      </p:tavLst>
                                    </p:anim>
                                    <p:anim calcmode="lin" valueType="num">
                                      <p:cBhvr>
                                        <p:cTn id="20" dur="2000" fill="hold"/>
                                        <p:tgtEl>
                                          <p:spTgt spid="9"/>
                                        </p:tgtEl>
                                        <p:attrNameLst>
                                          <p:attrName>ppt_w</p:attrName>
                                        </p:attrNameLst>
                                      </p:cBhvr>
                                      <p:tavLst>
                                        <p:tav tm="0">
                                          <p:val>
                                            <p:fltVal val="0"/>
                                          </p:val>
                                        </p:tav>
                                        <p:tav tm="100000">
                                          <p:val>
                                            <p:strVal val="#ppt_w"/>
                                          </p:val>
                                        </p:tav>
                                      </p:tavLst>
                                    </p:anim>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6" dur="1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7" dur="1500" accel="50000" fill="hold">
                                          <p:stCondLst>
                                            <p:cond delay="1500"/>
                                          </p:stCondLst>
                                        </p:cTn>
                                        <p:tgtEl>
                                          <p:spTgt spid="10"/>
                                        </p:tgtEl>
                                        <p:attrNameLst>
                                          <p:attrName>ppt_w</p:attrName>
                                        </p:attrNameLst>
                                      </p:cBhvr>
                                      <p:tavLst>
                                        <p:tav tm="0">
                                          <p:val>
                                            <p:strVal val="#ppt_w*.05"/>
                                          </p:val>
                                        </p:tav>
                                        <p:tav tm="100000">
                                          <p:val>
                                            <p:strVal val="#ppt_w"/>
                                          </p:val>
                                        </p:tav>
                                      </p:tavLst>
                                    </p:anim>
                                    <p:anim calcmode="lin" valueType="num">
                                      <p:cBhvr>
                                        <p:cTn id="28" dur="3000" fill="hold"/>
                                        <p:tgtEl>
                                          <p:spTgt spid="10"/>
                                        </p:tgtEl>
                                        <p:attrNameLst>
                                          <p:attrName>ppt_h</p:attrName>
                                        </p:attrNameLst>
                                      </p:cBhvr>
                                      <p:tavLst>
                                        <p:tav tm="0">
                                          <p:val>
                                            <p:strVal val="#ppt_h"/>
                                          </p:val>
                                        </p:tav>
                                        <p:tav tm="100000">
                                          <p:val>
                                            <p:strVal val="#ppt_h"/>
                                          </p:val>
                                        </p:tav>
                                      </p:tavLst>
                                    </p:anim>
                                    <p:anim calcmode="lin" valueType="num">
                                      <p:cBhvr>
                                        <p:cTn id="29" dur="1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0" dur="1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1" dur="1500" accel="50000" fill="hold">
                                          <p:stCondLst>
                                            <p:cond delay="1500"/>
                                          </p:stCondLst>
                                        </p:cTn>
                                        <p:tgtEl>
                                          <p:spTgt spid="10"/>
                                        </p:tgtEl>
                                        <p:attrNameLst>
                                          <p:attrName>ppt_y</p:attrName>
                                        </p:attrNameLst>
                                      </p:cBhvr>
                                      <p:tavLst>
                                        <p:tav tm="0">
                                          <p:val>
                                            <p:strVal val="#ppt_y+.1"/>
                                          </p:val>
                                        </p:tav>
                                        <p:tav tm="100000">
                                          <p:val>
                                            <p:strVal val="#ppt_y"/>
                                          </p:val>
                                        </p:tav>
                                      </p:tavLst>
                                    </p:anim>
                                    <p:animEffect transition="in" filter="fade">
                                      <p:cBhvr>
                                        <p:cTn id="32" dur="3000" decel="50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3643306" y="1285860"/>
            <a:ext cx="4464684" cy="830997"/>
          </a:xfrm>
          <a:prstGeom prst="rect">
            <a:avLst/>
          </a:prstGeom>
          <a:noFill/>
        </p:spPr>
        <p:txBody>
          <a:bodyPr wrap="none" lIns="91440" tIns="45720" rIns="91440" bIns="45720">
            <a:spAutoFit/>
          </a:bodyPr>
          <a:lstStyle/>
          <a:p>
            <a:pPr algn="ctr"/>
            <a:r>
              <a:rPr lang="ar-SA" sz="48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مقدمة عامة تتضمن </a:t>
            </a:r>
            <a:r>
              <a:rPr lang="ar-SA" sz="4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714348" y="2143116"/>
            <a:ext cx="7858180" cy="3539430"/>
          </a:xfrm>
          <a:prstGeom prst="rect">
            <a:avLst/>
          </a:prstGeom>
          <a:noFill/>
        </p:spPr>
        <p:txBody>
          <a:bodyPr wrap="square" rtlCol="1">
            <a:spAutoFit/>
          </a:bodyPr>
          <a:lstStyle/>
          <a:p>
            <a:pPr>
              <a:buFontTx/>
              <a:buChar char="-"/>
            </a:pPr>
            <a:r>
              <a:rPr lang="ar-SA" sz="2800" b="1" dirty="0" smtClean="0"/>
              <a:t> </a:t>
            </a:r>
            <a:r>
              <a:rPr lang="ar-SA" sz="2800" b="1" dirty="0" smtClean="0">
                <a:latin typeface="Arial Unicode MS" pitchFamily="34" charset="-128"/>
                <a:ea typeface="Arial Unicode MS" pitchFamily="34" charset="-128"/>
                <a:cs typeface="Arial Unicode MS" pitchFamily="34" charset="-128"/>
              </a:rPr>
              <a:t>أن تتبع الفكر الاجتماعي ونشأة يحتاج إلى مؤلفات عديدة وكاملة0</a:t>
            </a:r>
          </a:p>
          <a:p>
            <a:endParaRPr lang="ar-SA" sz="2800" b="1" dirty="0" smtClean="0">
              <a:latin typeface="Arial Unicode MS" pitchFamily="34" charset="-128"/>
              <a:ea typeface="Arial Unicode MS" pitchFamily="34" charset="-128"/>
              <a:cs typeface="Arial Unicode MS" pitchFamily="34" charset="-128"/>
            </a:endParaRPr>
          </a:p>
          <a:p>
            <a:pPr>
              <a:buFontTx/>
              <a:buChar char="-"/>
            </a:pPr>
            <a:r>
              <a:rPr lang="ar-SA" sz="2800" b="1" dirty="0">
                <a:latin typeface="Arial Unicode MS" pitchFamily="34" charset="-128"/>
                <a:ea typeface="Arial Unicode MS" pitchFamily="34" charset="-128"/>
                <a:cs typeface="Arial Unicode MS" pitchFamily="34" charset="-128"/>
              </a:rPr>
              <a:t> </a:t>
            </a:r>
            <a:r>
              <a:rPr lang="ar-SA" sz="2800" b="1" dirty="0" smtClean="0">
                <a:latin typeface="Arial Unicode MS" pitchFamily="34" charset="-128"/>
                <a:ea typeface="Arial Unicode MS" pitchFamily="34" charset="-128"/>
                <a:cs typeface="Arial Unicode MS" pitchFamily="34" charset="-128"/>
              </a:rPr>
              <a:t>أن مجرد تفكير الإنسان في المجتمع الذي يحيط به ليس تفكيراً حديث وإنما هو قديم قدم وجود الإنسان نفسه .</a:t>
            </a:r>
          </a:p>
          <a:p>
            <a:pPr>
              <a:buFontTx/>
              <a:buChar char="-"/>
            </a:pPr>
            <a:endParaRPr lang="ar-SA" sz="2800" b="1" dirty="0" smtClean="0">
              <a:latin typeface="Arial Unicode MS" pitchFamily="34" charset="-128"/>
              <a:ea typeface="Arial Unicode MS" pitchFamily="34" charset="-128"/>
              <a:cs typeface="Arial Unicode MS" pitchFamily="34" charset="-128"/>
            </a:endParaRPr>
          </a:p>
          <a:p>
            <a:pPr>
              <a:buFontTx/>
              <a:buChar char="-"/>
            </a:pPr>
            <a:r>
              <a:rPr lang="ar-SA" sz="2800" b="1" dirty="0">
                <a:latin typeface="Arial Unicode MS" pitchFamily="34" charset="-128"/>
                <a:ea typeface="Arial Unicode MS" pitchFamily="34" charset="-128"/>
                <a:cs typeface="Arial Unicode MS" pitchFamily="34" charset="-128"/>
              </a:rPr>
              <a:t> </a:t>
            </a:r>
            <a:r>
              <a:rPr lang="ar-SA" sz="2800" b="1" dirty="0" smtClean="0">
                <a:latin typeface="Arial Unicode MS" pitchFamily="34" charset="-128"/>
                <a:ea typeface="Arial Unicode MS" pitchFamily="34" charset="-128"/>
                <a:cs typeface="Arial Unicode MS" pitchFamily="34" charset="-128"/>
              </a:rPr>
              <a:t>مر التفكير الاجتماعي بمراحل عدة منها المرحلة الفلسفية ثم الوصول إلى المرحلة العلمية الموضوعية .</a:t>
            </a:r>
            <a:endParaRPr lang="ar-SA" sz="2800" b="1"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5" name="مربع نص 4"/>
          <p:cNvSpPr txBox="1"/>
          <p:nvPr/>
        </p:nvSpPr>
        <p:spPr>
          <a:xfrm>
            <a:off x="611560" y="1268760"/>
            <a:ext cx="7704856" cy="4524315"/>
          </a:xfrm>
          <a:prstGeom prst="rect">
            <a:avLst/>
          </a:prstGeom>
          <a:noFill/>
        </p:spPr>
        <p:txBody>
          <a:bodyPr wrap="square" rtlCol="1">
            <a:spAutoFit/>
          </a:bodyPr>
          <a:lstStyle/>
          <a:p>
            <a:r>
              <a:rPr lang="ar-SA" sz="3600" dirty="0" smtClean="0">
                <a:latin typeface="Arial Unicode MS" pitchFamily="34" charset="-128"/>
                <a:ea typeface="Arial Unicode MS" pitchFamily="34" charset="-128"/>
                <a:cs typeface="Arial Unicode MS" pitchFamily="34" charset="-128"/>
              </a:rPr>
              <a:t>المراحل التي مر بها التفكير الأجتماعى : </a:t>
            </a:r>
          </a:p>
          <a:p>
            <a:r>
              <a:rPr lang="ar-SA" sz="3600" dirty="0" smtClean="0">
                <a:latin typeface="Arial Unicode MS" pitchFamily="34" charset="-128"/>
                <a:ea typeface="Arial Unicode MS" pitchFamily="34" charset="-128"/>
                <a:cs typeface="Arial Unicode MS" pitchFamily="34" charset="-128"/>
              </a:rPr>
              <a:t> </a:t>
            </a:r>
            <a:r>
              <a:rPr lang="ar-SA" sz="3600" u="sng" dirty="0" smtClean="0">
                <a:solidFill>
                  <a:srgbClr val="FF0000"/>
                </a:solidFill>
                <a:latin typeface="Arial Unicode MS" pitchFamily="34" charset="-128"/>
                <a:ea typeface="Arial Unicode MS" pitchFamily="34" charset="-128"/>
                <a:cs typeface="Arial Unicode MS" pitchFamily="34" charset="-128"/>
              </a:rPr>
              <a:t>مر التفكير الأجتماعى بثلاث مراحل هي :</a:t>
            </a:r>
          </a:p>
          <a:p>
            <a:r>
              <a:rPr lang="ar-SA" sz="3600" dirty="0" smtClean="0">
                <a:latin typeface="Arial Unicode MS" pitchFamily="34" charset="-128"/>
                <a:ea typeface="Arial Unicode MS" pitchFamily="34" charset="-128"/>
                <a:cs typeface="Arial Unicode MS" pitchFamily="34" charset="-128"/>
              </a:rPr>
              <a:t> 1- المرحلة الفلسفية </a:t>
            </a:r>
          </a:p>
          <a:p>
            <a:r>
              <a:rPr lang="ar-SA" sz="3600" dirty="0" smtClean="0">
                <a:latin typeface="Arial Unicode MS" pitchFamily="34" charset="-128"/>
                <a:ea typeface="Arial Unicode MS" pitchFamily="34" charset="-128"/>
                <a:cs typeface="Arial Unicode MS" pitchFamily="34" charset="-128"/>
              </a:rPr>
              <a:t>  2- مرحله ظهور علم الاجتماع كعلم مستقل في القرن التاسع عشر </a:t>
            </a:r>
          </a:p>
          <a:p>
            <a:r>
              <a:rPr lang="ar-SA" sz="3600" dirty="0" smtClean="0">
                <a:latin typeface="Arial Unicode MS" pitchFamily="34" charset="-128"/>
                <a:ea typeface="Arial Unicode MS" pitchFamily="34" charset="-128"/>
                <a:cs typeface="Arial Unicode MS" pitchFamily="34" charset="-128"/>
              </a:rPr>
              <a:t>  3- المرحلة الثالثة في منتصف القرن العشرين بظهور علماء متخصصين بعلم الاجتماع </a:t>
            </a:r>
            <a:endParaRPr lang="ar-SA" sz="3200"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357158" y="285728"/>
            <a:ext cx="7904728" cy="830997"/>
          </a:xfrm>
          <a:prstGeom prst="rect">
            <a:avLst/>
          </a:prstGeom>
          <a:noFill/>
        </p:spPr>
        <p:txBody>
          <a:bodyPr wrap="none" lIns="91440" tIns="45720" rIns="91440" bIns="45720">
            <a:spAutoFit/>
          </a:bodyPr>
          <a:lstStyle/>
          <a:p>
            <a:pPr algn="ctr"/>
            <a:r>
              <a:rPr lang="ar-SA" sz="44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التفكير الاجتماعي قبل القرن الثامن عشر </a:t>
            </a:r>
            <a:r>
              <a:rPr lang="ar-SA" sz="4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395536" y="1124744"/>
            <a:ext cx="8358246" cy="5570756"/>
          </a:xfrm>
          <a:prstGeom prst="rect">
            <a:avLst/>
          </a:prstGeom>
          <a:noFill/>
        </p:spPr>
        <p:txBody>
          <a:bodyPr wrap="square" rtlCol="1">
            <a:spAutoFit/>
          </a:bodyPr>
          <a:lstStyle/>
          <a:p>
            <a:r>
              <a:rPr lang="ar-SA" sz="2400" b="1" u="sng" dirty="0" smtClean="0">
                <a:latin typeface="Arial Unicode MS" pitchFamily="34" charset="-128"/>
                <a:ea typeface="Arial Unicode MS" pitchFamily="34" charset="-128"/>
                <a:cs typeface="Arial Unicode MS" pitchFamily="34" charset="-128"/>
              </a:rPr>
              <a:t>المرحلة الفلسفية قبل ظهور علم الاجتماع : وتتضمن : </a:t>
            </a:r>
          </a:p>
          <a:p>
            <a:endParaRPr lang="ar-SA" sz="2800" dirty="0" smtClean="0">
              <a:latin typeface="Arial Unicode MS" pitchFamily="34" charset="-128"/>
              <a:ea typeface="Arial Unicode MS" pitchFamily="34" charset="-128"/>
              <a:cs typeface="Arial Unicode MS" pitchFamily="34" charset="-128"/>
            </a:endParaRPr>
          </a:p>
          <a:p>
            <a:r>
              <a:rPr lang="ar-SA" sz="2800" dirty="0" smtClean="0">
                <a:latin typeface="Arial Unicode MS" pitchFamily="34" charset="-128"/>
                <a:ea typeface="Arial Unicode MS" pitchFamily="34" charset="-128"/>
                <a:cs typeface="Arial Unicode MS" pitchFamily="34" charset="-128"/>
              </a:rPr>
              <a:t>1- كان التفكير الاجتماعي يدخل  في دائرة اهتمام الفلاسفةالاجتماعيين0</a:t>
            </a:r>
          </a:p>
          <a:p>
            <a:endParaRPr lang="ar-SA" sz="2800" dirty="0">
              <a:latin typeface="Arial Unicode MS" pitchFamily="34" charset="-128"/>
              <a:ea typeface="Arial Unicode MS" pitchFamily="34" charset="-128"/>
              <a:cs typeface="Arial Unicode MS" pitchFamily="34" charset="-128"/>
            </a:endParaRPr>
          </a:p>
          <a:p>
            <a:r>
              <a:rPr lang="ar-SA" sz="2800" dirty="0" smtClean="0">
                <a:latin typeface="Arial Unicode MS" pitchFamily="34" charset="-128"/>
                <a:ea typeface="Arial Unicode MS" pitchFamily="34" charset="-128"/>
                <a:cs typeface="Arial Unicode MS" pitchFamily="34" charset="-128"/>
              </a:rPr>
              <a:t>2- كانوا يهتمون عادة بوصف مايجب أن يكون علية المجتمع من وجهة نظرهم أكثر مما كانوا يهتمون بدراسة المجتمع الواقعي دراسة علمية 0</a:t>
            </a:r>
          </a:p>
          <a:p>
            <a:endParaRPr lang="ar-SA" sz="2800" dirty="0">
              <a:latin typeface="Arial Unicode MS" pitchFamily="34" charset="-128"/>
              <a:ea typeface="Arial Unicode MS" pitchFamily="34" charset="-128"/>
              <a:cs typeface="Arial Unicode MS" pitchFamily="34" charset="-128"/>
            </a:endParaRPr>
          </a:p>
          <a:p>
            <a:r>
              <a:rPr lang="ar-SA" sz="2800" dirty="0" smtClean="0">
                <a:latin typeface="Arial Unicode MS" pitchFamily="34" charset="-128"/>
                <a:ea typeface="Arial Unicode MS" pitchFamily="34" charset="-128"/>
                <a:cs typeface="Arial Unicode MS" pitchFamily="34" charset="-128"/>
              </a:rPr>
              <a:t>3- كانوا يهتمون اهتماماً مباشراً بوضع قواعد للوصول إلى تحقيق المجتمع المثالي مثال أفلاطون في كتابة (الجمهورية ) وكما عبر عنه توماس مور في كتابة (اليوتوبيا)0</a:t>
            </a:r>
          </a:p>
          <a:p>
            <a:endParaRPr lang="ar-SA" sz="2400" b="1"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714348" y="1142984"/>
            <a:ext cx="7904728" cy="830997"/>
          </a:xfrm>
          <a:prstGeom prst="rect">
            <a:avLst/>
          </a:prstGeom>
          <a:noFill/>
        </p:spPr>
        <p:txBody>
          <a:bodyPr wrap="none" lIns="91440" tIns="45720" rIns="91440" bIns="45720">
            <a:spAutoFit/>
          </a:bodyPr>
          <a:lstStyle/>
          <a:p>
            <a:pPr algn="ctr"/>
            <a:r>
              <a:rPr lang="ar-SA" sz="44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التفكير الاجتماعي قبل القرن الثامن عشر </a:t>
            </a:r>
            <a:r>
              <a:rPr lang="ar-SA" sz="4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857224" y="2071678"/>
            <a:ext cx="7786742" cy="3416320"/>
          </a:xfrm>
          <a:prstGeom prst="rect">
            <a:avLst/>
          </a:prstGeom>
          <a:noFill/>
        </p:spPr>
        <p:txBody>
          <a:bodyPr wrap="square" rtlCol="1">
            <a:spAutoFit/>
          </a:bodyPr>
          <a:lstStyle/>
          <a:p>
            <a:endParaRPr lang="ar-SA" sz="2000" b="1" dirty="0"/>
          </a:p>
          <a:p>
            <a:r>
              <a:rPr lang="ar-SA" sz="2000" b="1" dirty="0" smtClean="0">
                <a:latin typeface="Arial Unicode MS" pitchFamily="34" charset="-128"/>
                <a:ea typeface="Arial Unicode MS" pitchFamily="34" charset="-128"/>
                <a:cs typeface="Arial Unicode MS" pitchFamily="34" charset="-128"/>
              </a:rPr>
              <a:t>4</a:t>
            </a:r>
            <a:r>
              <a:rPr lang="ar-SA" sz="2800" b="1" dirty="0" smtClean="0">
                <a:latin typeface="Arial Unicode MS" pitchFamily="34" charset="-128"/>
                <a:ea typeface="Arial Unicode MS" pitchFamily="34" charset="-128"/>
                <a:cs typeface="Arial Unicode MS" pitchFamily="34" charset="-128"/>
              </a:rPr>
              <a:t>- نلاحظ إن التفكير الاجتماعي الذي كان قبل نشأة علم الاجتماع لم يكن </a:t>
            </a:r>
            <a:r>
              <a:rPr lang="ar-SA" sz="2800" b="1" dirty="0" smtClean="0">
                <a:solidFill>
                  <a:srgbClr val="FF0000"/>
                </a:solidFill>
                <a:latin typeface="Arial Unicode MS" pitchFamily="34" charset="-128"/>
                <a:ea typeface="Arial Unicode MS" pitchFamily="34" charset="-128"/>
                <a:cs typeface="Arial Unicode MS" pitchFamily="34" charset="-128"/>
              </a:rPr>
              <a:t>تفكيراً موضوعياً </a:t>
            </a:r>
            <a:r>
              <a:rPr lang="ar-SA" sz="2800" b="1" dirty="0" smtClean="0">
                <a:latin typeface="Arial Unicode MS" pitchFamily="34" charset="-128"/>
                <a:ea typeface="Arial Unicode MS" pitchFamily="34" charset="-128"/>
                <a:cs typeface="Arial Unicode MS" pitchFamily="34" charset="-128"/>
              </a:rPr>
              <a:t>أي يبحث في الظواهر الكائنة بالفعل ، بل كان تفكيراً ذاتياً أي يعبر عن المثال الأعلى الذي كان يتخيله الفيلسوف ويمكن تسميته تفكيراً </a:t>
            </a:r>
            <a:r>
              <a:rPr lang="ar-SA" sz="2800" b="1" u="sng" dirty="0" smtClean="0">
                <a:solidFill>
                  <a:srgbClr val="FF0000"/>
                </a:solidFill>
                <a:latin typeface="Arial Unicode MS" pitchFamily="34" charset="-128"/>
                <a:ea typeface="Arial Unicode MS" pitchFamily="34" charset="-128"/>
                <a:cs typeface="Arial Unicode MS" pitchFamily="34" charset="-128"/>
              </a:rPr>
              <a:t>معيارياً</a:t>
            </a:r>
            <a:r>
              <a:rPr lang="ar-SA" sz="2800" b="1" dirty="0" smtClean="0">
                <a:latin typeface="Arial Unicode MS" pitchFamily="34" charset="-128"/>
                <a:ea typeface="Arial Unicode MS" pitchFamily="34" charset="-128"/>
                <a:cs typeface="Arial Unicode MS" pitchFamily="34" charset="-128"/>
              </a:rPr>
              <a:t> لأنه يضع معايير يجب الالتزام بها لتحقيق العدالة والرفاهية ، وتفكيرا </a:t>
            </a:r>
            <a:r>
              <a:rPr lang="ar-SA" sz="2800" b="1" u="sng" dirty="0" smtClean="0">
                <a:solidFill>
                  <a:srgbClr val="FF0000"/>
                </a:solidFill>
                <a:latin typeface="Arial Unicode MS" pitchFamily="34" charset="-128"/>
                <a:ea typeface="Arial Unicode MS" pitchFamily="34" charset="-128"/>
                <a:cs typeface="Arial Unicode MS" pitchFamily="34" charset="-128"/>
              </a:rPr>
              <a:t>غائياً </a:t>
            </a:r>
            <a:r>
              <a:rPr lang="ar-SA" sz="2800" b="1" dirty="0" smtClean="0">
                <a:latin typeface="Arial Unicode MS" pitchFamily="34" charset="-128"/>
                <a:ea typeface="Arial Unicode MS" pitchFamily="34" charset="-128"/>
                <a:cs typeface="Arial Unicode MS" pitchFamily="34" charset="-128"/>
              </a:rPr>
              <a:t>لأنه يضع نصب عينه الوصول إلى غاية أو هدف معين 0</a:t>
            </a:r>
            <a:endParaRPr lang="ar-SA" sz="2800" b="1"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357158" y="285728"/>
            <a:ext cx="7904728" cy="830997"/>
          </a:xfrm>
          <a:prstGeom prst="rect">
            <a:avLst/>
          </a:prstGeom>
          <a:noFill/>
        </p:spPr>
        <p:txBody>
          <a:bodyPr wrap="none" lIns="91440" tIns="45720" rIns="91440" bIns="45720">
            <a:spAutoFit/>
          </a:bodyPr>
          <a:lstStyle/>
          <a:p>
            <a:pPr algn="ctr"/>
            <a:r>
              <a:rPr lang="ar-SA" sz="44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التفكير الاجتماعي قبل القرن الثامن عشر </a:t>
            </a:r>
            <a:r>
              <a:rPr lang="ar-SA" sz="4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714348" y="1285860"/>
            <a:ext cx="7786742" cy="4093428"/>
          </a:xfrm>
          <a:prstGeom prst="rect">
            <a:avLst/>
          </a:prstGeom>
          <a:noFill/>
        </p:spPr>
        <p:txBody>
          <a:bodyPr wrap="square" rtlCol="1">
            <a:spAutoFit/>
          </a:bodyPr>
          <a:lstStyle/>
          <a:p>
            <a:endParaRPr lang="ar-SA" sz="2000" b="1" dirty="0"/>
          </a:p>
          <a:p>
            <a:r>
              <a:rPr lang="ar-SA" sz="2400" b="1" u="sng" dirty="0" smtClean="0">
                <a:solidFill>
                  <a:srgbClr val="FF0000"/>
                </a:solidFill>
              </a:rPr>
              <a:t>- نؤكد على إن التفكير الاجتماعي الذي كان قبل نشأة علم الاجتماع  </a:t>
            </a:r>
          </a:p>
          <a:p>
            <a:r>
              <a:rPr lang="ar-SA" sz="2000" b="1" dirty="0" smtClean="0"/>
              <a:t>    </a:t>
            </a:r>
          </a:p>
          <a:p>
            <a:r>
              <a:rPr lang="ar-SA" sz="2800" b="1" dirty="0" smtClean="0">
                <a:latin typeface="Arial Unicode MS" pitchFamily="34" charset="-128"/>
                <a:ea typeface="Arial Unicode MS" pitchFamily="34" charset="-128"/>
                <a:cs typeface="Arial Unicode MS" pitchFamily="34" charset="-128"/>
              </a:rPr>
              <a:t>1ـ لم يكن تفكيراً موضوعياً أي يبحث في الظواهر الكائنة بالفعل ، بل كان تفكيراً ذاتياً أي يعبر عن المثال الأعلى الذي كان يتخيله الفيلسوف 0</a:t>
            </a:r>
          </a:p>
          <a:p>
            <a:r>
              <a:rPr lang="ar-SA" sz="2800" b="1" dirty="0" smtClean="0">
                <a:latin typeface="Arial Unicode MS" pitchFamily="34" charset="-128"/>
                <a:ea typeface="Arial Unicode MS" pitchFamily="34" charset="-128"/>
                <a:cs typeface="Arial Unicode MS" pitchFamily="34" charset="-128"/>
              </a:rPr>
              <a:t> </a:t>
            </a:r>
          </a:p>
          <a:p>
            <a:r>
              <a:rPr lang="ar-SA" sz="2800" b="1" dirty="0" smtClean="0">
                <a:latin typeface="Arial Unicode MS" pitchFamily="34" charset="-128"/>
                <a:ea typeface="Arial Unicode MS" pitchFamily="34" charset="-128"/>
                <a:cs typeface="Arial Unicode MS" pitchFamily="34" charset="-128"/>
              </a:rPr>
              <a:t>ـ2 ويمكن تسميته تفكيراً </a:t>
            </a:r>
            <a:r>
              <a:rPr lang="ar-SA" sz="2800" b="1" dirty="0" smtClean="0">
                <a:solidFill>
                  <a:srgbClr val="FF0000"/>
                </a:solidFill>
                <a:latin typeface="Arial Unicode MS" pitchFamily="34" charset="-128"/>
                <a:ea typeface="Arial Unicode MS" pitchFamily="34" charset="-128"/>
                <a:cs typeface="Arial Unicode MS" pitchFamily="34" charset="-128"/>
              </a:rPr>
              <a:t>معيارياً </a:t>
            </a:r>
            <a:r>
              <a:rPr lang="ar-SA" sz="2800" b="1" dirty="0" smtClean="0">
                <a:latin typeface="Arial Unicode MS" pitchFamily="34" charset="-128"/>
                <a:ea typeface="Arial Unicode MS" pitchFamily="34" charset="-128"/>
                <a:cs typeface="Arial Unicode MS" pitchFamily="34" charset="-128"/>
              </a:rPr>
              <a:t>لأنه يضع معايير يجب الالتزام بها لتحقيق العدالة والرفاهية ، وتفكيرا </a:t>
            </a:r>
            <a:r>
              <a:rPr lang="ar-SA" sz="2800" b="1" dirty="0" smtClean="0">
                <a:solidFill>
                  <a:srgbClr val="FF0000"/>
                </a:solidFill>
                <a:latin typeface="Arial Unicode MS" pitchFamily="34" charset="-128"/>
                <a:ea typeface="Arial Unicode MS" pitchFamily="34" charset="-128"/>
                <a:cs typeface="Arial Unicode MS" pitchFamily="34" charset="-128"/>
              </a:rPr>
              <a:t>غائياً </a:t>
            </a:r>
            <a:r>
              <a:rPr lang="ar-SA" sz="2800" b="1" dirty="0" smtClean="0">
                <a:latin typeface="Arial Unicode MS" pitchFamily="34" charset="-128"/>
                <a:ea typeface="Arial Unicode MS" pitchFamily="34" charset="-128"/>
                <a:cs typeface="Arial Unicode MS" pitchFamily="34" charset="-128"/>
              </a:rPr>
              <a:t>لأنه يضع نصب عينه الوصول إلى غاية أو هدف معين 0</a:t>
            </a:r>
            <a:endParaRPr lang="ar-SA" sz="2800" b="1"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7" name="مربع نص 6"/>
          <p:cNvSpPr txBox="1"/>
          <p:nvPr/>
        </p:nvSpPr>
        <p:spPr>
          <a:xfrm>
            <a:off x="1071538" y="1571612"/>
            <a:ext cx="7429552" cy="4031873"/>
          </a:xfrm>
          <a:prstGeom prst="rect">
            <a:avLst/>
          </a:prstGeom>
          <a:noFill/>
        </p:spPr>
        <p:txBody>
          <a:bodyPr wrap="square" rtlCol="1">
            <a:spAutoFit/>
          </a:bodyPr>
          <a:lstStyle/>
          <a:p>
            <a:r>
              <a:rPr lang="ar-SA" sz="3200" b="1" dirty="0" smtClean="0">
                <a:latin typeface="Arial Unicode MS" pitchFamily="34" charset="-128"/>
                <a:ea typeface="Arial Unicode MS" pitchFamily="34" charset="-128"/>
                <a:cs typeface="Arial Unicode MS" pitchFamily="34" charset="-128"/>
              </a:rPr>
              <a:t>يتضح مما سبق عرضة أن الفلسفة الاجتماعية كانت أقدم في الظهور من علم الاجتماع 0</a:t>
            </a:r>
          </a:p>
          <a:p>
            <a:endParaRPr lang="ar-SA" sz="3200" b="1" dirty="0">
              <a:latin typeface="Arial Unicode MS" pitchFamily="34" charset="-128"/>
              <a:ea typeface="Arial Unicode MS" pitchFamily="34" charset="-128"/>
              <a:cs typeface="Arial Unicode MS" pitchFamily="34" charset="-128"/>
            </a:endParaRPr>
          </a:p>
          <a:p>
            <a:r>
              <a:rPr lang="ar-SA" sz="3200" b="1" dirty="0" smtClean="0">
                <a:latin typeface="Arial Unicode MS" pitchFamily="34" charset="-128"/>
                <a:ea typeface="Arial Unicode MS" pitchFamily="34" charset="-128"/>
                <a:cs typeface="Arial Unicode MS" pitchFamily="34" charset="-128"/>
              </a:rPr>
              <a:t>نمت هذه الفلسفة وتطورت في اليونان القديمة ثم تبلورت في الظهور في العصور الوسطى ثم ازدهرت في القرن الثامن عشر  الذي يطلق علية ( عصر التنوير ) الذي سبق مباشرة ظهور مولد علم الاجتماع .</a:t>
            </a:r>
            <a:endParaRPr lang="ar-SA" sz="3200" b="1"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1714480" y="357166"/>
            <a:ext cx="6939785" cy="1446550"/>
          </a:xfrm>
          <a:prstGeom prst="rect">
            <a:avLst/>
          </a:prstGeom>
          <a:noFill/>
        </p:spPr>
        <p:txBody>
          <a:bodyPr wrap="none" lIns="91440" tIns="45720" rIns="91440" bIns="45720">
            <a:spAutoFit/>
          </a:bodyPr>
          <a:lstStyle/>
          <a:p>
            <a:r>
              <a:rPr lang="ar-SA" sz="28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ثانيا: المرحلة الثانية </a:t>
            </a: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(ظهور علم الاجتماع كعلم مستقل في </a:t>
            </a:r>
          </a:p>
          <a:p>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منتصف القرن التاسع عشر):</a:t>
            </a:r>
          </a:p>
          <a:p>
            <a:endParaRPr lang="ar-SA" sz="3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1000100" y="1643050"/>
            <a:ext cx="7643866" cy="4893647"/>
          </a:xfrm>
          <a:prstGeom prst="rect">
            <a:avLst/>
          </a:prstGeom>
          <a:noFill/>
        </p:spPr>
        <p:txBody>
          <a:bodyPr wrap="square" rtlCol="1">
            <a:spAutoFit/>
          </a:bodyPr>
          <a:lstStyle/>
          <a:p>
            <a:r>
              <a:rPr lang="ar-SA" sz="3200" dirty="0" smtClean="0">
                <a:latin typeface="Arial Unicode MS" pitchFamily="34" charset="-128"/>
                <a:ea typeface="Arial Unicode MS" pitchFamily="34" charset="-128"/>
                <a:cs typeface="Arial Unicode MS" pitchFamily="34" charset="-128"/>
              </a:rPr>
              <a:t>1- ظهر علم الاجتماع كعلم مستقل في منتصف القرن التاسع عشر 0</a:t>
            </a:r>
            <a:endParaRPr lang="ar-SA" sz="3200" dirty="0">
              <a:latin typeface="Arial Unicode MS" pitchFamily="34" charset="-128"/>
              <a:ea typeface="Arial Unicode MS" pitchFamily="34" charset="-128"/>
              <a:cs typeface="Arial Unicode MS" pitchFamily="34" charset="-128"/>
            </a:endParaRPr>
          </a:p>
          <a:p>
            <a:r>
              <a:rPr lang="ar-SA" sz="3200" dirty="0" smtClean="0">
                <a:latin typeface="Arial Unicode MS" pitchFamily="34" charset="-128"/>
                <a:ea typeface="Arial Unicode MS" pitchFamily="34" charset="-128"/>
                <a:cs typeface="Arial Unicode MS" pitchFamily="34" charset="-128"/>
              </a:rPr>
              <a:t>2- ظهرت فكرة (القوانين الوضعية ) و الشعور بأن الظواهر الاجتماعية تخضع كغيرها من الظواهر ، لقوانين تنظيم سيرها وظهورها . </a:t>
            </a:r>
          </a:p>
          <a:p>
            <a:r>
              <a:rPr lang="ar-SA" sz="3200" dirty="0" smtClean="0">
                <a:latin typeface="Arial Unicode MS" pitchFamily="34" charset="-128"/>
                <a:ea typeface="Arial Unicode MS" pitchFamily="34" charset="-128"/>
                <a:cs typeface="Arial Unicode MS" pitchFamily="34" charset="-128"/>
              </a:rPr>
              <a:t>3- العامل الحاسم والأساسي في تطور الدراسات الاجتماعية وخضوعها للتفكير العلمي هو ظهور (( القوانين الوضعية )) 0</a:t>
            </a:r>
          </a:p>
          <a:p>
            <a:endParaRPr lang="ar-SA" sz="2800" dirty="0">
              <a:latin typeface="Arial Unicode MS" pitchFamily="34" charset="-128"/>
              <a:ea typeface="Arial Unicode MS" pitchFamily="34" charset="-128"/>
              <a:cs typeface="Arial Unicode MS" pitchFamily="34" charset="-128"/>
            </a:endParaRPr>
          </a:p>
          <a:p>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1619672" y="1268760"/>
            <a:ext cx="6939785" cy="1446550"/>
          </a:xfrm>
          <a:prstGeom prst="rect">
            <a:avLst/>
          </a:prstGeom>
          <a:noFill/>
        </p:spPr>
        <p:txBody>
          <a:bodyPr wrap="none" lIns="91440" tIns="45720" rIns="91440" bIns="45720">
            <a:spAutoFit/>
          </a:bodyPr>
          <a:lstStyle/>
          <a:p>
            <a:r>
              <a:rPr lang="ar-SA" sz="28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ثانيا: المرحلة الثانية </a:t>
            </a: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(ظهور علم الاجتماع كعلم مستقل في </a:t>
            </a:r>
          </a:p>
          <a:p>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منتصف القرن التاسع عشر):</a:t>
            </a:r>
          </a:p>
          <a:p>
            <a:endParaRPr lang="ar-SA" sz="3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مستطيل 4"/>
          <p:cNvSpPr/>
          <p:nvPr/>
        </p:nvSpPr>
        <p:spPr>
          <a:xfrm>
            <a:off x="539552" y="2636912"/>
            <a:ext cx="7936996" cy="1384995"/>
          </a:xfrm>
          <a:prstGeom prst="rect">
            <a:avLst/>
          </a:prstGeom>
        </p:spPr>
        <p:txBody>
          <a:bodyPr wrap="square">
            <a:spAutoFit/>
          </a:bodyPr>
          <a:lstStyle/>
          <a:p>
            <a:r>
              <a:rPr lang="ar-SA" sz="2800" b="1" dirty="0" smtClean="0">
                <a:latin typeface="Arial Unicode MS" pitchFamily="34" charset="-128"/>
                <a:ea typeface="Arial Unicode MS" pitchFamily="34" charset="-128"/>
                <a:cs typeface="Arial Unicode MS" pitchFamily="34" charset="-128"/>
              </a:rPr>
              <a:t>4- اخذ هذا الاتجاه العلمي يقوى في الظهور شيئا فشيئا محاولا التغلب على الاتجاهات الفلسفية والغائية حتى استطاع أن يتغلب عليها في نهاية القرن التاسع عشر</a:t>
            </a:r>
          </a:p>
        </p:txBody>
      </p:sp>
    </p:spTree>
  </p:cSld>
  <p:clrMapOvr>
    <a:masterClrMapping/>
  </p:clrMapOvr>
  <p:transition spd="med">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285720" y="1142984"/>
            <a:ext cx="8320874" cy="523220"/>
          </a:xfrm>
          <a:prstGeom prst="rect">
            <a:avLst/>
          </a:prstGeom>
          <a:noFill/>
        </p:spPr>
        <p:txBody>
          <a:bodyPr wrap="square" lIns="91440" tIns="45720" rIns="91440" bIns="45720">
            <a:spAutoFit/>
          </a:bodyPr>
          <a:lstStyle/>
          <a:p>
            <a:r>
              <a:rPr lang="ar-SA" sz="28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المرحلة الثالثة لظهور علم الاجتماع( في منتصف القرن العشرين ) :</a:t>
            </a:r>
            <a:endParaRPr lang="ar-SA" sz="2800" b="1" u="sng"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1214414" y="1928802"/>
            <a:ext cx="7286676" cy="4278094"/>
          </a:xfrm>
          <a:prstGeom prst="rect">
            <a:avLst/>
          </a:prstGeom>
          <a:noFill/>
        </p:spPr>
        <p:txBody>
          <a:bodyPr wrap="square" rtlCol="1">
            <a:spAutoFit/>
          </a:bodyPr>
          <a:lstStyle/>
          <a:p>
            <a:r>
              <a:rPr lang="ar-SA" sz="2800" b="1" dirty="0" smtClean="0">
                <a:latin typeface="Arial Unicode MS" pitchFamily="34" charset="-128"/>
                <a:ea typeface="Arial Unicode MS" pitchFamily="34" charset="-128"/>
                <a:cs typeface="Arial Unicode MS" pitchFamily="34" charset="-128"/>
              </a:rPr>
              <a:t>1- حقق علم الاجتماع تقدماً واضحاً وحاسماً في منتصف القرن العشرين على يد كثير من العلماء الاجتماعيين مثل : ( هربرت سبنسر ) في انجلترا ، و(أميل دور كايم) في فرنسا و ( فرد ينانر تونير) و ((ماكس فيبر )) في ألمانيا ، وتولكوت وبارسونز وألفين جولدنر في الولايات المتحدة الامريكيه .</a:t>
            </a:r>
          </a:p>
          <a:p>
            <a:endParaRPr lang="ar-SA" sz="2800" b="1" dirty="0">
              <a:latin typeface="Arial Unicode MS" pitchFamily="34" charset="-128"/>
              <a:ea typeface="Arial Unicode MS" pitchFamily="34" charset="-128"/>
              <a:cs typeface="Arial Unicode MS" pitchFamily="34" charset="-128"/>
            </a:endParaRPr>
          </a:p>
          <a:p>
            <a:r>
              <a:rPr lang="ar-SA" sz="2800" b="1" dirty="0" smtClean="0">
                <a:latin typeface="Arial Unicode MS" pitchFamily="34" charset="-128"/>
                <a:ea typeface="Arial Unicode MS" pitchFamily="34" charset="-128"/>
                <a:cs typeface="Arial Unicode MS" pitchFamily="34" charset="-128"/>
              </a:rPr>
              <a:t>2- ساهم في نشأة علم الاجتماع رائدين من مؤسسي هذا العلم هما : ابن خلدون و أوجست كونت 0</a:t>
            </a:r>
          </a:p>
          <a:p>
            <a:endParaRPr lang="ar-SA" sz="2000" b="1"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785842"/>
            <a:ext cx="9144000" cy="6858000"/>
          </a:xfrm>
          <a:prstGeom prst="rect">
            <a:avLst/>
          </a:prstGeom>
        </p:spPr>
      </p:pic>
      <p:sp>
        <p:nvSpPr>
          <p:cNvPr id="4" name="مستطيل 3"/>
          <p:cNvSpPr/>
          <p:nvPr/>
        </p:nvSpPr>
        <p:spPr>
          <a:xfrm>
            <a:off x="467544" y="980728"/>
            <a:ext cx="8286808" cy="5262979"/>
          </a:xfrm>
          <a:prstGeom prst="rect">
            <a:avLst/>
          </a:prstGeom>
        </p:spPr>
        <p:txBody>
          <a:bodyPr wrap="square">
            <a:spAutoFit/>
          </a:bodyPr>
          <a:lstStyle/>
          <a:p>
            <a:pPr>
              <a:buFontTx/>
              <a:buChar char="-"/>
            </a:pPr>
            <a:r>
              <a:rPr lang="ar-SA" sz="2800" b="1" dirty="0" smtClean="0">
                <a:latin typeface="Arial Unicode MS" pitchFamily="34" charset="-128"/>
                <a:ea typeface="Arial Unicode MS" pitchFamily="34" charset="-128"/>
                <a:cs typeface="Arial Unicode MS" pitchFamily="34" charset="-128"/>
              </a:rPr>
              <a:t>1- أول من فكر في أن دراسة المجتمع </a:t>
            </a:r>
            <a:r>
              <a:rPr lang="ar-SA" sz="2400" b="1" dirty="0" smtClean="0">
                <a:latin typeface="Arial Unicode MS" pitchFamily="34" charset="-128"/>
                <a:ea typeface="Arial Unicode MS" pitchFamily="34" charset="-128"/>
                <a:cs typeface="Arial Unicode MS" pitchFamily="34" charset="-128"/>
              </a:rPr>
              <a:t>ويمكن</a:t>
            </a:r>
            <a:r>
              <a:rPr lang="ar-SA" sz="2800" b="1" dirty="0" smtClean="0">
                <a:latin typeface="Arial Unicode MS" pitchFamily="34" charset="-128"/>
                <a:ea typeface="Arial Unicode MS" pitchFamily="34" charset="-128"/>
                <a:cs typeface="Arial Unicode MS" pitchFamily="34" charset="-128"/>
              </a:rPr>
              <a:t> أن يكون موضوع لعلم خاص .</a:t>
            </a:r>
          </a:p>
          <a:p>
            <a:pPr>
              <a:buFontTx/>
              <a:buChar char="-"/>
            </a:pPr>
            <a:r>
              <a:rPr lang="ar-SA" sz="2800" b="1" dirty="0" smtClean="0">
                <a:latin typeface="Arial Unicode MS" pitchFamily="34" charset="-128"/>
                <a:ea typeface="Arial Unicode MS" pitchFamily="34" charset="-128"/>
                <a:cs typeface="Arial Unicode MS" pitchFamily="34" charset="-128"/>
              </a:rPr>
              <a:t> 2-أعتبر حوادث  التاريخ معمل تجارب تجري فيها التجارب الاجتماعية .</a:t>
            </a:r>
          </a:p>
          <a:p>
            <a:pPr>
              <a:buFontTx/>
              <a:buChar char="-"/>
            </a:pPr>
            <a:r>
              <a:rPr lang="ar-SA" sz="2800" b="1" dirty="0" smtClean="0">
                <a:latin typeface="Arial Unicode MS" pitchFamily="34" charset="-128"/>
                <a:ea typeface="Arial Unicode MS" pitchFamily="34" charset="-128"/>
                <a:cs typeface="Arial Unicode MS" pitchFamily="34" charset="-128"/>
              </a:rPr>
              <a:t> 3-أهتم بتنقية التاريخ من الأخطاء التي علقت به .</a:t>
            </a:r>
          </a:p>
          <a:p>
            <a:pPr>
              <a:buFontTx/>
              <a:buChar char="-"/>
            </a:pPr>
            <a:r>
              <a:rPr lang="ar-SA" sz="2800" b="1" dirty="0" smtClean="0">
                <a:latin typeface="Arial Unicode MS" pitchFamily="34" charset="-128"/>
                <a:ea typeface="Arial Unicode MS" pitchFamily="34" charset="-128"/>
                <a:cs typeface="Arial Unicode MS" pitchFamily="34" charset="-128"/>
              </a:rPr>
              <a:t> 4- نادي بقيام علم جديد أطلق عليه ((علم العمران)) أو (( الاجتماع البشري ))</a:t>
            </a:r>
          </a:p>
          <a:p>
            <a:pPr>
              <a:buFontTx/>
              <a:buChar char="-"/>
            </a:pPr>
            <a:r>
              <a:rPr lang="ar-SA" sz="2800" b="1" dirty="0">
                <a:latin typeface="Arial Unicode MS" pitchFamily="34" charset="-128"/>
                <a:ea typeface="Arial Unicode MS" pitchFamily="34" charset="-128"/>
                <a:cs typeface="Arial Unicode MS" pitchFamily="34" charset="-128"/>
              </a:rPr>
              <a:t> </a:t>
            </a:r>
            <a:r>
              <a:rPr lang="ar-SA" sz="2800" b="1" dirty="0" smtClean="0">
                <a:latin typeface="Arial Unicode MS" pitchFamily="34" charset="-128"/>
                <a:ea typeface="Arial Unicode MS" pitchFamily="34" charset="-128"/>
                <a:cs typeface="Arial Unicode MS" pitchFamily="34" charset="-128"/>
              </a:rPr>
              <a:t>5- ساهم في وضع القواعد لتأسيس علم اجتماع مستقل واضح المعاني.</a:t>
            </a:r>
          </a:p>
          <a:p>
            <a:pPr>
              <a:buFontTx/>
              <a:buChar char="-"/>
            </a:pPr>
            <a:r>
              <a:rPr lang="ar-SA" sz="2800" b="1" dirty="0">
                <a:latin typeface="Arial Unicode MS" pitchFamily="34" charset="-128"/>
                <a:ea typeface="Arial Unicode MS" pitchFamily="34" charset="-128"/>
                <a:cs typeface="Arial Unicode MS" pitchFamily="34" charset="-128"/>
              </a:rPr>
              <a:t> </a:t>
            </a:r>
            <a:r>
              <a:rPr lang="ar-SA" sz="2800" b="1" dirty="0" smtClean="0">
                <a:latin typeface="Arial Unicode MS" pitchFamily="34" charset="-128"/>
                <a:ea typeface="Arial Unicode MS" pitchFamily="34" charset="-128"/>
                <a:cs typeface="Arial Unicode MS" pitchFamily="34" charset="-128"/>
              </a:rPr>
              <a:t>6- اشتملت مقدمة الشهيرة في كتابه العبر وديوان المبتدأ والخبر في أيام العرب والعجم والبربر ومن عاصرهم من ذوى السلطان الأكبر على: 0</a:t>
            </a:r>
            <a:endParaRPr lang="ar-SA" sz="2800" b="1"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2000232" y="214290"/>
            <a:ext cx="6429420" cy="584775"/>
          </a:xfrm>
          <a:prstGeom prst="rect">
            <a:avLst/>
          </a:prstGeom>
          <a:noFill/>
        </p:spPr>
        <p:txBody>
          <a:bodyPr wrap="square" rtlCol="1">
            <a:spAutoFit/>
          </a:bodyPr>
          <a:lstStyle/>
          <a:p>
            <a:r>
              <a:rPr lang="ar-SA" sz="3200" b="1" dirty="0" smtClean="0">
                <a:solidFill>
                  <a:srgbClr val="FF0000"/>
                </a:solidFill>
              </a:rPr>
              <a:t>  </a:t>
            </a:r>
            <a:r>
              <a:rPr lang="ar-SA" sz="3200" b="1" u="sng" dirty="0" smtClean="0">
                <a:solidFill>
                  <a:srgbClr val="FF0000"/>
                </a:solidFill>
              </a:rPr>
              <a:t>إسهامات ابن خلدون في نشأة هذا العلم </a:t>
            </a:r>
            <a:endParaRPr lang="ar-SA" sz="3200" b="1" u="sng" dirty="0">
              <a:solidFill>
                <a:srgbClr val="FF0000"/>
              </a:solidFill>
            </a:endParaRPr>
          </a:p>
        </p:txBody>
      </p:sp>
    </p:spTree>
  </p:cSld>
  <p:clrMapOvr>
    <a:masterClrMapping/>
  </p:clrMapOvr>
  <p:transition spd="med">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7429520" y="285728"/>
            <a:ext cx="1138453" cy="707886"/>
          </a:xfrm>
          <a:prstGeom prst="rect">
            <a:avLst/>
          </a:prstGeom>
          <a:noFill/>
        </p:spPr>
        <p:txBody>
          <a:bodyPr wrap="none" lIns="91440" tIns="45720" rIns="91440" bIns="45720">
            <a:spAutoFit/>
          </a:bodyPr>
          <a:lstStyle/>
          <a:p>
            <a:pPr algn="ctr"/>
            <a:r>
              <a:rPr lang="ar-SA"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تابع :</a:t>
            </a:r>
            <a:endParaRPr lang="ar-SA"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ستطيل 3"/>
          <p:cNvSpPr/>
          <p:nvPr/>
        </p:nvSpPr>
        <p:spPr>
          <a:xfrm>
            <a:off x="928662" y="1785926"/>
            <a:ext cx="7643850" cy="3970318"/>
          </a:xfrm>
          <a:prstGeom prst="rect">
            <a:avLst/>
          </a:prstGeom>
        </p:spPr>
        <p:txBody>
          <a:bodyPr wrap="square">
            <a:spAutoFit/>
          </a:bodyPr>
          <a:lstStyle/>
          <a:p>
            <a:r>
              <a:rPr lang="ar-SA" sz="2800" b="1" dirty="0" smtClean="0">
                <a:latin typeface="Arial Unicode MS" pitchFamily="34" charset="-128"/>
                <a:ea typeface="Arial Unicode MS" pitchFamily="34" charset="-128"/>
                <a:cs typeface="Arial Unicode MS" pitchFamily="34" charset="-128"/>
              </a:rPr>
              <a:t>أ- تعريف التاريخ تعريفاً اجتماعياً يوضع فهمه وادراكة لهذا العلم والذي يتمثل في دراسة الحياة الاجتماعية </a:t>
            </a:r>
            <a:r>
              <a:rPr lang="ar-SA" sz="2800" b="1" dirty="0" err="1" smtClean="0">
                <a:latin typeface="Arial Unicode MS" pitchFamily="34" charset="-128"/>
                <a:ea typeface="Arial Unicode MS" pitchFamily="34" charset="-128"/>
                <a:cs typeface="Arial Unicode MS" pitchFamily="34" charset="-128"/>
              </a:rPr>
              <a:t>و</a:t>
            </a:r>
            <a:r>
              <a:rPr lang="ar-SA" sz="2800" b="1" dirty="0" smtClean="0">
                <a:latin typeface="Arial Unicode MS" pitchFamily="34" charset="-128"/>
                <a:ea typeface="Arial Unicode MS" pitchFamily="34" charset="-128"/>
                <a:cs typeface="Arial Unicode MS" pitchFamily="34" charset="-128"/>
              </a:rPr>
              <a:t> ما يعرض فيها من حضارة مادية وعقلية .</a:t>
            </a:r>
          </a:p>
          <a:p>
            <a:endParaRPr lang="ar-SA" sz="2800" b="1" dirty="0" smtClean="0">
              <a:latin typeface="Arial Unicode MS" pitchFamily="34" charset="-128"/>
              <a:ea typeface="Arial Unicode MS" pitchFamily="34" charset="-128"/>
              <a:cs typeface="Arial Unicode MS" pitchFamily="34" charset="-128"/>
            </a:endParaRPr>
          </a:p>
          <a:p>
            <a:r>
              <a:rPr lang="ar-SA" sz="2800" b="1" dirty="0" smtClean="0">
                <a:latin typeface="Arial Unicode MS" pitchFamily="34" charset="-128"/>
                <a:ea typeface="Arial Unicode MS" pitchFamily="34" charset="-128"/>
                <a:cs typeface="Arial Unicode MS" pitchFamily="34" charset="-128"/>
              </a:rPr>
              <a:t>ب - أوضح العلاقة بين علم الاجتماع ( العلم الجديد ) وبين علم التاريخ ،من حيث انة يفيد في إيضاح الوقائع التاريخية وتحقيقها ،وجعل علم الاجتماع أساس لدراسة التاريخ ،كما أنه ميز بين علم الاجتماع وموضوعات بعض العلوم الآخر مثل علم الخطابة وعلم السياسة المدنية .</a:t>
            </a:r>
            <a:endParaRPr lang="ar-SA" sz="2800" b="1"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3071802" y="1071546"/>
            <a:ext cx="5286412" cy="523220"/>
          </a:xfrm>
          <a:prstGeom prst="rect">
            <a:avLst/>
          </a:prstGeom>
          <a:noFill/>
        </p:spPr>
        <p:txBody>
          <a:bodyPr wrap="square" rtlCol="1">
            <a:spAutoFit/>
          </a:bodyPr>
          <a:lstStyle/>
          <a:p>
            <a:r>
              <a:rPr lang="ar-SA" dirty="0" smtClean="0">
                <a:solidFill>
                  <a:srgbClr val="FF0000"/>
                </a:solidFill>
                <a:latin typeface="Arial Unicode MS" pitchFamily="34" charset="-128"/>
                <a:ea typeface="Arial Unicode MS" pitchFamily="34" charset="-128"/>
                <a:cs typeface="Arial Unicode MS" pitchFamily="34" charset="-128"/>
              </a:rPr>
              <a:t>  </a:t>
            </a:r>
            <a:r>
              <a:rPr lang="ar-SA" sz="2800" b="1" u="sng" dirty="0" smtClean="0">
                <a:solidFill>
                  <a:srgbClr val="FF0000"/>
                </a:solidFill>
                <a:latin typeface="Arial Unicode MS" pitchFamily="34" charset="-128"/>
                <a:ea typeface="Arial Unicode MS" pitchFamily="34" charset="-128"/>
                <a:cs typeface="Arial Unicode MS" pitchFamily="34" charset="-128"/>
              </a:rPr>
              <a:t>اشتملت على أهم النقط وهى :</a:t>
            </a:r>
            <a:endParaRPr lang="ar-SA" sz="2800" b="1" u="sng"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4" name="مربع نص 3"/>
          <p:cNvSpPr txBox="1"/>
          <p:nvPr/>
        </p:nvSpPr>
        <p:spPr>
          <a:xfrm>
            <a:off x="500034" y="1214422"/>
            <a:ext cx="8143932" cy="4031873"/>
          </a:xfrm>
          <a:prstGeom prst="rect">
            <a:avLst/>
          </a:prstGeom>
          <a:noFill/>
        </p:spPr>
        <p:txBody>
          <a:bodyPr wrap="square" rtlCol="1">
            <a:spAutoFit/>
          </a:bodyPr>
          <a:lstStyle/>
          <a:p>
            <a:pPr>
              <a:buFontTx/>
              <a:buChar char="-"/>
            </a:pPr>
            <a:r>
              <a:rPr lang="ar-SA" sz="3200" b="1" dirty="0" smtClean="0">
                <a:latin typeface="Arial Unicode MS" pitchFamily="34" charset="-128"/>
                <a:ea typeface="Arial Unicode MS" pitchFamily="34" charset="-128"/>
                <a:cs typeface="Arial Unicode MS" pitchFamily="34" charset="-128"/>
              </a:rPr>
              <a:t>7- هو المؤسس الأول لعلم الاجتماع في العالم اجمع .</a:t>
            </a:r>
            <a:endParaRPr lang="ar-SA" sz="3200" b="1" dirty="0">
              <a:latin typeface="Arial Unicode MS" pitchFamily="34" charset="-128"/>
              <a:ea typeface="Arial Unicode MS" pitchFamily="34" charset="-128"/>
              <a:cs typeface="Arial Unicode MS" pitchFamily="34" charset="-128"/>
            </a:endParaRPr>
          </a:p>
          <a:p>
            <a:pPr>
              <a:buFontTx/>
              <a:buChar char="-"/>
            </a:pPr>
            <a:r>
              <a:rPr lang="ar-SA" sz="3200" b="1" dirty="0" smtClean="0">
                <a:latin typeface="Arial Unicode MS" pitchFamily="34" charset="-128"/>
                <a:ea typeface="Arial Unicode MS" pitchFamily="34" charset="-128"/>
                <a:cs typeface="Arial Unicode MS" pitchFamily="34" charset="-128"/>
              </a:rPr>
              <a:t>8- سبق ابن خلدون كونت الذي يعتبره الغربيون أول مؤسس لعلم الاجتماع في الغرب وذلك بحوالي خمسة قرون ونصف </a:t>
            </a:r>
            <a:endParaRPr lang="ar-SA" sz="3200" b="1" dirty="0">
              <a:latin typeface="Arial Unicode MS" pitchFamily="34" charset="-128"/>
              <a:ea typeface="Arial Unicode MS" pitchFamily="34" charset="-128"/>
              <a:cs typeface="Arial Unicode MS" pitchFamily="34" charset="-128"/>
            </a:endParaRPr>
          </a:p>
          <a:p>
            <a:pPr>
              <a:buFontTx/>
              <a:buChar char="-"/>
            </a:pPr>
            <a:r>
              <a:rPr lang="ar-SA" sz="3200" b="1" dirty="0" smtClean="0">
                <a:latin typeface="Arial Unicode MS" pitchFamily="34" charset="-128"/>
                <a:ea typeface="Arial Unicode MS" pitchFamily="34" charset="-128"/>
                <a:cs typeface="Arial Unicode MS" pitchFamily="34" charset="-128"/>
              </a:rPr>
              <a:t>9- أول من تحدث عن علم الاجتماع بوصفة علماً مستقلا له موضوع ومسائل ومنهج وأسلوب علمي يتميز به 0</a:t>
            </a:r>
            <a:endParaRPr lang="ar-SA" sz="3200" b="1"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4" name="مربع نص 3"/>
          <p:cNvSpPr txBox="1"/>
          <p:nvPr/>
        </p:nvSpPr>
        <p:spPr>
          <a:xfrm>
            <a:off x="1500166" y="1214422"/>
            <a:ext cx="7143800" cy="4462760"/>
          </a:xfrm>
          <a:prstGeom prst="rect">
            <a:avLst/>
          </a:prstGeom>
          <a:noFill/>
        </p:spPr>
        <p:txBody>
          <a:bodyPr wrap="square" rtlCol="1">
            <a:spAutoFit/>
          </a:bodyPr>
          <a:lstStyle/>
          <a:p>
            <a:pPr>
              <a:buFontTx/>
              <a:buChar char="-"/>
            </a:pPr>
            <a:r>
              <a:rPr lang="ar-SA" sz="3200" b="1" dirty="0" smtClean="0"/>
              <a:t>10</a:t>
            </a:r>
            <a:r>
              <a:rPr lang="ar-SA" sz="2800" b="1" dirty="0" smtClean="0">
                <a:latin typeface="Arial Unicode MS" pitchFamily="34" charset="-128"/>
                <a:ea typeface="Arial Unicode MS" pitchFamily="34" charset="-128"/>
                <a:cs typeface="Arial Unicode MS" pitchFamily="34" charset="-128"/>
              </a:rPr>
              <a:t> - لم يكن ابن خلدون خياليا أو بعيدا عن الوقائع كسابقيه من المفكرين الاجتماعيين مثل أفلاطون الذي يتحدث عما ينبغي أن يكون في جمهوريته الفاضلة ،أو عن مجتمع مثالي وتخيل له تنظيماً معيناً مثل الفارابي 0</a:t>
            </a:r>
            <a:endParaRPr lang="ar-SA" sz="2800" b="1" dirty="0">
              <a:latin typeface="Arial Unicode MS" pitchFamily="34" charset="-128"/>
              <a:ea typeface="Arial Unicode MS" pitchFamily="34" charset="-128"/>
              <a:cs typeface="Arial Unicode MS" pitchFamily="34" charset="-128"/>
            </a:endParaRPr>
          </a:p>
          <a:p>
            <a:pPr>
              <a:buFontTx/>
              <a:buChar char="-"/>
            </a:pPr>
            <a:r>
              <a:rPr lang="ar-SA" sz="2800" b="1" dirty="0" smtClean="0">
                <a:latin typeface="Arial Unicode MS" pitchFamily="34" charset="-128"/>
                <a:ea typeface="Arial Unicode MS" pitchFamily="34" charset="-128"/>
                <a:cs typeface="Arial Unicode MS" pitchFamily="34" charset="-128"/>
              </a:rPr>
              <a:t>11-  علماء الغرب وفٌقوا عندما وصفوا ابن خلدون بأنه فيلسوف اجتماعي. </a:t>
            </a:r>
            <a:endParaRPr lang="ar-SA" sz="2800" b="1" dirty="0">
              <a:latin typeface="Arial Unicode MS" pitchFamily="34" charset="-128"/>
              <a:ea typeface="Arial Unicode MS" pitchFamily="34" charset="-128"/>
              <a:cs typeface="Arial Unicode MS" pitchFamily="34" charset="-128"/>
            </a:endParaRPr>
          </a:p>
          <a:p>
            <a:pPr>
              <a:buFontTx/>
              <a:buChar char="-"/>
            </a:pPr>
            <a:r>
              <a:rPr lang="ar-SA" sz="2800" b="1" dirty="0" smtClean="0">
                <a:latin typeface="Arial Unicode MS" pitchFamily="34" charset="-128"/>
                <a:ea typeface="Arial Unicode MS" pitchFamily="34" charset="-128"/>
                <a:cs typeface="Arial Unicode MS" pitchFamily="34" charset="-128"/>
              </a:rPr>
              <a:t> 12- أنتقد أبن خلدون موقف الفلاسفة ومنهجهم في المعرفة ودعي إلى المعرفة اليقينية الواقعية التي يمكن الوصول إليها عن طريق الملاحظة . </a:t>
            </a:r>
            <a:endParaRPr lang="ar-SA" sz="2800" b="1"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857224" y="928670"/>
            <a:ext cx="6885218" cy="1077218"/>
          </a:xfrm>
          <a:prstGeom prst="rect">
            <a:avLst/>
          </a:prstGeom>
          <a:noFill/>
        </p:spPr>
        <p:txBody>
          <a:bodyPr wrap="none" lIns="91440" tIns="45720" rIns="91440" bIns="45720">
            <a:spAutoFit/>
          </a:bodyPr>
          <a:lstStyle/>
          <a:p>
            <a:pPr algn="ctr"/>
            <a:r>
              <a:rPr lang="ar-SA" sz="32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الأسباب والعوامل  التي أثرت في أوجست كونت في</a:t>
            </a:r>
          </a:p>
          <a:p>
            <a:r>
              <a:rPr lang="ar-SA" sz="32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إنشاء هذا العلم </a:t>
            </a:r>
            <a:r>
              <a:rPr lang="ar-SA" sz="3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3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571472" y="2143116"/>
            <a:ext cx="8001056" cy="5262979"/>
          </a:xfrm>
          <a:prstGeom prst="rect">
            <a:avLst/>
          </a:prstGeom>
          <a:noFill/>
        </p:spPr>
        <p:txBody>
          <a:bodyPr wrap="square" rtlCol="1">
            <a:spAutoFit/>
          </a:bodyPr>
          <a:lstStyle/>
          <a:p>
            <a:r>
              <a:rPr lang="ar-SA" sz="2400" b="1" dirty="0" smtClean="0"/>
              <a:t>1</a:t>
            </a:r>
            <a:r>
              <a:rPr lang="ar-SA" sz="2400" b="1" dirty="0" smtClean="0">
                <a:latin typeface="Arial Unicode MS" pitchFamily="34" charset="-128"/>
                <a:ea typeface="Arial Unicode MS" pitchFamily="34" charset="-128"/>
                <a:cs typeface="Arial Unicode MS" pitchFamily="34" charset="-128"/>
              </a:rPr>
              <a:t>- الظروف الاجتماعية السيئة والتغيرات الواسعة التي حدثت في المجتمع الفرنسي ( الثورة الصناعية ) نتيجة سير المجتمع في طريق التصنيع 0</a:t>
            </a:r>
          </a:p>
          <a:p>
            <a:endParaRPr lang="ar-SA" sz="2400" b="1" dirty="0">
              <a:latin typeface="Arial Unicode MS" pitchFamily="34" charset="-128"/>
              <a:ea typeface="Arial Unicode MS" pitchFamily="34" charset="-128"/>
              <a:cs typeface="Arial Unicode MS" pitchFamily="34" charset="-128"/>
            </a:endParaRPr>
          </a:p>
          <a:p>
            <a:r>
              <a:rPr lang="ar-SA" sz="2400" b="1" dirty="0" smtClean="0">
                <a:latin typeface="Arial Unicode MS" pitchFamily="34" charset="-128"/>
                <a:ea typeface="Arial Unicode MS" pitchFamily="34" charset="-128"/>
                <a:cs typeface="Arial Unicode MS" pitchFamily="34" charset="-128"/>
              </a:rPr>
              <a:t>2- ظهور العديد من المشكلات الاجتماعية المتعددة مثل انفصال الناس عن أسرهم لساعات طويلة من اليوم للعمل ، والازدحام ، وسوء الأحوال السكنية0</a:t>
            </a:r>
          </a:p>
          <a:p>
            <a:endParaRPr lang="ar-SA" sz="2400" b="1" dirty="0">
              <a:latin typeface="Arial Unicode MS" pitchFamily="34" charset="-128"/>
              <a:ea typeface="Arial Unicode MS" pitchFamily="34" charset="-128"/>
              <a:cs typeface="Arial Unicode MS" pitchFamily="34" charset="-128"/>
            </a:endParaRPr>
          </a:p>
          <a:p>
            <a:r>
              <a:rPr lang="ar-SA" sz="2400" b="1" dirty="0" smtClean="0">
                <a:latin typeface="Arial Unicode MS" pitchFamily="34" charset="-128"/>
                <a:ea typeface="Arial Unicode MS" pitchFamily="34" charset="-128"/>
                <a:cs typeface="Arial Unicode MS" pitchFamily="34" charset="-128"/>
              </a:rPr>
              <a:t>3- ونتيجة للأسباب السابقة فكر كونت في انشأ علم جديد يتولى مسئولية تفسير هذه المتغيرات التي حدثت في المجتمع على أن يقوم هذا العلم الجديد بتطبيق المنهج العلمي في دراسة السلوك الإنساني .</a:t>
            </a:r>
          </a:p>
          <a:p>
            <a:endParaRPr lang="ar-SA" sz="2400" b="1" dirty="0"/>
          </a:p>
          <a:p>
            <a:endParaRPr lang="ar-SA" sz="2400" b="1" dirty="0"/>
          </a:p>
        </p:txBody>
      </p:sp>
    </p:spTree>
  </p:cSld>
  <p:clrMapOvr>
    <a:masterClrMapping/>
  </p:clrMapOvr>
  <p:transition spd="med">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1928794" y="1214422"/>
            <a:ext cx="6323719" cy="646331"/>
          </a:xfrm>
          <a:prstGeom prst="rect">
            <a:avLst/>
          </a:prstGeom>
          <a:noFill/>
        </p:spPr>
        <p:txBody>
          <a:bodyPr wrap="none" lIns="91440" tIns="45720" rIns="91440" bIns="45720">
            <a:spAutoFit/>
          </a:bodyPr>
          <a:lstStyle/>
          <a:p>
            <a:pPr algn="ctr"/>
            <a:r>
              <a:rPr lang="ar-SA" sz="36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مصطلح علم الاجتماع : (</a:t>
            </a:r>
            <a:r>
              <a:rPr lang="en-US" sz="36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sociology</a:t>
            </a:r>
            <a:r>
              <a:rPr lang="ar-SA" sz="36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3600" b="1" u="sng"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785786" y="2357430"/>
            <a:ext cx="7786742" cy="3108543"/>
          </a:xfrm>
          <a:prstGeom prst="rect">
            <a:avLst/>
          </a:prstGeom>
          <a:noFill/>
        </p:spPr>
        <p:txBody>
          <a:bodyPr wrap="square" rtlCol="1">
            <a:spAutoFit/>
          </a:bodyPr>
          <a:lstStyle/>
          <a:p>
            <a:r>
              <a:rPr lang="ar-SA" sz="2800" b="1" dirty="0" smtClean="0">
                <a:latin typeface="Arial Unicode MS" pitchFamily="34" charset="-128"/>
                <a:ea typeface="Arial Unicode MS" pitchFamily="34" charset="-128"/>
                <a:cs typeface="Arial Unicode MS" pitchFamily="34" charset="-128"/>
              </a:rPr>
              <a:t>صاغ مفهوم علم الاجتماع في القرن التاسع عشر الميلادي أوجست كونت وهو مصطلح مزيج من اللاتينية واليونانية ويتكون من مقطعين هما : </a:t>
            </a:r>
            <a:endParaRPr lang="ar-SA" sz="2800" b="1" dirty="0">
              <a:latin typeface="Arial Unicode MS" pitchFamily="34" charset="-128"/>
              <a:ea typeface="Arial Unicode MS" pitchFamily="34" charset="-128"/>
              <a:cs typeface="Arial Unicode MS" pitchFamily="34" charset="-128"/>
            </a:endParaRPr>
          </a:p>
          <a:p>
            <a:r>
              <a:rPr lang="ar-SA" sz="2800" b="1" dirty="0" smtClean="0">
                <a:latin typeface="Arial Unicode MS" pitchFamily="34" charset="-128"/>
                <a:ea typeface="Arial Unicode MS" pitchFamily="34" charset="-128"/>
                <a:cs typeface="Arial Unicode MS" pitchFamily="34" charset="-128"/>
              </a:rPr>
              <a:t>1- (</a:t>
            </a:r>
            <a:r>
              <a:rPr lang="en-US" sz="2800" b="1" dirty="0" smtClean="0">
                <a:latin typeface="Arial Unicode MS" pitchFamily="34" charset="-128"/>
                <a:ea typeface="Arial Unicode MS" pitchFamily="34" charset="-128"/>
                <a:cs typeface="Arial Unicode MS" pitchFamily="34" charset="-128"/>
              </a:rPr>
              <a:t>socio</a:t>
            </a:r>
            <a:r>
              <a:rPr lang="ar-SA" sz="2800" b="1" dirty="0" smtClean="0">
                <a:latin typeface="Arial Unicode MS" pitchFamily="34" charset="-128"/>
                <a:ea typeface="Arial Unicode MS" pitchFamily="34" charset="-128"/>
                <a:cs typeface="Arial Unicode MS" pitchFamily="34" charset="-128"/>
              </a:rPr>
              <a:t>)</a:t>
            </a:r>
            <a:r>
              <a:rPr lang="en-US" sz="2800" b="1" dirty="0" smtClean="0">
                <a:latin typeface="Arial Unicode MS" pitchFamily="34" charset="-128"/>
                <a:ea typeface="Arial Unicode MS" pitchFamily="34" charset="-128"/>
                <a:cs typeface="Arial Unicode MS" pitchFamily="34" charset="-128"/>
              </a:rPr>
              <a:t> </a:t>
            </a:r>
            <a:r>
              <a:rPr lang="ar-SA" sz="2800" b="1" dirty="0" smtClean="0">
                <a:latin typeface="Arial Unicode MS" pitchFamily="34" charset="-128"/>
                <a:ea typeface="Arial Unicode MS" pitchFamily="34" charset="-128"/>
                <a:cs typeface="Arial Unicode MS" pitchFamily="34" charset="-128"/>
              </a:rPr>
              <a:t> ويشير إلى المجتمع .</a:t>
            </a:r>
          </a:p>
          <a:p>
            <a:r>
              <a:rPr lang="ar-SA" sz="2800" b="1" dirty="0" smtClean="0">
                <a:latin typeface="Arial Unicode MS" pitchFamily="34" charset="-128"/>
                <a:ea typeface="Arial Unicode MS" pitchFamily="34" charset="-128"/>
                <a:cs typeface="Arial Unicode MS" pitchFamily="34" charset="-128"/>
              </a:rPr>
              <a:t>2- (</a:t>
            </a:r>
            <a:r>
              <a:rPr lang="en-US" sz="2800" b="1" dirty="0" smtClean="0">
                <a:latin typeface="Arial Unicode MS" pitchFamily="34" charset="-128"/>
                <a:ea typeface="Arial Unicode MS" pitchFamily="34" charset="-128"/>
                <a:cs typeface="Arial Unicode MS" pitchFamily="34" charset="-128"/>
              </a:rPr>
              <a:t>logy</a:t>
            </a:r>
            <a:r>
              <a:rPr lang="ar-SA" sz="2800" b="1" dirty="0" smtClean="0">
                <a:latin typeface="Arial Unicode MS" pitchFamily="34" charset="-128"/>
                <a:ea typeface="Arial Unicode MS" pitchFamily="34" charset="-128"/>
                <a:cs typeface="Arial Unicode MS" pitchFamily="34" charset="-128"/>
              </a:rPr>
              <a:t>)</a:t>
            </a:r>
            <a:r>
              <a:rPr lang="en-US" sz="2800" b="1" dirty="0" smtClean="0">
                <a:latin typeface="Arial Unicode MS" pitchFamily="34" charset="-128"/>
                <a:ea typeface="Arial Unicode MS" pitchFamily="34" charset="-128"/>
                <a:cs typeface="Arial Unicode MS" pitchFamily="34" charset="-128"/>
              </a:rPr>
              <a:t> </a:t>
            </a:r>
            <a:r>
              <a:rPr lang="ar-SA" sz="2800" b="1" dirty="0" smtClean="0">
                <a:latin typeface="Arial Unicode MS" pitchFamily="34" charset="-128"/>
                <a:ea typeface="Arial Unicode MS" pitchFamily="34" charset="-128"/>
                <a:cs typeface="Arial Unicode MS" pitchFamily="34" charset="-128"/>
              </a:rPr>
              <a:t>ويشير إلى العلم .</a:t>
            </a:r>
          </a:p>
          <a:p>
            <a:r>
              <a:rPr lang="ar-SA" sz="2800" b="1" dirty="0" smtClean="0">
                <a:latin typeface="Arial Unicode MS" pitchFamily="34" charset="-128"/>
                <a:ea typeface="Arial Unicode MS" pitchFamily="34" charset="-128"/>
                <a:cs typeface="Arial Unicode MS" pitchFamily="34" charset="-128"/>
              </a:rPr>
              <a:t>وعلى هذا الأساس يعطينا تعريفاً أولياً لهذا العلم على أنه علم الاجتماع 0</a:t>
            </a:r>
            <a:endParaRPr lang="ar-SA" sz="2800" b="1"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214282" y="0"/>
            <a:ext cx="9144000" cy="6858000"/>
          </a:xfrm>
          <a:prstGeom prst="rect">
            <a:avLst/>
          </a:prstGeom>
        </p:spPr>
      </p:pic>
      <p:sp>
        <p:nvSpPr>
          <p:cNvPr id="3" name="مستطيل 2"/>
          <p:cNvSpPr/>
          <p:nvPr/>
        </p:nvSpPr>
        <p:spPr>
          <a:xfrm>
            <a:off x="2786050" y="1214422"/>
            <a:ext cx="5833648" cy="707886"/>
          </a:xfrm>
          <a:prstGeom prst="rect">
            <a:avLst/>
          </a:prstGeom>
          <a:noFill/>
        </p:spPr>
        <p:txBody>
          <a:bodyPr wrap="none" lIns="91440" tIns="45720" rIns="91440" bIns="45720">
            <a:spAutoFit/>
          </a:bodyPr>
          <a:lstStyle/>
          <a:p>
            <a:pPr algn="ctr"/>
            <a:r>
              <a:rPr lang="ar-SA" sz="36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أقسام علم الاجتماع كما يراها كونت :</a:t>
            </a:r>
            <a:r>
              <a:rPr lang="ar-SA" sz="40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ar-SA" sz="4000" b="1" u="sng"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2786050" y="2071678"/>
            <a:ext cx="3643338" cy="954107"/>
          </a:xfrm>
          <a:prstGeom prst="rect">
            <a:avLst/>
          </a:prstGeom>
          <a:noFill/>
        </p:spPr>
        <p:txBody>
          <a:bodyPr wrap="square" rtlCol="1">
            <a:spAutoFit/>
          </a:bodyPr>
          <a:lstStyle/>
          <a:p>
            <a:r>
              <a:rPr lang="ar-SA" sz="2800" b="1" dirty="0" smtClean="0"/>
              <a:t>قسم كونت علم الاجتماع إلى قسمين هما :</a:t>
            </a:r>
            <a:endParaRPr lang="ar-SA" sz="2800" b="1" dirty="0"/>
          </a:p>
        </p:txBody>
      </p:sp>
      <p:cxnSp>
        <p:nvCxnSpPr>
          <p:cNvPr id="7" name="رابط مستقيم 6"/>
          <p:cNvCxnSpPr/>
          <p:nvPr/>
        </p:nvCxnSpPr>
        <p:spPr>
          <a:xfrm>
            <a:off x="2285984" y="3143248"/>
            <a:ext cx="5286412" cy="1588"/>
          </a:xfrm>
          <a:prstGeom prst="line">
            <a:avLst/>
          </a:prstGeom>
        </p:spPr>
        <p:style>
          <a:lnRef idx="3">
            <a:schemeClr val="dk1"/>
          </a:lnRef>
          <a:fillRef idx="0">
            <a:schemeClr val="dk1"/>
          </a:fillRef>
          <a:effectRef idx="2">
            <a:schemeClr val="dk1"/>
          </a:effectRef>
          <a:fontRef idx="minor">
            <a:schemeClr val="tx1"/>
          </a:fontRef>
        </p:style>
      </p:cxnSp>
      <p:cxnSp>
        <p:nvCxnSpPr>
          <p:cNvPr id="9" name="رابط كسهم مستقيم 8"/>
          <p:cNvCxnSpPr/>
          <p:nvPr/>
        </p:nvCxnSpPr>
        <p:spPr>
          <a:xfrm rot="5400000">
            <a:off x="1893869" y="3535363"/>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رابط كسهم مستقيم 10"/>
          <p:cNvCxnSpPr/>
          <p:nvPr/>
        </p:nvCxnSpPr>
        <p:spPr>
          <a:xfrm rot="5400000">
            <a:off x="7108843" y="3535363"/>
            <a:ext cx="785024"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3" name="مربع نص 12"/>
          <p:cNvSpPr txBox="1"/>
          <p:nvPr/>
        </p:nvSpPr>
        <p:spPr>
          <a:xfrm>
            <a:off x="6143636" y="4000504"/>
            <a:ext cx="2428892" cy="1569660"/>
          </a:xfrm>
          <a:prstGeom prst="rect">
            <a:avLst/>
          </a:prstGeom>
          <a:noFill/>
        </p:spPr>
        <p:txBody>
          <a:bodyPr wrap="square" rtlCol="1">
            <a:spAutoFit/>
          </a:bodyPr>
          <a:lstStyle/>
          <a:p>
            <a:r>
              <a:rPr lang="ar-SA" sz="2400" b="1" dirty="0" smtClean="0"/>
              <a:t>الاستتاتيكا الاجتماعية </a:t>
            </a:r>
          </a:p>
          <a:p>
            <a:r>
              <a:rPr lang="en-US" sz="2400" b="1" dirty="0" smtClean="0"/>
              <a:t>Social statics</a:t>
            </a:r>
            <a:endParaRPr lang="en-US" sz="2400" b="1" dirty="0"/>
          </a:p>
          <a:p>
            <a:r>
              <a:rPr lang="ar-SA" sz="2400" b="1" dirty="0" smtClean="0"/>
              <a:t>تدرس شروط وجود المجتمع </a:t>
            </a:r>
            <a:endParaRPr lang="ar-SA" sz="2400" b="1" dirty="0"/>
          </a:p>
        </p:txBody>
      </p:sp>
      <p:sp>
        <p:nvSpPr>
          <p:cNvPr id="15" name="مربع نص 14"/>
          <p:cNvSpPr txBox="1"/>
          <p:nvPr/>
        </p:nvSpPr>
        <p:spPr>
          <a:xfrm>
            <a:off x="1000100" y="3929066"/>
            <a:ext cx="2286016" cy="1569660"/>
          </a:xfrm>
          <a:prstGeom prst="rect">
            <a:avLst/>
          </a:prstGeom>
          <a:noFill/>
        </p:spPr>
        <p:txBody>
          <a:bodyPr wrap="square" rtlCol="1">
            <a:spAutoFit/>
          </a:bodyPr>
          <a:lstStyle/>
          <a:p>
            <a:r>
              <a:rPr lang="ar-SA" sz="2400" b="1" dirty="0" smtClean="0"/>
              <a:t>الديناميكا الاجتماعية </a:t>
            </a:r>
          </a:p>
          <a:p>
            <a:r>
              <a:rPr lang="en-US" sz="2400" b="1" dirty="0" smtClean="0"/>
              <a:t>Social dynamics</a:t>
            </a:r>
            <a:endParaRPr lang="en-US" sz="2400" b="1" dirty="0"/>
          </a:p>
          <a:p>
            <a:r>
              <a:rPr lang="ar-SA" sz="2400" b="1" dirty="0" smtClean="0"/>
              <a:t>تدرس حركة المجتمع المستمرة </a:t>
            </a:r>
            <a:endParaRPr lang="ar-SA" sz="2400" b="1" dirty="0"/>
          </a:p>
        </p:txBody>
      </p:sp>
      <p:cxnSp>
        <p:nvCxnSpPr>
          <p:cNvPr id="10" name="رابط كسهم مستقيم 9"/>
          <p:cNvCxnSpPr/>
          <p:nvPr/>
        </p:nvCxnSpPr>
        <p:spPr>
          <a:xfrm rot="5400000">
            <a:off x="4394199" y="2820983"/>
            <a:ext cx="785024"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med">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1071538" y="1000108"/>
            <a:ext cx="7572428" cy="5632311"/>
          </a:xfrm>
          <a:prstGeom prst="rect">
            <a:avLst/>
          </a:prstGeom>
          <a:noFill/>
        </p:spPr>
        <p:txBody>
          <a:bodyPr wrap="square" rtlCol="1">
            <a:spAutoFit/>
          </a:bodyPr>
          <a:lstStyle/>
          <a:p>
            <a:pPr>
              <a:buFontTx/>
              <a:buChar char="-"/>
            </a:pPr>
            <a:r>
              <a:rPr lang="ar-SA" sz="3600" b="1" dirty="0" smtClean="0">
                <a:latin typeface="Arial Unicode MS" pitchFamily="34" charset="-128"/>
                <a:ea typeface="Arial Unicode MS" pitchFamily="34" charset="-128"/>
                <a:cs typeface="Arial Unicode MS" pitchFamily="34" charset="-128"/>
              </a:rPr>
              <a:t>هذا التقسيم هو التقسيم التقليدي الذي كان سائدا في ذلك العصر ( علم الفيزياء )</a:t>
            </a:r>
          </a:p>
          <a:p>
            <a:pPr>
              <a:buFontTx/>
              <a:buChar char="-"/>
            </a:pPr>
            <a:r>
              <a:rPr lang="ar-SA" sz="3600" b="1" dirty="0">
                <a:latin typeface="Arial Unicode MS" pitchFamily="34" charset="-128"/>
                <a:ea typeface="Arial Unicode MS" pitchFamily="34" charset="-128"/>
                <a:cs typeface="Arial Unicode MS" pitchFamily="34" charset="-128"/>
              </a:rPr>
              <a:t> </a:t>
            </a:r>
            <a:r>
              <a:rPr lang="ar-SA" sz="3600" b="1" dirty="0" smtClean="0">
                <a:latin typeface="Arial Unicode MS" pitchFamily="34" charset="-128"/>
                <a:ea typeface="Arial Unicode MS" pitchFamily="34" charset="-128"/>
                <a:cs typeface="Arial Unicode MS" pitchFamily="34" charset="-128"/>
              </a:rPr>
              <a:t>كان كونت يرغب في تسمية علمه الجديد الذي يدرس المجتمع ( الفيزياء الاجتماعية )0</a:t>
            </a:r>
          </a:p>
          <a:p>
            <a:pPr>
              <a:buFontTx/>
              <a:buChar char="-"/>
            </a:pPr>
            <a:r>
              <a:rPr lang="ar-SA" sz="3600" b="1" dirty="0" smtClean="0">
                <a:latin typeface="Arial Unicode MS" pitchFamily="34" charset="-128"/>
                <a:ea typeface="Arial Unicode MS" pitchFamily="34" charset="-128"/>
                <a:cs typeface="Arial Unicode MS" pitchFamily="34" charset="-128"/>
              </a:rPr>
              <a:t> وكانت وجهة نظره تقوم في أن المجتمع يمكن دراسته بنفس الطريقة التي يمكن بها دراسة الظواهر المختلفة الموجودة في الكون .</a:t>
            </a:r>
          </a:p>
          <a:p>
            <a:pPr>
              <a:buFontTx/>
              <a:buChar char="-"/>
            </a:pPr>
            <a:r>
              <a:rPr lang="ar-SA" sz="3600" b="1" dirty="0">
                <a:latin typeface="Arial Unicode MS" pitchFamily="34" charset="-128"/>
                <a:ea typeface="Arial Unicode MS" pitchFamily="34" charset="-128"/>
                <a:cs typeface="Arial Unicode MS" pitchFamily="34" charset="-128"/>
              </a:rPr>
              <a:t> </a:t>
            </a:r>
          </a:p>
        </p:txBody>
      </p:sp>
    </p:spTree>
  </p:cSld>
  <p:clrMapOvr>
    <a:masterClrMapping/>
  </p:clrMapOvr>
  <p:transition spd="med">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1071538" y="1000108"/>
            <a:ext cx="7572428" cy="4524315"/>
          </a:xfrm>
          <a:prstGeom prst="rect">
            <a:avLst/>
          </a:prstGeom>
          <a:noFill/>
        </p:spPr>
        <p:txBody>
          <a:bodyPr wrap="square" rtlCol="1">
            <a:spAutoFit/>
          </a:bodyPr>
          <a:lstStyle/>
          <a:p>
            <a:pPr>
              <a:buFontTx/>
              <a:buChar char="-"/>
            </a:pPr>
            <a:r>
              <a:rPr lang="ar-SA" sz="3200" b="1" dirty="0" smtClean="0">
                <a:latin typeface="Arial Unicode MS" pitchFamily="34" charset="-128"/>
                <a:ea typeface="Arial Unicode MS" pitchFamily="34" charset="-128"/>
                <a:cs typeface="Arial Unicode MS" pitchFamily="34" charset="-128"/>
              </a:rPr>
              <a:t>تخلى كونت عن هذه الفكرة والتسمية بعد أن نشر الباحث البلجيكي ( أدولف كيتيليه )) كتابه دراسات إحصائية فى المجتمع أطلق عليه نفس هذه التسمية أي الفيزياء الاجتماعية </a:t>
            </a:r>
          </a:p>
          <a:p>
            <a:pPr>
              <a:buFontTx/>
              <a:buChar char="-"/>
            </a:pPr>
            <a:r>
              <a:rPr lang="ar-SA" sz="3200" b="1" dirty="0">
                <a:latin typeface="Arial Unicode MS" pitchFamily="34" charset="-128"/>
                <a:ea typeface="Arial Unicode MS" pitchFamily="34" charset="-128"/>
                <a:cs typeface="Arial Unicode MS" pitchFamily="34" charset="-128"/>
              </a:rPr>
              <a:t> </a:t>
            </a:r>
            <a:r>
              <a:rPr lang="ar-SA" sz="3200" b="1" dirty="0" smtClean="0">
                <a:latin typeface="Arial Unicode MS" pitchFamily="34" charset="-128"/>
                <a:ea typeface="Arial Unicode MS" pitchFamily="34" charset="-128"/>
                <a:cs typeface="Arial Unicode MS" pitchFamily="34" charset="-128"/>
              </a:rPr>
              <a:t>تقسيم كونت لعلم الاجتماع مازال يستخدم حتى ألان وان كان التعبير عنة يتخذ اصطلاحات مختلفة مثل البناء الأجتماعى بدلاً من الاستاتيكا الاجتماعية , والتغير الأجتماعى بدلاً من الديناميكا الاجتماعية 0</a:t>
            </a:r>
            <a:endParaRPr lang="ar-SA" sz="3200" b="1"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1071538" y="1000108"/>
            <a:ext cx="7572428" cy="4031873"/>
          </a:xfrm>
          <a:prstGeom prst="rect">
            <a:avLst/>
          </a:prstGeom>
          <a:noFill/>
        </p:spPr>
        <p:txBody>
          <a:bodyPr wrap="square" rtlCol="1">
            <a:spAutoFit/>
          </a:bodyPr>
          <a:lstStyle/>
          <a:p>
            <a:endParaRPr lang="ar-SA" sz="3200" b="1" dirty="0" smtClean="0">
              <a:latin typeface="Arial Unicode MS" pitchFamily="34" charset="-128"/>
              <a:ea typeface="Arial Unicode MS" pitchFamily="34" charset="-128"/>
              <a:cs typeface="Arial Unicode MS" pitchFamily="34" charset="-128"/>
            </a:endParaRPr>
          </a:p>
          <a:p>
            <a:r>
              <a:rPr lang="ar-SA" sz="3200" b="1" u="sng" dirty="0" smtClean="0">
                <a:solidFill>
                  <a:srgbClr val="FF0000"/>
                </a:solidFill>
                <a:latin typeface="Arial Unicode MS" pitchFamily="34" charset="-128"/>
                <a:ea typeface="Arial Unicode MS" pitchFamily="34" charset="-128"/>
                <a:cs typeface="Arial Unicode MS" pitchFamily="34" charset="-128"/>
              </a:rPr>
              <a:t>ثانياً : موضوع الدراسات في علم الاجتماع </a:t>
            </a:r>
            <a:r>
              <a:rPr lang="ar-SA" sz="3200" b="1" dirty="0" smtClean="0">
                <a:latin typeface="Arial Unicode MS" pitchFamily="34" charset="-128"/>
                <a:ea typeface="Arial Unicode MS" pitchFamily="34" charset="-128"/>
                <a:cs typeface="Arial Unicode MS" pitchFamily="34" charset="-128"/>
              </a:rPr>
              <a:t>0 </a:t>
            </a:r>
          </a:p>
          <a:p>
            <a:endParaRPr lang="ar-SA" sz="3200" b="1" dirty="0" smtClean="0">
              <a:latin typeface="Arial Unicode MS" pitchFamily="34" charset="-128"/>
              <a:ea typeface="Arial Unicode MS" pitchFamily="34" charset="-128"/>
              <a:cs typeface="Arial Unicode MS" pitchFamily="34" charset="-128"/>
            </a:endParaRPr>
          </a:p>
          <a:p>
            <a:r>
              <a:rPr lang="ar-SA" sz="3200" b="1" dirty="0" smtClean="0">
                <a:latin typeface="Arial Unicode MS" pitchFamily="34" charset="-128"/>
                <a:ea typeface="Arial Unicode MS" pitchFamily="34" charset="-128"/>
                <a:cs typeface="Arial Unicode MS" pitchFamily="34" charset="-128"/>
              </a:rPr>
              <a:t>- أن من يستعرض التعاريف المختلفة التي وضعها العلماء لعلم الاجتماع نجد أن هذه التعاريف تحدد ( موضوع الدراسة في علم الاجتماع ) وقد مرت بثلاث  خطوات على النحو التالى : </a:t>
            </a:r>
            <a:endParaRPr lang="ar-SA" sz="3200" b="1"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sp>
        <p:nvSpPr>
          <p:cNvPr id="3" name="عنوان فرعي 2"/>
          <p:cNvSpPr>
            <a:spLocks noGrp="1"/>
          </p:cNvSpPr>
          <p:nvPr>
            <p:ph type="subTitle" idx="1"/>
          </p:nvPr>
        </p:nvSpPr>
        <p:spPr/>
        <p:txBody>
          <a:bodyPr/>
          <a:lstStyle/>
          <a:p>
            <a:endParaRPr lang="ar-SA" dirty="0"/>
          </a:p>
        </p:txBody>
      </p:sp>
      <p:pic>
        <p:nvPicPr>
          <p:cNvPr id="1026" name="Picture 2" descr="E:\اطارات\IQ550717.jpg"/>
          <p:cNvPicPr>
            <a:picLocks noChangeAspect="1" noChangeArrowheads="1"/>
          </p:cNvPicPr>
          <p:nvPr/>
        </p:nvPicPr>
        <p:blipFill>
          <a:blip r:embed="rId2" cstate="print"/>
          <a:srcRect/>
          <a:stretch>
            <a:fillRect/>
          </a:stretch>
        </p:blipFill>
        <p:spPr bwMode="auto">
          <a:xfrm>
            <a:off x="285720" y="0"/>
            <a:ext cx="9208339" cy="6858000"/>
          </a:xfrm>
          <a:prstGeom prst="rect">
            <a:avLst/>
          </a:prstGeom>
          <a:noFill/>
        </p:spPr>
      </p:pic>
      <p:sp>
        <p:nvSpPr>
          <p:cNvPr id="6" name="مربع نص 5"/>
          <p:cNvSpPr txBox="1"/>
          <p:nvPr/>
        </p:nvSpPr>
        <p:spPr>
          <a:xfrm>
            <a:off x="4716016" y="2060848"/>
            <a:ext cx="184731" cy="369332"/>
          </a:xfrm>
          <a:prstGeom prst="rect">
            <a:avLst/>
          </a:prstGeom>
          <a:noFill/>
        </p:spPr>
        <p:txBody>
          <a:bodyPr wrap="none" rtlCol="1">
            <a:spAutoFit/>
          </a:bodyPr>
          <a:lstStyle/>
          <a:p>
            <a:endParaRPr lang="ar-SA" dirty="0"/>
          </a:p>
        </p:txBody>
      </p:sp>
      <p:sp>
        <p:nvSpPr>
          <p:cNvPr id="7" name="مربع نص 6"/>
          <p:cNvSpPr txBox="1"/>
          <p:nvPr/>
        </p:nvSpPr>
        <p:spPr>
          <a:xfrm rot="20768123">
            <a:off x="998999" y="993721"/>
            <a:ext cx="5391433" cy="646331"/>
          </a:xfrm>
          <a:prstGeom prst="rect">
            <a:avLst/>
          </a:prstGeom>
          <a:noFill/>
        </p:spPr>
        <p:txBody>
          <a:bodyPr wrap="square" rtlCol="1">
            <a:spAutoFit/>
          </a:bodyPr>
          <a:lstStyle/>
          <a:p>
            <a:pPr algn="ctr"/>
            <a:r>
              <a:rPr lang="ar-SA" sz="3600" b="1" u="sng" dirty="0" smtClean="0"/>
              <a:t>موضوع الدراسة في علم الاجتماع</a:t>
            </a:r>
            <a:endParaRPr lang="ar-SA" sz="3600" b="1" u="sng" dirty="0"/>
          </a:p>
        </p:txBody>
      </p:sp>
      <p:sp>
        <p:nvSpPr>
          <p:cNvPr id="9" name="سهم لأعلى 8"/>
          <p:cNvSpPr/>
          <p:nvPr/>
        </p:nvSpPr>
        <p:spPr>
          <a:xfrm rot="9994350">
            <a:off x="5995233" y="969964"/>
            <a:ext cx="294531" cy="979453"/>
          </a:xfrm>
          <a:prstGeom prst="upArrow">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سهم لأعلى 9"/>
          <p:cNvSpPr/>
          <p:nvPr/>
        </p:nvSpPr>
        <p:spPr>
          <a:xfrm rot="9994350">
            <a:off x="4110192" y="1449547"/>
            <a:ext cx="294531" cy="979453"/>
          </a:xfrm>
          <a:prstGeom prst="upArrow">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سهم لأعلى 10"/>
          <p:cNvSpPr/>
          <p:nvPr/>
        </p:nvSpPr>
        <p:spPr>
          <a:xfrm rot="9994350">
            <a:off x="1681300" y="2021051"/>
            <a:ext cx="294531" cy="979453"/>
          </a:xfrm>
          <a:prstGeom prst="upArrow">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مربع نص 11"/>
          <p:cNvSpPr txBox="1"/>
          <p:nvPr/>
        </p:nvSpPr>
        <p:spPr>
          <a:xfrm rot="20839541">
            <a:off x="5854564" y="1899211"/>
            <a:ext cx="1847888" cy="1477328"/>
          </a:xfrm>
          <a:prstGeom prst="rect">
            <a:avLst/>
          </a:prstGeom>
          <a:noFill/>
        </p:spPr>
        <p:txBody>
          <a:bodyPr wrap="square" rtlCol="1">
            <a:spAutoFit/>
          </a:bodyPr>
          <a:lstStyle/>
          <a:p>
            <a:r>
              <a:rPr lang="ar-SA" b="1" u="sng" dirty="0" smtClean="0">
                <a:solidFill>
                  <a:srgbClr val="FF0000"/>
                </a:solidFill>
              </a:rPr>
              <a:t>المرحلة الأولى </a:t>
            </a:r>
          </a:p>
          <a:p>
            <a:r>
              <a:rPr lang="ar-SA" b="1" dirty="0" smtClean="0"/>
              <a:t>ومرت بثلاث خطوات واقتصرت على تحديد موضوع واحد لتوضيح موضوع الدراسة </a:t>
            </a:r>
            <a:endParaRPr lang="ar-SA" b="1" dirty="0"/>
          </a:p>
        </p:txBody>
      </p:sp>
      <p:sp>
        <p:nvSpPr>
          <p:cNvPr id="13" name="مربع نص 12"/>
          <p:cNvSpPr txBox="1"/>
          <p:nvPr/>
        </p:nvSpPr>
        <p:spPr>
          <a:xfrm rot="20839541">
            <a:off x="3608833" y="2480967"/>
            <a:ext cx="1910586" cy="1200329"/>
          </a:xfrm>
          <a:prstGeom prst="rect">
            <a:avLst/>
          </a:prstGeom>
          <a:noFill/>
        </p:spPr>
        <p:txBody>
          <a:bodyPr wrap="square" rtlCol="1">
            <a:spAutoFit/>
          </a:bodyPr>
          <a:lstStyle/>
          <a:p>
            <a:r>
              <a:rPr lang="ar-SA" b="1" u="sng" dirty="0" smtClean="0">
                <a:solidFill>
                  <a:srgbClr val="FF0000"/>
                </a:solidFill>
              </a:rPr>
              <a:t>المرحلة الثانية : </a:t>
            </a:r>
            <a:r>
              <a:rPr lang="ar-SA" b="1" dirty="0" smtClean="0"/>
              <a:t>وتسمت بأنها لاتحد موضوع واحد وإنما حددت طريقة الدراسة </a:t>
            </a:r>
          </a:p>
        </p:txBody>
      </p:sp>
      <p:sp>
        <p:nvSpPr>
          <p:cNvPr id="14" name="مربع نص 13"/>
          <p:cNvSpPr txBox="1"/>
          <p:nvPr/>
        </p:nvSpPr>
        <p:spPr>
          <a:xfrm rot="20839541">
            <a:off x="1347480" y="3272055"/>
            <a:ext cx="2380549" cy="1477328"/>
          </a:xfrm>
          <a:prstGeom prst="rect">
            <a:avLst/>
          </a:prstGeom>
          <a:noFill/>
        </p:spPr>
        <p:txBody>
          <a:bodyPr wrap="square" rtlCol="1">
            <a:spAutoFit/>
          </a:bodyPr>
          <a:lstStyle/>
          <a:p>
            <a:r>
              <a:rPr lang="ar-SA" b="1" u="sng" dirty="0" smtClean="0">
                <a:solidFill>
                  <a:srgbClr val="FF0000"/>
                </a:solidFill>
              </a:rPr>
              <a:t>المرحلة الثالثة : </a:t>
            </a:r>
          </a:p>
          <a:p>
            <a:r>
              <a:rPr lang="ar-SA" b="1" dirty="0" smtClean="0"/>
              <a:t>وهى ما وصل إلية علم الاجتماع من تطور وتمثل ذلك في تعريف عالم الاجتماع   الأمريكي سور وكين </a:t>
            </a:r>
          </a:p>
        </p:txBody>
      </p:sp>
    </p:spTree>
  </p:cSld>
  <p:clrMapOvr>
    <a:masterClrMapping/>
  </p:clrMapOvr>
  <p:transition spd="med">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dirty="0"/>
          </a:p>
        </p:txBody>
      </p:sp>
      <p:pic>
        <p:nvPicPr>
          <p:cNvPr id="2050"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cxnSp>
        <p:nvCxnSpPr>
          <p:cNvPr id="9" name="رابط مستقيم 8"/>
          <p:cNvCxnSpPr/>
          <p:nvPr/>
        </p:nvCxnSpPr>
        <p:spPr>
          <a:xfrm>
            <a:off x="1000100" y="3286124"/>
            <a:ext cx="6912768" cy="0"/>
          </a:xfrm>
          <a:prstGeom prst="line">
            <a:avLst/>
          </a:prstGeom>
        </p:spPr>
        <p:style>
          <a:lnRef idx="3">
            <a:schemeClr val="dk1"/>
          </a:lnRef>
          <a:fillRef idx="0">
            <a:schemeClr val="dk1"/>
          </a:fillRef>
          <a:effectRef idx="2">
            <a:schemeClr val="dk1"/>
          </a:effectRef>
          <a:fontRef idx="minor">
            <a:schemeClr val="tx1"/>
          </a:fontRef>
        </p:style>
      </p:cxnSp>
      <p:cxnSp>
        <p:nvCxnSpPr>
          <p:cNvPr id="11" name="رابط كسهم مستقيم 10"/>
          <p:cNvCxnSpPr/>
          <p:nvPr/>
        </p:nvCxnSpPr>
        <p:spPr>
          <a:xfrm rot="5400000">
            <a:off x="7570513" y="3573759"/>
            <a:ext cx="576064"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رابط كسهم مستقيم 12"/>
          <p:cNvCxnSpPr/>
          <p:nvPr/>
        </p:nvCxnSpPr>
        <p:spPr>
          <a:xfrm rot="5400000">
            <a:off x="4428778" y="3572222"/>
            <a:ext cx="57606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1" name="رابط كسهم مستقيم 20"/>
          <p:cNvCxnSpPr/>
          <p:nvPr/>
        </p:nvCxnSpPr>
        <p:spPr>
          <a:xfrm rot="5400000">
            <a:off x="784300" y="3573362"/>
            <a:ext cx="575270"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4" name="مستطيل مستدير الزوايا 23"/>
          <p:cNvSpPr/>
          <p:nvPr/>
        </p:nvSpPr>
        <p:spPr>
          <a:xfrm>
            <a:off x="6588224" y="4005064"/>
            <a:ext cx="2232248" cy="1638514"/>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endParaRPr lang="ar-SA" dirty="0"/>
          </a:p>
        </p:txBody>
      </p:sp>
      <p:sp>
        <p:nvSpPr>
          <p:cNvPr id="25" name="مستطيل مستدير الزوايا 24"/>
          <p:cNvSpPr/>
          <p:nvPr/>
        </p:nvSpPr>
        <p:spPr>
          <a:xfrm>
            <a:off x="3563888" y="4005064"/>
            <a:ext cx="2508310" cy="1852828"/>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endParaRPr lang="ar-SA" dirty="0"/>
          </a:p>
        </p:txBody>
      </p:sp>
      <p:sp>
        <p:nvSpPr>
          <p:cNvPr id="27" name="مستطيل مستدير الزوايا 26"/>
          <p:cNvSpPr/>
          <p:nvPr/>
        </p:nvSpPr>
        <p:spPr>
          <a:xfrm>
            <a:off x="357158" y="3857628"/>
            <a:ext cx="3000396" cy="2071702"/>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endParaRPr lang="ar-SA" dirty="0"/>
          </a:p>
        </p:txBody>
      </p:sp>
      <p:sp>
        <p:nvSpPr>
          <p:cNvPr id="31" name="مربع نص 30"/>
          <p:cNvSpPr txBox="1"/>
          <p:nvPr/>
        </p:nvSpPr>
        <p:spPr>
          <a:xfrm>
            <a:off x="6444208" y="3929066"/>
            <a:ext cx="2214008" cy="1569660"/>
          </a:xfrm>
          <a:prstGeom prst="rect">
            <a:avLst/>
          </a:prstGeom>
          <a:noFill/>
        </p:spPr>
        <p:txBody>
          <a:bodyPr wrap="square" rtlCol="1">
            <a:spAutoFit/>
          </a:bodyPr>
          <a:lstStyle/>
          <a:p>
            <a:r>
              <a:rPr lang="ar-SA" sz="2400" b="1" dirty="0" smtClean="0"/>
              <a:t>تعار يف ركزت موضوع دراسة على المجتمع وتضمنت </a:t>
            </a:r>
          </a:p>
          <a:p>
            <a:pPr algn="ctr"/>
            <a:r>
              <a:rPr lang="ar-SA" sz="2400" b="1" dirty="0" smtClean="0"/>
              <a:t>4 تعار يف</a:t>
            </a:r>
            <a:endParaRPr lang="ar-SA" sz="2400" b="1" dirty="0"/>
          </a:p>
        </p:txBody>
      </p:sp>
      <p:sp>
        <p:nvSpPr>
          <p:cNvPr id="32" name="مربع نص 31"/>
          <p:cNvSpPr txBox="1"/>
          <p:nvPr/>
        </p:nvSpPr>
        <p:spPr>
          <a:xfrm>
            <a:off x="3563888" y="4149080"/>
            <a:ext cx="2651186" cy="1569660"/>
          </a:xfrm>
          <a:prstGeom prst="rect">
            <a:avLst/>
          </a:prstGeom>
          <a:noFill/>
        </p:spPr>
        <p:txBody>
          <a:bodyPr wrap="square" rtlCol="1">
            <a:spAutoFit/>
          </a:bodyPr>
          <a:lstStyle/>
          <a:p>
            <a:r>
              <a:rPr lang="ar-SA" sz="2400" b="1" dirty="0" smtClean="0"/>
              <a:t>تعار يف ركزت موضوع الدراسة على  النظم الاجتماعية وتضمنت </a:t>
            </a:r>
          </a:p>
          <a:p>
            <a:r>
              <a:rPr lang="ar-SA" sz="2400" b="1" dirty="0" smtClean="0"/>
              <a:t>      1تعريف</a:t>
            </a:r>
            <a:endParaRPr lang="ar-SA" sz="2400" b="1" dirty="0"/>
          </a:p>
        </p:txBody>
      </p:sp>
      <p:sp>
        <p:nvSpPr>
          <p:cNvPr id="33" name="مربع نص 32"/>
          <p:cNvSpPr txBox="1"/>
          <p:nvPr/>
        </p:nvSpPr>
        <p:spPr>
          <a:xfrm>
            <a:off x="500034" y="3857628"/>
            <a:ext cx="2500330" cy="1938992"/>
          </a:xfrm>
          <a:prstGeom prst="rect">
            <a:avLst/>
          </a:prstGeom>
          <a:noFill/>
        </p:spPr>
        <p:txBody>
          <a:bodyPr wrap="square" rtlCol="1">
            <a:spAutoFit/>
          </a:bodyPr>
          <a:lstStyle/>
          <a:p>
            <a:r>
              <a:rPr lang="ar-SA" sz="2400" b="1" dirty="0" smtClean="0"/>
              <a:t>تعار يف ركزت موضوع الدراسة على الأفعال والعلاقات لاجتماعيه  وتضمنت  (6) تعار يف</a:t>
            </a:r>
            <a:endParaRPr lang="ar-SA" sz="2400" b="1" dirty="0"/>
          </a:p>
        </p:txBody>
      </p:sp>
      <p:sp>
        <p:nvSpPr>
          <p:cNvPr id="17" name="مربع نص 16"/>
          <p:cNvSpPr txBox="1"/>
          <p:nvPr/>
        </p:nvSpPr>
        <p:spPr>
          <a:xfrm>
            <a:off x="2339752" y="1124744"/>
            <a:ext cx="5059278" cy="1815882"/>
          </a:xfrm>
          <a:prstGeom prst="rect">
            <a:avLst/>
          </a:prstGeom>
          <a:noFill/>
        </p:spPr>
        <p:txBody>
          <a:bodyPr wrap="square" rtlCol="1">
            <a:spAutoFit/>
          </a:bodyPr>
          <a:lstStyle/>
          <a:p>
            <a:r>
              <a:rPr lang="ar-SA" sz="2800" b="1" u="sng" dirty="0" smtClean="0">
                <a:solidFill>
                  <a:srgbClr val="FF0000"/>
                </a:solidFill>
              </a:rPr>
              <a:t>المرحلة الأولى </a:t>
            </a:r>
          </a:p>
          <a:p>
            <a:r>
              <a:rPr lang="ar-SA" sz="2800" b="1" dirty="0" smtClean="0"/>
              <a:t>ومرت بثلاث خطوات واقتصرت على تحديد موضوع واحد لتوضيح موضوع الدراسة في علم الاجتماع على النحو التالي : </a:t>
            </a:r>
            <a:endParaRPr lang="ar-SA" sz="2800" b="1" dirty="0"/>
          </a:p>
        </p:txBody>
      </p:sp>
    </p:spTree>
  </p:cSld>
  <p:clrMapOvr>
    <a:masterClrMapping/>
  </p:clrMapOvr>
  <p:transition spd="med">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cs typeface="+mn-cs"/>
            </a:endParaRPr>
          </a:p>
        </p:txBody>
      </p:sp>
      <p:sp>
        <p:nvSpPr>
          <p:cNvPr id="3" name="عنصر نائب للمحتوى 2"/>
          <p:cNvSpPr>
            <a:spLocks noGrp="1"/>
          </p:cNvSpPr>
          <p:nvPr>
            <p:ph idx="1"/>
          </p:nvPr>
        </p:nvSpPr>
        <p:spPr/>
        <p:txBody>
          <a:bodyPr/>
          <a:lstStyle/>
          <a:p>
            <a:endParaRPr lang="ar-SA"/>
          </a:p>
        </p:txBody>
      </p:sp>
      <p:pic>
        <p:nvPicPr>
          <p:cNvPr id="3075" name="Picture 3"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مربع نص 6"/>
          <p:cNvSpPr txBox="1"/>
          <p:nvPr/>
        </p:nvSpPr>
        <p:spPr>
          <a:xfrm>
            <a:off x="1142976" y="1214422"/>
            <a:ext cx="6884838" cy="584775"/>
          </a:xfrm>
          <a:prstGeom prst="rect">
            <a:avLst/>
          </a:prstGeom>
          <a:noFill/>
        </p:spPr>
        <p:txBody>
          <a:bodyPr wrap="square" rtlCol="1">
            <a:spAutoFit/>
          </a:bodyPr>
          <a:lstStyle/>
          <a:p>
            <a:r>
              <a:rPr lang="ar-SA" sz="2800" b="1" u="sng" dirty="0" smtClean="0"/>
              <a:t>1- تعار يف ركزت على </a:t>
            </a:r>
            <a:r>
              <a:rPr lang="ar-SA" sz="3200" b="1" u="sng" dirty="0" smtClean="0"/>
              <a:t>دراسة المجتمع وتمثلت في</a:t>
            </a:r>
            <a:endParaRPr lang="ar-SA" sz="3200" b="1" u="sng" dirty="0"/>
          </a:p>
        </p:txBody>
      </p:sp>
      <p:sp>
        <p:nvSpPr>
          <p:cNvPr id="8" name="مربع نص 7"/>
          <p:cNvSpPr txBox="1"/>
          <p:nvPr/>
        </p:nvSpPr>
        <p:spPr>
          <a:xfrm>
            <a:off x="785786" y="2357430"/>
            <a:ext cx="7386044" cy="3970318"/>
          </a:xfrm>
          <a:prstGeom prst="rect">
            <a:avLst/>
          </a:prstGeom>
          <a:noFill/>
        </p:spPr>
        <p:txBody>
          <a:bodyPr wrap="square" rtlCol="1">
            <a:spAutoFit/>
          </a:bodyPr>
          <a:lstStyle/>
          <a:p>
            <a:r>
              <a:rPr lang="ar-SA" sz="2800" b="1" dirty="0" smtClean="0"/>
              <a:t>كثير من علماء الاجتماع جعلوا دراسة المجتمع هو: الموضوع الأساسي في علم الاجتماع ومن هذه التعاريف :</a:t>
            </a:r>
          </a:p>
          <a:p>
            <a:r>
              <a:rPr lang="ar-SA" sz="2800" b="1" dirty="0" smtClean="0"/>
              <a:t>1- تعريف كونت              بأنه دراسة المجتمع </a:t>
            </a:r>
          </a:p>
          <a:p>
            <a:r>
              <a:rPr lang="ar-SA" sz="2800" b="1" dirty="0" smtClean="0"/>
              <a:t> وهذا التعريف يعطى تعريفاً أولياً لهذا العلم</a:t>
            </a:r>
          </a:p>
          <a:p>
            <a:r>
              <a:rPr lang="ar-SA" sz="2800" b="1" dirty="0" smtClean="0"/>
              <a:t>2- تعرف  هنري                 بأنه الدراسة العلمية   للمجتمع </a:t>
            </a:r>
          </a:p>
          <a:p>
            <a:r>
              <a:rPr lang="ar-SA" sz="2800" b="1" dirty="0" smtClean="0"/>
              <a:t>3- تعريف التسرواد              بأنه علم المجتمع</a:t>
            </a:r>
          </a:p>
          <a:p>
            <a:r>
              <a:rPr lang="ar-SA" sz="2800" b="1" dirty="0" smtClean="0"/>
              <a:t>4- تعريف رينيه                بأنه الدراسة الوصفية المقارنة التفسيرية للمجتمعات الإنسانية بحسب ما تشهد به مشاهدتها في الزمن والمكان 0</a:t>
            </a:r>
          </a:p>
        </p:txBody>
      </p:sp>
      <p:cxnSp>
        <p:nvCxnSpPr>
          <p:cNvPr id="10" name="رابط كسهم مستقيم 9"/>
          <p:cNvCxnSpPr/>
          <p:nvPr/>
        </p:nvCxnSpPr>
        <p:spPr>
          <a:xfrm rot="10800000">
            <a:off x="4929190" y="3500438"/>
            <a:ext cx="1214446"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رابط كسهم مستقيم 11"/>
          <p:cNvCxnSpPr/>
          <p:nvPr/>
        </p:nvCxnSpPr>
        <p:spPr>
          <a:xfrm rot="10800000">
            <a:off x="4500562" y="4786322"/>
            <a:ext cx="1214446"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رابط كسهم مستقيم 12"/>
          <p:cNvCxnSpPr/>
          <p:nvPr/>
        </p:nvCxnSpPr>
        <p:spPr>
          <a:xfrm rot="10800000">
            <a:off x="4786314" y="5286388"/>
            <a:ext cx="144016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رابط كسهم مستقيم 15"/>
          <p:cNvCxnSpPr/>
          <p:nvPr/>
        </p:nvCxnSpPr>
        <p:spPr>
          <a:xfrm rot="10800000">
            <a:off x="4500562" y="4429132"/>
            <a:ext cx="129614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med">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3075" name="Picture 3"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8" name="مربع نص 17"/>
          <p:cNvSpPr txBox="1"/>
          <p:nvPr/>
        </p:nvSpPr>
        <p:spPr>
          <a:xfrm>
            <a:off x="1115616" y="857232"/>
            <a:ext cx="6956846" cy="4955203"/>
          </a:xfrm>
          <a:prstGeom prst="rect">
            <a:avLst/>
          </a:prstGeom>
          <a:noFill/>
        </p:spPr>
        <p:txBody>
          <a:bodyPr wrap="square" rtlCol="1">
            <a:spAutoFit/>
          </a:bodyPr>
          <a:lstStyle/>
          <a:p>
            <a:r>
              <a:rPr lang="ar-SA" sz="3200" b="1" u="sng" dirty="0" smtClean="0"/>
              <a:t>2 –تعاريف ركزت على النظم الاجتماعية</a:t>
            </a:r>
          </a:p>
          <a:p>
            <a:r>
              <a:rPr lang="ar-SA" sz="2400" b="1" dirty="0" smtClean="0"/>
              <a:t> </a:t>
            </a:r>
          </a:p>
          <a:p>
            <a:r>
              <a:rPr lang="ar-SA" sz="3200" b="1" dirty="0" smtClean="0"/>
              <a:t>ومما يؤكد أهمية دراسة النظم الاجتماعية كموضوع أساسي من موضوعات الدراسة في علم الاجتماع , كثرة التعريفات الي صاغها علماء الاجتماع لمفهوم النظام الاجتماعي , وان هناك العديد من العلماء  من يعرف </a:t>
            </a:r>
            <a:r>
              <a:rPr lang="ar-SA" sz="3200" b="1" u="sng" dirty="0" smtClean="0">
                <a:solidFill>
                  <a:srgbClr val="FF0000"/>
                </a:solidFill>
              </a:rPr>
              <a:t>علم الاجتماع ”بأنه علم دراسة النظم الاجتماعية“</a:t>
            </a:r>
          </a:p>
          <a:p>
            <a:r>
              <a:rPr lang="ar-SA" sz="3200" b="1" dirty="0" smtClean="0"/>
              <a:t>وقد ذهب إلى ذلك كلاً من أميل دوركايم  وارمان وكوفيلية</a:t>
            </a:r>
            <a:r>
              <a:rPr lang="ar-SA" sz="3600" b="1" dirty="0" smtClean="0"/>
              <a:t>0</a:t>
            </a:r>
            <a:endParaRPr lang="ar-SA" sz="3600" b="1" dirty="0"/>
          </a:p>
        </p:txBody>
      </p:sp>
    </p:spTree>
  </p:cSld>
  <p:clrMapOvr>
    <a:masterClrMapping/>
  </p:clrMapOvr>
  <p:transition spd="med">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dirty="0"/>
          </a:p>
        </p:txBody>
      </p:sp>
      <p:pic>
        <p:nvPicPr>
          <p:cNvPr id="4098"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مربع نص 4"/>
          <p:cNvSpPr txBox="1"/>
          <p:nvPr/>
        </p:nvSpPr>
        <p:spPr>
          <a:xfrm>
            <a:off x="1142976" y="1214422"/>
            <a:ext cx="7215238" cy="584775"/>
          </a:xfrm>
          <a:prstGeom prst="rect">
            <a:avLst/>
          </a:prstGeom>
          <a:noFill/>
        </p:spPr>
        <p:txBody>
          <a:bodyPr wrap="square" rtlCol="1">
            <a:spAutoFit/>
          </a:bodyPr>
          <a:lstStyle/>
          <a:p>
            <a:r>
              <a:rPr lang="ar-SA" sz="3200" b="1" u="sng" dirty="0" smtClean="0"/>
              <a:t>3- تعار يف ركزت على الأفعال والعلاقات الاجتماعية-</a:t>
            </a:r>
            <a:endParaRPr lang="ar-SA" sz="3200" b="1" u="sng" dirty="0"/>
          </a:p>
        </p:txBody>
      </p:sp>
      <p:sp>
        <p:nvSpPr>
          <p:cNvPr id="6" name="مربع نص 5"/>
          <p:cNvSpPr txBox="1"/>
          <p:nvPr/>
        </p:nvSpPr>
        <p:spPr>
          <a:xfrm>
            <a:off x="428596" y="1857364"/>
            <a:ext cx="8204922" cy="3539430"/>
          </a:xfrm>
          <a:prstGeom prst="rect">
            <a:avLst/>
          </a:prstGeom>
          <a:noFill/>
        </p:spPr>
        <p:txBody>
          <a:bodyPr wrap="square" rtlCol="1">
            <a:spAutoFit/>
          </a:bodyPr>
          <a:lstStyle/>
          <a:p>
            <a:r>
              <a:rPr lang="ar-SA" sz="3200" b="1" dirty="0" smtClean="0"/>
              <a:t>يرى كثير من العلماء الاجتماع إن دراسة الأفعال والعلاقات الاجتماعية تعتبر هي الموضوع الأساسي المتميز في علم الاجتماع ومن هؤلاء العلماء :-</a:t>
            </a:r>
          </a:p>
          <a:p>
            <a:r>
              <a:rPr lang="ar-SA" sz="3200" b="1" dirty="0" smtClean="0"/>
              <a:t>1-  </a:t>
            </a:r>
            <a:r>
              <a:rPr lang="ar-SA" sz="3200" b="1" u="sng" dirty="0" smtClean="0"/>
              <a:t>موريس جنزبرج : </a:t>
            </a:r>
            <a:r>
              <a:rPr lang="ar-SA" sz="3200" b="1" dirty="0" smtClean="0"/>
              <a:t>يرى أن علم الاجتماع هو –“علم دراسة التفاعلات والعلاقات الانسانيه ،ظروفها وآثارها ”0</a:t>
            </a:r>
          </a:p>
          <a:p>
            <a:r>
              <a:rPr lang="ar-SA" sz="3200" b="1" dirty="0" smtClean="0"/>
              <a:t>2- </a:t>
            </a:r>
            <a:r>
              <a:rPr lang="ar-SA" sz="3200" b="1" u="sng" dirty="0" smtClean="0"/>
              <a:t>روبرت ماكيفر وتشارلز بيدج</a:t>
            </a:r>
            <a:r>
              <a:rPr lang="ar-SA" sz="3200" b="1" dirty="0" smtClean="0"/>
              <a:t> : يرى أن علم الاجتماع هو“ العلم الذي يدور حول العلاقات الاجتماعية“</a:t>
            </a:r>
          </a:p>
        </p:txBody>
      </p:sp>
    </p:spTree>
  </p:cSld>
  <p:clrMapOvr>
    <a:masterClrMapping/>
  </p:clrMapOvr>
  <p:transition spd="med">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dirty="0"/>
          </a:p>
        </p:txBody>
      </p:sp>
      <p:pic>
        <p:nvPicPr>
          <p:cNvPr id="4098"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مربع نص 5"/>
          <p:cNvSpPr txBox="1"/>
          <p:nvPr/>
        </p:nvSpPr>
        <p:spPr>
          <a:xfrm>
            <a:off x="928662" y="1643050"/>
            <a:ext cx="7704856" cy="1754326"/>
          </a:xfrm>
          <a:prstGeom prst="rect">
            <a:avLst/>
          </a:prstGeom>
          <a:noFill/>
        </p:spPr>
        <p:txBody>
          <a:bodyPr wrap="square" rtlCol="1">
            <a:spAutoFit/>
          </a:bodyPr>
          <a:lstStyle/>
          <a:p>
            <a:r>
              <a:rPr lang="ar-SA" sz="3600" b="1" dirty="0" smtClean="0"/>
              <a:t>3- </a:t>
            </a:r>
            <a:r>
              <a:rPr lang="ar-SA" sz="3600" b="1" u="sng" dirty="0" smtClean="0"/>
              <a:t>جون لويس جيلين وجون فيليب جيلين </a:t>
            </a:r>
            <a:r>
              <a:rPr lang="ar-SA" sz="3600" b="1" dirty="0" smtClean="0"/>
              <a:t>: عرفا علم الاجتماع بأنه هو – (دراسة التفاعل الذي ينشأ عن اجتماع الكائنات الانسانيه)</a:t>
            </a:r>
            <a:endParaRPr lang="ar-SA" sz="3600" b="1" dirty="0"/>
          </a:p>
        </p:txBody>
      </p:sp>
      <p:sp>
        <p:nvSpPr>
          <p:cNvPr id="7" name="مستطيل 6"/>
          <p:cNvSpPr/>
          <p:nvPr/>
        </p:nvSpPr>
        <p:spPr>
          <a:xfrm>
            <a:off x="1071538" y="3571876"/>
            <a:ext cx="7429520" cy="2062103"/>
          </a:xfrm>
          <a:prstGeom prst="rect">
            <a:avLst/>
          </a:prstGeom>
        </p:spPr>
        <p:txBody>
          <a:bodyPr wrap="square">
            <a:spAutoFit/>
          </a:bodyPr>
          <a:lstStyle/>
          <a:p>
            <a:r>
              <a:rPr lang="ar-SA" sz="3200" b="1" dirty="0" smtClean="0"/>
              <a:t>4- </a:t>
            </a:r>
            <a:r>
              <a:rPr lang="ar-SA" sz="3200" b="1" u="sng" dirty="0" smtClean="0"/>
              <a:t>فير تشايليد : </a:t>
            </a:r>
            <a:r>
              <a:rPr lang="ar-SA" sz="3200" b="1" dirty="0" smtClean="0"/>
              <a:t>عرفه بأنه  ((علم دراسة الإنسان وبيئته الانسانيه في علاقتها بعضها ببعض ))</a:t>
            </a:r>
          </a:p>
          <a:p>
            <a:r>
              <a:rPr lang="ar-SA" sz="3200" b="1" dirty="0" smtClean="0"/>
              <a:t> 5- تعريف تيرنر بأنة ” الدراسة العلمية للعلاقات الاجتماعية بأشكالها البسيطة والمعقدة ” </a:t>
            </a:r>
          </a:p>
        </p:txBody>
      </p:sp>
    </p:spTree>
  </p:cSld>
  <p:clrMapOvr>
    <a:masterClrMapping/>
  </p:clrMapOvr>
  <p:transition spd="med">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dirty="0"/>
          </a:p>
        </p:txBody>
      </p:sp>
      <p:pic>
        <p:nvPicPr>
          <p:cNvPr id="5122"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مربع نص 4"/>
          <p:cNvSpPr txBox="1"/>
          <p:nvPr/>
        </p:nvSpPr>
        <p:spPr>
          <a:xfrm>
            <a:off x="1428728" y="714356"/>
            <a:ext cx="6048672" cy="523220"/>
          </a:xfrm>
          <a:prstGeom prst="rect">
            <a:avLst/>
          </a:prstGeom>
          <a:noFill/>
        </p:spPr>
        <p:txBody>
          <a:bodyPr wrap="square" rtlCol="1">
            <a:spAutoFit/>
          </a:bodyPr>
          <a:lstStyle/>
          <a:p>
            <a:r>
              <a:rPr lang="ar-SA" sz="2800" b="1" u="sng" dirty="0" smtClean="0"/>
              <a:t>ماتميزت به التعاريف السابقة ( المرحلة الأولى ):-</a:t>
            </a:r>
            <a:endParaRPr lang="ar-SA" sz="2800" b="1" u="sng" dirty="0"/>
          </a:p>
        </p:txBody>
      </p:sp>
      <p:sp>
        <p:nvSpPr>
          <p:cNvPr id="6" name="مربع نص 5"/>
          <p:cNvSpPr txBox="1"/>
          <p:nvPr/>
        </p:nvSpPr>
        <p:spPr>
          <a:xfrm>
            <a:off x="1000100" y="1571612"/>
            <a:ext cx="7488832" cy="4585871"/>
          </a:xfrm>
          <a:prstGeom prst="rect">
            <a:avLst/>
          </a:prstGeom>
          <a:noFill/>
        </p:spPr>
        <p:txBody>
          <a:bodyPr wrap="square" rtlCol="1">
            <a:spAutoFit/>
          </a:bodyPr>
          <a:lstStyle/>
          <a:p>
            <a:r>
              <a:rPr lang="ar-SA" sz="3600" b="1" dirty="0" smtClean="0"/>
              <a:t>1</a:t>
            </a:r>
            <a:r>
              <a:rPr lang="ar-SA" sz="3200" b="1" dirty="0" smtClean="0"/>
              <a:t>- ألبساطه والسطحية والمحدودية 0</a:t>
            </a:r>
          </a:p>
          <a:p>
            <a:r>
              <a:rPr lang="ar-SA" sz="3200" b="1" dirty="0" smtClean="0"/>
              <a:t>2-قصر موضوع الدراسة في علم الاجتماع على موضوع واحد , قد يكون المجتمع بوجه عام , أو النظم ألاجتماعيه , والأفعال والعلاقات الاجتماعية </a:t>
            </a:r>
          </a:p>
          <a:p>
            <a:r>
              <a:rPr lang="ar-SA" sz="3200" b="1" dirty="0" smtClean="0"/>
              <a:t>3- كانت التعاريف السابقة هى وجهات نظر قديمة في تعريف علم الاجتماع إلا أن وجهات النظر الحديثة اتسعت لتشمل وجهات  النظر القديمة والحديثة ويمكن اعتبارها بداية المرحلة الثانية في تطور التعاريف لهذا العلم 0 </a:t>
            </a:r>
            <a:endParaRPr lang="ar-SA" sz="3200" b="1" dirty="0"/>
          </a:p>
        </p:txBody>
      </p:sp>
    </p:spTree>
  </p:cSld>
  <p:clrMapOvr>
    <a:masterClrMapping/>
  </p:clrMapOvr>
  <p:transition spd="med">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5122"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مربع نص 6"/>
          <p:cNvSpPr txBox="1"/>
          <p:nvPr/>
        </p:nvSpPr>
        <p:spPr>
          <a:xfrm>
            <a:off x="642910" y="2000240"/>
            <a:ext cx="7992888" cy="4278094"/>
          </a:xfrm>
          <a:prstGeom prst="rect">
            <a:avLst/>
          </a:prstGeom>
          <a:noFill/>
        </p:spPr>
        <p:txBody>
          <a:bodyPr wrap="square" rtlCol="1">
            <a:spAutoFit/>
          </a:bodyPr>
          <a:lstStyle/>
          <a:p>
            <a:r>
              <a:rPr lang="ar-SA" sz="2800" b="1" dirty="0" smtClean="0"/>
              <a:t> 1-  </a:t>
            </a:r>
            <a:r>
              <a:rPr lang="ar-SA" sz="2400" b="1" dirty="0" smtClean="0">
                <a:latin typeface="Arial Unicode MS" pitchFamily="34" charset="-128"/>
                <a:ea typeface="Arial Unicode MS" pitchFamily="34" charset="-128"/>
                <a:cs typeface="Arial Unicode MS" pitchFamily="34" charset="-128"/>
              </a:rPr>
              <a:t>تعريف ( أنكز ) : بعد قيامة بدراسة جميع وجهات النظر القديم والحديثة التي تدور حول موضوع الدراسة عرفة بأنة : </a:t>
            </a:r>
          </a:p>
          <a:p>
            <a:pPr>
              <a:buFontTx/>
              <a:buChar char="-"/>
            </a:pPr>
            <a:r>
              <a:rPr lang="ar-SA" sz="2400" b="1" dirty="0" smtClean="0">
                <a:latin typeface="Arial Unicode MS" pitchFamily="34" charset="-128"/>
                <a:ea typeface="Arial Unicode MS" pitchFamily="34" charset="-128"/>
                <a:cs typeface="Arial Unicode MS" pitchFamily="34" charset="-128"/>
              </a:rPr>
              <a:t>( العلم  الذي يهتم بثلاثة موضوعات أساسية متميزة  يمكن ترتيبها تنازلياً تبعاً للحجم ودرجة التعقيد على النحو التالي : المجتمعات ’ النظم والعلاقات الاجتماعية 0</a:t>
            </a:r>
          </a:p>
          <a:p>
            <a:pPr>
              <a:buFontTx/>
              <a:buChar char="-"/>
            </a:pPr>
            <a:r>
              <a:rPr lang="ar-SA" sz="2400" b="1" dirty="0" smtClean="0">
                <a:latin typeface="Arial Unicode MS" pitchFamily="34" charset="-128"/>
                <a:ea typeface="Arial Unicode MS" pitchFamily="34" charset="-128"/>
                <a:cs typeface="Arial Unicode MS" pitchFamily="34" charset="-128"/>
              </a:rPr>
              <a:t> 2- استفاد العالم ” ألبرت ستيوارت ” من تحديد ” انكليزا ” لموضوع الدراسة في علم الاجتماع .</a:t>
            </a:r>
          </a:p>
          <a:p>
            <a:pPr>
              <a:buFontTx/>
              <a:buChar char="-"/>
            </a:pPr>
            <a:r>
              <a:rPr lang="ar-SA" sz="2400" b="1" dirty="0" smtClean="0">
                <a:latin typeface="Arial Unicode MS" pitchFamily="34" charset="-128"/>
                <a:ea typeface="Arial Unicode MS" pitchFamily="34" charset="-128"/>
                <a:cs typeface="Arial Unicode MS" pitchFamily="34" charset="-128"/>
              </a:rPr>
              <a:t>وضع ألبرت تعريفه الشامل لعلم الاجتماع على </a:t>
            </a:r>
            <a:r>
              <a:rPr lang="ar-SA" sz="2400" b="1" dirty="0" smtClean="0">
                <a:solidFill>
                  <a:srgbClr val="FF0000"/>
                </a:solidFill>
                <a:latin typeface="Arial Unicode MS" pitchFamily="34" charset="-128"/>
                <a:ea typeface="Arial Unicode MS" pitchFamily="34" charset="-128"/>
                <a:cs typeface="Arial Unicode MS" pitchFamily="34" charset="-128"/>
              </a:rPr>
              <a:t>انه ” الدراسة العلمية للمجتمع : للمجتمعات , والنظم والتنظيمات , والعلاقات الاجتماعية بين أعضاء المجتمعات“</a:t>
            </a:r>
          </a:p>
          <a:p>
            <a:pPr>
              <a:buFontTx/>
              <a:buChar char="-"/>
            </a:pPr>
            <a:endParaRPr lang="ar-SA" sz="2800" b="1" dirty="0"/>
          </a:p>
        </p:txBody>
      </p:sp>
      <p:sp>
        <p:nvSpPr>
          <p:cNvPr id="6" name="مستطيل 5"/>
          <p:cNvSpPr/>
          <p:nvPr/>
        </p:nvSpPr>
        <p:spPr>
          <a:xfrm>
            <a:off x="1571604" y="857232"/>
            <a:ext cx="6286512" cy="1261884"/>
          </a:xfrm>
          <a:prstGeom prst="rect">
            <a:avLst/>
          </a:prstGeom>
        </p:spPr>
        <p:txBody>
          <a:bodyPr wrap="square">
            <a:spAutoFit/>
          </a:bodyPr>
          <a:lstStyle/>
          <a:p>
            <a:r>
              <a:rPr lang="ar-SA" sz="2800" b="1" u="sng" dirty="0" smtClean="0">
                <a:solidFill>
                  <a:srgbClr val="FF0000"/>
                </a:solidFill>
                <a:latin typeface="Arial Unicode MS" pitchFamily="34" charset="-128"/>
                <a:ea typeface="Arial Unicode MS" pitchFamily="34" charset="-128"/>
                <a:cs typeface="Arial Unicode MS" pitchFamily="34" charset="-128"/>
              </a:rPr>
              <a:t>المرحلة الثانية : </a:t>
            </a:r>
            <a:r>
              <a:rPr lang="ar-SA" sz="2400" b="1" dirty="0" smtClean="0">
                <a:latin typeface="Arial Unicode MS" pitchFamily="34" charset="-128"/>
                <a:ea typeface="Arial Unicode MS" pitchFamily="34" charset="-128"/>
                <a:cs typeface="Arial Unicode MS" pitchFamily="34" charset="-128"/>
              </a:rPr>
              <a:t>وتسمت بأنها لاتحد موضوع واحد وإنما حددت طريقة الدراسة  ومنها :  </a:t>
            </a:r>
          </a:p>
          <a:p>
            <a:r>
              <a:rPr lang="ar-SA" sz="2400" b="1" dirty="0" smtClean="0">
                <a:latin typeface="Arial Unicode MS" pitchFamily="34" charset="-128"/>
                <a:ea typeface="Arial Unicode MS" pitchFamily="34" charset="-128"/>
                <a:cs typeface="Arial Unicode MS" pitchFamily="34" charset="-128"/>
              </a:rPr>
              <a:t>وتشمل جميع وجهات النظر السابقة ومنها </a:t>
            </a:r>
            <a:r>
              <a:rPr lang="ar-SA" sz="2400" b="1" dirty="0" smtClean="0"/>
              <a:t>: </a:t>
            </a:r>
          </a:p>
        </p:txBody>
      </p:sp>
    </p:spTree>
  </p:cSld>
  <p:clrMapOvr>
    <a:masterClrMapping/>
  </p:clrMapOvr>
  <p:transition spd="med">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7170" name="Picture 2" descr="E:\اطارات\draw.jpg"/>
          <p:cNvPicPr>
            <a:picLocks noChangeAspect="1" noChangeArrowheads="1"/>
          </p:cNvPicPr>
          <p:nvPr/>
        </p:nvPicPr>
        <p:blipFill>
          <a:blip r:embed="rId2" cstate="print"/>
          <a:srcRect/>
          <a:stretch>
            <a:fillRect/>
          </a:stretch>
        </p:blipFill>
        <p:spPr bwMode="auto">
          <a:xfrm>
            <a:off x="0" y="-55286"/>
            <a:ext cx="9144000" cy="6913286"/>
          </a:xfrm>
          <a:prstGeom prst="rect">
            <a:avLst/>
          </a:prstGeom>
          <a:noFill/>
        </p:spPr>
      </p:pic>
      <p:sp>
        <p:nvSpPr>
          <p:cNvPr id="9" name="مربع نص 8"/>
          <p:cNvSpPr txBox="1"/>
          <p:nvPr/>
        </p:nvSpPr>
        <p:spPr>
          <a:xfrm>
            <a:off x="571472" y="1142984"/>
            <a:ext cx="8136904" cy="4893647"/>
          </a:xfrm>
          <a:prstGeom prst="rect">
            <a:avLst/>
          </a:prstGeom>
          <a:noFill/>
        </p:spPr>
        <p:txBody>
          <a:bodyPr wrap="square" rtlCol="1">
            <a:spAutoFit/>
          </a:bodyPr>
          <a:lstStyle/>
          <a:p>
            <a:r>
              <a:rPr lang="ar-SA" sz="2800" b="1" dirty="0" smtClean="0">
                <a:latin typeface="Arial Unicode MS" pitchFamily="34" charset="-128"/>
                <a:ea typeface="Arial Unicode MS" pitchFamily="34" charset="-128"/>
                <a:cs typeface="Arial Unicode MS" pitchFamily="34" charset="-128"/>
              </a:rPr>
              <a:t>2-  يوضح هذا التعريف مفهوم علم الاجتماع على المستوى النظري  وهو أفضل إجابة ممكنه عن السؤال ماهو علم الاجتماع ..؟</a:t>
            </a:r>
          </a:p>
          <a:p>
            <a:r>
              <a:rPr lang="ar-SA" sz="2800" b="1" dirty="0" smtClean="0">
                <a:latin typeface="Arial Unicode MS" pitchFamily="34" charset="-128"/>
                <a:ea typeface="Arial Unicode MS" pitchFamily="34" charset="-128"/>
                <a:cs typeface="Arial Unicode MS" pitchFamily="34" charset="-128"/>
              </a:rPr>
              <a:t>3- يرى أن علم الاجتماع يهتم – من الناحية التطبيقية بمجالات أخرى من الدراسه الاجتماعية لم تكن من قبل موضعاً لأي علم من العلوم الاجتماعية مثل دراسة الاسرة , كما انه يطبق تعميماته على مجالات الدراسه الاجتماعيه </a:t>
            </a:r>
          </a:p>
          <a:p>
            <a:endParaRPr lang="ar-SA" sz="2800" b="1" dirty="0" smtClean="0">
              <a:latin typeface="Arial Unicode MS" pitchFamily="34" charset="-128"/>
              <a:ea typeface="Arial Unicode MS" pitchFamily="34" charset="-128"/>
              <a:cs typeface="Arial Unicode MS" pitchFamily="34" charset="-128"/>
            </a:endParaRPr>
          </a:p>
          <a:p>
            <a:r>
              <a:rPr lang="ar-SA" sz="2800" b="1" dirty="0" smtClean="0">
                <a:latin typeface="Arial Unicode MS" pitchFamily="34" charset="-128"/>
                <a:ea typeface="Arial Unicode MS" pitchFamily="34" charset="-128"/>
                <a:cs typeface="Arial Unicode MS" pitchFamily="34" charset="-128"/>
              </a:rPr>
              <a:t>4- يضم علم الاجتماع فروعاً مثل علم الاجتماع السياسي وعلم الاجتماع الاقتصادي . </a:t>
            </a:r>
          </a:p>
          <a:p>
            <a:endParaRPr lang="ar-SA" sz="3200" b="1" dirty="0" smtClean="0"/>
          </a:p>
        </p:txBody>
      </p:sp>
    </p:spTree>
  </p:cSld>
  <p:clrMapOvr>
    <a:masterClrMapping/>
  </p:clrMapOvr>
  <p:transition spd="med">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8194" name="Picture 2" descr="E:\اطارات\draw.jpg"/>
          <p:cNvPicPr>
            <a:picLocks noChangeAspect="1" noChangeArrowheads="1"/>
          </p:cNvPicPr>
          <p:nvPr/>
        </p:nvPicPr>
        <p:blipFill>
          <a:blip r:embed="rId2" cstate="print"/>
          <a:srcRect/>
          <a:stretch>
            <a:fillRect/>
          </a:stretch>
        </p:blipFill>
        <p:spPr bwMode="auto">
          <a:xfrm>
            <a:off x="-252536" y="0"/>
            <a:ext cx="9396536" cy="6858000"/>
          </a:xfrm>
          <a:prstGeom prst="rect">
            <a:avLst/>
          </a:prstGeom>
          <a:noFill/>
        </p:spPr>
      </p:pic>
      <p:sp>
        <p:nvSpPr>
          <p:cNvPr id="5" name="مربع نص 4"/>
          <p:cNvSpPr txBox="1"/>
          <p:nvPr/>
        </p:nvSpPr>
        <p:spPr>
          <a:xfrm>
            <a:off x="1043608" y="1196752"/>
            <a:ext cx="7128792" cy="1231106"/>
          </a:xfrm>
          <a:prstGeom prst="rect">
            <a:avLst/>
          </a:prstGeom>
          <a:noFill/>
        </p:spPr>
        <p:txBody>
          <a:bodyPr wrap="square" rtlCol="1">
            <a:spAutoFit/>
          </a:bodyPr>
          <a:lstStyle/>
          <a:p>
            <a:r>
              <a:rPr lang="ar-SA" sz="2800" b="1" u="sng" dirty="0" smtClean="0">
                <a:ln w="1905"/>
                <a:solidFill>
                  <a:srgbClr val="FF0000"/>
                </a:solidFill>
                <a:effectLst>
                  <a:innerShdw blurRad="69850" dist="43180" dir="5400000">
                    <a:srgbClr val="000000">
                      <a:alpha val="65000"/>
                    </a:srgbClr>
                  </a:innerShdw>
                </a:effectLst>
                <a:latin typeface="Arial Unicode MS" pitchFamily="34" charset="-128"/>
                <a:ea typeface="Arial Unicode MS" pitchFamily="34" charset="-128"/>
                <a:cs typeface="Arial Unicode MS" pitchFamily="34" charset="-128"/>
              </a:rPr>
              <a:t>الإطار العام لموضوع الدراسة في علم الاجتماع كما وضعها ”  </a:t>
            </a:r>
            <a:r>
              <a:rPr lang="ar-SA" sz="2800" b="1" u="sng" dirty="0" err="1" smtClean="0">
                <a:ln w="1905"/>
                <a:solidFill>
                  <a:srgbClr val="FF0000"/>
                </a:solidFill>
                <a:effectLst>
                  <a:innerShdw blurRad="69850" dist="43180" dir="5400000">
                    <a:srgbClr val="000000">
                      <a:alpha val="65000"/>
                    </a:srgbClr>
                  </a:innerShdw>
                </a:effectLst>
                <a:latin typeface="Arial Unicode MS" pitchFamily="34" charset="-128"/>
                <a:ea typeface="Arial Unicode MS" pitchFamily="34" charset="-128"/>
                <a:cs typeface="Arial Unicode MS" pitchFamily="34" charset="-128"/>
              </a:rPr>
              <a:t>انكلزا</a:t>
            </a:r>
            <a:r>
              <a:rPr lang="ar-SA" sz="2800" b="1" u="sng" dirty="0" smtClean="0">
                <a:ln w="1905"/>
                <a:solidFill>
                  <a:srgbClr val="FF0000"/>
                </a:solidFill>
                <a:effectLst>
                  <a:innerShdw blurRad="69850" dist="43180" dir="5400000">
                    <a:srgbClr val="000000">
                      <a:alpha val="65000"/>
                    </a:srgbClr>
                  </a:innerShdw>
                </a:effectLst>
                <a:latin typeface="Arial Unicode MS" pitchFamily="34" charset="-128"/>
                <a:ea typeface="Arial Unicode MS" pitchFamily="34" charset="-128"/>
                <a:cs typeface="Arial Unicode MS" pitchFamily="34" charset="-128"/>
              </a:rPr>
              <a:t> “</a:t>
            </a:r>
          </a:p>
          <a:p>
            <a:endParaRPr lang="ar-SA" dirty="0"/>
          </a:p>
        </p:txBody>
      </p:sp>
      <p:sp>
        <p:nvSpPr>
          <p:cNvPr id="6" name="مربع نص 5"/>
          <p:cNvSpPr txBox="1"/>
          <p:nvPr/>
        </p:nvSpPr>
        <p:spPr>
          <a:xfrm>
            <a:off x="785786" y="2428868"/>
            <a:ext cx="7703716" cy="2246769"/>
          </a:xfrm>
          <a:prstGeom prst="rect">
            <a:avLst/>
          </a:prstGeom>
          <a:noFill/>
        </p:spPr>
        <p:txBody>
          <a:bodyPr wrap="square" rtlCol="1">
            <a:spAutoFit/>
          </a:bodyPr>
          <a:lstStyle/>
          <a:p>
            <a:r>
              <a:rPr lang="ar-SA" sz="2800" b="1" dirty="0" smtClean="0">
                <a:latin typeface="Arial Unicode MS" pitchFamily="34" charset="-128"/>
                <a:ea typeface="Arial Unicode MS" pitchFamily="34" charset="-128"/>
                <a:cs typeface="Arial Unicode MS" pitchFamily="34" charset="-128"/>
              </a:rPr>
              <a:t>قام علماء الاجتماع بتعريف هذا العلم بعبارات كثيرة , مختصره أو مطوله الا أن هناك شبه اتفاق بين هؤلاء العلماء حول الموضوعات التي تشكل مجالات الاهتمام الرئيسيه في علم الاجتماع كما وضعها العالم أنكلزا على النحو التالي :-</a:t>
            </a:r>
            <a:endParaRPr lang="ar-SA" sz="2800" b="1" dirty="0">
              <a:latin typeface="Arial Unicode MS" pitchFamily="34" charset="-128"/>
              <a:ea typeface="Arial Unicode MS" pitchFamily="34" charset="-128"/>
              <a:cs typeface="Arial Unicode MS" pitchFamily="34" charset="-128"/>
            </a:endParaRPr>
          </a:p>
        </p:txBody>
      </p:sp>
      <p:cxnSp>
        <p:nvCxnSpPr>
          <p:cNvPr id="8" name="رابط مستقيم 7"/>
          <p:cNvCxnSpPr/>
          <p:nvPr/>
        </p:nvCxnSpPr>
        <p:spPr>
          <a:xfrm>
            <a:off x="1142976" y="4643446"/>
            <a:ext cx="7128792" cy="0"/>
          </a:xfrm>
          <a:prstGeom prst="line">
            <a:avLst/>
          </a:prstGeom>
        </p:spPr>
        <p:style>
          <a:lnRef idx="2">
            <a:schemeClr val="dk1"/>
          </a:lnRef>
          <a:fillRef idx="0">
            <a:schemeClr val="dk1"/>
          </a:fillRef>
          <a:effectRef idx="1">
            <a:schemeClr val="dk1"/>
          </a:effectRef>
          <a:fontRef idx="minor">
            <a:schemeClr val="tx1"/>
          </a:fontRef>
        </p:style>
      </p:cxnSp>
      <p:cxnSp>
        <p:nvCxnSpPr>
          <p:cNvPr id="10" name="رابط كسهم مستقيم 9"/>
          <p:cNvCxnSpPr/>
          <p:nvPr/>
        </p:nvCxnSpPr>
        <p:spPr>
          <a:xfrm rot="5400000">
            <a:off x="7820088" y="4967258"/>
            <a:ext cx="792088"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رابط كسهم مستقيم 10"/>
          <p:cNvCxnSpPr/>
          <p:nvPr/>
        </p:nvCxnSpPr>
        <p:spPr>
          <a:xfrm rot="5400000">
            <a:off x="3034882" y="4966118"/>
            <a:ext cx="504056"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رابط كسهم مستقيم 11"/>
          <p:cNvCxnSpPr/>
          <p:nvPr/>
        </p:nvCxnSpPr>
        <p:spPr>
          <a:xfrm rot="5400000">
            <a:off x="927176" y="4930684"/>
            <a:ext cx="57606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رابط كسهم مستقيم 12"/>
          <p:cNvCxnSpPr/>
          <p:nvPr/>
        </p:nvCxnSpPr>
        <p:spPr>
          <a:xfrm rot="5400000">
            <a:off x="5570646" y="5002122"/>
            <a:ext cx="57606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8" name="مربع نص 17"/>
          <p:cNvSpPr txBox="1"/>
          <p:nvPr/>
        </p:nvSpPr>
        <p:spPr>
          <a:xfrm>
            <a:off x="7164288" y="5500702"/>
            <a:ext cx="1512168" cy="707886"/>
          </a:xfrm>
          <a:prstGeom prst="rect">
            <a:avLst/>
          </a:prstGeom>
          <a:noFill/>
        </p:spPr>
        <p:txBody>
          <a:bodyPr wrap="square" rtlCol="1">
            <a:spAutoFit/>
          </a:bodyPr>
          <a:lstStyle/>
          <a:p>
            <a:r>
              <a:rPr lang="ar-SA" sz="2000" b="1" dirty="0" smtClean="0"/>
              <a:t>التحليل السوسيولوجي </a:t>
            </a:r>
            <a:endParaRPr lang="ar-SA" sz="2000" b="1" dirty="0"/>
          </a:p>
        </p:txBody>
      </p:sp>
      <p:sp>
        <p:nvSpPr>
          <p:cNvPr id="19" name="مربع نص 18"/>
          <p:cNvSpPr txBox="1"/>
          <p:nvPr/>
        </p:nvSpPr>
        <p:spPr>
          <a:xfrm>
            <a:off x="5004048" y="5517232"/>
            <a:ext cx="1800200" cy="707886"/>
          </a:xfrm>
          <a:prstGeom prst="rect">
            <a:avLst/>
          </a:prstGeom>
          <a:noFill/>
        </p:spPr>
        <p:txBody>
          <a:bodyPr wrap="square" rtlCol="1">
            <a:spAutoFit/>
          </a:bodyPr>
          <a:lstStyle/>
          <a:p>
            <a:r>
              <a:rPr lang="ar-SA" sz="2000" b="1" dirty="0" smtClean="0"/>
              <a:t>الوحدات الأساسية للحياة الاجتماعية </a:t>
            </a:r>
            <a:endParaRPr lang="ar-SA" sz="2000" b="1" dirty="0"/>
          </a:p>
        </p:txBody>
      </p:sp>
      <p:sp>
        <p:nvSpPr>
          <p:cNvPr id="20" name="مربع نص 19"/>
          <p:cNvSpPr txBox="1"/>
          <p:nvPr/>
        </p:nvSpPr>
        <p:spPr>
          <a:xfrm>
            <a:off x="2339752" y="5445224"/>
            <a:ext cx="1584176" cy="707886"/>
          </a:xfrm>
          <a:prstGeom prst="rect">
            <a:avLst/>
          </a:prstGeom>
          <a:noFill/>
        </p:spPr>
        <p:txBody>
          <a:bodyPr wrap="square" rtlCol="1">
            <a:spAutoFit/>
          </a:bodyPr>
          <a:lstStyle/>
          <a:p>
            <a:r>
              <a:rPr lang="ar-SA" sz="2000" b="1" dirty="0" smtClean="0"/>
              <a:t>النظم الاجتماعية الأساسية </a:t>
            </a:r>
            <a:endParaRPr lang="ar-SA" sz="2000" b="1" dirty="0"/>
          </a:p>
        </p:txBody>
      </p:sp>
      <p:sp>
        <p:nvSpPr>
          <p:cNvPr id="21" name="مربع نص 20"/>
          <p:cNvSpPr txBox="1"/>
          <p:nvPr/>
        </p:nvSpPr>
        <p:spPr>
          <a:xfrm>
            <a:off x="357158" y="5572140"/>
            <a:ext cx="1368152" cy="1015663"/>
          </a:xfrm>
          <a:prstGeom prst="rect">
            <a:avLst/>
          </a:prstGeom>
          <a:noFill/>
        </p:spPr>
        <p:txBody>
          <a:bodyPr wrap="square" rtlCol="1">
            <a:spAutoFit/>
          </a:bodyPr>
          <a:lstStyle/>
          <a:p>
            <a:r>
              <a:rPr lang="ar-SA" sz="2000" b="1" dirty="0" smtClean="0"/>
              <a:t>العمليات الاجتماعية الأساسية</a:t>
            </a:r>
            <a:endParaRPr lang="ar-SA" sz="2000" b="1" dirty="0"/>
          </a:p>
        </p:txBody>
      </p:sp>
      <p:sp>
        <p:nvSpPr>
          <p:cNvPr id="16" name="مربع نص 15"/>
          <p:cNvSpPr txBox="1"/>
          <p:nvPr/>
        </p:nvSpPr>
        <p:spPr>
          <a:xfrm>
            <a:off x="7786710" y="5143512"/>
            <a:ext cx="285752" cy="369332"/>
          </a:xfrm>
          <a:prstGeom prst="rect">
            <a:avLst/>
          </a:prstGeom>
          <a:noFill/>
        </p:spPr>
        <p:txBody>
          <a:bodyPr wrap="square" rtlCol="1">
            <a:spAutoFit/>
          </a:bodyPr>
          <a:lstStyle/>
          <a:p>
            <a:r>
              <a:rPr lang="ar-SA" dirty="0" smtClean="0"/>
              <a:t>1</a:t>
            </a:r>
            <a:endParaRPr lang="ar-SA" dirty="0"/>
          </a:p>
        </p:txBody>
      </p:sp>
      <p:sp>
        <p:nvSpPr>
          <p:cNvPr id="17" name="مربع نص 16"/>
          <p:cNvSpPr txBox="1"/>
          <p:nvPr/>
        </p:nvSpPr>
        <p:spPr>
          <a:xfrm>
            <a:off x="5214942" y="5143512"/>
            <a:ext cx="500066" cy="369332"/>
          </a:xfrm>
          <a:prstGeom prst="rect">
            <a:avLst/>
          </a:prstGeom>
          <a:noFill/>
        </p:spPr>
        <p:txBody>
          <a:bodyPr wrap="square" rtlCol="1">
            <a:spAutoFit/>
          </a:bodyPr>
          <a:lstStyle/>
          <a:p>
            <a:r>
              <a:rPr lang="ar-SA" dirty="0" smtClean="0"/>
              <a:t>2</a:t>
            </a:r>
            <a:endParaRPr lang="ar-SA" dirty="0"/>
          </a:p>
        </p:txBody>
      </p:sp>
      <p:sp>
        <p:nvSpPr>
          <p:cNvPr id="22" name="مربع نص 21"/>
          <p:cNvSpPr txBox="1"/>
          <p:nvPr/>
        </p:nvSpPr>
        <p:spPr>
          <a:xfrm>
            <a:off x="2643174" y="5214950"/>
            <a:ext cx="500066" cy="369332"/>
          </a:xfrm>
          <a:prstGeom prst="rect">
            <a:avLst/>
          </a:prstGeom>
          <a:noFill/>
        </p:spPr>
        <p:txBody>
          <a:bodyPr wrap="square" rtlCol="1">
            <a:spAutoFit/>
          </a:bodyPr>
          <a:lstStyle/>
          <a:p>
            <a:r>
              <a:rPr lang="ar-SA" dirty="0" smtClean="0"/>
              <a:t>3</a:t>
            </a:r>
            <a:endParaRPr lang="ar-SA" dirty="0"/>
          </a:p>
        </p:txBody>
      </p:sp>
      <p:sp>
        <p:nvSpPr>
          <p:cNvPr id="23" name="مربع نص 22"/>
          <p:cNvSpPr txBox="1"/>
          <p:nvPr/>
        </p:nvSpPr>
        <p:spPr>
          <a:xfrm>
            <a:off x="500034" y="5072074"/>
            <a:ext cx="642942" cy="369332"/>
          </a:xfrm>
          <a:prstGeom prst="rect">
            <a:avLst/>
          </a:prstGeom>
          <a:noFill/>
        </p:spPr>
        <p:txBody>
          <a:bodyPr wrap="square" rtlCol="1">
            <a:spAutoFit/>
          </a:bodyPr>
          <a:lstStyle/>
          <a:p>
            <a:r>
              <a:rPr lang="ar-SA" b="1" dirty="0" smtClean="0"/>
              <a:t>4</a:t>
            </a:r>
            <a:endParaRPr lang="ar-SA" b="1" dirty="0"/>
          </a:p>
        </p:txBody>
      </p:sp>
    </p:spTree>
  </p:cSld>
  <p:clrMapOvr>
    <a:masterClrMapping/>
  </p:clrMapOvr>
  <p:transition spd="med">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9218" name="Picture 2" descr="E:\اطارات\draw.jpg"/>
          <p:cNvPicPr>
            <a:picLocks noChangeAspect="1" noChangeArrowheads="1"/>
          </p:cNvPicPr>
          <p:nvPr/>
        </p:nvPicPr>
        <p:blipFill>
          <a:blip r:embed="rId2" cstate="print"/>
          <a:srcRect/>
          <a:stretch>
            <a:fillRect/>
          </a:stretch>
        </p:blipFill>
        <p:spPr bwMode="auto">
          <a:xfrm>
            <a:off x="0" y="1017"/>
            <a:ext cx="9324528" cy="6856983"/>
          </a:xfrm>
          <a:prstGeom prst="rect">
            <a:avLst/>
          </a:prstGeom>
          <a:noFill/>
        </p:spPr>
      </p:pic>
      <p:sp>
        <p:nvSpPr>
          <p:cNvPr id="5" name="مربع نص 4"/>
          <p:cNvSpPr txBox="1"/>
          <p:nvPr/>
        </p:nvSpPr>
        <p:spPr>
          <a:xfrm>
            <a:off x="683568" y="1268760"/>
            <a:ext cx="7560840" cy="3539430"/>
          </a:xfrm>
          <a:prstGeom prst="rect">
            <a:avLst/>
          </a:prstGeom>
          <a:noFill/>
        </p:spPr>
        <p:txBody>
          <a:bodyPr wrap="square" rtlCol="1">
            <a:spAutoFit/>
          </a:bodyPr>
          <a:lstStyle/>
          <a:p>
            <a:pPr marL="342900" indent="-342900">
              <a:buAutoNum type="arabic1Minus"/>
            </a:pPr>
            <a:r>
              <a:rPr lang="ar-SA" sz="2800" b="1" u="sng" dirty="0" smtClean="0">
                <a:solidFill>
                  <a:srgbClr val="FF0000"/>
                </a:solidFill>
                <a:latin typeface="Arial Unicode MS" pitchFamily="34" charset="-128"/>
                <a:ea typeface="Arial Unicode MS" pitchFamily="34" charset="-128"/>
                <a:cs typeface="Arial Unicode MS" pitchFamily="34" charset="-128"/>
              </a:rPr>
              <a:t>التحليل السوسيولوجي </a:t>
            </a:r>
            <a:r>
              <a:rPr lang="ar-SA" sz="2800" b="1" dirty="0" smtClean="0">
                <a:latin typeface="Arial Unicode MS" pitchFamily="34" charset="-128"/>
                <a:ea typeface="Arial Unicode MS" pitchFamily="34" charset="-128"/>
                <a:cs typeface="Arial Unicode MS" pitchFamily="34" charset="-128"/>
              </a:rPr>
              <a:t>:- </a:t>
            </a:r>
          </a:p>
          <a:p>
            <a:pPr marL="342900" indent="-342900"/>
            <a:r>
              <a:rPr lang="ar-SA" sz="2800" b="1" dirty="0" smtClean="0">
                <a:latin typeface="Arial Unicode MS" pitchFamily="34" charset="-128"/>
                <a:ea typeface="Arial Unicode MS" pitchFamily="34" charset="-128"/>
                <a:cs typeface="Arial Unicode MS" pitchFamily="34" charset="-128"/>
              </a:rPr>
              <a:t> ويتضمن دراسة الثقافة الانسانيه والمجتمع وتحديد المنظور (السوسيولوجي ) </a:t>
            </a:r>
            <a:r>
              <a:rPr lang="ar-SA" sz="2800" b="1" dirty="0" err="1" smtClean="0">
                <a:latin typeface="Arial Unicode MS" pitchFamily="34" charset="-128"/>
                <a:ea typeface="Arial Unicode MS" pitchFamily="34" charset="-128"/>
                <a:cs typeface="Arial Unicode MS" pitchFamily="34" charset="-128"/>
              </a:rPr>
              <a:t>و</a:t>
            </a:r>
            <a:r>
              <a:rPr lang="ar-SA" sz="2800" b="1" dirty="0" smtClean="0">
                <a:latin typeface="Arial Unicode MS" pitchFamily="34" charset="-128"/>
                <a:ea typeface="Arial Unicode MS" pitchFamily="34" charset="-128"/>
                <a:cs typeface="Arial Unicode MS" pitchFamily="34" charset="-128"/>
              </a:rPr>
              <a:t> أبعاد المنهج العلمي المتبع في الدراسة </a:t>
            </a:r>
          </a:p>
          <a:p>
            <a:pPr marL="342900" indent="-342900"/>
            <a:r>
              <a:rPr lang="ar-SA" sz="2800" b="1" dirty="0" smtClean="0">
                <a:latin typeface="Arial Unicode MS" pitchFamily="34" charset="-128"/>
                <a:ea typeface="Arial Unicode MS" pitchFamily="34" charset="-128"/>
                <a:cs typeface="Arial Unicode MS" pitchFamily="34" charset="-128"/>
              </a:rPr>
              <a:t> </a:t>
            </a:r>
          </a:p>
          <a:p>
            <a:pPr marL="342900" indent="-342900"/>
            <a:r>
              <a:rPr lang="ar-SA" sz="2800" b="1" dirty="0" smtClean="0">
                <a:latin typeface="Arial Unicode MS" pitchFamily="34" charset="-128"/>
                <a:ea typeface="Arial Unicode MS" pitchFamily="34" charset="-128"/>
                <a:cs typeface="Arial Unicode MS" pitchFamily="34" charset="-128"/>
              </a:rPr>
              <a:t>ب </a:t>
            </a:r>
            <a:r>
              <a:rPr lang="ar-SA" sz="2800" b="1" u="sng" dirty="0" smtClean="0">
                <a:solidFill>
                  <a:srgbClr val="FF0000"/>
                </a:solidFill>
                <a:latin typeface="Arial Unicode MS" pitchFamily="34" charset="-128"/>
                <a:ea typeface="Arial Unicode MS" pitchFamily="34" charset="-128"/>
                <a:cs typeface="Arial Unicode MS" pitchFamily="34" charset="-128"/>
              </a:rPr>
              <a:t>الوحدات الأساسية للحياة الاجتماعية </a:t>
            </a:r>
            <a:r>
              <a:rPr lang="ar-SA" sz="2800" b="1" dirty="0" smtClean="0">
                <a:latin typeface="Arial Unicode MS" pitchFamily="34" charset="-128"/>
                <a:ea typeface="Arial Unicode MS" pitchFamily="34" charset="-128"/>
                <a:cs typeface="Arial Unicode MS" pitchFamily="34" charset="-128"/>
              </a:rPr>
              <a:t>: ويتضمن الأفعال والعلاقات الاجتماعية , والشخصية الانسانيه والجماعات المحلية </a:t>
            </a:r>
            <a:r>
              <a:rPr lang="ar-SA" sz="2800" b="1" dirty="0" err="1" smtClean="0">
                <a:latin typeface="Arial Unicode MS" pitchFamily="34" charset="-128"/>
                <a:ea typeface="Arial Unicode MS" pitchFamily="34" charset="-128"/>
                <a:cs typeface="Arial Unicode MS" pitchFamily="34" charset="-128"/>
              </a:rPr>
              <a:t>و</a:t>
            </a:r>
            <a:r>
              <a:rPr lang="ar-SA" sz="2800" b="1" dirty="0" smtClean="0">
                <a:latin typeface="Arial Unicode MS" pitchFamily="34" charset="-128"/>
                <a:ea typeface="Arial Unicode MS" pitchFamily="34" charset="-128"/>
                <a:cs typeface="Arial Unicode MS" pitchFamily="34" charset="-128"/>
              </a:rPr>
              <a:t> التنظيمات والسكان والمجتمع .</a:t>
            </a:r>
          </a:p>
        </p:txBody>
      </p:sp>
    </p:spTree>
  </p:cSld>
  <p:clrMapOvr>
    <a:masterClrMapping/>
  </p:clrMapOvr>
  <p:transition spd="med">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9218" name="Picture 2" descr="E:\اطارات\draw.jpg"/>
          <p:cNvPicPr>
            <a:picLocks noChangeAspect="1" noChangeArrowheads="1"/>
          </p:cNvPicPr>
          <p:nvPr/>
        </p:nvPicPr>
        <p:blipFill>
          <a:blip r:embed="rId2" cstate="print"/>
          <a:srcRect/>
          <a:stretch>
            <a:fillRect/>
          </a:stretch>
        </p:blipFill>
        <p:spPr bwMode="auto">
          <a:xfrm>
            <a:off x="-180528" y="-1"/>
            <a:ext cx="9324528" cy="6856983"/>
          </a:xfrm>
          <a:prstGeom prst="rect">
            <a:avLst/>
          </a:prstGeom>
          <a:noFill/>
        </p:spPr>
      </p:pic>
      <p:sp>
        <p:nvSpPr>
          <p:cNvPr id="5" name="مربع نص 4"/>
          <p:cNvSpPr txBox="1"/>
          <p:nvPr/>
        </p:nvSpPr>
        <p:spPr>
          <a:xfrm>
            <a:off x="683568" y="1268760"/>
            <a:ext cx="7560840" cy="4154984"/>
          </a:xfrm>
          <a:prstGeom prst="rect">
            <a:avLst/>
          </a:prstGeom>
          <a:noFill/>
        </p:spPr>
        <p:txBody>
          <a:bodyPr wrap="square" rtlCol="1">
            <a:spAutoFit/>
          </a:bodyPr>
          <a:lstStyle/>
          <a:p>
            <a:pPr marL="342900" indent="-342900"/>
            <a:r>
              <a:rPr lang="ar-SA" sz="3200" b="1" dirty="0" smtClean="0"/>
              <a:t>   </a:t>
            </a:r>
            <a:r>
              <a:rPr lang="ar-SA" sz="2800" b="1" dirty="0" smtClean="0">
                <a:latin typeface="Arial Unicode MS" pitchFamily="34" charset="-128"/>
                <a:ea typeface="Arial Unicode MS" pitchFamily="34" charset="-128"/>
                <a:cs typeface="Arial Unicode MS" pitchFamily="34" charset="-128"/>
              </a:rPr>
              <a:t>ج- </a:t>
            </a:r>
            <a:r>
              <a:rPr lang="ar-SA" sz="2800" b="1" u="sng" dirty="0" smtClean="0">
                <a:latin typeface="Arial Unicode MS" pitchFamily="34" charset="-128"/>
                <a:ea typeface="Arial Unicode MS" pitchFamily="34" charset="-128"/>
                <a:cs typeface="Arial Unicode MS" pitchFamily="34" charset="-128"/>
              </a:rPr>
              <a:t>النظم الاجتماعية الاساسيه </a:t>
            </a:r>
            <a:r>
              <a:rPr lang="ar-SA" sz="2800" b="1" dirty="0" smtClean="0">
                <a:latin typeface="Arial Unicode MS" pitchFamily="34" charset="-128"/>
                <a:ea typeface="Arial Unicode MS" pitchFamily="34" charset="-128"/>
                <a:cs typeface="Arial Unicode MS" pitchFamily="34" charset="-128"/>
              </a:rPr>
              <a:t>: وتتضمن نظام الأسرة والقرابة , النظام الاقتصادي , النظام السياسي . والنظام الديني , والنظام التربوي . والنظام الترويحي , والنظام الجمالي .</a:t>
            </a:r>
          </a:p>
          <a:p>
            <a:pPr marL="342900" indent="-342900"/>
            <a:endParaRPr lang="ar-SA" sz="2800" b="1" dirty="0" smtClean="0">
              <a:latin typeface="Arial Unicode MS" pitchFamily="34" charset="-128"/>
              <a:ea typeface="Arial Unicode MS" pitchFamily="34" charset="-128"/>
              <a:cs typeface="Arial Unicode MS" pitchFamily="34" charset="-128"/>
            </a:endParaRPr>
          </a:p>
          <a:p>
            <a:pPr marL="342900" indent="-342900"/>
            <a:r>
              <a:rPr lang="ar-SA" sz="2800" b="1" dirty="0" smtClean="0">
                <a:latin typeface="Arial Unicode MS" pitchFamily="34" charset="-128"/>
                <a:ea typeface="Arial Unicode MS" pitchFamily="34" charset="-128"/>
                <a:cs typeface="Arial Unicode MS" pitchFamily="34" charset="-128"/>
              </a:rPr>
              <a:t>دـ  </a:t>
            </a:r>
            <a:r>
              <a:rPr lang="ar-SA" sz="2800" b="1" u="sng" dirty="0" smtClean="0">
                <a:latin typeface="Arial Unicode MS" pitchFamily="34" charset="-128"/>
                <a:ea typeface="Arial Unicode MS" pitchFamily="34" charset="-128"/>
                <a:cs typeface="Arial Unicode MS" pitchFamily="34" charset="-128"/>
              </a:rPr>
              <a:t>العمليات الاجتماعية الأساسية </a:t>
            </a:r>
            <a:r>
              <a:rPr lang="ar-SA" sz="2800" b="1" dirty="0" smtClean="0">
                <a:latin typeface="Arial Unicode MS" pitchFamily="34" charset="-128"/>
                <a:ea typeface="Arial Unicode MS" pitchFamily="34" charset="-128"/>
                <a:cs typeface="Arial Unicode MS" pitchFamily="34" charset="-128"/>
              </a:rPr>
              <a:t>:- وتتضمن عمليات التباين والتدرج والتعاون والتوافق والاتصال والتنشئة ألاجتماعيه والضبط الاجتماعي , والانحراف الاجتماعي والتكامل الاجتماعي والتغير الاجتماعي </a:t>
            </a:r>
            <a:r>
              <a:rPr lang="ar-SA" sz="3600" b="1" dirty="0" smtClean="0"/>
              <a:t>0</a:t>
            </a:r>
          </a:p>
        </p:txBody>
      </p:sp>
    </p:spTree>
  </p:cSld>
  <p:clrMapOvr>
    <a:masterClrMapping/>
  </p:clrMapOvr>
  <p:transition spd="med">
    <p:zo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صورة 7" descr="untitled.bmp"/>
          <p:cNvPicPr>
            <a:picLocks noChangeAspect="1"/>
          </p:cNvPicPr>
          <p:nvPr/>
        </p:nvPicPr>
        <p:blipFill>
          <a:blip r:embed="rId2"/>
          <a:srcRect l="2998" t="1994" r="55499" b="31915"/>
          <a:stretch>
            <a:fillRect/>
          </a:stretch>
        </p:blipFill>
        <p:spPr bwMode="auto">
          <a:xfrm>
            <a:off x="0" y="0"/>
            <a:ext cx="1976438" cy="3571875"/>
          </a:xfrm>
          <a:prstGeom prst="rect">
            <a:avLst/>
          </a:prstGeom>
          <a:noFill/>
          <a:ln w="9525">
            <a:noFill/>
            <a:miter lim="800000"/>
            <a:headEnd/>
            <a:tailEnd/>
          </a:ln>
        </p:spPr>
      </p:pic>
      <p:sp>
        <p:nvSpPr>
          <p:cNvPr id="4" name="مستطيل مستدير الزوايا 3"/>
          <p:cNvSpPr/>
          <p:nvPr/>
        </p:nvSpPr>
        <p:spPr>
          <a:xfrm>
            <a:off x="1714480" y="500042"/>
            <a:ext cx="6429420" cy="500062"/>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SA" sz="3200" b="1" dirty="0" smtClean="0">
                <a:solidFill>
                  <a:srgbClr val="660033"/>
                </a:solidFill>
              </a:rPr>
              <a:t>علم الاجتماع النظري والتطبيقي</a:t>
            </a:r>
            <a:endParaRPr lang="ar-OM" sz="3200" b="1" dirty="0">
              <a:solidFill>
                <a:srgbClr val="660033"/>
              </a:solidFill>
            </a:endParaRPr>
          </a:p>
        </p:txBody>
      </p:sp>
      <p:sp>
        <p:nvSpPr>
          <p:cNvPr id="5" name="شكل بيضاوي 4"/>
          <p:cNvSpPr/>
          <p:nvPr/>
        </p:nvSpPr>
        <p:spPr>
          <a:xfrm>
            <a:off x="6500813" y="1714500"/>
            <a:ext cx="1571625" cy="928688"/>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2000" b="1" dirty="0">
                <a:solidFill>
                  <a:srgbClr val="660033"/>
                </a:solidFill>
              </a:rPr>
              <a:t>الاتفاق</a:t>
            </a:r>
          </a:p>
        </p:txBody>
      </p:sp>
      <p:sp>
        <p:nvSpPr>
          <p:cNvPr id="7" name="شكل بيضاوي 6"/>
          <p:cNvSpPr/>
          <p:nvPr/>
        </p:nvSpPr>
        <p:spPr>
          <a:xfrm>
            <a:off x="1428729" y="1643063"/>
            <a:ext cx="2071702" cy="928687"/>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2400" b="1" dirty="0">
                <a:solidFill>
                  <a:srgbClr val="660033"/>
                </a:solidFill>
              </a:rPr>
              <a:t>الاختلاف</a:t>
            </a:r>
          </a:p>
        </p:txBody>
      </p:sp>
      <p:sp>
        <p:nvSpPr>
          <p:cNvPr id="41991" name="مربع نص 8"/>
          <p:cNvSpPr txBox="1">
            <a:spLocks noChangeArrowheads="1"/>
          </p:cNvSpPr>
          <p:nvPr/>
        </p:nvSpPr>
        <p:spPr bwMode="auto">
          <a:xfrm>
            <a:off x="4929190" y="3071810"/>
            <a:ext cx="3929090" cy="2246769"/>
          </a:xfrm>
          <a:prstGeom prst="rect">
            <a:avLst/>
          </a:prstGeom>
          <a:noFill/>
          <a:ln w="9525">
            <a:noFill/>
            <a:miter lim="800000"/>
            <a:headEnd/>
            <a:tailEnd/>
          </a:ln>
        </p:spPr>
        <p:txBody>
          <a:bodyPr wrap="square">
            <a:spAutoFit/>
          </a:bodyPr>
          <a:lstStyle/>
          <a:p>
            <a:r>
              <a:rPr lang="ar-OM" sz="2800" u="sng" dirty="0">
                <a:solidFill>
                  <a:srgbClr val="FF0000"/>
                </a:solidFill>
                <a:latin typeface="Calibri" pitchFamily="34" charset="0"/>
              </a:rPr>
              <a:t>يتفق علماء الاجتماع على أن</a:t>
            </a:r>
          </a:p>
          <a:p>
            <a:r>
              <a:rPr lang="ar-OM" sz="2800" dirty="0">
                <a:latin typeface="Calibri" pitchFamily="34" charset="0"/>
              </a:rPr>
              <a:t>علم الاجتماع يؤدي إلى :</a:t>
            </a:r>
          </a:p>
          <a:p>
            <a:r>
              <a:rPr lang="ar-OM" sz="2800" dirty="0">
                <a:latin typeface="Calibri" pitchFamily="34" charset="0"/>
              </a:rPr>
              <a:t>المعرفة والفهم السليم</a:t>
            </a:r>
          </a:p>
          <a:p>
            <a:r>
              <a:rPr lang="ar-SA" sz="2800" dirty="0" smtClean="0">
                <a:solidFill>
                  <a:srgbClr val="006666"/>
                </a:solidFill>
                <a:latin typeface="Calibri" pitchFamily="34" charset="0"/>
              </a:rPr>
              <a:t> للسلوك الانسانى </a:t>
            </a:r>
            <a:r>
              <a:rPr lang="ar-OM" sz="2800" dirty="0" smtClean="0">
                <a:solidFill>
                  <a:srgbClr val="006666"/>
                </a:solidFill>
                <a:latin typeface="Calibri" pitchFamily="34" charset="0"/>
              </a:rPr>
              <a:t>.</a:t>
            </a:r>
            <a:endParaRPr lang="ar-OM" sz="2800" dirty="0">
              <a:solidFill>
                <a:srgbClr val="006666"/>
              </a:solidFill>
              <a:latin typeface="Calibri" pitchFamily="34" charset="0"/>
            </a:endParaRPr>
          </a:p>
        </p:txBody>
      </p:sp>
      <p:sp>
        <p:nvSpPr>
          <p:cNvPr id="41992" name="مربع نص 9"/>
          <p:cNvSpPr txBox="1">
            <a:spLocks noChangeArrowheads="1"/>
          </p:cNvSpPr>
          <p:nvPr/>
        </p:nvSpPr>
        <p:spPr bwMode="auto">
          <a:xfrm>
            <a:off x="428596" y="2887682"/>
            <a:ext cx="4429156" cy="3539430"/>
          </a:xfrm>
          <a:prstGeom prst="rect">
            <a:avLst/>
          </a:prstGeom>
          <a:noFill/>
          <a:ln w="9525">
            <a:noFill/>
            <a:miter lim="800000"/>
            <a:headEnd/>
            <a:tailEnd/>
          </a:ln>
        </p:spPr>
        <p:txBody>
          <a:bodyPr wrap="square">
            <a:spAutoFit/>
          </a:bodyPr>
          <a:lstStyle/>
          <a:p>
            <a:r>
              <a:rPr lang="ar-OM" sz="2800" u="sng" dirty="0">
                <a:solidFill>
                  <a:srgbClr val="FF0000"/>
                </a:solidFill>
                <a:latin typeface="Calibri" pitchFamily="34" charset="0"/>
              </a:rPr>
              <a:t>يختلف علماء الاجتماع حول :</a:t>
            </a:r>
          </a:p>
          <a:p>
            <a:r>
              <a:rPr lang="ar-SA" sz="2800" dirty="0">
                <a:latin typeface="Calibri" pitchFamily="34" charset="0"/>
              </a:rPr>
              <a:t>-</a:t>
            </a:r>
            <a:r>
              <a:rPr lang="ar-OM" sz="2800" dirty="0">
                <a:latin typeface="Calibri" pitchFamily="34" charset="0"/>
              </a:rPr>
              <a:t>إذا كان هذا العلم يسعى إلى </a:t>
            </a:r>
            <a:r>
              <a:rPr lang="ar-SA" sz="2800" dirty="0" smtClean="0">
                <a:latin typeface="Calibri" pitchFamily="34" charset="0"/>
              </a:rPr>
              <a:t>:</a:t>
            </a:r>
            <a:endParaRPr lang="ar-OM" sz="2800" dirty="0">
              <a:latin typeface="Calibri" pitchFamily="34" charset="0"/>
            </a:endParaRPr>
          </a:p>
          <a:p>
            <a:r>
              <a:rPr lang="ar-OM" sz="2800" dirty="0">
                <a:latin typeface="Calibri" pitchFamily="34" charset="0"/>
              </a:rPr>
              <a:t>اكتشاف الحقائق الاجتماعية </a:t>
            </a:r>
            <a:r>
              <a:rPr lang="ar-OM" sz="2800" dirty="0" smtClean="0">
                <a:latin typeface="Calibri" pitchFamily="34" charset="0"/>
              </a:rPr>
              <a:t>التي</a:t>
            </a:r>
            <a:r>
              <a:rPr lang="ar-SA" sz="2800" dirty="0" smtClean="0">
                <a:latin typeface="Calibri" pitchFamily="34" charset="0"/>
              </a:rPr>
              <a:t> </a:t>
            </a:r>
            <a:r>
              <a:rPr lang="ar-OM" sz="2800" dirty="0">
                <a:latin typeface="Calibri" pitchFamily="34" charset="0"/>
              </a:rPr>
              <a:t>يمكن </a:t>
            </a:r>
            <a:r>
              <a:rPr lang="ar-SA" sz="2800" dirty="0" smtClean="0">
                <a:latin typeface="Calibri" pitchFamily="34" charset="0"/>
              </a:rPr>
              <a:t> من اجلها </a:t>
            </a:r>
            <a:r>
              <a:rPr lang="ar-OM" sz="2800" dirty="0" smtClean="0">
                <a:latin typeface="Calibri" pitchFamily="34" charset="0"/>
              </a:rPr>
              <a:t>استخدامها </a:t>
            </a:r>
            <a:r>
              <a:rPr lang="ar-OM" sz="2800" dirty="0">
                <a:latin typeface="Calibri" pitchFamily="34" charset="0"/>
              </a:rPr>
              <a:t>في الحياة</a:t>
            </a:r>
            <a:r>
              <a:rPr lang="ar-SA" sz="2800" dirty="0">
                <a:latin typeface="Calibri" pitchFamily="34" charset="0"/>
              </a:rPr>
              <a:t> </a:t>
            </a:r>
            <a:r>
              <a:rPr lang="ar-OM" sz="2800" dirty="0">
                <a:latin typeface="Calibri" pitchFamily="34" charset="0"/>
              </a:rPr>
              <a:t>العملية وتكوين مجتمع أفضل .</a:t>
            </a:r>
          </a:p>
        </p:txBody>
      </p:sp>
      <p:cxnSp>
        <p:nvCxnSpPr>
          <p:cNvPr id="11" name="رابط كسهم مستقيم 10"/>
          <p:cNvCxnSpPr/>
          <p:nvPr/>
        </p:nvCxnSpPr>
        <p:spPr>
          <a:xfrm>
            <a:off x="5500694" y="2214554"/>
            <a:ext cx="569916"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3" name="رابط كسهم مستقيم 12"/>
          <p:cNvCxnSpPr/>
          <p:nvPr/>
        </p:nvCxnSpPr>
        <p:spPr>
          <a:xfrm rot="5400000">
            <a:off x="2000234" y="1428734"/>
            <a:ext cx="714375"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1" name="رابط كسهم مستقيم 20"/>
          <p:cNvCxnSpPr/>
          <p:nvPr/>
        </p:nvCxnSpPr>
        <p:spPr>
          <a:xfrm rot="5400000">
            <a:off x="7037406" y="2749544"/>
            <a:ext cx="500063"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3" name="رابط كسهم مستقيم 22"/>
          <p:cNvCxnSpPr/>
          <p:nvPr/>
        </p:nvCxnSpPr>
        <p:spPr>
          <a:xfrm rot="5400000">
            <a:off x="2179638" y="2749550"/>
            <a:ext cx="500062"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12" name="مربع نص 11"/>
          <p:cNvSpPr txBox="1"/>
          <p:nvPr/>
        </p:nvSpPr>
        <p:spPr>
          <a:xfrm>
            <a:off x="4500562" y="1928802"/>
            <a:ext cx="1000132" cy="461665"/>
          </a:xfrm>
          <a:prstGeom prst="rect">
            <a:avLst/>
          </a:prstGeom>
          <a:noFill/>
        </p:spPr>
        <p:txBody>
          <a:bodyPr wrap="square" rtlCol="1">
            <a:spAutoFit/>
          </a:bodyPr>
          <a:lstStyle/>
          <a:p>
            <a:r>
              <a:rPr lang="ar-SA" sz="2400" dirty="0" smtClean="0"/>
              <a:t>العلماء </a:t>
            </a:r>
            <a:endParaRPr lang="ar-SA" sz="2400" dirty="0"/>
          </a:p>
        </p:txBody>
      </p:sp>
      <p:cxnSp>
        <p:nvCxnSpPr>
          <p:cNvPr id="14" name="رابط كسهم مستقيم 13"/>
          <p:cNvCxnSpPr/>
          <p:nvPr/>
        </p:nvCxnSpPr>
        <p:spPr>
          <a:xfrm rot="5400000">
            <a:off x="7082650" y="1580340"/>
            <a:ext cx="7143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6" name="رابط كسهم مستقيم 15"/>
          <p:cNvCxnSpPr/>
          <p:nvPr/>
        </p:nvCxnSpPr>
        <p:spPr>
          <a:xfrm rot="10800000">
            <a:off x="3500430" y="2214554"/>
            <a:ext cx="928692"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ransition spd="med">
    <p:zo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صورة 7" descr="untitled.bmp"/>
          <p:cNvPicPr>
            <a:picLocks noChangeAspect="1"/>
          </p:cNvPicPr>
          <p:nvPr/>
        </p:nvPicPr>
        <p:blipFill>
          <a:blip r:embed="rId2"/>
          <a:srcRect l="2998" t="1994" r="55499" b="31915"/>
          <a:stretch>
            <a:fillRect/>
          </a:stretch>
        </p:blipFill>
        <p:spPr bwMode="auto">
          <a:xfrm>
            <a:off x="0" y="0"/>
            <a:ext cx="1976438" cy="3571875"/>
          </a:xfrm>
          <a:prstGeom prst="rect">
            <a:avLst/>
          </a:prstGeom>
          <a:noFill/>
          <a:ln w="9525">
            <a:noFill/>
            <a:miter lim="800000"/>
            <a:headEnd/>
            <a:tailEnd/>
          </a:ln>
        </p:spPr>
      </p:pic>
      <p:sp>
        <p:nvSpPr>
          <p:cNvPr id="4" name="مستطيل مستدير الزوايا 3"/>
          <p:cNvSpPr/>
          <p:nvPr/>
        </p:nvSpPr>
        <p:spPr>
          <a:xfrm>
            <a:off x="1714480" y="500042"/>
            <a:ext cx="6429420" cy="500062"/>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SA" sz="3200" b="1" dirty="0" smtClean="0">
                <a:solidFill>
                  <a:srgbClr val="660033"/>
                </a:solidFill>
              </a:rPr>
              <a:t>علم الاجتماع النظري والتطبيقي</a:t>
            </a:r>
            <a:endParaRPr lang="ar-OM" sz="3200" b="1" dirty="0">
              <a:solidFill>
                <a:srgbClr val="660033"/>
              </a:solidFill>
            </a:endParaRPr>
          </a:p>
        </p:txBody>
      </p:sp>
      <p:sp>
        <p:nvSpPr>
          <p:cNvPr id="5" name="شكل بيضاوي 4"/>
          <p:cNvSpPr/>
          <p:nvPr/>
        </p:nvSpPr>
        <p:spPr>
          <a:xfrm>
            <a:off x="6500813" y="1714500"/>
            <a:ext cx="1571625" cy="928688"/>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2000" b="1" dirty="0">
                <a:solidFill>
                  <a:srgbClr val="660033"/>
                </a:solidFill>
              </a:rPr>
              <a:t>الاتفاق</a:t>
            </a:r>
          </a:p>
        </p:txBody>
      </p:sp>
      <p:sp>
        <p:nvSpPr>
          <p:cNvPr id="7" name="شكل بيضاوي 6"/>
          <p:cNvSpPr/>
          <p:nvPr/>
        </p:nvSpPr>
        <p:spPr>
          <a:xfrm>
            <a:off x="1428729" y="1643063"/>
            <a:ext cx="2071702" cy="928687"/>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2400" b="1" dirty="0">
                <a:solidFill>
                  <a:srgbClr val="660033"/>
                </a:solidFill>
              </a:rPr>
              <a:t>الاختلاف</a:t>
            </a:r>
          </a:p>
        </p:txBody>
      </p:sp>
      <p:sp>
        <p:nvSpPr>
          <p:cNvPr id="41991" name="مربع نص 8"/>
          <p:cNvSpPr txBox="1">
            <a:spLocks noChangeArrowheads="1"/>
          </p:cNvSpPr>
          <p:nvPr/>
        </p:nvSpPr>
        <p:spPr bwMode="auto">
          <a:xfrm>
            <a:off x="4929190" y="3071810"/>
            <a:ext cx="3929090" cy="2246769"/>
          </a:xfrm>
          <a:prstGeom prst="rect">
            <a:avLst/>
          </a:prstGeom>
          <a:noFill/>
          <a:ln w="9525">
            <a:noFill/>
            <a:miter lim="800000"/>
            <a:headEnd/>
            <a:tailEnd/>
          </a:ln>
        </p:spPr>
        <p:txBody>
          <a:bodyPr wrap="square">
            <a:spAutoFit/>
          </a:bodyPr>
          <a:lstStyle/>
          <a:p>
            <a:r>
              <a:rPr lang="ar-OM" sz="2800" u="sng" dirty="0">
                <a:solidFill>
                  <a:srgbClr val="FF0000"/>
                </a:solidFill>
                <a:latin typeface="Calibri" pitchFamily="34" charset="0"/>
              </a:rPr>
              <a:t>يتفق علماء الاجتماع على أن</a:t>
            </a:r>
          </a:p>
          <a:p>
            <a:r>
              <a:rPr lang="ar-OM" sz="2800" dirty="0">
                <a:latin typeface="Calibri" pitchFamily="34" charset="0"/>
              </a:rPr>
              <a:t>علم الاجتماع يؤدي إلى :</a:t>
            </a:r>
          </a:p>
          <a:p>
            <a:r>
              <a:rPr lang="ar-OM" sz="2800" dirty="0">
                <a:latin typeface="Calibri" pitchFamily="34" charset="0"/>
              </a:rPr>
              <a:t>المعرفة والفهم السليم</a:t>
            </a:r>
          </a:p>
          <a:p>
            <a:r>
              <a:rPr lang="ar-SA" sz="2800" dirty="0" smtClean="0">
                <a:solidFill>
                  <a:srgbClr val="006666"/>
                </a:solidFill>
                <a:latin typeface="Calibri" pitchFamily="34" charset="0"/>
              </a:rPr>
              <a:t> للسلوك الانسانى </a:t>
            </a:r>
            <a:r>
              <a:rPr lang="ar-OM" sz="2800" dirty="0" smtClean="0">
                <a:solidFill>
                  <a:srgbClr val="006666"/>
                </a:solidFill>
                <a:latin typeface="Calibri" pitchFamily="34" charset="0"/>
              </a:rPr>
              <a:t>.</a:t>
            </a:r>
            <a:endParaRPr lang="ar-OM" sz="2800" dirty="0">
              <a:solidFill>
                <a:srgbClr val="006666"/>
              </a:solidFill>
              <a:latin typeface="Calibri" pitchFamily="34" charset="0"/>
            </a:endParaRPr>
          </a:p>
        </p:txBody>
      </p:sp>
      <p:sp>
        <p:nvSpPr>
          <p:cNvPr id="41992" name="مربع نص 9"/>
          <p:cNvSpPr txBox="1">
            <a:spLocks noChangeArrowheads="1"/>
          </p:cNvSpPr>
          <p:nvPr/>
        </p:nvSpPr>
        <p:spPr bwMode="auto">
          <a:xfrm>
            <a:off x="428596" y="2887682"/>
            <a:ext cx="4429156" cy="3539430"/>
          </a:xfrm>
          <a:prstGeom prst="rect">
            <a:avLst/>
          </a:prstGeom>
          <a:noFill/>
          <a:ln w="9525">
            <a:noFill/>
            <a:miter lim="800000"/>
            <a:headEnd/>
            <a:tailEnd/>
          </a:ln>
        </p:spPr>
        <p:txBody>
          <a:bodyPr wrap="square">
            <a:spAutoFit/>
          </a:bodyPr>
          <a:lstStyle/>
          <a:p>
            <a:r>
              <a:rPr lang="ar-OM" sz="2800" u="sng" dirty="0">
                <a:solidFill>
                  <a:srgbClr val="FF0000"/>
                </a:solidFill>
                <a:latin typeface="Calibri" pitchFamily="34" charset="0"/>
              </a:rPr>
              <a:t>يختلف علماء الاجتماع حول :</a:t>
            </a:r>
          </a:p>
          <a:p>
            <a:r>
              <a:rPr lang="ar-SA" sz="2800" dirty="0">
                <a:latin typeface="Calibri" pitchFamily="34" charset="0"/>
              </a:rPr>
              <a:t>-</a:t>
            </a:r>
            <a:r>
              <a:rPr lang="ar-OM" sz="2800" dirty="0">
                <a:latin typeface="Calibri" pitchFamily="34" charset="0"/>
              </a:rPr>
              <a:t>إذا كان هذا العلم يسعى إلى </a:t>
            </a:r>
            <a:r>
              <a:rPr lang="ar-SA" sz="2800" dirty="0" smtClean="0">
                <a:latin typeface="Calibri" pitchFamily="34" charset="0"/>
              </a:rPr>
              <a:t>:</a:t>
            </a:r>
            <a:endParaRPr lang="ar-OM" sz="2800" dirty="0">
              <a:latin typeface="Calibri" pitchFamily="34" charset="0"/>
            </a:endParaRPr>
          </a:p>
          <a:p>
            <a:r>
              <a:rPr lang="ar-OM" sz="2800" dirty="0">
                <a:latin typeface="Calibri" pitchFamily="34" charset="0"/>
              </a:rPr>
              <a:t>اكتشاف الحقائق الاجتماعية </a:t>
            </a:r>
            <a:r>
              <a:rPr lang="ar-OM" sz="2800" dirty="0" smtClean="0">
                <a:latin typeface="Calibri" pitchFamily="34" charset="0"/>
              </a:rPr>
              <a:t>التي</a:t>
            </a:r>
            <a:r>
              <a:rPr lang="ar-SA" sz="2800" dirty="0" smtClean="0">
                <a:latin typeface="Calibri" pitchFamily="34" charset="0"/>
              </a:rPr>
              <a:t> </a:t>
            </a:r>
            <a:r>
              <a:rPr lang="ar-OM" sz="2800" dirty="0">
                <a:latin typeface="Calibri" pitchFamily="34" charset="0"/>
              </a:rPr>
              <a:t>يمكن </a:t>
            </a:r>
            <a:r>
              <a:rPr lang="ar-SA" sz="2800" dirty="0" smtClean="0">
                <a:latin typeface="Calibri" pitchFamily="34" charset="0"/>
              </a:rPr>
              <a:t> من اجلها </a:t>
            </a:r>
            <a:r>
              <a:rPr lang="ar-OM" sz="2800" dirty="0" smtClean="0">
                <a:latin typeface="Calibri" pitchFamily="34" charset="0"/>
              </a:rPr>
              <a:t>استخدامها </a:t>
            </a:r>
            <a:r>
              <a:rPr lang="ar-OM" sz="2800" dirty="0">
                <a:latin typeface="Calibri" pitchFamily="34" charset="0"/>
              </a:rPr>
              <a:t>في الحياة</a:t>
            </a:r>
            <a:r>
              <a:rPr lang="ar-SA" sz="2800" dirty="0">
                <a:latin typeface="Calibri" pitchFamily="34" charset="0"/>
              </a:rPr>
              <a:t> </a:t>
            </a:r>
            <a:r>
              <a:rPr lang="ar-OM" sz="2800" dirty="0">
                <a:latin typeface="Calibri" pitchFamily="34" charset="0"/>
              </a:rPr>
              <a:t>العملية وتكوين مجتمع أفضل .</a:t>
            </a:r>
          </a:p>
        </p:txBody>
      </p:sp>
      <p:cxnSp>
        <p:nvCxnSpPr>
          <p:cNvPr id="11" name="رابط كسهم مستقيم 10"/>
          <p:cNvCxnSpPr/>
          <p:nvPr/>
        </p:nvCxnSpPr>
        <p:spPr>
          <a:xfrm>
            <a:off x="5500694" y="2214554"/>
            <a:ext cx="569916"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3" name="رابط كسهم مستقيم 12"/>
          <p:cNvCxnSpPr/>
          <p:nvPr/>
        </p:nvCxnSpPr>
        <p:spPr>
          <a:xfrm rot="5400000">
            <a:off x="2000234" y="1428734"/>
            <a:ext cx="714375"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1" name="رابط كسهم مستقيم 20"/>
          <p:cNvCxnSpPr/>
          <p:nvPr/>
        </p:nvCxnSpPr>
        <p:spPr>
          <a:xfrm rot="5400000">
            <a:off x="7037406" y="2749544"/>
            <a:ext cx="500063"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3" name="رابط كسهم مستقيم 22"/>
          <p:cNvCxnSpPr/>
          <p:nvPr/>
        </p:nvCxnSpPr>
        <p:spPr>
          <a:xfrm rot="5400000">
            <a:off x="2179638" y="2749550"/>
            <a:ext cx="500062"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12" name="مربع نص 11"/>
          <p:cNvSpPr txBox="1"/>
          <p:nvPr/>
        </p:nvSpPr>
        <p:spPr>
          <a:xfrm>
            <a:off x="4500562" y="1928802"/>
            <a:ext cx="1000132" cy="461665"/>
          </a:xfrm>
          <a:prstGeom prst="rect">
            <a:avLst/>
          </a:prstGeom>
          <a:noFill/>
        </p:spPr>
        <p:txBody>
          <a:bodyPr wrap="square" rtlCol="1">
            <a:spAutoFit/>
          </a:bodyPr>
          <a:lstStyle/>
          <a:p>
            <a:r>
              <a:rPr lang="ar-SA" sz="2400" dirty="0" smtClean="0"/>
              <a:t>العلماء </a:t>
            </a:r>
            <a:endParaRPr lang="ar-SA" sz="2400" dirty="0"/>
          </a:p>
        </p:txBody>
      </p:sp>
      <p:cxnSp>
        <p:nvCxnSpPr>
          <p:cNvPr id="14" name="رابط كسهم مستقيم 13"/>
          <p:cNvCxnSpPr/>
          <p:nvPr/>
        </p:nvCxnSpPr>
        <p:spPr>
          <a:xfrm rot="5400000">
            <a:off x="7082650" y="1580340"/>
            <a:ext cx="7143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6" name="رابط كسهم مستقيم 15"/>
          <p:cNvCxnSpPr/>
          <p:nvPr/>
        </p:nvCxnSpPr>
        <p:spPr>
          <a:xfrm rot="10800000">
            <a:off x="3500430" y="2214554"/>
            <a:ext cx="928692"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ransition spd="med">
    <p:zo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428596" y="785813"/>
            <a:ext cx="8001056" cy="785812"/>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3200" b="1" dirty="0">
                <a:solidFill>
                  <a:srgbClr val="FF0000"/>
                </a:solidFill>
              </a:rPr>
              <a:t>اختلاف العلماء في مجالات علم الاجتماع</a:t>
            </a:r>
          </a:p>
        </p:txBody>
      </p:sp>
      <p:sp>
        <p:nvSpPr>
          <p:cNvPr id="5" name="مستطيل مستدير الزوايا 4"/>
          <p:cNvSpPr/>
          <p:nvPr/>
        </p:nvSpPr>
        <p:spPr>
          <a:xfrm>
            <a:off x="2071670" y="2143125"/>
            <a:ext cx="5429287" cy="714375"/>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fontAlgn="auto">
              <a:spcBef>
                <a:spcPts val="0"/>
              </a:spcBef>
              <a:spcAft>
                <a:spcPts val="0"/>
              </a:spcAft>
              <a:defRPr/>
            </a:pPr>
            <a:r>
              <a:rPr lang="ar-OM" sz="2800" dirty="0">
                <a:solidFill>
                  <a:srgbClr val="FF0000"/>
                </a:solidFill>
              </a:rPr>
              <a:t>رأي </a:t>
            </a:r>
            <a:r>
              <a:rPr lang="ar-OM" sz="2800" dirty="0" smtClean="0">
                <a:solidFill>
                  <a:srgbClr val="FF0000"/>
                </a:solidFill>
              </a:rPr>
              <a:t>عل</a:t>
            </a:r>
            <a:r>
              <a:rPr lang="ar-SA" sz="2800" dirty="0" smtClean="0">
                <a:solidFill>
                  <a:srgbClr val="FF0000"/>
                </a:solidFill>
              </a:rPr>
              <a:t>ماء</a:t>
            </a:r>
            <a:r>
              <a:rPr lang="ar-OM" sz="2800" dirty="0" smtClean="0">
                <a:solidFill>
                  <a:srgbClr val="FF0000"/>
                </a:solidFill>
              </a:rPr>
              <a:t> </a:t>
            </a:r>
            <a:r>
              <a:rPr lang="ar-OM" sz="2800" dirty="0">
                <a:solidFill>
                  <a:srgbClr val="FF0000"/>
                </a:solidFill>
              </a:rPr>
              <a:t>الاجتماع</a:t>
            </a:r>
          </a:p>
        </p:txBody>
      </p:sp>
      <p:sp>
        <p:nvSpPr>
          <p:cNvPr id="7" name="شكل بيضاوي 6"/>
          <p:cNvSpPr/>
          <p:nvPr/>
        </p:nvSpPr>
        <p:spPr>
          <a:xfrm>
            <a:off x="6572264" y="4143380"/>
            <a:ext cx="1857375" cy="1143000"/>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3200" dirty="0">
                <a:solidFill>
                  <a:srgbClr val="FF0000"/>
                </a:solidFill>
              </a:rPr>
              <a:t>علم نظري</a:t>
            </a:r>
          </a:p>
        </p:txBody>
      </p:sp>
      <p:sp>
        <p:nvSpPr>
          <p:cNvPr id="9" name="شكل بيضاوي 8"/>
          <p:cNvSpPr/>
          <p:nvPr/>
        </p:nvSpPr>
        <p:spPr>
          <a:xfrm>
            <a:off x="3643306" y="4214813"/>
            <a:ext cx="2214578" cy="1143000"/>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2800" dirty="0">
                <a:solidFill>
                  <a:srgbClr val="FF0000"/>
                </a:solidFill>
              </a:rPr>
              <a:t>علم تطبيقي</a:t>
            </a:r>
          </a:p>
        </p:txBody>
      </p:sp>
      <p:sp>
        <p:nvSpPr>
          <p:cNvPr id="10" name="شكل بيضاوي 9"/>
          <p:cNvSpPr/>
          <p:nvPr/>
        </p:nvSpPr>
        <p:spPr>
          <a:xfrm>
            <a:off x="500034" y="4357694"/>
            <a:ext cx="2928958" cy="2071702"/>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2800" dirty="0">
                <a:solidFill>
                  <a:srgbClr val="FF0000"/>
                </a:solidFill>
              </a:rPr>
              <a:t>علم نظري </a:t>
            </a:r>
            <a:r>
              <a:rPr lang="ar-OM" sz="2800" dirty="0" smtClean="0">
                <a:solidFill>
                  <a:srgbClr val="FF0000"/>
                </a:solidFill>
              </a:rPr>
              <a:t>وتطبيقي</a:t>
            </a:r>
            <a:r>
              <a:rPr lang="ar-SA" sz="2800" dirty="0" smtClean="0">
                <a:solidFill>
                  <a:srgbClr val="FF0000"/>
                </a:solidFill>
              </a:rPr>
              <a:t> في آن واحد</a:t>
            </a:r>
            <a:endParaRPr lang="ar-OM" sz="2800" dirty="0">
              <a:solidFill>
                <a:srgbClr val="FF0000"/>
              </a:solidFill>
            </a:endParaRPr>
          </a:p>
        </p:txBody>
      </p:sp>
      <p:cxnSp>
        <p:nvCxnSpPr>
          <p:cNvPr id="11" name="رابط كسهم مستقيم 10"/>
          <p:cNvCxnSpPr/>
          <p:nvPr/>
        </p:nvCxnSpPr>
        <p:spPr>
          <a:xfrm rot="5400000">
            <a:off x="4429919" y="1928007"/>
            <a:ext cx="42862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3" name="رابط كسهم مستقيم 12"/>
          <p:cNvCxnSpPr/>
          <p:nvPr/>
        </p:nvCxnSpPr>
        <p:spPr>
          <a:xfrm rot="5400000">
            <a:off x="3965576" y="3536950"/>
            <a:ext cx="1357312"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0" name="رابط كسهم مستقيم 19"/>
          <p:cNvCxnSpPr/>
          <p:nvPr/>
        </p:nvCxnSpPr>
        <p:spPr>
          <a:xfrm rot="5400000">
            <a:off x="6715145" y="3571873"/>
            <a:ext cx="1285875"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1" name="رابط كسهم مستقيم 20"/>
          <p:cNvCxnSpPr/>
          <p:nvPr/>
        </p:nvCxnSpPr>
        <p:spPr>
          <a:xfrm rot="16200000" flipH="1">
            <a:off x="1560497" y="3654421"/>
            <a:ext cx="1738313"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ransition spd="med">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مربع نص 3"/>
          <p:cNvSpPr txBox="1">
            <a:spLocks noChangeArrowheads="1"/>
          </p:cNvSpPr>
          <p:nvPr/>
        </p:nvSpPr>
        <p:spPr bwMode="auto">
          <a:xfrm>
            <a:off x="3571868" y="357166"/>
            <a:ext cx="5254647" cy="584200"/>
          </a:xfrm>
          <a:prstGeom prst="rect">
            <a:avLst/>
          </a:prstGeom>
          <a:noFill/>
          <a:ln w="9525">
            <a:noFill/>
            <a:miter lim="800000"/>
            <a:headEnd/>
            <a:tailEnd/>
          </a:ln>
        </p:spPr>
        <p:txBody>
          <a:bodyPr wrap="square">
            <a:spAutoFit/>
          </a:bodyPr>
          <a:lstStyle/>
          <a:p>
            <a:r>
              <a:rPr lang="ar-OM" sz="3200" b="1" u="sng" dirty="0">
                <a:solidFill>
                  <a:srgbClr val="660033"/>
                </a:solidFill>
                <a:latin typeface="Calibri" pitchFamily="34" charset="0"/>
              </a:rPr>
              <a:t>رأي علماء الاجتماع النظري</a:t>
            </a:r>
          </a:p>
        </p:txBody>
      </p:sp>
      <p:sp>
        <p:nvSpPr>
          <p:cNvPr id="44037" name="مربع نص 4"/>
          <p:cNvSpPr txBox="1">
            <a:spLocks noChangeArrowheads="1"/>
          </p:cNvSpPr>
          <p:nvPr/>
        </p:nvSpPr>
        <p:spPr bwMode="auto">
          <a:xfrm>
            <a:off x="428625" y="1143000"/>
            <a:ext cx="7970838" cy="4801314"/>
          </a:xfrm>
          <a:prstGeom prst="rect">
            <a:avLst/>
          </a:prstGeom>
          <a:noFill/>
          <a:ln w="9525">
            <a:noFill/>
            <a:miter lim="800000"/>
            <a:headEnd/>
            <a:tailEnd/>
          </a:ln>
        </p:spPr>
        <p:txBody>
          <a:bodyPr>
            <a:spAutoFit/>
          </a:bodyPr>
          <a:lstStyle/>
          <a:p>
            <a:r>
              <a:rPr lang="ar-OM" sz="2400" b="1" u="sng" dirty="0">
                <a:solidFill>
                  <a:srgbClr val="FF0000"/>
                </a:solidFill>
                <a:latin typeface="Calibri" pitchFamily="34" charset="0"/>
              </a:rPr>
              <a:t>من العلماء الذين أكدوا على ذلك : </a:t>
            </a:r>
            <a:r>
              <a:rPr lang="ar-OM" sz="2400" b="1" u="sng" dirty="0" err="1">
                <a:solidFill>
                  <a:srgbClr val="FF0000"/>
                </a:solidFill>
                <a:latin typeface="Calibri" pitchFamily="34" charset="0"/>
              </a:rPr>
              <a:t>بيرستد</a:t>
            </a:r>
            <a:r>
              <a:rPr lang="ar-OM" sz="2400" b="1" u="sng" dirty="0">
                <a:solidFill>
                  <a:srgbClr val="FF0000"/>
                </a:solidFill>
                <a:latin typeface="Calibri" pitchFamily="34" charset="0"/>
              </a:rPr>
              <a:t> – ماكس فيبر </a:t>
            </a:r>
            <a:r>
              <a:rPr lang="ar-OM" sz="2400" b="1" u="sng" dirty="0" smtClean="0">
                <a:solidFill>
                  <a:srgbClr val="FF0000"/>
                </a:solidFill>
                <a:latin typeface="Calibri" pitchFamily="34" charset="0"/>
              </a:rPr>
              <a:t>–</a:t>
            </a:r>
            <a:r>
              <a:rPr lang="ar-SA" sz="2400" b="1" u="sng" dirty="0" err="1" smtClean="0">
                <a:solidFill>
                  <a:srgbClr val="FF0000"/>
                </a:solidFill>
                <a:latin typeface="Calibri" pitchFamily="34" charset="0"/>
              </a:rPr>
              <a:t>وبيرى</a:t>
            </a:r>
            <a:r>
              <a:rPr lang="ar-OM" sz="2400" b="1" u="sng" dirty="0" smtClean="0">
                <a:solidFill>
                  <a:srgbClr val="FF0000"/>
                </a:solidFill>
                <a:latin typeface="Calibri" pitchFamily="34" charset="0"/>
              </a:rPr>
              <a:t>.</a:t>
            </a:r>
            <a:endParaRPr lang="ar-OM" sz="2400" b="1" u="sng" dirty="0">
              <a:solidFill>
                <a:srgbClr val="FF0000"/>
              </a:solidFill>
              <a:latin typeface="Calibri" pitchFamily="34" charset="0"/>
            </a:endParaRPr>
          </a:p>
          <a:p>
            <a:r>
              <a:rPr lang="ar-OM" sz="2400" b="1" u="sng" dirty="0">
                <a:solidFill>
                  <a:srgbClr val="FF0000"/>
                </a:solidFill>
                <a:latin typeface="Calibri" pitchFamily="34" charset="0"/>
              </a:rPr>
              <a:t>ويحددون وجهة نظرهم </a:t>
            </a:r>
            <a:r>
              <a:rPr lang="ar-SA" sz="2400" b="1" u="sng" dirty="0" smtClean="0">
                <a:solidFill>
                  <a:srgbClr val="FF0000"/>
                </a:solidFill>
                <a:latin typeface="Calibri" pitchFamily="34" charset="0"/>
              </a:rPr>
              <a:t>معتمدين  على </a:t>
            </a:r>
            <a:r>
              <a:rPr lang="ar-OM" sz="2400" b="1" u="sng" dirty="0" smtClean="0">
                <a:solidFill>
                  <a:srgbClr val="FF0000"/>
                </a:solidFill>
                <a:latin typeface="Calibri" pitchFamily="34" charset="0"/>
              </a:rPr>
              <a:t> </a:t>
            </a:r>
            <a:r>
              <a:rPr lang="ar-OM" sz="2400" b="1" u="sng" dirty="0">
                <a:solidFill>
                  <a:srgbClr val="FF0000"/>
                </a:solidFill>
                <a:latin typeface="Calibri" pitchFamily="34" charset="0"/>
              </a:rPr>
              <a:t>النقاط التالية :</a:t>
            </a:r>
          </a:p>
          <a:p>
            <a:endParaRPr lang="ar-OM" dirty="0">
              <a:latin typeface="Calibri" pitchFamily="34" charset="0"/>
            </a:endParaRPr>
          </a:p>
          <a:p>
            <a:r>
              <a:rPr lang="ar-OM" sz="2400" dirty="0">
                <a:latin typeface="Calibri" pitchFamily="34" charset="0"/>
              </a:rPr>
              <a:t>1- يشبه علم الاجتماع كلا من علم الطبيعة وعلم النفس </a:t>
            </a:r>
            <a:r>
              <a:rPr lang="ar-SA" sz="2400" dirty="0">
                <a:latin typeface="Calibri" pitchFamily="34" charset="0"/>
              </a:rPr>
              <a:t>وهو اكتساب المعرفة حول المجتمع البشرى وليس الاستخدام العملي لهذه المعرفة </a:t>
            </a:r>
            <a:r>
              <a:rPr lang="ar-SA" sz="2400" dirty="0" smtClean="0">
                <a:latin typeface="Calibri" pitchFamily="34" charset="0"/>
              </a:rPr>
              <a:t>وحيث أن علماء الطبيعة لايقومون ببناء الجسور 0 </a:t>
            </a:r>
            <a:r>
              <a:rPr lang="ar-OM" sz="2400" dirty="0">
                <a:latin typeface="Calibri" pitchFamily="34" charset="0"/>
              </a:rPr>
              <a:t>.</a:t>
            </a:r>
          </a:p>
          <a:p>
            <a:r>
              <a:rPr lang="ar-SA" sz="2400" dirty="0" smtClean="0">
                <a:latin typeface="Calibri" pitchFamily="34" charset="0"/>
              </a:rPr>
              <a:t>2- الهدف المباشر لعلم الاجتماع هو اكتساب المعرفة حول المجتمع البشرى وليس الاستخدام العلمي لهذه المعرفة 0</a:t>
            </a:r>
          </a:p>
          <a:p>
            <a:r>
              <a:rPr lang="ar-SA" sz="2400" dirty="0" smtClean="0">
                <a:latin typeface="Calibri" pitchFamily="34" charset="0"/>
              </a:rPr>
              <a:t>3 </a:t>
            </a:r>
            <a:r>
              <a:rPr lang="ar-OM" sz="2400" dirty="0" smtClean="0">
                <a:latin typeface="Calibri" pitchFamily="34" charset="0"/>
              </a:rPr>
              <a:t>– </a:t>
            </a:r>
            <a:r>
              <a:rPr lang="ar-SA" sz="2400" dirty="0" smtClean="0">
                <a:latin typeface="Calibri" pitchFamily="34" charset="0"/>
              </a:rPr>
              <a:t>الغاية الأولى لهذا هو </a:t>
            </a:r>
            <a:r>
              <a:rPr lang="ar-OM" sz="2400" dirty="0" smtClean="0">
                <a:latin typeface="Calibri" pitchFamily="34" charset="0"/>
              </a:rPr>
              <a:t>دراسة </a:t>
            </a:r>
            <a:r>
              <a:rPr lang="ar-OM" sz="2400" dirty="0">
                <a:latin typeface="Calibri" pitchFamily="34" charset="0"/>
              </a:rPr>
              <a:t>الظواهر أو النظم الاجتماعية</a:t>
            </a:r>
            <a:r>
              <a:rPr lang="ar-SA" sz="2400" dirty="0">
                <a:latin typeface="Calibri" pitchFamily="34" charset="0"/>
              </a:rPr>
              <a:t> </a:t>
            </a:r>
            <a:r>
              <a:rPr lang="ar-OM" sz="2400" dirty="0">
                <a:latin typeface="Calibri" pitchFamily="34" charset="0"/>
              </a:rPr>
              <a:t>دراسة تحليلية وصفية لاكتشاف القوانين أو القواعد وليس التطبيق العملي .</a:t>
            </a:r>
          </a:p>
        </p:txBody>
      </p:sp>
    </p:spTree>
  </p:cSld>
  <p:clrMapOvr>
    <a:masterClrMapping/>
  </p:clrMapOvr>
  <p:transition spd="med">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مربع نص 4"/>
          <p:cNvSpPr txBox="1">
            <a:spLocks noChangeArrowheads="1"/>
          </p:cNvSpPr>
          <p:nvPr/>
        </p:nvSpPr>
        <p:spPr bwMode="auto">
          <a:xfrm>
            <a:off x="1214439" y="857250"/>
            <a:ext cx="7000900" cy="4308872"/>
          </a:xfrm>
          <a:prstGeom prst="rect">
            <a:avLst/>
          </a:prstGeom>
          <a:noFill/>
          <a:ln w="9525">
            <a:noFill/>
            <a:miter lim="800000"/>
            <a:headEnd/>
            <a:tailEnd/>
          </a:ln>
        </p:spPr>
        <p:txBody>
          <a:bodyPr wrap="square">
            <a:spAutoFit/>
          </a:bodyPr>
          <a:lstStyle/>
          <a:p>
            <a:endParaRPr lang="ar-OM" sz="3200" u="sng" dirty="0">
              <a:solidFill>
                <a:srgbClr val="568424"/>
              </a:solidFill>
              <a:latin typeface="Calibri" pitchFamily="34" charset="0"/>
            </a:endParaRPr>
          </a:p>
          <a:p>
            <a:r>
              <a:rPr lang="ar-OM" sz="3200" dirty="0">
                <a:latin typeface="Calibri" pitchFamily="34" charset="0"/>
              </a:rPr>
              <a:t>4</a:t>
            </a:r>
            <a:r>
              <a:rPr lang="ar-OM" sz="3200" b="1" dirty="0">
                <a:latin typeface="Calibri" pitchFamily="34" charset="0"/>
              </a:rPr>
              <a:t>- </a:t>
            </a:r>
            <a:r>
              <a:rPr lang="ar-OM" sz="3200" dirty="0">
                <a:latin typeface="Calibri" pitchFamily="34" charset="0"/>
              </a:rPr>
              <a:t>علم الاجتماع علم نظري يقوم بدراسة الظواهر والنظم الاجتماعية بهدف المعرفة بينما تختص العلوم  الاجتماعية التطبيقية بالتطبيق العملي مثل : </a:t>
            </a:r>
            <a:r>
              <a:rPr lang="ar-OM" sz="3200" dirty="0" smtClean="0">
                <a:latin typeface="Calibri" pitchFamily="34" charset="0"/>
              </a:rPr>
              <a:t>(الخدمة </a:t>
            </a:r>
            <a:r>
              <a:rPr lang="ar-OM" sz="3200" dirty="0">
                <a:latin typeface="Calibri" pitchFamily="34" charset="0"/>
              </a:rPr>
              <a:t>الاجتماعية </a:t>
            </a:r>
            <a:r>
              <a:rPr lang="ar-OM" sz="3200" dirty="0" smtClean="0">
                <a:latin typeface="Calibri" pitchFamily="34" charset="0"/>
              </a:rPr>
              <a:t>–</a:t>
            </a:r>
            <a:r>
              <a:rPr lang="ar-SA" sz="3200" dirty="0" smtClean="0">
                <a:latin typeface="Calibri" pitchFamily="34" charset="0"/>
              </a:rPr>
              <a:t>الترفية – التشريع </a:t>
            </a:r>
            <a:r>
              <a:rPr lang="ar-OM" sz="3200" dirty="0" smtClean="0">
                <a:latin typeface="Calibri" pitchFamily="34" charset="0"/>
              </a:rPr>
              <a:t>) </a:t>
            </a:r>
            <a:r>
              <a:rPr lang="ar-SA" sz="3200" dirty="0" smtClean="0">
                <a:latin typeface="Calibri" pitchFamily="34" charset="0"/>
              </a:rPr>
              <a:t>وغير ذلك من مجالات تطبيقية تقوم عاده باستخدام ما يكتشفه علم الاجتماع </a:t>
            </a:r>
            <a:r>
              <a:rPr lang="ar-OM" sz="3200" dirty="0" smtClean="0">
                <a:latin typeface="Calibri" pitchFamily="34" charset="0"/>
              </a:rPr>
              <a:t>.</a:t>
            </a:r>
            <a:endParaRPr lang="ar-OM" sz="3200" dirty="0">
              <a:latin typeface="Calibri" pitchFamily="34" charset="0"/>
            </a:endParaRPr>
          </a:p>
          <a:p>
            <a:endParaRPr lang="ar-OM" dirty="0">
              <a:latin typeface="Calibri" pitchFamily="34" charset="0"/>
            </a:endParaRPr>
          </a:p>
        </p:txBody>
      </p:sp>
    </p:spTree>
  </p:cSld>
  <p:clrMapOvr>
    <a:masterClrMapping/>
  </p:clrMapOvr>
  <p:transition spd="med">
    <p:zo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214414" y="714356"/>
            <a:ext cx="7215206" cy="4247317"/>
          </a:xfrm>
          <a:prstGeom prst="rect">
            <a:avLst/>
          </a:prstGeom>
        </p:spPr>
        <p:txBody>
          <a:bodyPr wrap="square">
            <a:spAutoFit/>
          </a:bodyPr>
          <a:lstStyle/>
          <a:p>
            <a:r>
              <a:rPr lang="ar-SA" dirty="0" smtClean="0"/>
              <a:t> </a:t>
            </a:r>
          </a:p>
          <a:p>
            <a:r>
              <a:rPr lang="ar-SA" sz="2400" dirty="0" smtClean="0"/>
              <a:t>7- واجب علم الاجتماع هو دراسة المشكلات التي تهم المجتمع لكي يمكن الاستفادة من هذه الدراسات في الإغراض التطبيقية ، وأصبح هذا الاتجاه متفقا عليه بين العلماء في كل بلاد العالم وخاصة في انجلترا والولايات المتحدة 0 </a:t>
            </a:r>
          </a:p>
          <a:p>
            <a:endParaRPr lang="ar-SA" sz="2400" dirty="0" smtClean="0"/>
          </a:p>
          <a:p>
            <a:r>
              <a:rPr lang="ar-SA" sz="2400" dirty="0" smtClean="0"/>
              <a:t> - وقد أصبح هذا الاتجاه متفق علية وخاصة في ( انجلترا والولايات المتحدة ) نحوا استخدام تطبيقات العلوم لخدمة المجتمع أمراً ضرورياً متفقاً علية بين العلماء 0 </a:t>
            </a:r>
          </a:p>
          <a:p>
            <a:endParaRPr lang="ar-SA" dirty="0" smtClean="0"/>
          </a:p>
          <a:p>
            <a:endParaRPr lang="ar-SA" dirty="0" smtClean="0"/>
          </a:p>
        </p:txBody>
      </p:sp>
    </p:spTree>
  </p:cSld>
  <p:clrMapOvr>
    <a:masterClrMapping/>
  </p:clrMapOvr>
  <p:transition spd="med">
    <p:zo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a:srcRect/>
          <a:stretch>
            <a:fillRect/>
          </a:stretch>
        </p:blipFill>
        <p:spPr bwMode="auto">
          <a:xfrm rot="2188180">
            <a:off x="224821" y="5593617"/>
            <a:ext cx="979119" cy="1079044"/>
          </a:xfrm>
          <a:prstGeom prst="rect">
            <a:avLst/>
          </a:prstGeom>
          <a:noFill/>
          <a:ln w="9525">
            <a:noFill/>
            <a:miter lim="800000"/>
            <a:headEnd/>
            <a:tailEnd/>
          </a:ln>
        </p:spPr>
      </p:pic>
      <p:sp>
        <p:nvSpPr>
          <p:cNvPr id="3" name="مستطيل 2"/>
          <p:cNvSpPr/>
          <p:nvPr/>
        </p:nvSpPr>
        <p:spPr>
          <a:xfrm>
            <a:off x="785786" y="428604"/>
            <a:ext cx="8001056" cy="1200329"/>
          </a:xfrm>
          <a:prstGeom prst="rect">
            <a:avLst/>
          </a:prstGeom>
          <a:noFill/>
        </p:spPr>
        <p:txBody>
          <a:bodyPr wrap="square" lIns="91440" tIns="45720" rIns="91440" bIns="45720">
            <a:spAutoFit/>
          </a:bodyPr>
          <a:lstStyle/>
          <a:p>
            <a:r>
              <a:rPr lang="ar-SA" sz="2400" b="1" u="sng"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رأى علماء الاجتماع </a:t>
            </a:r>
            <a:r>
              <a:rPr lang="ar-SA" sz="2400" b="1" u="sng"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في أنه علم </a:t>
            </a:r>
            <a:r>
              <a:rPr lang="ar-SA" sz="2400" b="1" u="sng" cap="all" dirty="0" err="1"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نظرى</a:t>
            </a:r>
            <a:r>
              <a:rPr lang="ar-SA" sz="2400" b="1" u="sng"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p>
          <a:p>
            <a:r>
              <a:rPr lang="ar-SA" sz="2400" b="1" u="sng"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وتطبيقي </a:t>
            </a:r>
            <a:r>
              <a:rPr lang="ar-SA" sz="2400" b="1" u="sng"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في آن </a:t>
            </a:r>
            <a:r>
              <a:rPr lang="ar-SA" sz="2400" b="1" u="sng" cap="all" dirty="0" err="1"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واحدولا</a:t>
            </a:r>
            <a:r>
              <a:rPr lang="ar-SA" sz="2400" b="1" u="sng"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توجد حدود فاصلة بين العلمين </a:t>
            </a:r>
          </a:p>
          <a:p>
            <a:r>
              <a:rPr lang="ar-SA" sz="2400" b="1" u="sng"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معتمدين في ذلك على أن علماء  الاجتماع : </a:t>
            </a:r>
          </a:p>
        </p:txBody>
      </p:sp>
      <p:sp>
        <p:nvSpPr>
          <p:cNvPr id="5" name="مربع نص 4"/>
          <p:cNvSpPr txBox="1"/>
          <p:nvPr/>
        </p:nvSpPr>
        <p:spPr>
          <a:xfrm>
            <a:off x="1357290" y="1928802"/>
            <a:ext cx="7286676" cy="3416320"/>
          </a:xfrm>
          <a:prstGeom prst="rect">
            <a:avLst/>
          </a:prstGeom>
          <a:noFill/>
        </p:spPr>
        <p:txBody>
          <a:bodyPr wrap="square" rtlCol="1">
            <a:spAutoFit/>
          </a:bodyPr>
          <a:lstStyle/>
          <a:p>
            <a:r>
              <a:rPr lang="ar-SA" sz="2400" b="1" dirty="0" smtClean="0">
                <a:latin typeface="Arial Unicode MS" pitchFamily="34" charset="-128"/>
                <a:ea typeface="Arial Unicode MS" pitchFamily="34" charset="-128"/>
                <a:cs typeface="Arial Unicode MS" pitchFamily="34" charset="-128"/>
              </a:rPr>
              <a:t>1</a:t>
            </a:r>
            <a:r>
              <a:rPr lang="ar-SA" sz="2400" dirty="0" smtClean="0">
                <a:latin typeface="Arial Unicode MS" pitchFamily="34" charset="-128"/>
                <a:ea typeface="Arial Unicode MS" pitchFamily="34" charset="-128"/>
                <a:cs typeface="Arial Unicode MS" pitchFamily="34" charset="-128"/>
              </a:rPr>
              <a:t>- </a:t>
            </a:r>
            <a:r>
              <a:rPr lang="ar-OM" sz="2400" dirty="0" smtClean="0">
                <a:latin typeface="Arial Unicode MS" pitchFamily="34" charset="-128"/>
                <a:ea typeface="Arial Unicode MS" pitchFamily="34" charset="-128"/>
                <a:cs typeface="Arial Unicode MS" pitchFamily="34" charset="-128"/>
              </a:rPr>
              <a:t>مطالبون </a:t>
            </a:r>
            <a:r>
              <a:rPr lang="ar-SA" sz="2400" dirty="0" smtClean="0">
                <a:latin typeface="Arial Unicode MS" pitchFamily="34" charset="-128"/>
                <a:ea typeface="Arial Unicode MS" pitchFamily="34" charset="-128"/>
                <a:cs typeface="Arial Unicode MS" pitchFamily="34" charset="-128"/>
              </a:rPr>
              <a:t>بالاستمرار </a:t>
            </a:r>
            <a:r>
              <a:rPr lang="ar-OM" sz="2400" dirty="0" smtClean="0">
                <a:latin typeface="Arial Unicode MS" pitchFamily="34" charset="-128"/>
                <a:ea typeface="Arial Unicode MS" pitchFamily="34" charset="-128"/>
                <a:cs typeface="Arial Unicode MS" pitchFamily="34" charset="-128"/>
              </a:rPr>
              <a:t>في دراسة الموضوعات التي</a:t>
            </a:r>
            <a:r>
              <a:rPr lang="ar-SA" sz="2400" dirty="0" smtClean="0">
                <a:latin typeface="Arial Unicode MS" pitchFamily="34" charset="-128"/>
                <a:ea typeface="Arial Unicode MS" pitchFamily="34" charset="-128"/>
                <a:cs typeface="Arial Unicode MS" pitchFamily="34" charset="-128"/>
              </a:rPr>
              <a:t> </a:t>
            </a:r>
            <a:r>
              <a:rPr lang="ar-OM" sz="2400" dirty="0" smtClean="0">
                <a:latin typeface="Arial Unicode MS" pitchFamily="34" charset="-128"/>
                <a:ea typeface="Arial Unicode MS" pitchFamily="34" charset="-128"/>
                <a:cs typeface="Arial Unicode MS" pitchFamily="34" charset="-128"/>
              </a:rPr>
              <a:t>تساهم في تدعيم بنائه النظري والتي تمكنه من الفهم الشمولي لقضايا المجتمع </a:t>
            </a:r>
            <a:r>
              <a:rPr lang="ar-SA" sz="2400" dirty="0" smtClean="0">
                <a:latin typeface="Arial Unicode MS" pitchFamily="34" charset="-128"/>
                <a:ea typeface="Arial Unicode MS" pitchFamily="34" charset="-128"/>
                <a:cs typeface="Arial Unicode MS" pitchFamily="34" charset="-128"/>
              </a:rPr>
              <a:t> على المستوى المقارن </a:t>
            </a:r>
            <a:r>
              <a:rPr lang="ar-OM" sz="2400" dirty="0" smtClean="0">
                <a:latin typeface="Arial Unicode MS" pitchFamily="34" charset="-128"/>
                <a:ea typeface="Arial Unicode MS" pitchFamily="34" charset="-128"/>
                <a:cs typeface="Arial Unicode MS" pitchFamily="34" charset="-128"/>
              </a:rPr>
              <a:t> . </a:t>
            </a:r>
            <a:endParaRPr lang="ar-OM" sz="2400" dirty="0" smtClean="0">
              <a:solidFill>
                <a:srgbClr val="006666"/>
              </a:solidFill>
              <a:latin typeface="Arial Unicode MS" pitchFamily="34" charset="-128"/>
              <a:ea typeface="Arial Unicode MS" pitchFamily="34" charset="-128"/>
              <a:cs typeface="Arial Unicode MS" pitchFamily="34" charset="-128"/>
            </a:endParaRPr>
          </a:p>
          <a:p>
            <a:r>
              <a:rPr lang="ar-OM" sz="2400" dirty="0" smtClean="0">
                <a:latin typeface="Arial Unicode MS" pitchFamily="34" charset="-128"/>
                <a:ea typeface="Arial Unicode MS" pitchFamily="34" charset="-128"/>
                <a:cs typeface="Arial Unicode MS" pitchFamily="34" charset="-128"/>
              </a:rPr>
              <a:t>   </a:t>
            </a:r>
            <a:endParaRPr lang="ar-SA" sz="2400" dirty="0" smtClean="0">
              <a:latin typeface="Arial Unicode MS" pitchFamily="34" charset="-128"/>
              <a:ea typeface="Arial Unicode MS" pitchFamily="34" charset="-128"/>
              <a:cs typeface="Arial Unicode MS" pitchFamily="34" charset="-128"/>
            </a:endParaRPr>
          </a:p>
          <a:p>
            <a:r>
              <a:rPr lang="ar-SA" sz="2400" dirty="0" smtClean="0">
                <a:latin typeface="Arial Unicode MS" pitchFamily="34" charset="-128"/>
                <a:ea typeface="Arial Unicode MS" pitchFamily="34" charset="-128"/>
                <a:cs typeface="Arial Unicode MS" pitchFamily="34" charset="-128"/>
              </a:rPr>
              <a:t>2- مطالبون بالاستمرار بدراسة موضوعات أو تطبيقات لها أولوية من وجهة نظر المجتمع أو أقسامة المختلفة أو المسؤلين على أنشطته العديدة مثل : التربية والتنشئة الاجتماعية والجريمة ومشاكل الاسره ، والتنمية الاجتماعية ( والمستشفيات والسجون والنوادي )</a:t>
            </a:r>
            <a:endParaRPr lang="ar-SA" sz="2400" dirty="0">
              <a:latin typeface="Arial Unicode MS" pitchFamily="34" charset="-128"/>
              <a:ea typeface="Arial Unicode MS" pitchFamily="34" charset="-128"/>
              <a:cs typeface="Arial Unicode MS" pitchFamily="34" charset="-128"/>
            </a:endParaRPr>
          </a:p>
        </p:txBody>
      </p:sp>
    </p:spTree>
  </p:cSld>
  <p:clrMapOvr>
    <a:masterClrMapping/>
  </p:clrMapOvr>
  <p:transition spd="med">
    <p:zo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a:srcRect/>
          <a:stretch>
            <a:fillRect/>
          </a:stretch>
        </p:blipFill>
        <p:spPr bwMode="auto">
          <a:xfrm rot="2188180">
            <a:off x="235467" y="5431225"/>
            <a:ext cx="1197962" cy="1186963"/>
          </a:xfrm>
          <a:prstGeom prst="rect">
            <a:avLst/>
          </a:prstGeom>
          <a:noFill/>
          <a:ln w="9525">
            <a:noFill/>
            <a:miter lim="800000"/>
            <a:headEnd/>
            <a:tailEnd/>
          </a:ln>
        </p:spPr>
      </p:pic>
      <p:sp>
        <p:nvSpPr>
          <p:cNvPr id="3" name="مستطيل 2"/>
          <p:cNvSpPr/>
          <p:nvPr/>
        </p:nvSpPr>
        <p:spPr>
          <a:xfrm>
            <a:off x="428596" y="785794"/>
            <a:ext cx="8432047" cy="523220"/>
          </a:xfrm>
          <a:prstGeom prst="rect">
            <a:avLst/>
          </a:prstGeom>
          <a:noFill/>
        </p:spPr>
        <p:txBody>
          <a:bodyPr wrap="square" lIns="91440" tIns="45720" rIns="91440" bIns="45720">
            <a:spAutoFit/>
          </a:bodyPr>
          <a:lstStyle/>
          <a:p>
            <a:r>
              <a:rPr lang="ar-SA" sz="2800" u="sng"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أهم الفروق بين علم الاجتماع النظري والتطبيقي </a:t>
            </a:r>
          </a:p>
        </p:txBody>
      </p:sp>
      <p:sp>
        <p:nvSpPr>
          <p:cNvPr id="5" name="مربع نص 4"/>
          <p:cNvSpPr txBox="1"/>
          <p:nvPr/>
        </p:nvSpPr>
        <p:spPr>
          <a:xfrm>
            <a:off x="785786" y="1857364"/>
            <a:ext cx="8072494" cy="3662541"/>
          </a:xfrm>
          <a:prstGeom prst="rect">
            <a:avLst/>
          </a:prstGeom>
          <a:noFill/>
        </p:spPr>
        <p:txBody>
          <a:bodyPr wrap="square" rtlCol="1">
            <a:spAutoFit/>
          </a:bodyPr>
          <a:lstStyle/>
          <a:p>
            <a:pPr>
              <a:buFontTx/>
              <a:buChar char="-"/>
            </a:pPr>
            <a:r>
              <a:rPr lang="ar-SA" sz="2000" dirty="0" smtClean="0"/>
              <a:t>أهتم العالم الأمريكي </a:t>
            </a:r>
            <a:r>
              <a:rPr lang="ar-SA" sz="2000" u="sng" dirty="0" smtClean="0">
                <a:solidFill>
                  <a:srgbClr val="FF0000"/>
                </a:solidFill>
              </a:rPr>
              <a:t>لستر وارد </a:t>
            </a:r>
            <a:r>
              <a:rPr lang="ar-SA" sz="2000" dirty="0" smtClean="0"/>
              <a:t>بمشكلة الميادين الرئيسية لعلم الاجتماع0</a:t>
            </a:r>
          </a:p>
          <a:p>
            <a:pPr>
              <a:buFontTx/>
              <a:buChar char="-"/>
            </a:pPr>
            <a:r>
              <a:rPr lang="ar-SA" sz="2000" dirty="0" smtClean="0"/>
              <a:t>- فرق بين علم الاجتماع النظري والتطبيقي على النحو التالي :</a:t>
            </a:r>
          </a:p>
          <a:p>
            <a:r>
              <a:rPr lang="ar-SA" sz="2400" b="1" u="sng" dirty="0" smtClean="0"/>
              <a:t>علم نظري لأنة : </a:t>
            </a:r>
          </a:p>
          <a:p>
            <a:pPr>
              <a:buFontTx/>
              <a:buChar char="-"/>
            </a:pPr>
            <a:r>
              <a:rPr lang="ar-SA" sz="2400" dirty="0" smtClean="0"/>
              <a:t>ـ يدرس ظواهر المجتمع وقوانينه كما توجد بالفعل وأن هذا العلم يحاول الإجابة على تساؤلات مثل ماذا ؟ لماذا؟ وكيف ؟ </a:t>
            </a:r>
          </a:p>
          <a:p>
            <a:endParaRPr lang="ar-SA" sz="2400" dirty="0"/>
          </a:p>
          <a:p>
            <a:r>
              <a:rPr lang="ar-SA" sz="2400" b="1" u="sng" dirty="0" smtClean="0"/>
              <a:t>علم تطبيقي لأنة </a:t>
            </a:r>
            <a:r>
              <a:rPr lang="ar-SA" sz="2400" dirty="0" smtClean="0"/>
              <a:t>:</a:t>
            </a:r>
          </a:p>
          <a:p>
            <a:pPr>
              <a:buFontTx/>
              <a:buChar char="-"/>
            </a:pPr>
            <a:r>
              <a:rPr lang="ar-SA" sz="2400" dirty="0" smtClean="0"/>
              <a:t> يهتم بالمثاليات الاجتماعية والاعتبارات الأخلاقية ويهدف إلى تقديم أساليب للنهوض بالظروف الاجتماعية ، ويسهى للإجابة على سؤال واحد هو : ماهية النتائج ؟ </a:t>
            </a:r>
            <a:endParaRPr lang="ar-SA" sz="2400" dirty="0"/>
          </a:p>
        </p:txBody>
      </p:sp>
    </p:spTree>
  </p:cSld>
  <p:clrMapOvr>
    <a:masterClrMapping/>
  </p:clrMapOvr>
  <p:transition spd="med">
    <p:zo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a:srcRect/>
          <a:stretch>
            <a:fillRect/>
          </a:stretch>
        </p:blipFill>
        <p:spPr bwMode="auto">
          <a:xfrm rot="2188180">
            <a:off x="412692" y="5291879"/>
            <a:ext cx="1183143" cy="1346316"/>
          </a:xfrm>
          <a:prstGeom prst="rect">
            <a:avLst/>
          </a:prstGeom>
          <a:noFill/>
          <a:ln w="9525">
            <a:noFill/>
            <a:miter lim="800000"/>
            <a:headEnd/>
            <a:tailEnd/>
          </a:ln>
        </p:spPr>
      </p:pic>
      <p:sp>
        <p:nvSpPr>
          <p:cNvPr id="3" name="مربع نص 2"/>
          <p:cNvSpPr txBox="1"/>
          <p:nvPr/>
        </p:nvSpPr>
        <p:spPr>
          <a:xfrm>
            <a:off x="785786" y="928670"/>
            <a:ext cx="7929618" cy="4832092"/>
          </a:xfrm>
          <a:prstGeom prst="rect">
            <a:avLst/>
          </a:prstGeom>
          <a:noFill/>
        </p:spPr>
        <p:txBody>
          <a:bodyPr wrap="square" rtlCol="1">
            <a:spAutoFit/>
          </a:bodyPr>
          <a:lstStyle/>
          <a:p>
            <a:pPr>
              <a:buFontTx/>
              <a:buChar char="-"/>
            </a:pPr>
            <a:r>
              <a:rPr lang="ar-SA" sz="2800" dirty="0" smtClean="0"/>
              <a:t>يؤكد </a:t>
            </a:r>
            <a:r>
              <a:rPr lang="ar-SA" sz="2800" b="1" u="sng" dirty="0" smtClean="0">
                <a:solidFill>
                  <a:srgbClr val="FF0000"/>
                </a:solidFill>
              </a:rPr>
              <a:t>وارد </a:t>
            </a:r>
            <a:r>
              <a:rPr lang="ar-SA" sz="2800" dirty="0" smtClean="0"/>
              <a:t>على أن القوانين الاجتماعية التي يتوصل إليها علم الاجتماع النظري يجب أن تستخدم في النهوض بالمجتمع الإنساني . كما أنه دافع عن هذه الفكرة ضد أغلب العلماء وخاصة ( هربرت سبنسر ، وليم جراهام ) </a:t>
            </a:r>
          </a:p>
          <a:p>
            <a:pPr>
              <a:buFontTx/>
              <a:buChar char="-"/>
            </a:pPr>
            <a:r>
              <a:rPr lang="ar-SA" sz="2800" dirty="0" smtClean="0"/>
              <a:t>- علم الاجتماع لم يعد يقتصر على  كونه علماً أكاديمياً أو نظرياً بحتاً وإنما أصبح يتجه بشكل متزايد وخاصة في الدول الغربية لان يكون علماً تطبيقياً، حيث يسعى إلى تطبيق نتائج علم الاجتماع على الواقع الاجتماعي بهدف حل المشكلات الاجتماعية ويسهل عمليات الإصلاح الاجتماعي </a:t>
            </a:r>
            <a:r>
              <a:rPr lang="ar-SA" sz="2800" b="1" dirty="0" smtClean="0"/>
              <a:t>.</a:t>
            </a:r>
          </a:p>
        </p:txBody>
      </p:sp>
    </p:spTree>
  </p:cSld>
  <p:clrMapOvr>
    <a:masterClrMapping/>
  </p:clrMapOvr>
  <p:transition spd="med">
    <p:zo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a:srcRect/>
          <a:stretch>
            <a:fillRect/>
          </a:stretch>
        </p:blipFill>
        <p:spPr bwMode="auto">
          <a:xfrm rot="2188180">
            <a:off x="276502" y="4957173"/>
            <a:ext cx="1590106" cy="1454229"/>
          </a:xfrm>
          <a:prstGeom prst="rect">
            <a:avLst/>
          </a:prstGeom>
          <a:noFill/>
          <a:ln w="9525">
            <a:noFill/>
            <a:miter lim="800000"/>
            <a:headEnd/>
            <a:tailEnd/>
          </a:ln>
        </p:spPr>
      </p:pic>
      <p:sp>
        <p:nvSpPr>
          <p:cNvPr id="3" name="مربع نص 2"/>
          <p:cNvSpPr txBox="1"/>
          <p:nvPr/>
        </p:nvSpPr>
        <p:spPr>
          <a:xfrm>
            <a:off x="785786" y="1071546"/>
            <a:ext cx="7929618" cy="3970318"/>
          </a:xfrm>
          <a:prstGeom prst="rect">
            <a:avLst/>
          </a:prstGeom>
          <a:noFill/>
        </p:spPr>
        <p:txBody>
          <a:bodyPr wrap="square" rtlCol="1">
            <a:spAutoFit/>
          </a:bodyPr>
          <a:lstStyle/>
          <a:p>
            <a:r>
              <a:rPr lang="ar-SA" sz="2800" dirty="0" smtClean="0"/>
              <a:t>- يرى المؤلف أن هذا الاتجاه يدعوا إلى أن يكون علم الاجتماع علماً نظرياً وتطبيقياً في آن واحد يثري معرفتنا بحقائق الحياة الاجتماعية – وأن المعرفة العلمية كما يذكر (نورث) تستمد من مصدرين هما: </a:t>
            </a:r>
          </a:p>
          <a:p>
            <a:r>
              <a:rPr lang="ar-SA" sz="2800" u="sng" dirty="0" smtClean="0">
                <a:solidFill>
                  <a:srgbClr val="FF0000"/>
                </a:solidFill>
              </a:rPr>
              <a:t>المصدر النظري </a:t>
            </a:r>
            <a:r>
              <a:rPr lang="ar-SA" sz="2800" dirty="0" smtClean="0"/>
              <a:t>:</a:t>
            </a:r>
          </a:p>
          <a:p>
            <a:r>
              <a:rPr lang="ar-SA" sz="2800" dirty="0" smtClean="0"/>
              <a:t>ويتمثل في الفهم واكتساب المعرفة .</a:t>
            </a:r>
          </a:p>
          <a:p>
            <a:r>
              <a:rPr lang="ar-SA" sz="2800" u="sng" dirty="0" smtClean="0">
                <a:solidFill>
                  <a:srgbClr val="FF0000"/>
                </a:solidFill>
              </a:rPr>
              <a:t>المصدر التطبيقي:</a:t>
            </a:r>
          </a:p>
          <a:p>
            <a:r>
              <a:rPr lang="ar-SA" sz="2800" dirty="0" smtClean="0"/>
              <a:t>يتمثل في الرغبة في توجيه أفعالنا للحصول على الأهداف التي سبق توضيحها </a:t>
            </a:r>
          </a:p>
        </p:txBody>
      </p:sp>
    </p:spTree>
  </p:cSld>
  <p:clrMapOvr>
    <a:masterClrMapping/>
  </p:clrMapOvr>
  <p:transition spd="med">
    <p:zo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a:srcRect/>
          <a:stretch>
            <a:fillRect/>
          </a:stretch>
        </p:blipFill>
        <p:spPr bwMode="auto">
          <a:xfrm rot="2188180">
            <a:off x="350303" y="4733164"/>
            <a:ext cx="1785950" cy="1767075"/>
          </a:xfrm>
          <a:prstGeom prst="rect">
            <a:avLst/>
          </a:prstGeom>
          <a:noFill/>
          <a:ln w="9525">
            <a:noFill/>
            <a:miter lim="800000"/>
            <a:headEnd/>
            <a:tailEnd/>
          </a:ln>
        </p:spPr>
      </p:pic>
      <p:sp>
        <p:nvSpPr>
          <p:cNvPr id="3" name="مستطيل 2"/>
          <p:cNvSpPr/>
          <p:nvPr/>
        </p:nvSpPr>
        <p:spPr>
          <a:xfrm>
            <a:off x="1928794" y="357166"/>
            <a:ext cx="4464684" cy="646331"/>
          </a:xfrm>
          <a:prstGeom prst="rect">
            <a:avLst/>
          </a:prstGeom>
          <a:noFill/>
        </p:spPr>
        <p:txBody>
          <a:bodyPr wrap="none" lIns="91440" tIns="45720" rIns="91440" bIns="45720">
            <a:spAutoFit/>
          </a:bodyPr>
          <a:lstStyle/>
          <a:p>
            <a:pPr algn="ctr"/>
            <a:r>
              <a:rPr lang="ar-SA" sz="3600" b="1" u="sng"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ميادين علم الاجتماع</a:t>
            </a:r>
            <a:endParaRPr lang="ar-SA" sz="3600" b="1" u="sng" cap="all" spc="0"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p:txBody>
      </p:sp>
      <p:sp>
        <p:nvSpPr>
          <p:cNvPr id="5" name="مستطيل 4"/>
          <p:cNvSpPr/>
          <p:nvPr/>
        </p:nvSpPr>
        <p:spPr>
          <a:xfrm>
            <a:off x="1500166" y="1285860"/>
            <a:ext cx="7172156" cy="584775"/>
          </a:xfrm>
          <a:prstGeom prst="rect">
            <a:avLst/>
          </a:prstGeom>
          <a:noFill/>
        </p:spPr>
        <p:txBody>
          <a:bodyPr wrap="none" lIns="91440" tIns="45720" rIns="91440" bIns="45720">
            <a:spAutoFit/>
          </a:bodyPr>
          <a:lstStyle/>
          <a:p>
            <a:pPr algn="ctr"/>
            <a:r>
              <a:rPr lang="ar-SA" sz="3200" b="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قسم عالم الاجتماع سوروكيين إلى : </a:t>
            </a:r>
            <a:endParaRPr lang="ar-SA" sz="3200" b="1" cap="all" spc="0"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p:txBody>
      </p:sp>
      <p:cxnSp>
        <p:nvCxnSpPr>
          <p:cNvPr id="7" name="رابط مستقيم 6"/>
          <p:cNvCxnSpPr/>
          <p:nvPr/>
        </p:nvCxnSpPr>
        <p:spPr>
          <a:xfrm>
            <a:off x="2285984" y="2571744"/>
            <a:ext cx="5429288" cy="1588"/>
          </a:xfrm>
          <a:prstGeom prst="line">
            <a:avLst/>
          </a:prstGeom>
        </p:spPr>
        <p:style>
          <a:lnRef idx="3">
            <a:schemeClr val="dk1"/>
          </a:lnRef>
          <a:fillRef idx="0">
            <a:schemeClr val="dk1"/>
          </a:fillRef>
          <a:effectRef idx="2">
            <a:schemeClr val="dk1"/>
          </a:effectRef>
          <a:fontRef idx="minor">
            <a:schemeClr val="tx1"/>
          </a:fontRef>
        </p:style>
      </p:cxnSp>
      <p:cxnSp>
        <p:nvCxnSpPr>
          <p:cNvPr id="12" name="رابط كسهم مستقيم 11"/>
          <p:cNvCxnSpPr/>
          <p:nvPr/>
        </p:nvCxnSpPr>
        <p:spPr>
          <a:xfrm rot="5400000">
            <a:off x="1643439" y="3142851"/>
            <a:ext cx="1285884"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رابط كسهم مستقيم 13"/>
          <p:cNvCxnSpPr/>
          <p:nvPr/>
        </p:nvCxnSpPr>
        <p:spPr>
          <a:xfrm rot="5400000">
            <a:off x="7073521" y="3213495"/>
            <a:ext cx="128509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5" name="مستطيل 14"/>
          <p:cNvSpPr/>
          <p:nvPr/>
        </p:nvSpPr>
        <p:spPr>
          <a:xfrm>
            <a:off x="5572132" y="3714752"/>
            <a:ext cx="3227165" cy="523220"/>
          </a:xfrm>
          <a:prstGeom prst="rect">
            <a:avLst/>
          </a:prstGeom>
          <a:noFill/>
        </p:spPr>
        <p:txBody>
          <a:bodyPr wrap="none" lIns="91440" tIns="45720" rIns="91440" bIns="45720">
            <a:spAutoFit/>
          </a:bodyPr>
          <a:lstStyle/>
          <a:p>
            <a:pPr algn="ctr"/>
            <a:r>
              <a:rPr lang="ar-SA" sz="2800" b="1" cap="all" spc="0" dirty="0" smtClean="0">
                <a:ln w="9000" cmpd="sng">
                  <a:solidFill>
                    <a:schemeClr val="accent4">
                      <a:shade val="50000"/>
                      <a:satMod val="120000"/>
                    </a:schemeClr>
                  </a:solidFill>
                  <a:prstDash val="solid"/>
                </a:ln>
                <a:effectLst>
                  <a:reflection blurRad="12700" stA="28000" endPos="45000" dist="1000" dir="5400000" sy="-100000" algn="bl" rotWithShape="0"/>
                </a:effectLst>
              </a:rPr>
              <a:t>علم الاجتماع العام</a:t>
            </a:r>
            <a:endParaRPr lang="ar-SA" sz="2800" b="1"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sp>
        <p:nvSpPr>
          <p:cNvPr id="16" name="مستطيل 15"/>
          <p:cNvSpPr/>
          <p:nvPr/>
        </p:nvSpPr>
        <p:spPr>
          <a:xfrm>
            <a:off x="642910" y="3714752"/>
            <a:ext cx="3796232" cy="523220"/>
          </a:xfrm>
          <a:prstGeom prst="rect">
            <a:avLst/>
          </a:prstGeom>
        </p:spPr>
        <p:txBody>
          <a:bodyPr wrap="none">
            <a:spAutoFit/>
          </a:bodyPr>
          <a:lstStyle/>
          <a:p>
            <a:pPr algn="ctr"/>
            <a:r>
              <a:rPr lang="ar-SA" sz="2800" b="1" cap="all" spc="0" dirty="0" smtClean="0">
                <a:ln w="9000" cmpd="sng">
                  <a:solidFill>
                    <a:schemeClr val="accent4">
                      <a:shade val="50000"/>
                      <a:satMod val="120000"/>
                    </a:schemeClr>
                  </a:solidFill>
                  <a:prstDash val="solid"/>
                </a:ln>
                <a:effectLst>
                  <a:reflection blurRad="12700" stA="28000" endPos="45000" dist="1000" dir="5400000" sy="-100000" algn="bl" rotWithShape="0"/>
                </a:effectLst>
              </a:rPr>
              <a:t>علوم الاجتماع الخاص</a:t>
            </a:r>
            <a:endParaRPr lang="ar-SA" sz="2800" b="1"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cxnSp>
        <p:nvCxnSpPr>
          <p:cNvPr id="18" name="رابط كسهم مستقيم 17"/>
          <p:cNvCxnSpPr/>
          <p:nvPr/>
        </p:nvCxnSpPr>
        <p:spPr>
          <a:xfrm rot="5400000">
            <a:off x="4608513" y="2178041"/>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med">
    <p:zo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a:srcRect/>
          <a:stretch>
            <a:fillRect/>
          </a:stretch>
        </p:blipFill>
        <p:spPr bwMode="auto">
          <a:xfrm rot="2188180">
            <a:off x="214566" y="5426367"/>
            <a:ext cx="1312859" cy="1154496"/>
          </a:xfrm>
          <a:prstGeom prst="rect">
            <a:avLst/>
          </a:prstGeom>
          <a:noFill/>
          <a:ln w="9525">
            <a:noFill/>
            <a:miter lim="800000"/>
            <a:headEnd/>
            <a:tailEnd/>
          </a:ln>
        </p:spPr>
      </p:pic>
      <p:sp>
        <p:nvSpPr>
          <p:cNvPr id="3" name="مستطيل 2"/>
          <p:cNvSpPr/>
          <p:nvPr/>
        </p:nvSpPr>
        <p:spPr>
          <a:xfrm>
            <a:off x="4714876" y="357166"/>
            <a:ext cx="4094391" cy="646331"/>
          </a:xfrm>
          <a:prstGeom prst="rect">
            <a:avLst/>
          </a:prstGeom>
          <a:noFill/>
        </p:spPr>
        <p:txBody>
          <a:bodyPr wrap="none" lIns="91440" tIns="45720" rIns="91440" bIns="45720">
            <a:spAutoFit/>
          </a:bodyPr>
          <a:lstStyle/>
          <a:p>
            <a:pPr algn="ctr"/>
            <a:r>
              <a:rPr lang="ar-SA" sz="3600" b="1" u="sng" cap="all" spc="0" dirty="0" smtClean="0">
                <a:ln w="9000" cmpd="sng">
                  <a:solidFill>
                    <a:schemeClr val="accent4">
                      <a:shade val="50000"/>
                      <a:satMod val="120000"/>
                    </a:schemeClr>
                  </a:solidFill>
                  <a:prstDash val="solid"/>
                </a:ln>
                <a:effectLst>
                  <a:reflection blurRad="12700" stA="28000" endPos="45000" dist="1000" dir="5400000" sy="-100000" algn="bl" rotWithShape="0"/>
                </a:effectLst>
              </a:rPr>
              <a:t>علم الاجتماع العام</a:t>
            </a:r>
            <a:endParaRPr lang="ar-SA" sz="3600" b="1" u="sng"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cxnSp>
        <p:nvCxnSpPr>
          <p:cNvPr id="5" name="رابط مستقيم 4"/>
          <p:cNvCxnSpPr/>
          <p:nvPr/>
        </p:nvCxnSpPr>
        <p:spPr>
          <a:xfrm>
            <a:off x="2285984" y="2500306"/>
            <a:ext cx="5429288" cy="1588"/>
          </a:xfrm>
          <a:prstGeom prst="line">
            <a:avLst/>
          </a:prstGeom>
        </p:spPr>
        <p:style>
          <a:lnRef idx="3">
            <a:schemeClr val="dk1"/>
          </a:lnRef>
          <a:fillRef idx="0">
            <a:schemeClr val="dk1"/>
          </a:fillRef>
          <a:effectRef idx="2">
            <a:schemeClr val="dk1"/>
          </a:effectRef>
          <a:fontRef idx="minor">
            <a:schemeClr val="tx1"/>
          </a:fontRef>
        </p:style>
      </p:cxnSp>
      <p:cxnSp>
        <p:nvCxnSpPr>
          <p:cNvPr id="6" name="رابط كسهم مستقيم 5"/>
          <p:cNvCxnSpPr/>
          <p:nvPr/>
        </p:nvCxnSpPr>
        <p:spPr>
          <a:xfrm rot="5400000">
            <a:off x="1964513" y="2821777"/>
            <a:ext cx="64294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رابط كسهم مستقيم 6"/>
          <p:cNvCxnSpPr/>
          <p:nvPr/>
        </p:nvCxnSpPr>
        <p:spPr>
          <a:xfrm rot="5400000">
            <a:off x="7358082" y="2857496"/>
            <a:ext cx="71438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رابط مستقيم 7"/>
          <p:cNvCxnSpPr/>
          <p:nvPr/>
        </p:nvCxnSpPr>
        <p:spPr>
          <a:xfrm rot="5400000">
            <a:off x="5108579" y="2320917"/>
            <a:ext cx="357190" cy="1588"/>
          </a:xfrm>
          <a:prstGeom prst="line">
            <a:avLst/>
          </a:prstGeom>
        </p:spPr>
        <p:style>
          <a:lnRef idx="3">
            <a:schemeClr val="dk1"/>
          </a:lnRef>
          <a:fillRef idx="0">
            <a:schemeClr val="dk1"/>
          </a:fillRef>
          <a:effectRef idx="2">
            <a:schemeClr val="dk1"/>
          </a:effectRef>
          <a:fontRef idx="minor">
            <a:schemeClr val="tx1"/>
          </a:fontRef>
        </p:style>
      </p:cxnSp>
      <p:sp>
        <p:nvSpPr>
          <p:cNvPr id="9" name="مربع نص 8"/>
          <p:cNvSpPr txBox="1"/>
          <p:nvPr/>
        </p:nvSpPr>
        <p:spPr>
          <a:xfrm>
            <a:off x="1785918" y="1071546"/>
            <a:ext cx="6643734" cy="1200329"/>
          </a:xfrm>
          <a:prstGeom prst="rect">
            <a:avLst/>
          </a:prstGeom>
          <a:noFill/>
        </p:spPr>
        <p:txBody>
          <a:bodyPr wrap="square" rtlCol="1">
            <a:spAutoFit/>
          </a:bodyPr>
          <a:lstStyle/>
          <a:p>
            <a:r>
              <a:rPr lang="ar-SA" sz="2400" dirty="0" smtClean="0"/>
              <a:t>هو العلم الذي يدرس الخصائص المشتركة بين الظواهر الاجتماعية والثقافية في نواحيها البنائية والدنيامية وينقسم إلى: .  </a:t>
            </a:r>
            <a:endParaRPr lang="ar-SA" sz="2400" dirty="0"/>
          </a:p>
        </p:txBody>
      </p:sp>
      <p:sp>
        <p:nvSpPr>
          <p:cNvPr id="10" name="مربع نص 9"/>
          <p:cNvSpPr txBox="1"/>
          <p:nvPr/>
        </p:nvSpPr>
        <p:spPr>
          <a:xfrm>
            <a:off x="5429256" y="3214686"/>
            <a:ext cx="3429024" cy="1569660"/>
          </a:xfrm>
          <a:prstGeom prst="rect">
            <a:avLst/>
          </a:prstGeom>
          <a:noFill/>
        </p:spPr>
        <p:txBody>
          <a:bodyPr wrap="square" rtlCol="1">
            <a:spAutoFit/>
          </a:bodyPr>
          <a:lstStyle/>
          <a:p>
            <a:r>
              <a:rPr lang="ar-SA" sz="2400" dirty="0" smtClean="0"/>
              <a:t>علم الاجتماع البنائي العام </a:t>
            </a:r>
          </a:p>
          <a:p>
            <a:r>
              <a:rPr lang="ar-SA" sz="2400" dirty="0" smtClean="0"/>
              <a:t>- هو العلم الذي يدرس بناء وتكوين الظواهر الاجتماعية الثقافية 0</a:t>
            </a:r>
            <a:endParaRPr lang="ar-SA" sz="2400" dirty="0"/>
          </a:p>
        </p:txBody>
      </p:sp>
      <p:sp>
        <p:nvSpPr>
          <p:cNvPr id="11" name="مربع نص 10"/>
          <p:cNvSpPr txBox="1"/>
          <p:nvPr/>
        </p:nvSpPr>
        <p:spPr>
          <a:xfrm>
            <a:off x="571472" y="3214686"/>
            <a:ext cx="4214842" cy="1938992"/>
          </a:xfrm>
          <a:prstGeom prst="rect">
            <a:avLst/>
          </a:prstGeom>
          <a:noFill/>
        </p:spPr>
        <p:txBody>
          <a:bodyPr wrap="square" rtlCol="1">
            <a:spAutoFit/>
          </a:bodyPr>
          <a:lstStyle/>
          <a:p>
            <a:r>
              <a:rPr lang="ar-SA" sz="2000" dirty="0" smtClean="0"/>
              <a:t>2</a:t>
            </a:r>
            <a:r>
              <a:rPr lang="ar-SA" sz="2400" dirty="0" smtClean="0"/>
              <a:t>- علم الاجتماع الدينامي العام هو العلم الذي يدرس العمليات الاجتماعية المتكررة مثل التفاعل والتنشئة الاجتماعية والتوافيق الاجتماعي0  </a:t>
            </a:r>
            <a:endParaRPr lang="ar-SA" sz="2400" dirty="0"/>
          </a:p>
        </p:txBody>
      </p:sp>
    </p:spTree>
  </p:cSld>
  <p:clrMapOvr>
    <a:masterClrMapping/>
  </p:clrMapOvr>
  <p:transition spd="med">
    <p:zo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a:srcRect/>
          <a:stretch>
            <a:fillRect/>
          </a:stretch>
        </p:blipFill>
        <p:spPr bwMode="auto">
          <a:xfrm rot="8671165">
            <a:off x="378394" y="280199"/>
            <a:ext cx="1415136" cy="1443355"/>
          </a:xfrm>
          <a:prstGeom prst="rect">
            <a:avLst/>
          </a:prstGeom>
          <a:noFill/>
          <a:ln w="9525">
            <a:noFill/>
            <a:miter lim="800000"/>
            <a:headEnd/>
            <a:tailEnd/>
          </a:ln>
        </p:spPr>
      </p:pic>
      <p:sp>
        <p:nvSpPr>
          <p:cNvPr id="3" name="مستطيل 2"/>
          <p:cNvSpPr/>
          <p:nvPr/>
        </p:nvSpPr>
        <p:spPr>
          <a:xfrm>
            <a:off x="4143372" y="642918"/>
            <a:ext cx="4857784" cy="646331"/>
          </a:xfrm>
          <a:prstGeom prst="rect">
            <a:avLst/>
          </a:prstGeom>
        </p:spPr>
        <p:txBody>
          <a:bodyPr wrap="square">
            <a:spAutoFit/>
          </a:bodyPr>
          <a:lstStyle/>
          <a:p>
            <a:pPr algn="ctr"/>
            <a:r>
              <a:rPr lang="ar-SA" sz="3600" b="1" u="sng" cap="all" spc="0" dirty="0" smtClean="0">
                <a:ln w="9000" cmpd="sng">
                  <a:solidFill>
                    <a:schemeClr val="accent4">
                      <a:shade val="50000"/>
                      <a:satMod val="120000"/>
                    </a:schemeClr>
                  </a:solidFill>
                  <a:prstDash val="solid"/>
                </a:ln>
                <a:effectLst>
                  <a:reflection blurRad="12700" stA="28000" endPos="45000" dist="1000" dir="5400000" sy="-100000" algn="bl" rotWithShape="0"/>
                </a:effectLst>
              </a:rPr>
              <a:t>علم الاجتماع الخاص </a:t>
            </a:r>
            <a:endParaRPr lang="ar-SA" sz="3600" b="1" u="sng"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sp>
        <p:nvSpPr>
          <p:cNvPr id="5" name="مربع نص 4"/>
          <p:cNvSpPr txBox="1"/>
          <p:nvPr/>
        </p:nvSpPr>
        <p:spPr>
          <a:xfrm>
            <a:off x="1142976" y="1428736"/>
            <a:ext cx="7429552" cy="5262979"/>
          </a:xfrm>
          <a:prstGeom prst="rect">
            <a:avLst/>
          </a:prstGeom>
          <a:noFill/>
        </p:spPr>
        <p:txBody>
          <a:bodyPr wrap="square" rtlCol="1">
            <a:spAutoFit/>
          </a:bodyPr>
          <a:lstStyle/>
          <a:p>
            <a:r>
              <a:rPr lang="ar-SA" sz="2400" dirty="0" smtClean="0"/>
              <a:t> هو مجموعة العلوم التي تدرس الخصائص المشتركة بين الظواهر إلا أن كل منها يتناول دراسة مجموعة خاصة من الظواهر الاجتماعية والثقافية0</a:t>
            </a:r>
          </a:p>
          <a:p>
            <a:r>
              <a:rPr lang="ar-SA" sz="2400" dirty="0" smtClean="0"/>
              <a:t>مثل : دراسة السكان ، المجتمع الحضاري ، الأسرة ، الجريمة وعلم الاجتماع الاقتصادي .وهناك ميادين لها أصول قديمة مثل علم الاجتماع الأسرى ، وميادين حديثة مثل علم الاجتماع الصناعي وذلك لحل مشكلات العمل الصناعي 0</a:t>
            </a:r>
          </a:p>
          <a:p>
            <a:pPr>
              <a:buFontTx/>
              <a:buChar char="-"/>
            </a:pPr>
            <a:r>
              <a:rPr lang="ar-SA" sz="2400" dirty="0" smtClean="0"/>
              <a:t>هنالك فروع من علم الاجتماع تخصصت في دراسة أنماط معينه </a:t>
            </a:r>
            <a:r>
              <a:rPr lang="ar-SA" sz="2400" u="sng" dirty="0" smtClean="0">
                <a:solidFill>
                  <a:srgbClr val="FF0000"/>
                </a:solidFill>
              </a:rPr>
              <a:t>من المجتمعات والعلاقات الاجتماعية </a:t>
            </a:r>
            <a:r>
              <a:rPr lang="ar-SA" sz="2400" dirty="0" smtClean="0"/>
              <a:t>وذلك مثل الميادين التالية :</a:t>
            </a:r>
          </a:p>
          <a:p>
            <a:pPr>
              <a:buFontTx/>
              <a:buChar char="-"/>
            </a:pPr>
            <a:r>
              <a:rPr lang="ar-SA" sz="2400" dirty="0" smtClean="0"/>
              <a:t>1- علم الاجتماع البدوي </a:t>
            </a:r>
          </a:p>
          <a:p>
            <a:pPr>
              <a:buFontTx/>
              <a:buChar char="-"/>
            </a:pPr>
            <a:r>
              <a:rPr lang="ar-SA" sz="2400" dirty="0" smtClean="0"/>
              <a:t>2- علم الاجتماع الريفي </a:t>
            </a:r>
          </a:p>
          <a:p>
            <a:pPr>
              <a:buFontTx/>
              <a:buChar char="-"/>
            </a:pPr>
            <a:r>
              <a:rPr lang="ar-SA" sz="2400" dirty="0" smtClean="0"/>
              <a:t>3- علم الاجتماع الحضري</a:t>
            </a:r>
            <a:endParaRPr lang="ar-SA" sz="2400" dirty="0"/>
          </a:p>
        </p:txBody>
      </p:sp>
    </p:spTree>
  </p:cSld>
  <p:clrMapOvr>
    <a:masterClrMapping/>
  </p:clrMapOvr>
  <p:transition spd="med">
    <p:zo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a:srcRect/>
          <a:stretch>
            <a:fillRect/>
          </a:stretch>
        </p:blipFill>
        <p:spPr bwMode="auto">
          <a:xfrm rot="2188180">
            <a:off x="464786" y="5096736"/>
            <a:ext cx="1213506" cy="1242680"/>
          </a:xfrm>
          <a:prstGeom prst="rect">
            <a:avLst/>
          </a:prstGeom>
          <a:noFill/>
          <a:ln w="9525">
            <a:noFill/>
            <a:miter lim="800000"/>
            <a:headEnd/>
            <a:tailEnd/>
          </a:ln>
        </p:spPr>
      </p:pic>
      <p:sp>
        <p:nvSpPr>
          <p:cNvPr id="3" name="مربع نص 2"/>
          <p:cNvSpPr txBox="1"/>
          <p:nvPr/>
        </p:nvSpPr>
        <p:spPr>
          <a:xfrm>
            <a:off x="500034" y="428604"/>
            <a:ext cx="8358246" cy="4647426"/>
          </a:xfrm>
          <a:prstGeom prst="rect">
            <a:avLst/>
          </a:prstGeom>
          <a:noFill/>
        </p:spPr>
        <p:txBody>
          <a:bodyPr wrap="square" rtlCol="1">
            <a:spAutoFit/>
          </a:bodyPr>
          <a:lstStyle/>
          <a:p>
            <a:pPr>
              <a:buFontTx/>
              <a:buChar char="-"/>
            </a:pPr>
            <a:r>
              <a:rPr lang="ar-SA" sz="2000" b="1" dirty="0" smtClean="0"/>
              <a:t>وهنالك ميادين </a:t>
            </a:r>
            <a:r>
              <a:rPr lang="ar-SA" sz="2000" b="1" u="sng" dirty="0" smtClean="0">
                <a:solidFill>
                  <a:srgbClr val="FF0000"/>
                </a:solidFill>
              </a:rPr>
              <a:t>تدور حول دراسة بعض أشكال أو أنماط النظم الاجتماعية المختلفة الموجودة في المجتمع مثل : </a:t>
            </a:r>
          </a:p>
          <a:p>
            <a:r>
              <a:rPr lang="ar-SA" sz="2400" dirty="0" smtClean="0"/>
              <a:t>1- علم الاجتماع التربوي </a:t>
            </a:r>
          </a:p>
          <a:p>
            <a:r>
              <a:rPr lang="ar-SA" sz="2400" dirty="0" smtClean="0"/>
              <a:t>2- علم الاجتماع الاقتصادي</a:t>
            </a:r>
          </a:p>
          <a:p>
            <a:r>
              <a:rPr lang="ar-SA" sz="2400" dirty="0" smtClean="0"/>
              <a:t>3- علم الاجتماع السياسي </a:t>
            </a:r>
          </a:p>
          <a:p>
            <a:r>
              <a:rPr lang="ar-SA" sz="2400" dirty="0" smtClean="0"/>
              <a:t>4- علم الاجتماع الديني </a:t>
            </a:r>
          </a:p>
          <a:p>
            <a:endParaRPr lang="ar-SA" sz="2000" b="1" dirty="0"/>
          </a:p>
          <a:p>
            <a:pPr>
              <a:buFontTx/>
              <a:buChar char="-"/>
            </a:pPr>
            <a:r>
              <a:rPr lang="ar-SA" sz="2000" b="1" dirty="0" smtClean="0"/>
              <a:t> </a:t>
            </a:r>
            <a:r>
              <a:rPr lang="ar-SA" sz="2800" dirty="0" smtClean="0"/>
              <a:t>وقد  تزداد درجة التخصص في بعض تلك الميادين حتى أن بعضها لاتتناول دراسة نظاماً يأكملة من النظم الأساسية في المجتمع بل تناولت جانباً أو أكثر منة مثل ظهور ميدان علم الاجتماع الصناعي في تخصص علم الاجتماع الاقتصادي 0  </a:t>
            </a:r>
            <a:endParaRPr lang="ar-SA" sz="2800" dirty="0"/>
          </a:p>
        </p:txBody>
      </p:sp>
    </p:spTree>
  </p:cSld>
  <p:clrMapOvr>
    <a:masterClrMapping/>
  </p:clrMapOvr>
  <p:transition spd="med">
    <p:zoom/>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558</TotalTime>
  <Words>3260</Words>
  <Application>Microsoft Office PowerPoint</Application>
  <PresentationFormat>عرض على الشاشة (3:4)‏</PresentationFormat>
  <Paragraphs>291</Paragraphs>
  <Slides>54</Slides>
  <Notes>0</Notes>
  <HiddenSlides>1</HiddenSlides>
  <MMClips>0</MMClips>
  <ScaleCrop>false</ScaleCrop>
  <HeadingPairs>
    <vt:vector size="4" baseType="variant">
      <vt:variant>
        <vt:lpstr>سمة</vt:lpstr>
      </vt:variant>
      <vt:variant>
        <vt:i4>1</vt:i4>
      </vt:variant>
      <vt:variant>
        <vt:lpstr>عناوين الشرائح</vt:lpstr>
      </vt:variant>
      <vt:variant>
        <vt:i4>54</vt:i4>
      </vt:variant>
    </vt:vector>
  </HeadingPairs>
  <TitlesOfParts>
    <vt:vector size="55" baseType="lpstr">
      <vt:lpstr>رحلة</vt:lpstr>
      <vt:lpstr>الشريحة 1</vt:lpstr>
      <vt:lpstr>الشريحة 2</vt:lpstr>
      <vt:lpstr>الشريحة 3</vt:lpstr>
      <vt:lpstr>الشريحة 4</vt:lpstr>
      <vt:lpstr>الشريحة 5</vt:lpstr>
      <vt:lpstr>الشريحة 6</vt:lpstr>
      <vt:lpstr>فوائد النوم في الظلام </vt:lpstr>
      <vt:lpstr>فوائد النوم في الظلام </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lpstr>الشريحة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72</cp:revision>
  <dcterms:created xsi:type="dcterms:W3CDTF">2010-11-13T11:56:17Z</dcterms:created>
  <dcterms:modified xsi:type="dcterms:W3CDTF">2012-02-13T14:36:21Z</dcterms:modified>
</cp:coreProperties>
</file>