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1"/>
  </p:notesMasterIdLst>
  <p:handoutMasterIdLst>
    <p:handoutMasterId r:id="rId42"/>
  </p:handoutMasterIdLst>
  <p:sldIdLst>
    <p:sldId id="272" r:id="rId2"/>
    <p:sldId id="284" r:id="rId3"/>
    <p:sldId id="288" r:id="rId4"/>
    <p:sldId id="290" r:id="rId5"/>
    <p:sldId id="289" r:id="rId6"/>
    <p:sldId id="286" r:id="rId7"/>
    <p:sldId id="291" r:id="rId8"/>
    <p:sldId id="281" r:id="rId9"/>
    <p:sldId id="271" r:id="rId10"/>
    <p:sldId id="285" r:id="rId11"/>
    <p:sldId id="282" r:id="rId12"/>
    <p:sldId id="277" r:id="rId13"/>
    <p:sldId id="256" r:id="rId14"/>
    <p:sldId id="283" r:id="rId15"/>
    <p:sldId id="262" r:id="rId16"/>
    <p:sldId id="261" r:id="rId17"/>
    <p:sldId id="278" r:id="rId18"/>
    <p:sldId id="275" r:id="rId19"/>
    <p:sldId id="279" r:id="rId20"/>
    <p:sldId id="259" r:id="rId21"/>
    <p:sldId id="260" r:id="rId22"/>
    <p:sldId id="258" r:id="rId23"/>
    <p:sldId id="264" r:id="rId24"/>
    <p:sldId id="304" r:id="rId25"/>
    <p:sldId id="305" r:id="rId26"/>
    <p:sldId id="317" r:id="rId27"/>
    <p:sldId id="307" r:id="rId28"/>
    <p:sldId id="308" r:id="rId29"/>
    <p:sldId id="309" r:id="rId30"/>
    <p:sldId id="310" r:id="rId31"/>
    <p:sldId id="311" r:id="rId32"/>
    <p:sldId id="312" r:id="rId33"/>
    <p:sldId id="322" r:id="rId34"/>
    <p:sldId id="318" r:id="rId35"/>
    <p:sldId id="319" r:id="rId36"/>
    <p:sldId id="320" r:id="rId37"/>
    <p:sldId id="323" r:id="rId38"/>
    <p:sldId id="321" r:id="rId39"/>
    <p:sldId id="303" r:id="rId4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9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AB1986CC-8362-425B-B712-DA8957BED0CD}" type="datetimeFigureOut">
              <a:rPr lang="ar-SA" smtClean="0"/>
              <a:pPr/>
              <a:t>21/10/32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8D4AEA73-DA90-475B-859B-7732FB1C8BA7}"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0F0E3E0-159E-4DAD-B5D3-3E8C0CE7CF8D}" type="datetimeFigureOut">
              <a:rPr lang="ar-SA" smtClean="0"/>
              <a:pPr/>
              <a:t>21/10/32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BB499A2-7B85-4DDF-83BE-397106748EB8}"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F0DC2F4-CBF0-4748-9582-E808420D37D8}" type="datetimeFigureOut">
              <a:rPr lang="ar-SA" smtClean="0"/>
              <a:pPr/>
              <a:t>21/10/32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0DC2F4-CBF0-4748-9582-E808420D37D8}" type="datetimeFigureOut">
              <a:rPr lang="ar-SA" smtClean="0"/>
              <a:pPr/>
              <a:t>21/10/32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F0DC2F4-CBF0-4748-9582-E808420D37D8}" type="datetimeFigureOut">
              <a:rPr lang="ar-SA" smtClean="0"/>
              <a:pPr/>
              <a:t>21/10/32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F0DC2F4-CBF0-4748-9582-E808420D37D8}" type="datetimeFigureOut">
              <a:rPr lang="ar-SA" smtClean="0"/>
              <a:pPr/>
              <a:t>21/10/32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F0DC2F4-CBF0-4748-9582-E808420D37D8}" type="datetimeFigureOut">
              <a:rPr lang="ar-SA" smtClean="0"/>
              <a:pPr/>
              <a:t>21/10/32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F0DC2F4-CBF0-4748-9582-E808420D37D8}" type="datetimeFigureOut">
              <a:rPr lang="ar-SA" smtClean="0"/>
              <a:pPr/>
              <a:t>21/10/32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F0DC2F4-CBF0-4748-9582-E808420D37D8}" type="datetimeFigureOut">
              <a:rPr lang="ar-SA" smtClean="0"/>
              <a:pPr/>
              <a:t>21/10/32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F0DC2F4-CBF0-4748-9582-E808420D37D8}" type="datetimeFigureOut">
              <a:rPr lang="ar-SA" smtClean="0"/>
              <a:pPr/>
              <a:t>21/10/32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F0DC2F4-CBF0-4748-9582-E808420D37D8}" type="datetimeFigureOut">
              <a:rPr lang="ar-SA" smtClean="0"/>
              <a:pPr/>
              <a:t>21/10/32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0DC2F4-CBF0-4748-9582-E808420D37D8}" type="datetimeFigureOut">
              <a:rPr lang="ar-SA" smtClean="0"/>
              <a:pPr/>
              <a:t>21/10/32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0DC2F4-CBF0-4748-9582-E808420D37D8}" type="datetimeFigureOut">
              <a:rPr lang="ar-SA" smtClean="0"/>
              <a:pPr/>
              <a:t>21/10/32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F4EFC8-A92E-44AE-AAF4-7A8C55253940}" type="slidenum">
              <a:rPr lang="ar-SA" smtClean="0"/>
              <a:pPr/>
              <a:t>‹#›</a:t>
            </a:fld>
            <a:endParaRPr lang="ar-SA"/>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F0DC2F4-CBF0-4748-9582-E808420D37D8}" type="datetimeFigureOut">
              <a:rPr lang="ar-SA" smtClean="0"/>
              <a:pPr/>
              <a:t>21/10/32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7F4EFC8-A92E-44AE-AAF4-7A8C55253940}"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zoom/>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malkaabie@ud.edu.sa" TargetMode="External"/><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forum.mn66.com/t168041.html"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214346" y="0"/>
            <a:ext cx="9144000" cy="6858000"/>
          </a:xfrm>
          <a:prstGeom prst="rect">
            <a:avLst/>
          </a:prstGeom>
        </p:spPr>
      </p:pic>
      <p:sp>
        <p:nvSpPr>
          <p:cNvPr id="3" name="مستطيل 2"/>
          <p:cNvSpPr/>
          <p:nvPr/>
        </p:nvSpPr>
        <p:spPr>
          <a:xfrm rot="19936860">
            <a:off x="968218" y="2088399"/>
            <a:ext cx="7125670" cy="3785652"/>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8000" b="1" cap="none" spc="0"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rPr>
              <a:t>السنة التحضيرية</a:t>
            </a:r>
          </a:p>
          <a:p>
            <a:pPr algn="ctr"/>
            <a:r>
              <a:rPr lang="ar-SA" sz="8000" b="1"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rPr>
              <a:t>للعام الجامعى1432 </a:t>
            </a:r>
          </a:p>
          <a:p>
            <a:pPr algn="ctr"/>
            <a:r>
              <a:rPr lang="ar-SA" sz="8000" b="1"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rPr>
              <a:t>المستوى </a:t>
            </a:r>
            <a:r>
              <a:rPr lang="ar-SA" sz="8000" b="1" dirty="0" err="1"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rPr>
              <a:t>الثانى</a:t>
            </a:r>
            <a:endParaRPr lang="ar-SA" sz="8000" b="1" cap="none" spc="0" dirty="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endParaRPr>
          </a:p>
        </p:txBody>
      </p:sp>
      <p:sp>
        <p:nvSpPr>
          <p:cNvPr id="4" name="مستطيل 3"/>
          <p:cNvSpPr/>
          <p:nvPr/>
        </p:nvSpPr>
        <p:spPr>
          <a:xfrm>
            <a:off x="1000100" y="4714884"/>
            <a:ext cx="790601" cy="1200329"/>
          </a:xfrm>
          <a:prstGeom prst="rect">
            <a:avLst/>
          </a:prstGeom>
        </p:spPr>
        <p:txBody>
          <a:bodyPr wrap="square">
            <a:spAutoFit/>
          </a:bodyPr>
          <a:lstStyle/>
          <a:p>
            <a:r>
              <a:rPr lang="ar-SA" sz="7200" dirty="0" smtClean="0"/>
              <a:t>هـ</a:t>
            </a:r>
            <a:endParaRPr lang="ar-SA" sz="7200" dirty="0"/>
          </a:p>
        </p:txBody>
      </p:sp>
    </p:spTree>
  </p:cSld>
  <p:clrMapOvr>
    <a:masterClrMapping/>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rot="19936860">
            <a:off x="422365" y="2918748"/>
            <a:ext cx="7715574" cy="156966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9600" b="1"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rPr>
              <a:t>نشأة علم الاجتماع </a:t>
            </a:r>
            <a:endParaRPr lang="ar-SA" sz="9600" b="1" cap="none" spc="0" dirty="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endParaRPr>
          </a:p>
        </p:txBody>
      </p:sp>
      <p:sp>
        <p:nvSpPr>
          <p:cNvPr id="4" name="مستطيل 3"/>
          <p:cNvSpPr/>
          <p:nvPr/>
        </p:nvSpPr>
        <p:spPr>
          <a:xfrm rot="20016793">
            <a:off x="1644200" y="2393807"/>
            <a:ext cx="391645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ar-SA" sz="5400" b="1" cap="none" spc="0" dirty="0" smtClean="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rPr>
              <a:t>المحاضرة ألأولى</a:t>
            </a:r>
            <a:endParaRPr lang="ar-SA" sz="5400" b="1" cap="none" spc="0" dirty="0">
              <a:ln>
                <a:prstDash val="solid"/>
              </a:ln>
              <a:solidFill>
                <a:schemeClr val="tx1">
                  <a:lumMod val="95000"/>
                  <a:lumOff val="5000"/>
                </a:schemeClr>
              </a:solidFill>
              <a:effectLst>
                <a:outerShdw blurRad="88000" dist="50800" dir="5040000" algn="tl">
                  <a:schemeClr val="accent4">
                    <a:tint val="80000"/>
                    <a:satMod val="250000"/>
                    <a:alpha val="45000"/>
                  </a:schemeClr>
                </a:outerShdw>
              </a:effectLst>
            </a:endParaRPr>
          </a:p>
        </p:txBody>
      </p:sp>
      <p:sp>
        <p:nvSpPr>
          <p:cNvPr id="7" name="مربع نص 6"/>
          <p:cNvSpPr txBox="1"/>
          <p:nvPr/>
        </p:nvSpPr>
        <p:spPr>
          <a:xfrm>
            <a:off x="3714744" y="4929198"/>
            <a:ext cx="3000396" cy="461665"/>
          </a:xfrm>
          <a:prstGeom prst="rect">
            <a:avLst/>
          </a:prstGeom>
          <a:noFill/>
        </p:spPr>
        <p:txBody>
          <a:bodyPr wrap="square" rtlCol="1">
            <a:spAutoFit/>
          </a:bodyPr>
          <a:lstStyle/>
          <a:p>
            <a:r>
              <a:rPr lang="ar-SA" sz="2400" b="1" dirty="0" smtClean="0"/>
              <a:t>1432/3/9 </a:t>
            </a:r>
            <a:r>
              <a:rPr lang="ar-SA" dirty="0" smtClean="0"/>
              <a:t>هـ</a:t>
            </a:r>
            <a:endParaRPr lang="ar-SA" dirty="0"/>
          </a:p>
        </p:txBody>
      </p:sp>
    </p:spTree>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1000156"/>
            <a:ext cx="9144000" cy="7858156"/>
          </a:xfrm>
          <a:prstGeom prst="rect">
            <a:avLst/>
          </a:prstGeom>
        </p:spPr>
      </p:pic>
      <p:sp>
        <p:nvSpPr>
          <p:cNvPr id="8" name="مستطيل 7"/>
          <p:cNvSpPr/>
          <p:nvPr/>
        </p:nvSpPr>
        <p:spPr>
          <a:xfrm>
            <a:off x="857224" y="285728"/>
            <a:ext cx="7715305" cy="642966"/>
          </a:xfrm>
          <a:prstGeom prst="rect">
            <a:avLst/>
          </a:prstGeom>
        </p:spPr>
        <p:txBody>
          <a:bodyPr wrap="square">
            <a:spAutoFit/>
          </a:bodyPr>
          <a:lstStyle/>
          <a:p>
            <a:pPr algn="ctr">
              <a:defRPr/>
            </a:pPr>
            <a:r>
              <a:rPr lang="ar-SA" sz="3600" b="1" u="sng" dirty="0" smtClean="0">
                <a:ln w="1905"/>
                <a:effectLst>
                  <a:innerShdw blurRad="69850" dist="43180" dir="5400000">
                    <a:srgbClr val="000000">
                      <a:alpha val="65000"/>
                    </a:srgbClr>
                  </a:innerShdw>
                </a:effectLst>
              </a:rPr>
              <a:t>تعليمات يجب التقيد بها خلال المحاضرة : </a:t>
            </a:r>
            <a:endParaRPr lang="ar-SA" sz="3600" b="1" u="sng" dirty="0">
              <a:ln w="1905"/>
              <a:effectLst>
                <a:innerShdw blurRad="69850" dist="43180" dir="5400000">
                  <a:srgbClr val="000000">
                    <a:alpha val="65000"/>
                  </a:srgbClr>
                </a:innerShdw>
              </a:effectLst>
            </a:endParaRPr>
          </a:p>
        </p:txBody>
      </p:sp>
      <p:sp>
        <p:nvSpPr>
          <p:cNvPr id="9" name="مستطيل 8"/>
          <p:cNvSpPr/>
          <p:nvPr/>
        </p:nvSpPr>
        <p:spPr>
          <a:xfrm>
            <a:off x="500034" y="1142984"/>
            <a:ext cx="7715272" cy="5016758"/>
          </a:xfrm>
          <a:prstGeom prst="rect">
            <a:avLst/>
          </a:prstGeom>
        </p:spPr>
        <p:txBody>
          <a:bodyPr wrap="square">
            <a:spAutoFit/>
          </a:bodyPr>
          <a:lstStyle/>
          <a:p>
            <a:pPr>
              <a:defRPr/>
            </a:pPr>
            <a:r>
              <a:rPr lang="ar-SA" sz="3200" dirty="0" smtClean="0">
                <a:ln w="1905"/>
                <a:effectLst>
                  <a:innerShdw blurRad="69850" dist="43180" dir="5400000">
                    <a:srgbClr val="000000">
                      <a:alpha val="65000"/>
                    </a:srgbClr>
                  </a:innerShdw>
                </a:effectLst>
              </a:rPr>
              <a:t>1ـ الحضور في الوقت المحدد للمحاضرة 0</a:t>
            </a:r>
          </a:p>
          <a:p>
            <a:pPr>
              <a:defRPr/>
            </a:pPr>
            <a:r>
              <a:rPr lang="ar-SA" sz="3200" dirty="0" smtClean="0">
                <a:ln w="1905"/>
                <a:effectLst>
                  <a:innerShdw blurRad="69850" dist="43180" dir="5400000">
                    <a:srgbClr val="000000">
                      <a:alpha val="65000"/>
                    </a:srgbClr>
                  </a:innerShdw>
                </a:effectLst>
              </a:rPr>
              <a:t>2ـ عدم السماح بدخول الطالبة المتأخرة بعد دخول الأستاذة</a:t>
            </a:r>
          </a:p>
          <a:p>
            <a:pPr>
              <a:defRPr/>
            </a:pPr>
            <a:r>
              <a:rPr lang="ar-SA" sz="3200" dirty="0" smtClean="0">
                <a:ln w="1905"/>
                <a:effectLst>
                  <a:innerShdw blurRad="69850" dist="43180" dir="5400000">
                    <a:srgbClr val="000000">
                      <a:alpha val="65000"/>
                    </a:srgbClr>
                  </a:innerShdw>
                </a:effectLst>
              </a:rPr>
              <a:t>3ـ تقديم العذر في حالة الغياب في المحاضرة </a:t>
            </a:r>
            <a:r>
              <a:rPr lang="ar-SA" sz="3200" dirty="0" err="1" smtClean="0">
                <a:ln w="1905"/>
                <a:effectLst>
                  <a:innerShdw blurRad="69850" dist="43180" dir="5400000">
                    <a:srgbClr val="000000">
                      <a:alpha val="65000"/>
                    </a:srgbClr>
                  </a:innerShdw>
                </a:effectLst>
              </a:rPr>
              <a:t>او</a:t>
            </a:r>
            <a:r>
              <a:rPr lang="ar-SA" sz="3200" dirty="0" smtClean="0">
                <a:ln w="1905"/>
                <a:effectLst>
                  <a:innerShdw blurRad="69850" dist="43180" dir="5400000">
                    <a:srgbClr val="000000">
                      <a:alpha val="65000"/>
                    </a:srgbClr>
                  </a:innerShdw>
                </a:effectLst>
              </a:rPr>
              <a:t> الامتحان التالية0</a:t>
            </a:r>
          </a:p>
          <a:p>
            <a:pPr>
              <a:defRPr/>
            </a:pPr>
            <a:r>
              <a:rPr lang="ar-SA" sz="3200" dirty="0" smtClean="0">
                <a:ln w="1905"/>
                <a:effectLst>
                  <a:innerShdw blurRad="69850" dist="43180" dir="5400000">
                    <a:srgbClr val="000000">
                      <a:alpha val="65000"/>
                    </a:srgbClr>
                  </a:innerShdw>
                </a:effectLst>
              </a:rPr>
              <a:t>4ـ عدم ارتداء الملابس الشفافة والأكمام القصيرة 0</a:t>
            </a:r>
          </a:p>
          <a:p>
            <a:pPr>
              <a:defRPr/>
            </a:pPr>
            <a:r>
              <a:rPr lang="ar-SA" sz="3200" dirty="0" smtClean="0">
                <a:ln w="1905"/>
                <a:effectLst>
                  <a:innerShdw blurRad="69850" dist="43180" dir="5400000">
                    <a:srgbClr val="000000">
                      <a:alpha val="65000"/>
                    </a:srgbClr>
                  </a:innerShdw>
                </a:effectLst>
              </a:rPr>
              <a:t>5ـ المشاركة في المحاضرة 0 </a:t>
            </a:r>
          </a:p>
          <a:p>
            <a:pPr>
              <a:defRPr/>
            </a:pPr>
            <a:r>
              <a:rPr lang="ar-SA" sz="3200" dirty="0" smtClean="0">
                <a:ln w="1905"/>
                <a:effectLst>
                  <a:innerShdw blurRad="69850" dist="43180" dir="5400000">
                    <a:srgbClr val="000000">
                      <a:alpha val="65000"/>
                    </a:srgbClr>
                  </a:innerShdw>
                </a:effectLst>
              </a:rPr>
              <a:t>6ـ تحرم الطالبة من حضور الامتحان النهائي أذا تغيبت (6) ساعات بدون عذر مقبول 0</a:t>
            </a:r>
          </a:p>
          <a:p>
            <a:pPr>
              <a:defRPr/>
            </a:pPr>
            <a:r>
              <a:rPr lang="ar-SA" sz="3200" dirty="0" smtClean="0">
                <a:ln w="1905"/>
                <a:effectLst>
                  <a:innerShdw blurRad="69850" dist="43180" dir="5400000">
                    <a:srgbClr val="000000">
                      <a:alpha val="65000"/>
                    </a:srgbClr>
                  </a:innerShdw>
                </a:effectLst>
              </a:rPr>
              <a:t>7-يتم توزيع درجات الامتحان على جزئيين : </a:t>
            </a:r>
          </a:p>
          <a:p>
            <a:pPr>
              <a:defRPr/>
            </a:pPr>
            <a:r>
              <a:rPr lang="ar-SA" sz="3200" dirty="0" smtClean="0">
                <a:ln w="1905"/>
                <a:effectLst>
                  <a:innerShdw blurRad="69850" dist="43180" dir="5400000">
                    <a:srgbClr val="000000">
                      <a:alpha val="65000"/>
                    </a:srgbClr>
                  </a:innerShdw>
                </a:effectLst>
              </a:rPr>
              <a:t>  أ- الاختبار النهائي ويخصص له : 60 درجة </a:t>
            </a:r>
          </a:p>
        </p:txBody>
      </p:sp>
    </p:spTree>
  </p:cSld>
  <p:clrMapOvr>
    <a:masterClrMapping/>
  </p:clrMapOvr>
  <p:transition spd="med">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1000156"/>
            <a:ext cx="9144000" cy="7858156"/>
          </a:xfrm>
          <a:prstGeom prst="rect">
            <a:avLst/>
          </a:prstGeom>
        </p:spPr>
      </p:pic>
      <p:sp>
        <p:nvSpPr>
          <p:cNvPr id="8" name="مستطيل 7"/>
          <p:cNvSpPr/>
          <p:nvPr/>
        </p:nvSpPr>
        <p:spPr>
          <a:xfrm>
            <a:off x="928662" y="214290"/>
            <a:ext cx="7715305" cy="642966"/>
          </a:xfrm>
          <a:prstGeom prst="rect">
            <a:avLst/>
          </a:prstGeom>
        </p:spPr>
        <p:txBody>
          <a:bodyPr wrap="square">
            <a:spAutoFit/>
          </a:bodyPr>
          <a:lstStyle/>
          <a:p>
            <a:pPr algn="ctr">
              <a:defRPr/>
            </a:pPr>
            <a:r>
              <a:rPr lang="ar-SA" sz="3600" b="1" u="sng" dirty="0" smtClean="0">
                <a:ln w="1905"/>
                <a:effectLst>
                  <a:innerShdw blurRad="69850" dist="43180" dir="5400000">
                    <a:srgbClr val="000000">
                      <a:alpha val="65000"/>
                    </a:srgbClr>
                  </a:innerShdw>
                </a:effectLst>
              </a:rPr>
              <a:t>تعليمات يجب التقيد بها خلال المحاضرة : </a:t>
            </a:r>
            <a:endParaRPr lang="ar-SA" sz="3600" b="1" u="sng" dirty="0">
              <a:ln w="1905"/>
              <a:effectLst>
                <a:innerShdw blurRad="69850" dist="43180" dir="5400000">
                  <a:srgbClr val="000000">
                    <a:alpha val="65000"/>
                  </a:srgbClr>
                </a:innerShdw>
              </a:effectLst>
            </a:endParaRPr>
          </a:p>
        </p:txBody>
      </p:sp>
      <p:sp>
        <p:nvSpPr>
          <p:cNvPr id="5" name="مربع نص 4"/>
          <p:cNvSpPr txBox="1"/>
          <p:nvPr/>
        </p:nvSpPr>
        <p:spPr>
          <a:xfrm>
            <a:off x="928662" y="1071546"/>
            <a:ext cx="7786742" cy="4832092"/>
          </a:xfrm>
          <a:prstGeom prst="rect">
            <a:avLst/>
          </a:prstGeom>
          <a:noFill/>
        </p:spPr>
        <p:txBody>
          <a:bodyPr wrap="square" rtlCol="1">
            <a:spAutoFit/>
          </a:bodyPr>
          <a:lstStyle/>
          <a:p>
            <a:r>
              <a:rPr lang="ar-SA" sz="3600" u="sng" dirty="0" smtClean="0"/>
              <a:t>ب </a:t>
            </a:r>
            <a:r>
              <a:rPr lang="ar-SA" sz="3600" u="sng" dirty="0" err="1" smtClean="0"/>
              <a:t>ـ</a:t>
            </a:r>
            <a:r>
              <a:rPr lang="ar-SA" sz="3600" u="sng" dirty="0" smtClean="0"/>
              <a:t> 40 درجة ويتم توزيعها على النحو التالي : </a:t>
            </a:r>
          </a:p>
          <a:p>
            <a:r>
              <a:rPr lang="ar-SA" sz="3600" dirty="0" smtClean="0"/>
              <a:t>أ- (20) درجة وتخصص للامتحان التحريري0 </a:t>
            </a:r>
          </a:p>
          <a:p>
            <a:r>
              <a:rPr lang="ar-SA" sz="3600" dirty="0" smtClean="0"/>
              <a:t>ب –(10)درجات وتخصص لعمل فردى أو جماعي </a:t>
            </a:r>
          </a:p>
          <a:p>
            <a:r>
              <a:rPr lang="ar-SA" sz="3600" u="sng" dirty="0" smtClean="0"/>
              <a:t>العمل المطلوب هو : </a:t>
            </a:r>
          </a:p>
          <a:p>
            <a:r>
              <a:rPr lang="ar-SA" sz="3200" dirty="0" smtClean="0"/>
              <a:t>1- عمل برشور عن ظاهرة مكافحة التسول في المجتمع السعودي ( طالبات يوم السبت فقط ) </a:t>
            </a:r>
          </a:p>
          <a:p>
            <a:r>
              <a:rPr lang="ar-SA" sz="3200" dirty="0" smtClean="0"/>
              <a:t>2- عمل برشور عن الأيتام وتوضيح دور المملكة في ذلك</a:t>
            </a:r>
          </a:p>
          <a:p>
            <a:r>
              <a:rPr lang="ar-SA" sz="3200" dirty="0" smtClean="0"/>
              <a:t>(طالبات يوم الأربعاء صباحاً فقط)</a:t>
            </a:r>
          </a:p>
          <a:p>
            <a:endParaRPr lang="ar-SA" sz="3600" dirty="0"/>
          </a:p>
        </p:txBody>
      </p:sp>
    </p:spTree>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1000156"/>
            <a:ext cx="9144000" cy="7858156"/>
          </a:xfrm>
          <a:prstGeom prst="rect">
            <a:avLst/>
          </a:prstGeom>
        </p:spPr>
      </p:pic>
      <p:sp>
        <p:nvSpPr>
          <p:cNvPr id="8" name="مستطيل 7"/>
          <p:cNvSpPr/>
          <p:nvPr/>
        </p:nvSpPr>
        <p:spPr>
          <a:xfrm>
            <a:off x="785786" y="214290"/>
            <a:ext cx="7715305" cy="642966"/>
          </a:xfrm>
          <a:prstGeom prst="rect">
            <a:avLst/>
          </a:prstGeom>
        </p:spPr>
        <p:txBody>
          <a:bodyPr wrap="square">
            <a:spAutoFit/>
          </a:bodyPr>
          <a:lstStyle/>
          <a:p>
            <a:pPr algn="ctr">
              <a:defRPr/>
            </a:pPr>
            <a:r>
              <a:rPr lang="ar-SA" sz="3600" b="1" u="sng" dirty="0" smtClean="0">
                <a:ln w="1905"/>
                <a:effectLst>
                  <a:innerShdw blurRad="69850" dist="43180" dir="5400000">
                    <a:srgbClr val="000000">
                      <a:alpha val="65000"/>
                    </a:srgbClr>
                  </a:innerShdw>
                </a:effectLst>
              </a:rPr>
              <a:t>تعليمات يجب التقيد بها خلال المحاضرة : </a:t>
            </a:r>
            <a:endParaRPr lang="ar-SA" sz="3600" b="1" u="sng" dirty="0">
              <a:ln w="1905"/>
              <a:effectLst>
                <a:innerShdw blurRad="69850" dist="43180" dir="5400000">
                  <a:srgbClr val="000000">
                    <a:alpha val="65000"/>
                  </a:srgbClr>
                </a:innerShdw>
              </a:effectLst>
            </a:endParaRPr>
          </a:p>
        </p:txBody>
      </p:sp>
      <p:sp>
        <p:nvSpPr>
          <p:cNvPr id="5" name="مربع نص 4"/>
          <p:cNvSpPr txBox="1"/>
          <p:nvPr/>
        </p:nvSpPr>
        <p:spPr>
          <a:xfrm>
            <a:off x="785786" y="1000108"/>
            <a:ext cx="7786742" cy="5262979"/>
          </a:xfrm>
          <a:prstGeom prst="rect">
            <a:avLst/>
          </a:prstGeom>
          <a:noFill/>
        </p:spPr>
        <p:txBody>
          <a:bodyPr wrap="square" rtlCol="1">
            <a:spAutoFit/>
          </a:bodyPr>
          <a:lstStyle/>
          <a:p>
            <a:r>
              <a:rPr lang="ar-SA" sz="2800" b="1" dirty="0" smtClean="0"/>
              <a:t>3- عمل برشور عن حقوق الإنسان مع توضيح عمل هيئة حقوق الإنسان في المجتمع السعودي (طالبات يوم الأربعاء مساء فقط ) </a:t>
            </a:r>
          </a:p>
          <a:p>
            <a:r>
              <a:rPr lang="ar-SA" sz="2800" b="1" dirty="0" smtClean="0"/>
              <a:t>4- يقدم العمل في تاريخ 1432/4/14ولن يتم استلام اى عمل بعد هذا التاريخ 0</a:t>
            </a:r>
          </a:p>
          <a:p>
            <a:r>
              <a:rPr lang="ar-SA" sz="2800" b="1" dirty="0" smtClean="0"/>
              <a:t>جـ </a:t>
            </a:r>
            <a:r>
              <a:rPr lang="ar-SA" sz="2800" b="1" dirty="0" err="1" smtClean="0"/>
              <a:t>ـ</a:t>
            </a:r>
            <a:r>
              <a:rPr lang="ar-SA" sz="2800" b="1" dirty="0" smtClean="0"/>
              <a:t> (7) درجات تخصص للمشاركة خلال المحاضرات 0 </a:t>
            </a:r>
          </a:p>
          <a:p>
            <a:r>
              <a:rPr lang="ar-SA" sz="2800" b="1" dirty="0" smtClean="0"/>
              <a:t>دـ (3) تخصص للواجبات 0</a:t>
            </a:r>
          </a:p>
          <a:p>
            <a:r>
              <a:rPr lang="ar-SA" sz="2800" b="1" dirty="0" smtClean="0"/>
              <a:t>  يتم التواصل مع أستاذة المادة على البريد الألكترونى الخاص  للجامعة :</a:t>
            </a:r>
          </a:p>
          <a:p>
            <a:r>
              <a:rPr lang="ar-SA" sz="2800" b="1" dirty="0" smtClean="0"/>
              <a:t> </a:t>
            </a:r>
            <a:r>
              <a:rPr lang="en-US" sz="2800" b="1" dirty="0" smtClean="0">
                <a:hlinkClick r:id="rId3"/>
              </a:rPr>
              <a:t>malkaabie@ud.edu.sa</a:t>
            </a:r>
            <a:endParaRPr lang="ar-SA" sz="2800" b="1" dirty="0" smtClean="0"/>
          </a:p>
          <a:p>
            <a:r>
              <a:rPr lang="ar-SA" sz="2800" b="1" dirty="0" smtClean="0"/>
              <a:t> تواجد أستاذه المادة خلال الساعات المكتبة بالمكتب بقسم التاريخ</a:t>
            </a:r>
          </a:p>
          <a:p>
            <a:endParaRPr lang="ar-SA" sz="2800" b="1" dirty="0" smtClean="0"/>
          </a:p>
          <a:p>
            <a:r>
              <a:rPr lang="ar-SA" sz="2800" b="1" dirty="0" smtClean="0"/>
              <a:t> </a:t>
            </a:r>
            <a:endParaRPr lang="ar-SA" sz="2800" b="1" dirty="0"/>
          </a:p>
        </p:txBody>
      </p:sp>
    </p:spTree>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357214"/>
            <a:ext cx="9144000" cy="6858000"/>
          </a:xfrm>
          <a:prstGeom prst="rect">
            <a:avLst/>
          </a:prstGeom>
        </p:spPr>
      </p:pic>
      <p:sp>
        <p:nvSpPr>
          <p:cNvPr id="8" name="مربع نص 7"/>
          <p:cNvSpPr txBox="1"/>
          <p:nvPr/>
        </p:nvSpPr>
        <p:spPr>
          <a:xfrm>
            <a:off x="4000496" y="500042"/>
            <a:ext cx="4214842" cy="1138773"/>
          </a:xfrm>
          <a:prstGeom prst="rect">
            <a:avLst/>
          </a:prstGeom>
          <a:noFill/>
        </p:spPr>
        <p:txBody>
          <a:bodyPr wrap="square" rtlCol="1">
            <a:spAutoFit/>
          </a:bodyPr>
          <a:lstStyle/>
          <a:p>
            <a:r>
              <a:rPr lang="ar-SA" sz="3200" b="1" u="sng" dirty="0" smtClean="0"/>
              <a:t>عناصر المحاضرة لهذا اليوم / </a:t>
            </a:r>
          </a:p>
          <a:p>
            <a:endParaRPr lang="ar-SA" dirty="0" smtClean="0"/>
          </a:p>
          <a:p>
            <a:endParaRPr lang="ar-SA" dirty="0"/>
          </a:p>
        </p:txBody>
      </p:sp>
      <p:sp>
        <p:nvSpPr>
          <p:cNvPr id="9" name="مستطيل 8"/>
          <p:cNvSpPr/>
          <p:nvPr/>
        </p:nvSpPr>
        <p:spPr>
          <a:xfrm>
            <a:off x="96358" y="1214422"/>
            <a:ext cx="8303876" cy="523220"/>
          </a:xfrm>
          <a:prstGeom prst="rect">
            <a:avLst/>
          </a:prstGeom>
        </p:spPr>
        <p:txBody>
          <a:bodyPr wrap="none">
            <a:spAutoFit/>
          </a:bodyPr>
          <a:lstStyle/>
          <a:p>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 التفكير الاجتماعي قبل القرن الثامن عشر ( المرحلة الأولى الفلسفية )</a:t>
            </a:r>
            <a:endParaRPr lang="ar-SA" sz="2800" dirty="0"/>
          </a:p>
        </p:txBody>
      </p:sp>
      <p:sp>
        <p:nvSpPr>
          <p:cNvPr id="10" name="مستطيل 9"/>
          <p:cNvSpPr/>
          <p:nvPr/>
        </p:nvSpPr>
        <p:spPr>
          <a:xfrm>
            <a:off x="1357290" y="1785926"/>
            <a:ext cx="7072330" cy="954107"/>
          </a:xfrm>
          <a:prstGeom prst="rect">
            <a:avLst/>
          </a:prstGeom>
        </p:spPr>
        <p:txBody>
          <a:bodyPr wrap="square">
            <a:spAutoFit/>
          </a:bodyPr>
          <a:lstStyle/>
          <a:p>
            <a:r>
              <a:rPr lang="ar-SA"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 المرحلة الثانية (ظهور علم الاجتماع كعلم مستقل في منتصف القرن التاسع عشر)</a:t>
            </a:r>
          </a:p>
        </p:txBody>
      </p:sp>
      <p:sp>
        <p:nvSpPr>
          <p:cNvPr id="11" name="مستطيل 10"/>
          <p:cNvSpPr/>
          <p:nvPr/>
        </p:nvSpPr>
        <p:spPr>
          <a:xfrm>
            <a:off x="785786" y="2786058"/>
            <a:ext cx="7643834" cy="1077218"/>
          </a:xfrm>
          <a:prstGeom prst="rect">
            <a:avLst/>
          </a:prstGeom>
        </p:spPr>
        <p:txBody>
          <a:bodyPr wrap="square">
            <a:spAutoFit/>
          </a:bodyPr>
          <a:lstStyle/>
          <a:p>
            <a:r>
              <a:rPr lang="ar-SA"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 المرحلة الثالثة لظهور علم الاجتماع( في منتصف القرن العشرين </a:t>
            </a:r>
            <a:endParaRPr lang="ar-SA" sz="3200" dirty="0"/>
          </a:p>
        </p:txBody>
      </p:sp>
      <p:sp>
        <p:nvSpPr>
          <p:cNvPr id="12" name="مستطيل 11"/>
          <p:cNvSpPr/>
          <p:nvPr/>
        </p:nvSpPr>
        <p:spPr>
          <a:xfrm>
            <a:off x="1142976" y="3786191"/>
            <a:ext cx="7646645" cy="1569660"/>
          </a:xfrm>
          <a:prstGeom prst="rect">
            <a:avLst/>
          </a:prstGeom>
        </p:spPr>
        <p:txBody>
          <a:bodyPr wrap="square">
            <a:spAutoFit/>
          </a:bodyPr>
          <a:lstStyle/>
          <a:p>
            <a:pPr algn="ctr"/>
            <a:r>
              <a:rPr lang="ar-SA"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إسهامات علماء الاجتماع ابن خلدون واو جست كونت </a:t>
            </a:r>
          </a:p>
          <a:p>
            <a:pPr algn="ctr"/>
            <a:endParaRPr lang="ar-SA"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ar-SA"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ar-SA" sz="3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3" name="مستطيل 12"/>
          <p:cNvSpPr/>
          <p:nvPr/>
        </p:nvSpPr>
        <p:spPr>
          <a:xfrm>
            <a:off x="785786" y="4429132"/>
            <a:ext cx="7929618" cy="523220"/>
          </a:xfrm>
          <a:prstGeom prst="rect">
            <a:avLst/>
          </a:prstGeom>
        </p:spPr>
        <p:txBody>
          <a:bodyPr wrap="square">
            <a:spAutoFit/>
          </a:bodyPr>
          <a:lstStyle/>
          <a:p>
            <a:pPr algn="ct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الأسباب والعوامل  التي أثرت في أوجست كونت في إنشاء هذا العلم </a:t>
            </a:r>
            <a:endParaRPr lang="ar-SA" sz="2800" dirty="0"/>
          </a:p>
        </p:txBody>
      </p:sp>
      <p:sp>
        <p:nvSpPr>
          <p:cNvPr id="14" name="مستطيل 13"/>
          <p:cNvSpPr/>
          <p:nvPr/>
        </p:nvSpPr>
        <p:spPr>
          <a:xfrm>
            <a:off x="1643042" y="5072074"/>
            <a:ext cx="6889194" cy="646331"/>
          </a:xfrm>
          <a:prstGeom prst="rect">
            <a:avLst/>
          </a:prstGeom>
        </p:spPr>
        <p:txBody>
          <a:bodyPr wrap="none">
            <a:spAutoFit/>
          </a:bodyPr>
          <a:lstStyle/>
          <a:p>
            <a:pPr algn="ctr"/>
            <a:r>
              <a:rPr lang="ar-SA" sz="36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 مصطلح علم الاجتماع : (</a:t>
            </a:r>
            <a:r>
              <a:rPr lang="en-US" sz="36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sociology</a:t>
            </a:r>
            <a:r>
              <a:rPr lang="ar-SA" sz="36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p>
        </p:txBody>
      </p:sp>
    </p:spTree>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57620" y="0"/>
            <a:ext cx="5086328" cy="1143000"/>
          </a:xfrm>
        </p:spPr>
        <p:txBody>
          <a:bodyPr>
            <a:normAutofit/>
          </a:bodyPr>
          <a:lstStyle/>
          <a:p>
            <a:r>
              <a:rPr lang="ar-SA" sz="2800" b="1" u="sng" dirty="0" smtClean="0"/>
              <a:t>فوائد النوم في الظلام </a:t>
            </a:r>
            <a:endParaRPr lang="ar-SA" sz="2800" b="1" u="sng" dirty="0"/>
          </a:p>
        </p:txBody>
      </p:sp>
      <p:sp>
        <p:nvSpPr>
          <p:cNvPr id="3" name="عنصر نائب للمحتوى 2"/>
          <p:cNvSpPr>
            <a:spLocks noGrp="1"/>
          </p:cNvSpPr>
          <p:nvPr>
            <p:ph idx="1"/>
          </p:nvPr>
        </p:nvSpPr>
        <p:spPr>
          <a:xfrm>
            <a:off x="4500562" y="1142984"/>
            <a:ext cx="4471990" cy="5286412"/>
          </a:xfrm>
        </p:spPr>
        <p:txBody>
          <a:bodyPr>
            <a:noAutofit/>
          </a:bodyPr>
          <a:lstStyle/>
          <a:p>
            <a:r>
              <a:rPr lang="ar-SA" sz="1400" b="1" dirty="0" smtClean="0"/>
              <a:t>أكد باحثون من جامعة اريزونا الامريكيه في بحث علمي أن النوم في الظلام مفيد لصحة .ويحسن نشاط جهاز المناعة بصورة كبيرة .</a:t>
            </a:r>
            <a:br>
              <a:rPr lang="ar-SA" sz="1400" b="1" dirty="0" smtClean="0"/>
            </a:br>
            <a:r>
              <a:rPr lang="ar-SA" sz="1400" b="1" dirty="0" smtClean="0"/>
              <a:t/>
            </a:r>
            <a:br>
              <a:rPr lang="ar-SA" sz="1400" b="1" dirty="0" smtClean="0"/>
            </a:br>
            <a:r>
              <a:rPr lang="ar-SA" sz="1400" b="1" dirty="0" smtClean="0"/>
              <a:t>وذكر الباحثون إن الجسم يفرز في الظلام هرمون الميلاتونين الذي يؤدي دورا وقائيا في مهاجمة الإمراض الخبيثة كسرطان الثدي والبروستات.</a:t>
            </a:r>
            <a:br>
              <a:rPr lang="ar-SA" sz="1400" b="1" dirty="0" smtClean="0"/>
            </a:br>
            <a:r>
              <a:rPr lang="ar-SA" sz="1400" b="1" dirty="0" smtClean="0"/>
              <a:t/>
            </a:r>
            <a:br>
              <a:rPr lang="ar-SA" sz="1400" b="1" dirty="0" smtClean="0"/>
            </a:br>
            <a:r>
              <a:rPr lang="ar-SA" sz="1400" b="1" dirty="0" smtClean="0"/>
              <a:t>- وتشير الدراسات إلى إن إنتاج هرمون الميلاتونين ـ الذي يعيق نمو الخلايا السرطانية ـقد يتعطل مع وجود الضوء في غرفة النوم .</a:t>
            </a:r>
            <a:br>
              <a:rPr lang="ar-SA" sz="1400" b="1" dirty="0" smtClean="0"/>
            </a:br>
            <a:r>
              <a:rPr lang="ar-SA" sz="1400" b="1" dirty="0" smtClean="0"/>
              <a:t/>
            </a:r>
            <a:br>
              <a:rPr lang="ar-SA" sz="1400" b="1" dirty="0" smtClean="0"/>
            </a:br>
            <a:r>
              <a:rPr lang="ar-SA" sz="1400" b="1" dirty="0" smtClean="0"/>
              <a:t/>
            </a:r>
            <a:br>
              <a:rPr lang="ar-SA" sz="1400" b="1" dirty="0" smtClean="0"/>
            </a:br>
            <a:r>
              <a:rPr lang="ar-SA" sz="1400" b="1" dirty="0" smtClean="0"/>
              <a:t>- ويرى الباحثون إن هذه العملية الطبيعية التي أوجدها الله تعالى تساعد في الاستفادة من الليل .المظلم للوقاية من أنواع معينة من السرطان .</a:t>
            </a:r>
            <a:br>
              <a:rPr lang="ar-SA" sz="1400" b="1" dirty="0" smtClean="0"/>
            </a:br>
            <a:r>
              <a:rPr lang="ar-SA" sz="1400" b="1" dirty="0" smtClean="0"/>
              <a:t/>
            </a:r>
            <a:br>
              <a:rPr lang="ar-SA" sz="1400" b="1" dirty="0" smtClean="0"/>
            </a:br>
            <a:r>
              <a:rPr lang="ar-SA" sz="1400" b="1" dirty="0" smtClean="0"/>
              <a:t>- وكما ينشط الليل المظلم إفراز هرمونات معينة في الجسم , فان ضوء النهار ينشط هرمونات أخرى تقوي جهاز المناعة , وتقي الجسم من عدد من إلا مراض.</a:t>
            </a:r>
            <a:br>
              <a:rPr lang="ar-SA" sz="1400" b="1" dirty="0" smtClean="0"/>
            </a:br>
            <a:r>
              <a:rPr lang="ar-SA" sz="1400" b="1" dirty="0" smtClean="0"/>
              <a:t/>
            </a:r>
            <a:br>
              <a:rPr lang="ar-SA" sz="1400" b="1" dirty="0" smtClean="0"/>
            </a:br>
            <a:r>
              <a:rPr lang="ar-SA" sz="1400" b="1" dirty="0" smtClean="0"/>
              <a:t>الم يقل الله تعالى ( الله الذي جعل لكم الليل لتسكنوا فيه والنهار مبصرا)</a:t>
            </a:r>
            <a:br>
              <a:rPr lang="ar-SA" sz="1400" b="1" dirty="0" smtClean="0"/>
            </a:br>
            <a:r>
              <a:rPr lang="ar-SA" sz="1400" b="1" dirty="0" smtClean="0"/>
              <a:t/>
            </a:r>
            <a:br>
              <a:rPr lang="ar-SA" sz="1400" b="1" dirty="0" smtClean="0"/>
            </a:br>
            <a:r>
              <a:rPr lang="ar-SA" sz="1400" b="1" dirty="0" smtClean="0"/>
              <a:t>قال الله تعالى(( وجعلنا الليل سباتا وجعلنا النهار معاشا )) </a:t>
            </a:r>
            <a:br>
              <a:rPr lang="ar-SA" sz="1400" b="1" dirty="0" smtClean="0"/>
            </a:br>
            <a:r>
              <a:rPr lang="ar-SA" sz="1400" b="1" dirty="0" smtClean="0"/>
              <a:t/>
            </a:r>
            <a:br>
              <a:rPr lang="ar-SA" sz="1400" b="1" dirty="0" smtClean="0"/>
            </a:br>
            <a:endParaRPr lang="ar-SA" sz="1400" b="1" dirty="0"/>
          </a:p>
        </p:txBody>
      </p:sp>
      <p:pic>
        <p:nvPicPr>
          <p:cNvPr id="17410" name="Picture 2" descr="http://persian-star.org/1388/3/03/2/21_Persian-Star.org.jpg"/>
          <p:cNvPicPr>
            <a:picLocks noChangeAspect="1" noChangeArrowheads="1"/>
          </p:cNvPicPr>
          <p:nvPr/>
        </p:nvPicPr>
        <p:blipFill>
          <a:blip r:embed="rId2" cstate="print"/>
          <a:srcRect/>
          <a:stretch>
            <a:fillRect/>
          </a:stretch>
        </p:blipFill>
        <p:spPr bwMode="auto">
          <a:xfrm>
            <a:off x="0" y="0"/>
            <a:ext cx="3857620" cy="2857520"/>
          </a:xfrm>
          <a:prstGeom prst="rect">
            <a:avLst/>
          </a:prstGeom>
          <a:noFill/>
        </p:spPr>
      </p:pic>
      <p:pic>
        <p:nvPicPr>
          <p:cNvPr id="17412" name="Picture 4" descr="أطفال نايمين">
            <a:hlinkClick r:id="rId3"/>
          </p:cNvPr>
          <p:cNvPicPr>
            <a:picLocks noChangeAspect="1" noChangeArrowheads="1"/>
          </p:cNvPicPr>
          <p:nvPr/>
        </p:nvPicPr>
        <p:blipFill>
          <a:blip r:embed="rId4" cstate="print"/>
          <a:srcRect/>
          <a:stretch>
            <a:fillRect/>
          </a:stretch>
        </p:blipFill>
        <p:spPr bwMode="auto">
          <a:xfrm>
            <a:off x="214282" y="3286124"/>
            <a:ext cx="3786214" cy="2638426"/>
          </a:xfrm>
          <a:prstGeom prst="rect">
            <a:avLst/>
          </a:prstGeom>
          <a:noFill/>
        </p:spPr>
      </p:pic>
    </p:spTree>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8" name="Rectangle 6"/>
          <p:cNvSpPr txBox="1">
            <a:spLocks noChangeArrowheads="1"/>
          </p:cNvSpPr>
          <p:nvPr/>
        </p:nvSpPr>
        <p:spPr>
          <a:xfrm>
            <a:off x="3929058" y="1214422"/>
            <a:ext cx="4714908" cy="5143536"/>
          </a:xfrm>
          <a:prstGeom prst="rect">
            <a:avLst/>
          </a:prstGeom>
        </p:spPr>
        <p:txBody>
          <a:bodyPr/>
          <a:lstStyle/>
          <a:p>
            <a:pPr marL="533400" marR="0" lvl="0" indent="-533400" defTabSz="914400" rtl="1" eaLnBrk="1" fontAlgn="auto" latinLnBrk="0" hangingPunct="1">
              <a:lnSpc>
                <a:spcPct val="100000"/>
              </a:lnSpc>
              <a:spcBef>
                <a:spcPct val="20000"/>
              </a:spcBef>
              <a:spcAft>
                <a:spcPts val="0"/>
              </a:spcAft>
              <a:buClrTx/>
              <a:buSzTx/>
              <a:buFont typeface="Wingdings" pitchFamily="2" charset="2"/>
              <a:buNone/>
              <a:tabLst/>
              <a:defRPr/>
            </a:pPr>
            <a:r>
              <a:rPr kumimoji="0" lang="ar-EG" altLang="zh-CN" sz="2800" b="0"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عليك بتقوى الله تعالى فهي خير زاد وأفضل وصية فالله تعالى يقول</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 وَمَنْ يَتَّقِ اللَّهَ يَجْعَلْ لَهُ</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مَخْرَجًا* وَيَرْزُقْهُ مِنْ حَيْثُ لا يَحْتَسِبُ "</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ويقول تعالى أيضا</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 وَمَنْ يَتَّقِ اللَّهَ يَجْعَلْ لَهُ مِنْ أَمْرِهِ يُسْرًا</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سورة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الطلاق</a:t>
            </a:r>
            <a:r>
              <a:rPr kumimoji="0" lang="ar-EG" altLang="zh-CN" sz="3600" b="1" i="0" u="none" strike="noStrike" kern="1200" cap="none" spc="0" normalizeH="0" baseline="0" noProof="0" dirty="0" smtClean="0">
                <a:ln>
                  <a:noFill/>
                </a:ln>
                <a:solidFill>
                  <a:schemeClr val="tx1"/>
                </a:solidFill>
                <a:effectLst/>
                <a:uLnTx/>
                <a:uFillTx/>
                <a:latin typeface="+mn-lt"/>
                <a:ea typeface="+mn-ea"/>
                <a:cs typeface="+mn-cs"/>
              </a:rPr>
              <a:t> .</a:t>
            </a:r>
            <a:r>
              <a:rPr kumimoji="0" lang="ar-SA" altLang="zh-CN" sz="3600" b="1" i="0" u="none" strike="noStrike" kern="1200" cap="none" spc="0" normalizeH="0" baseline="0" noProof="0" dirty="0" smtClean="0">
                <a:ln>
                  <a:noFill/>
                </a:ln>
                <a:solidFill>
                  <a:schemeClr val="tx1"/>
                </a:solidFill>
                <a:effectLst/>
                <a:uLnTx/>
                <a:uFillTx/>
                <a:latin typeface="+mn-lt"/>
                <a:ea typeface="+mn-ea"/>
                <a:cs typeface="+mn-cs"/>
              </a:rPr>
              <a:t> </a:t>
            </a:r>
            <a:endParaRPr kumimoji="0" lang="en-US" sz="36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
        <p:nvSpPr>
          <p:cNvPr id="9" name="Rectangle 4"/>
          <p:cNvSpPr txBox="1">
            <a:spLocks noRot="1" noChangeArrowheads="1"/>
          </p:cNvSpPr>
          <p:nvPr/>
        </p:nvSpPr>
        <p:spPr>
          <a:xfrm>
            <a:off x="428596" y="142852"/>
            <a:ext cx="8229600" cy="1143000"/>
          </a:xfrm>
          <a:prstGeom prst="rect">
            <a:avLst/>
          </a:prstGeom>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800" b="1" i="0" u="sng" strike="noStrike" kern="1200" cap="none" spc="0" normalizeH="0" baseline="0" noProof="0" dirty="0" smtClean="0">
                <a:ln>
                  <a:noFill/>
                </a:ln>
                <a:solidFill>
                  <a:schemeClr val="tx1"/>
                </a:solidFill>
                <a:effectLst/>
                <a:uLnTx/>
                <a:uFillTx/>
                <a:latin typeface="+mj-lt"/>
                <a:ea typeface="+mj-ea"/>
                <a:cs typeface="+mn-cs"/>
              </a:rPr>
              <a:t>الفائدة الأولى </a:t>
            </a:r>
            <a:endParaRPr kumimoji="0" lang="en-US" sz="4800" b="1" i="0" u="sng" strike="noStrike" kern="1200" cap="none" spc="0" normalizeH="0" baseline="0" noProof="0" dirty="0" smtClean="0">
              <a:ln>
                <a:noFill/>
              </a:ln>
              <a:solidFill>
                <a:schemeClr val="tx1"/>
              </a:solidFill>
              <a:effectLst/>
              <a:uLnTx/>
              <a:uFillTx/>
              <a:latin typeface="+mj-lt"/>
              <a:ea typeface="+mj-ea"/>
              <a:cs typeface="+mn-cs"/>
            </a:endParaRPr>
          </a:p>
        </p:txBody>
      </p:sp>
      <p:pic>
        <p:nvPicPr>
          <p:cNvPr id="10" name="Picture 7" descr="a075"/>
          <p:cNvPicPr>
            <a:picLocks noChangeAspect="1" noChangeArrowheads="1"/>
          </p:cNvPicPr>
          <p:nvPr/>
        </p:nvPicPr>
        <p:blipFill>
          <a:blip r:embed="rId3" cstate="print"/>
          <a:srcRect/>
          <a:stretch>
            <a:fillRect/>
          </a:stretch>
        </p:blipFill>
        <p:spPr>
          <a:xfrm>
            <a:off x="428596" y="1643063"/>
            <a:ext cx="3278217" cy="4071937"/>
          </a:xfrm>
          <a:prstGeom prst="rect">
            <a:avLst/>
          </a:prstGeom>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iterate type="wd">
                                    <p:tmPct val="10000"/>
                                  </p:iterate>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800" decel="100000"/>
                                        <p:tgtEl>
                                          <p:spTgt spid="8">
                                            <p:txEl>
                                              <p:pRg st="0" end="0"/>
                                            </p:txEl>
                                          </p:spTgt>
                                        </p:tgtEl>
                                      </p:cBhvr>
                                    </p:animEffect>
                                    <p:anim calcmode="lin" valueType="num">
                                      <p:cBhvr>
                                        <p:cTn id="8" dur="800" decel="100000" fill="hold"/>
                                        <p:tgtEl>
                                          <p:spTgt spid="8">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8">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8">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8">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8">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anim calcmode="lin" valueType="num">
                                      <p:cBhvr>
                                        <p:cTn id="18" dur="2000" fill="hold"/>
                                        <p:tgtEl>
                                          <p:spTgt spid="9"/>
                                        </p:tgtEl>
                                        <p:attrNameLst>
                                          <p:attrName>style.rotation</p:attrName>
                                        </p:attrNameLst>
                                      </p:cBhvr>
                                      <p:tavLst>
                                        <p:tav tm="0">
                                          <p:val>
                                            <p:fltVal val="720"/>
                                          </p:val>
                                        </p:tav>
                                        <p:tav tm="100000">
                                          <p:val>
                                            <p:fltVal val="0"/>
                                          </p:val>
                                        </p:tav>
                                      </p:tavLst>
                                    </p:anim>
                                    <p:anim calcmode="lin" valueType="num">
                                      <p:cBhvr>
                                        <p:cTn id="19" dur="2000" fill="hold"/>
                                        <p:tgtEl>
                                          <p:spTgt spid="9"/>
                                        </p:tgtEl>
                                        <p:attrNameLst>
                                          <p:attrName>ppt_h</p:attrName>
                                        </p:attrNameLst>
                                      </p:cBhvr>
                                      <p:tavLst>
                                        <p:tav tm="0">
                                          <p:val>
                                            <p:fltVal val="0"/>
                                          </p:val>
                                        </p:tav>
                                        <p:tav tm="100000">
                                          <p:val>
                                            <p:strVal val="#ppt_h"/>
                                          </p:val>
                                        </p:tav>
                                      </p:tavLst>
                                    </p:anim>
                                    <p:anim calcmode="lin" valueType="num">
                                      <p:cBhvr>
                                        <p:cTn id="20"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6" dur="1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7" dur="1500" accel="50000" fill="hold">
                                          <p:stCondLst>
                                            <p:cond delay="1500"/>
                                          </p:stCondLst>
                                        </p:cTn>
                                        <p:tgtEl>
                                          <p:spTgt spid="10"/>
                                        </p:tgtEl>
                                        <p:attrNameLst>
                                          <p:attrName>ppt_w</p:attrName>
                                        </p:attrNameLst>
                                      </p:cBhvr>
                                      <p:tavLst>
                                        <p:tav tm="0">
                                          <p:val>
                                            <p:strVal val="#ppt_w*.05"/>
                                          </p:val>
                                        </p:tav>
                                        <p:tav tm="100000">
                                          <p:val>
                                            <p:strVal val="#ppt_w"/>
                                          </p:val>
                                        </p:tav>
                                      </p:tavLst>
                                    </p:anim>
                                    <p:anim calcmode="lin" valueType="num">
                                      <p:cBhvr>
                                        <p:cTn id="28" dur="3000" fill="hold"/>
                                        <p:tgtEl>
                                          <p:spTgt spid="10"/>
                                        </p:tgtEl>
                                        <p:attrNameLst>
                                          <p:attrName>ppt_h</p:attrName>
                                        </p:attrNameLst>
                                      </p:cBhvr>
                                      <p:tavLst>
                                        <p:tav tm="0">
                                          <p:val>
                                            <p:strVal val="#ppt_h"/>
                                          </p:val>
                                        </p:tav>
                                        <p:tav tm="100000">
                                          <p:val>
                                            <p:strVal val="#ppt_h"/>
                                          </p:val>
                                        </p:tav>
                                      </p:tavLst>
                                    </p:anim>
                                    <p:anim calcmode="lin" valueType="num">
                                      <p:cBhvr>
                                        <p:cTn id="29" dur="1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0" dur="1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1" dur="1500" accel="50000" fill="hold">
                                          <p:stCondLst>
                                            <p:cond delay="1500"/>
                                          </p:stCondLst>
                                        </p:cTn>
                                        <p:tgtEl>
                                          <p:spTgt spid="10"/>
                                        </p:tgtEl>
                                        <p:attrNameLst>
                                          <p:attrName>ppt_y</p:attrName>
                                        </p:attrNameLst>
                                      </p:cBhvr>
                                      <p:tavLst>
                                        <p:tav tm="0">
                                          <p:val>
                                            <p:strVal val="#ppt_y+.1"/>
                                          </p:val>
                                        </p:tav>
                                        <p:tav tm="100000">
                                          <p:val>
                                            <p:strVal val="#ppt_y"/>
                                          </p:val>
                                        </p:tav>
                                      </p:tavLst>
                                    </p:anim>
                                    <p:animEffect transition="in" filter="fade">
                                      <p:cBhvr>
                                        <p:cTn id="32" dur="3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3643306" y="1285860"/>
            <a:ext cx="4464684" cy="830997"/>
          </a:xfrm>
          <a:prstGeom prst="rect">
            <a:avLst/>
          </a:prstGeom>
          <a:noFill/>
        </p:spPr>
        <p:txBody>
          <a:bodyPr wrap="none" lIns="91440" tIns="45720" rIns="91440" bIns="45720">
            <a:spAutoFit/>
          </a:bodyPr>
          <a:lstStyle/>
          <a:p>
            <a:pPr algn="ctr"/>
            <a:r>
              <a:rPr lang="ar-SA" sz="48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مقدمة عامة تتضمن </a:t>
            </a:r>
            <a:r>
              <a:rPr lang="ar-SA"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714348" y="2143116"/>
            <a:ext cx="7858180" cy="3108543"/>
          </a:xfrm>
          <a:prstGeom prst="rect">
            <a:avLst/>
          </a:prstGeom>
          <a:noFill/>
        </p:spPr>
        <p:txBody>
          <a:bodyPr wrap="square" rtlCol="1">
            <a:spAutoFit/>
          </a:bodyPr>
          <a:lstStyle/>
          <a:p>
            <a:pPr>
              <a:buFontTx/>
              <a:buChar char="-"/>
            </a:pPr>
            <a:r>
              <a:rPr lang="ar-SA" sz="2800" b="1" dirty="0" smtClean="0"/>
              <a:t> أن تتبع الفكر الاجتماعي ونشأة يحتاج إلى مؤلفات عديدة وكاملة</a:t>
            </a:r>
          </a:p>
          <a:p>
            <a:endParaRPr lang="ar-SA" sz="2800" b="1" dirty="0" smtClean="0"/>
          </a:p>
          <a:p>
            <a:pPr>
              <a:buFontTx/>
              <a:buChar char="-"/>
            </a:pPr>
            <a:r>
              <a:rPr lang="ar-SA" sz="2800" b="1" dirty="0"/>
              <a:t> </a:t>
            </a:r>
            <a:r>
              <a:rPr lang="ar-SA" sz="2800" b="1" dirty="0" smtClean="0"/>
              <a:t>أن مجرد تفكير الإنسان في المجتمع الذي يحيط به ليس تفكيراً حديث وإنما هو قديم قدم وجود الإنسان نفسه .</a:t>
            </a:r>
          </a:p>
          <a:p>
            <a:pPr>
              <a:buFontTx/>
              <a:buChar char="-"/>
            </a:pPr>
            <a:endParaRPr lang="ar-SA" sz="2800" b="1" dirty="0" smtClean="0"/>
          </a:p>
          <a:p>
            <a:pPr>
              <a:buFontTx/>
              <a:buChar char="-"/>
            </a:pPr>
            <a:r>
              <a:rPr lang="ar-SA" sz="2800" b="1" dirty="0"/>
              <a:t> </a:t>
            </a:r>
            <a:r>
              <a:rPr lang="ar-SA" sz="2800" b="1" dirty="0" smtClean="0"/>
              <a:t>مر التفكير الاجتماعي بمراحل عدة منها المرحلة الفلسفية ثم الوصول إلى المرحلة العلمية الموضوعية .</a:t>
            </a:r>
            <a:endParaRPr lang="ar-SA" sz="2800" b="1" dirty="0"/>
          </a:p>
        </p:txBody>
      </p:sp>
    </p:spTree>
  </p:cSld>
  <p:clrMapOvr>
    <a:masterClrMapping/>
  </p:clrMapOvr>
  <p:transition spd="med">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357158" y="285728"/>
            <a:ext cx="7904728" cy="830997"/>
          </a:xfrm>
          <a:prstGeom prst="rect">
            <a:avLst/>
          </a:prstGeom>
          <a:noFill/>
        </p:spPr>
        <p:txBody>
          <a:bodyPr wrap="none" lIns="91440" tIns="45720" rIns="91440" bIns="45720">
            <a:spAutoFit/>
          </a:bodyPr>
          <a:lstStyle/>
          <a:p>
            <a:pPr algn="ctr"/>
            <a:r>
              <a:rPr lang="ar-SA" sz="44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التفكير الاجتماعي قبل القرن الثامن عشر </a:t>
            </a:r>
            <a:r>
              <a:rPr lang="ar-SA"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214282" y="1214422"/>
            <a:ext cx="8358246" cy="4585871"/>
          </a:xfrm>
          <a:prstGeom prst="rect">
            <a:avLst/>
          </a:prstGeom>
          <a:noFill/>
        </p:spPr>
        <p:txBody>
          <a:bodyPr wrap="square" rtlCol="1">
            <a:spAutoFit/>
          </a:bodyPr>
          <a:lstStyle/>
          <a:p>
            <a:r>
              <a:rPr lang="ar-SA" sz="2400" b="1" u="sng" dirty="0" smtClean="0"/>
              <a:t>المرحلة الفلسفية قبل ظهور علم الاجتماع : وتتضمن : </a:t>
            </a:r>
          </a:p>
          <a:p>
            <a:endParaRPr lang="ar-SA" sz="2400" b="1" dirty="0" smtClean="0"/>
          </a:p>
          <a:p>
            <a:r>
              <a:rPr lang="ar-SA" sz="2800" b="1" dirty="0" smtClean="0"/>
              <a:t>1- كان التفكير الاجتماعي يدخل  في دائرة اهتمام الفلاسفةالاجتماعيين0</a:t>
            </a:r>
          </a:p>
          <a:p>
            <a:endParaRPr lang="ar-SA" sz="2800" b="1" dirty="0"/>
          </a:p>
          <a:p>
            <a:r>
              <a:rPr lang="ar-SA" sz="2800" b="1" dirty="0" smtClean="0"/>
              <a:t>2- كانوا يهتمون عادة بوصف مايجب أن يكون علية المجتمع من وجهة نظرهم أكثر مما كانوا يهتمون بدراسة المجتمع الواقعي دراسة علمية 0</a:t>
            </a:r>
          </a:p>
          <a:p>
            <a:endParaRPr lang="ar-SA" sz="2800" b="1" dirty="0"/>
          </a:p>
          <a:p>
            <a:r>
              <a:rPr lang="ar-SA" sz="2800" b="1" dirty="0" smtClean="0"/>
              <a:t>3- كانوا يهتمون اهتماماً مباشراً بوضع قواعد للوصول إلى تحقيق المجتمع المثالي مثال أفلاطون في كتابة (الجمهورية ) وكما عبر عنه توماس مور في كتابة (اليوتوبيا)0</a:t>
            </a:r>
          </a:p>
          <a:p>
            <a:endParaRPr lang="ar-SA" sz="2000" b="1" dirty="0"/>
          </a:p>
        </p:txBody>
      </p:sp>
    </p:spTree>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714348" y="1142984"/>
            <a:ext cx="7904728" cy="830997"/>
          </a:xfrm>
          <a:prstGeom prst="rect">
            <a:avLst/>
          </a:prstGeom>
          <a:noFill/>
        </p:spPr>
        <p:txBody>
          <a:bodyPr wrap="none" lIns="91440" tIns="45720" rIns="91440" bIns="45720">
            <a:spAutoFit/>
          </a:bodyPr>
          <a:lstStyle/>
          <a:p>
            <a:pPr algn="ctr"/>
            <a:r>
              <a:rPr lang="ar-SA" sz="44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التفكير الاجتماعي قبل القرن الثامن عشر </a:t>
            </a:r>
            <a:r>
              <a:rPr lang="ar-SA"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857224" y="2071678"/>
            <a:ext cx="7786742" cy="2985433"/>
          </a:xfrm>
          <a:prstGeom prst="rect">
            <a:avLst/>
          </a:prstGeom>
          <a:noFill/>
        </p:spPr>
        <p:txBody>
          <a:bodyPr wrap="square" rtlCol="1">
            <a:spAutoFit/>
          </a:bodyPr>
          <a:lstStyle/>
          <a:p>
            <a:endParaRPr lang="ar-SA" sz="2000" b="1" dirty="0"/>
          </a:p>
          <a:p>
            <a:r>
              <a:rPr lang="ar-SA" sz="2000" b="1" dirty="0" smtClean="0"/>
              <a:t>4</a:t>
            </a:r>
            <a:r>
              <a:rPr lang="ar-SA" sz="2800" b="1" dirty="0" smtClean="0"/>
              <a:t>- نلاحظ إن التفكير الاجتماعي الذي كان قبل نشأة علم الاجتماع لم يكن تفكيراً موضوعياً أي يبحث في الظواهر الكائنة بالفعل ، بل كان تفكيراً ذاتياً أي يعبر عن المثال الأعلى الذي كان يتخيله الفيلسوف ويمكن تسميته تفكيراً </a:t>
            </a:r>
            <a:r>
              <a:rPr lang="ar-SA" sz="2800" b="1" u="sng" dirty="0" smtClean="0">
                <a:solidFill>
                  <a:srgbClr val="FF0000"/>
                </a:solidFill>
              </a:rPr>
              <a:t>معيارياً</a:t>
            </a:r>
            <a:r>
              <a:rPr lang="ar-SA" sz="2800" b="1" dirty="0" smtClean="0"/>
              <a:t> لأنه يضع معايير يجب الالتزام بها لتحقيق العدالة والرفاهية ، وتفكيرا </a:t>
            </a:r>
            <a:r>
              <a:rPr lang="ar-SA" sz="2800" b="1" u="sng" dirty="0" smtClean="0">
                <a:solidFill>
                  <a:srgbClr val="FF0000"/>
                </a:solidFill>
              </a:rPr>
              <a:t>غائياً </a:t>
            </a:r>
            <a:r>
              <a:rPr lang="ar-SA" sz="2800" b="1" dirty="0" smtClean="0"/>
              <a:t>لأنه يضع نصب عينه الوصول إلى غاية أو هدف معين 0</a:t>
            </a:r>
            <a:endParaRPr lang="ar-SA" sz="2800" b="1" dirty="0"/>
          </a:p>
        </p:txBody>
      </p:sp>
    </p:spTree>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357158" y="285728"/>
            <a:ext cx="7904728" cy="830997"/>
          </a:xfrm>
          <a:prstGeom prst="rect">
            <a:avLst/>
          </a:prstGeom>
          <a:noFill/>
        </p:spPr>
        <p:txBody>
          <a:bodyPr wrap="none" lIns="91440" tIns="45720" rIns="91440" bIns="45720">
            <a:spAutoFit/>
          </a:bodyPr>
          <a:lstStyle/>
          <a:p>
            <a:pPr algn="ctr"/>
            <a:r>
              <a:rPr lang="ar-SA" sz="44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التفكير الاجتماعي قبل القرن الثامن عشر </a:t>
            </a:r>
            <a:r>
              <a:rPr lang="ar-SA"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714348" y="1285860"/>
            <a:ext cx="7786742" cy="4093428"/>
          </a:xfrm>
          <a:prstGeom prst="rect">
            <a:avLst/>
          </a:prstGeom>
          <a:noFill/>
        </p:spPr>
        <p:txBody>
          <a:bodyPr wrap="square" rtlCol="1">
            <a:spAutoFit/>
          </a:bodyPr>
          <a:lstStyle/>
          <a:p>
            <a:endParaRPr lang="ar-SA" sz="2000" b="1" dirty="0"/>
          </a:p>
          <a:p>
            <a:r>
              <a:rPr lang="ar-SA" sz="2400" b="1" u="sng" dirty="0" smtClean="0">
                <a:solidFill>
                  <a:srgbClr val="FF0000"/>
                </a:solidFill>
              </a:rPr>
              <a:t>- نؤكد على إن التفكير الاجتماعي الذي كان قبل نشأة علم الاجتماع  </a:t>
            </a:r>
          </a:p>
          <a:p>
            <a:r>
              <a:rPr lang="ar-SA" sz="2000" b="1" dirty="0" smtClean="0"/>
              <a:t>    </a:t>
            </a:r>
          </a:p>
          <a:p>
            <a:r>
              <a:rPr lang="ar-SA" sz="2800" b="1" dirty="0" smtClean="0"/>
              <a:t>1ـ لم يكن تفكيراً موضوعياً أي يبحث في الظواهر الكائنة بالفعل ، بل كان تفكيراً ذاتياً أي يعبر عن المثال الأعلى الذي كان يتخيله الفيلسوف 0</a:t>
            </a:r>
          </a:p>
          <a:p>
            <a:r>
              <a:rPr lang="ar-SA" sz="2800" b="1" dirty="0" smtClean="0"/>
              <a:t> </a:t>
            </a:r>
          </a:p>
          <a:p>
            <a:r>
              <a:rPr lang="ar-SA" sz="2800" b="1" dirty="0" smtClean="0"/>
              <a:t>ـ2 ويمكن تسميته تفكيراً </a:t>
            </a:r>
            <a:r>
              <a:rPr lang="ar-SA" sz="2800" b="1" dirty="0" smtClean="0">
                <a:solidFill>
                  <a:srgbClr val="FF0000"/>
                </a:solidFill>
              </a:rPr>
              <a:t>معيارياً </a:t>
            </a:r>
            <a:r>
              <a:rPr lang="ar-SA" sz="2800" b="1" dirty="0" smtClean="0"/>
              <a:t>لأنه يضع معايير يجب الالتزام بها لتحقيق العدالة والرفاهية ، وتفكيرا </a:t>
            </a:r>
            <a:r>
              <a:rPr lang="ar-SA" sz="2800" b="1" dirty="0" smtClean="0">
                <a:solidFill>
                  <a:srgbClr val="FF0000"/>
                </a:solidFill>
              </a:rPr>
              <a:t>غائياً </a:t>
            </a:r>
            <a:r>
              <a:rPr lang="ar-SA" sz="2800" b="1" dirty="0" smtClean="0"/>
              <a:t>لأنه يضع نصب عينه الوصول إلى غاية أو هدف معين 0</a:t>
            </a:r>
            <a:endParaRPr lang="ar-SA" sz="2800" b="1" dirty="0"/>
          </a:p>
        </p:txBody>
      </p:sp>
    </p:spTree>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7" name="مربع نص 6"/>
          <p:cNvSpPr txBox="1"/>
          <p:nvPr/>
        </p:nvSpPr>
        <p:spPr>
          <a:xfrm>
            <a:off x="1071538" y="1571612"/>
            <a:ext cx="7429552" cy="3108543"/>
          </a:xfrm>
          <a:prstGeom prst="rect">
            <a:avLst/>
          </a:prstGeom>
          <a:noFill/>
        </p:spPr>
        <p:txBody>
          <a:bodyPr wrap="square" rtlCol="1">
            <a:spAutoFit/>
          </a:bodyPr>
          <a:lstStyle/>
          <a:p>
            <a:r>
              <a:rPr lang="ar-SA" sz="2800" b="1" dirty="0" smtClean="0"/>
              <a:t>يتضح مما سبق عرضة أن الفلسفة الاجتماعية كانت أقدم في الظهور من علم الاجتماع 0</a:t>
            </a:r>
          </a:p>
          <a:p>
            <a:endParaRPr lang="ar-SA" sz="2800" b="1" dirty="0"/>
          </a:p>
          <a:p>
            <a:r>
              <a:rPr lang="ar-SA" sz="2800" b="1" dirty="0" smtClean="0"/>
              <a:t>نمت هذه الفلسفة وتطورت في اليونان القديمة ثم تبلورت في الظهور في العصور الوسطى ثم ازدهرت في القرن الثامن عشر  الذي يطلق علية ( عصر التنوير ) الذي سبق مباشرة ظهور مولد علم الاجتماع .</a:t>
            </a:r>
            <a:endParaRPr lang="ar-SA" sz="2800" b="1" dirty="0"/>
          </a:p>
        </p:txBody>
      </p:sp>
    </p:spTree>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1285852" y="642918"/>
            <a:ext cx="6939785" cy="1446550"/>
          </a:xfrm>
          <a:prstGeom prst="rect">
            <a:avLst/>
          </a:prstGeom>
          <a:noFill/>
        </p:spPr>
        <p:txBody>
          <a:bodyPr wrap="none" lIns="91440" tIns="45720" rIns="91440" bIns="45720">
            <a:spAutoFit/>
          </a:bodyPr>
          <a:lstStyle/>
          <a:p>
            <a:r>
              <a:rPr lang="ar-SA" sz="28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ثانيا: المرحلة الثانية </a:t>
            </a:r>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(ظهور علم الاجتماع كعلم مستقل في </a:t>
            </a:r>
          </a:p>
          <a:p>
            <a:r>
              <a:rPr lang="ar-SA" sz="28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منتصف القرن التاسع عشر):</a:t>
            </a:r>
          </a:p>
          <a:p>
            <a:endParaRPr lang="ar-SA"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928662" y="1714488"/>
            <a:ext cx="7643866" cy="3724096"/>
          </a:xfrm>
          <a:prstGeom prst="rect">
            <a:avLst/>
          </a:prstGeom>
          <a:noFill/>
        </p:spPr>
        <p:txBody>
          <a:bodyPr wrap="square" rtlCol="1">
            <a:spAutoFit/>
          </a:bodyPr>
          <a:lstStyle/>
          <a:p>
            <a:r>
              <a:rPr lang="ar-SA" sz="2800" b="1" dirty="0" smtClean="0"/>
              <a:t>1- ظهر علم الاجتماع كعلم مستقل في منتصف القرن التاسع عشر 0</a:t>
            </a:r>
            <a:endParaRPr lang="ar-SA" sz="2800" b="1" dirty="0"/>
          </a:p>
          <a:p>
            <a:r>
              <a:rPr lang="ar-SA" sz="2800" b="1" dirty="0" smtClean="0"/>
              <a:t>2- ظهرت فكرة (القوانين الوضعية ) </a:t>
            </a:r>
            <a:r>
              <a:rPr lang="ar-SA" sz="2800" b="1" dirty="0" err="1" smtClean="0"/>
              <a:t>و</a:t>
            </a:r>
            <a:r>
              <a:rPr lang="ar-SA" sz="2800" b="1" dirty="0" smtClean="0"/>
              <a:t> الشعور بأن الظواهر الاجتماعية تخضع كغيرها من الظواهر ، لقوانين تنظيم سيرها وظهورها . </a:t>
            </a:r>
            <a:endParaRPr lang="ar-SA" sz="2800" b="1" dirty="0"/>
          </a:p>
          <a:p>
            <a:r>
              <a:rPr lang="ar-SA" sz="2800" b="1" dirty="0" smtClean="0"/>
              <a:t>3- العامل الحاسم والأساسي في تطور الدراسات الاجتماعية وخضوعها للتفكير العلمي هو ظهور (( القوانين الوضعية )) 0</a:t>
            </a:r>
          </a:p>
          <a:p>
            <a:endParaRPr lang="ar-SA" sz="2000" b="1" dirty="0"/>
          </a:p>
          <a:p>
            <a:r>
              <a:rPr lang="ar-SA" sz="2000" b="1" dirty="0" smtClean="0"/>
              <a:t>  </a:t>
            </a:r>
            <a:endParaRPr lang="ar-SA" sz="2000" b="1" dirty="0"/>
          </a:p>
        </p:txBody>
      </p:sp>
      <p:sp>
        <p:nvSpPr>
          <p:cNvPr id="5" name="مستطيل 4"/>
          <p:cNvSpPr/>
          <p:nvPr/>
        </p:nvSpPr>
        <p:spPr>
          <a:xfrm>
            <a:off x="1571604" y="4857760"/>
            <a:ext cx="7000892" cy="1200329"/>
          </a:xfrm>
          <a:prstGeom prst="rect">
            <a:avLst/>
          </a:prstGeom>
        </p:spPr>
        <p:txBody>
          <a:bodyPr wrap="square">
            <a:spAutoFit/>
          </a:bodyPr>
          <a:lstStyle/>
          <a:p>
            <a:r>
              <a:rPr lang="ar-SA" sz="2400" b="1" dirty="0" smtClean="0"/>
              <a:t>4- اخذ هذا الاتجاه العلمي يقوى في الظهور شيئا فشيئا محاولا التغلب على الاتجاهات الفلسفية والغائية حتى استطاع أن يتغلب عليها في نهاية القرن التاسع عشر</a:t>
            </a:r>
          </a:p>
        </p:txBody>
      </p:sp>
    </p:spTree>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285720" y="1142984"/>
            <a:ext cx="8320874" cy="523220"/>
          </a:xfrm>
          <a:prstGeom prst="rect">
            <a:avLst/>
          </a:prstGeom>
          <a:noFill/>
        </p:spPr>
        <p:txBody>
          <a:bodyPr wrap="square" lIns="91440" tIns="45720" rIns="91440" bIns="45720">
            <a:spAutoFit/>
          </a:bodyPr>
          <a:lstStyle/>
          <a:p>
            <a:r>
              <a:rPr lang="ar-SA" sz="28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المرحلة الثالثة لظهور علم الاجتماع( في منتصف القرن العشرين ) :</a:t>
            </a:r>
            <a:endParaRPr lang="ar-SA" sz="2800" b="1" u="sng"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1214414" y="1928802"/>
            <a:ext cx="7286676" cy="3847207"/>
          </a:xfrm>
          <a:prstGeom prst="rect">
            <a:avLst/>
          </a:prstGeom>
          <a:noFill/>
        </p:spPr>
        <p:txBody>
          <a:bodyPr wrap="square" rtlCol="1">
            <a:spAutoFit/>
          </a:bodyPr>
          <a:lstStyle/>
          <a:p>
            <a:r>
              <a:rPr lang="ar-SA" sz="2800" b="1" dirty="0" smtClean="0"/>
              <a:t>1- حقق علم الاجتماع تقدماً واضحاً وحاسماً في منتصف القرن العشرين على يد كثير من العلماء الاجتماعيين مثل : ( هربرت سبنسر ) في انجلترا ، و(أميل دور كايم) في فرنسا </a:t>
            </a:r>
            <a:r>
              <a:rPr lang="ar-SA" sz="2800" b="1" dirty="0" err="1" smtClean="0"/>
              <a:t>و</a:t>
            </a:r>
            <a:r>
              <a:rPr lang="ar-SA" sz="2800" b="1" dirty="0" smtClean="0"/>
              <a:t> ( فرد </a:t>
            </a:r>
            <a:r>
              <a:rPr lang="ar-SA" sz="2800" b="1" dirty="0" err="1" smtClean="0"/>
              <a:t>ينانر</a:t>
            </a:r>
            <a:r>
              <a:rPr lang="ar-SA" sz="2800" b="1" dirty="0" smtClean="0"/>
              <a:t> </a:t>
            </a:r>
            <a:r>
              <a:rPr lang="ar-SA" sz="2800" b="1" dirty="0" err="1" smtClean="0"/>
              <a:t>تونير</a:t>
            </a:r>
            <a:r>
              <a:rPr lang="ar-SA" sz="2800" b="1" dirty="0" smtClean="0"/>
              <a:t>) </a:t>
            </a:r>
            <a:r>
              <a:rPr lang="ar-SA" sz="2800" b="1" dirty="0" err="1" smtClean="0"/>
              <a:t>و</a:t>
            </a:r>
            <a:r>
              <a:rPr lang="ar-SA" sz="2800" b="1" dirty="0" smtClean="0"/>
              <a:t> ((ماكس فيبر )) في ألمانيا ، وتولكوت وبارسونز وألفين جولدنر في الولايات المتحدة الامريكيه .</a:t>
            </a:r>
          </a:p>
          <a:p>
            <a:endParaRPr lang="ar-SA" sz="2800" b="1" dirty="0"/>
          </a:p>
          <a:p>
            <a:r>
              <a:rPr lang="ar-SA" sz="2800" b="1" dirty="0" smtClean="0"/>
              <a:t>2- ساهم في نشأة علم الاجتماع رائدين من مؤسسي هذا العلم هما : ابن خلدون و أوجست كونت 0</a:t>
            </a:r>
          </a:p>
          <a:p>
            <a:endParaRPr lang="ar-SA" sz="2000" b="1" dirty="0"/>
          </a:p>
        </p:txBody>
      </p:sp>
    </p:spTree>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785842"/>
            <a:ext cx="9144000" cy="6858000"/>
          </a:xfrm>
          <a:prstGeom prst="rect">
            <a:avLst/>
          </a:prstGeom>
        </p:spPr>
      </p:pic>
      <p:sp>
        <p:nvSpPr>
          <p:cNvPr id="4" name="مستطيل 3"/>
          <p:cNvSpPr/>
          <p:nvPr/>
        </p:nvSpPr>
        <p:spPr>
          <a:xfrm>
            <a:off x="428596" y="928670"/>
            <a:ext cx="8286808" cy="4832092"/>
          </a:xfrm>
          <a:prstGeom prst="rect">
            <a:avLst/>
          </a:prstGeom>
        </p:spPr>
        <p:txBody>
          <a:bodyPr wrap="square">
            <a:spAutoFit/>
          </a:bodyPr>
          <a:lstStyle/>
          <a:p>
            <a:pPr>
              <a:buFontTx/>
              <a:buChar char="-"/>
            </a:pPr>
            <a:r>
              <a:rPr lang="ar-SA" sz="2800" b="1" dirty="0" smtClean="0"/>
              <a:t>1- أول من فكر في أن دراسة المجتمع يمكن أن يكون موضوع لعلم خاص .</a:t>
            </a:r>
          </a:p>
          <a:p>
            <a:pPr>
              <a:buFontTx/>
              <a:buChar char="-"/>
            </a:pPr>
            <a:r>
              <a:rPr lang="ar-SA" sz="2800" b="1" dirty="0" smtClean="0"/>
              <a:t> 2-أعتبر حوادث  التاريخ معمل تجارب تجري فيها التجارب الاجتماعية .</a:t>
            </a:r>
          </a:p>
          <a:p>
            <a:pPr>
              <a:buFontTx/>
              <a:buChar char="-"/>
            </a:pPr>
            <a:r>
              <a:rPr lang="ar-SA" sz="2800" b="1" dirty="0" smtClean="0"/>
              <a:t> 3-أهتم بتنقية التاريخ من الأخطاء التي علقت به .</a:t>
            </a:r>
          </a:p>
          <a:p>
            <a:pPr>
              <a:buFontTx/>
              <a:buChar char="-"/>
            </a:pPr>
            <a:r>
              <a:rPr lang="ar-SA" sz="2800" b="1" dirty="0" smtClean="0"/>
              <a:t> 4- نادي بقيام علم جديد أطلق عليه ((علم عمران)) أو (( الاجتماع البشري ))</a:t>
            </a:r>
          </a:p>
          <a:p>
            <a:pPr>
              <a:buFontTx/>
              <a:buChar char="-"/>
            </a:pPr>
            <a:r>
              <a:rPr lang="ar-SA" sz="2800" b="1" dirty="0"/>
              <a:t> </a:t>
            </a:r>
            <a:r>
              <a:rPr lang="ar-SA" sz="2800" b="1" dirty="0" smtClean="0"/>
              <a:t>5- ساهم في وضع القواعد لتأسيس علم اجتماع مستقل واضح المعاني.</a:t>
            </a:r>
          </a:p>
          <a:p>
            <a:pPr>
              <a:buFontTx/>
              <a:buChar char="-"/>
            </a:pPr>
            <a:r>
              <a:rPr lang="ar-SA" sz="2800" b="1" dirty="0"/>
              <a:t> </a:t>
            </a:r>
            <a:r>
              <a:rPr lang="ar-SA" sz="2400" b="1" dirty="0" smtClean="0"/>
              <a:t>6- اشتملت مقدمة الشهيرة في كتابة العبر وديوان المبتدأ والخبر في أيام العرب والعجم والبربر ومن عاصرهم من ذوى السلطان الأكبر على: 0</a:t>
            </a:r>
            <a:endParaRPr lang="ar-SA" sz="2400" b="1" dirty="0"/>
          </a:p>
        </p:txBody>
      </p:sp>
      <p:sp>
        <p:nvSpPr>
          <p:cNvPr id="7" name="مربع نص 6"/>
          <p:cNvSpPr txBox="1"/>
          <p:nvPr/>
        </p:nvSpPr>
        <p:spPr>
          <a:xfrm>
            <a:off x="2000232" y="214290"/>
            <a:ext cx="6429420" cy="584775"/>
          </a:xfrm>
          <a:prstGeom prst="rect">
            <a:avLst/>
          </a:prstGeom>
          <a:noFill/>
        </p:spPr>
        <p:txBody>
          <a:bodyPr wrap="square" rtlCol="1">
            <a:spAutoFit/>
          </a:bodyPr>
          <a:lstStyle/>
          <a:p>
            <a:r>
              <a:rPr lang="ar-SA" sz="3200" b="1" dirty="0" smtClean="0">
                <a:solidFill>
                  <a:srgbClr val="FF0000"/>
                </a:solidFill>
              </a:rPr>
              <a:t>  </a:t>
            </a:r>
            <a:r>
              <a:rPr lang="ar-SA" sz="3200" b="1" u="sng" dirty="0" smtClean="0">
                <a:solidFill>
                  <a:srgbClr val="FF0000"/>
                </a:solidFill>
              </a:rPr>
              <a:t>إسهامات ابن خلدون في نشأة هذا العلم </a:t>
            </a:r>
            <a:endParaRPr lang="ar-SA" sz="3200" b="1" u="sng" dirty="0">
              <a:solidFill>
                <a:srgbClr val="FF0000"/>
              </a:solidFill>
            </a:endParaRPr>
          </a:p>
        </p:txBody>
      </p:sp>
    </p:spTree>
  </p:cSld>
  <p:clrMapOvr>
    <a:masterClrMapping/>
  </p:clrMapOvr>
  <p:transition spd="med">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7429520" y="285728"/>
            <a:ext cx="1138453" cy="707886"/>
          </a:xfrm>
          <a:prstGeom prst="rect">
            <a:avLst/>
          </a:prstGeom>
          <a:noFill/>
        </p:spPr>
        <p:txBody>
          <a:bodyPr wrap="none" lIns="91440" tIns="45720" rIns="91440" bIns="45720">
            <a:spAutoFit/>
          </a:bodyPr>
          <a:lstStyle/>
          <a:p>
            <a:pPr algn="ctr"/>
            <a:r>
              <a:rPr lang="ar-SA"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تابع :</a:t>
            </a:r>
            <a:endParaRPr lang="ar-SA"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ستطيل 3"/>
          <p:cNvSpPr/>
          <p:nvPr/>
        </p:nvSpPr>
        <p:spPr>
          <a:xfrm>
            <a:off x="928662" y="1785926"/>
            <a:ext cx="7643850" cy="3970318"/>
          </a:xfrm>
          <a:prstGeom prst="rect">
            <a:avLst/>
          </a:prstGeom>
        </p:spPr>
        <p:txBody>
          <a:bodyPr wrap="square">
            <a:spAutoFit/>
          </a:bodyPr>
          <a:lstStyle/>
          <a:p>
            <a:r>
              <a:rPr lang="ar-SA" sz="2800" b="1" dirty="0" smtClean="0"/>
              <a:t>أ- تعريف التاريخ تعريفاً اجتماعياً يوضع فهمه وادراكة لهذا العلم والذي يتمثل في دراسة الحياة الاجتماعية </a:t>
            </a:r>
            <a:r>
              <a:rPr lang="ar-SA" sz="2800" b="1" dirty="0" err="1" smtClean="0"/>
              <a:t>و</a:t>
            </a:r>
            <a:r>
              <a:rPr lang="ar-SA" sz="2800" b="1" dirty="0" smtClean="0"/>
              <a:t> ما يعرض فيها من حضارة مادية وعقلية .</a:t>
            </a:r>
          </a:p>
          <a:p>
            <a:endParaRPr lang="ar-SA" sz="2800" b="1" dirty="0" smtClean="0"/>
          </a:p>
          <a:p>
            <a:r>
              <a:rPr lang="ar-SA" sz="2800" b="1" dirty="0" smtClean="0"/>
              <a:t>ب - أوضح العلاقة بين علم الاجتماع ( العلم الجديد ) وبين علم التاريخ من حيث أنة يفيد في إيضاح الوقائع التاريخية وتحقيقها وجعل علم الاجتماع أساس لدراسة التاريخ كما أنه ميز بين علم الاجتماع وموضوعات بعض العلوم الآخر مثل علم الخطابة وعلم السياسة المدنية .</a:t>
            </a:r>
            <a:endParaRPr lang="ar-SA" sz="2800" b="1" dirty="0"/>
          </a:p>
        </p:txBody>
      </p:sp>
      <p:sp>
        <p:nvSpPr>
          <p:cNvPr id="7" name="مربع نص 6"/>
          <p:cNvSpPr txBox="1"/>
          <p:nvPr/>
        </p:nvSpPr>
        <p:spPr>
          <a:xfrm>
            <a:off x="3071802" y="1071546"/>
            <a:ext cx="5286412" cy="523220"/>
          </a:xfrm>
          <a:prstGeom prst="rect">
            <a:avLst/>
          </a:prstGeom>
          <a:noFill/>
        </p:spPr>
        <p:txBody>
          <a:bodyPr wrap="square" rtlCol="1">
            <a:spAutoFit/>
          </a:bodyPr>
          <a:lstStyle/>
          <a:p>
            <a:r>
              <a:rPr lang="ar-SA" dirty="0" smtClean="0"/>
              <a:t>  </a:t>
            </a:r>
            <a:r>
              <a:rPr lang="ar-SA" sz="2800" b="1" u="sng" dirty="0" smtClean="0"/>
              <a:t>اشتملت على أهم النقط وهى :</a:t>
            </a:r>
            <a:endParaRPr lang="ar-SA" sz="2800" b="1" u="sng" dirty="0"/>
          </a:p>
        </p:txBody>
      </p:sp>
    </p:spTree>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4" name="مربع نص 3"/>
          <p:cNvSpPr txBox="1"/>
          <p:nvPr/>
        </p:nvSpPr>
        <p:spPr>
          <a:xfrm>
            <a:off x="500034" y="1214422"/>
            <a:ext cx="8143932" cy="3970318"/>
          </a:xfrm>
          <a:prstGeom prst="rect">
            <a:avLst/>
          </a:prstGeom>
          <a:noFill/>
        </p:spPr>
        <p:txBody>
          <a:bodyPr wrap="square" rtlCol="1">
            <a:spAutoFit/>
          </a:bodyPr>
          <a:lstStyle/>
          <a:p>
            <a:pPr>
              <a:buFontTx/>
              <a:buChar char="-"/>
            </a:pPr>
            <a:r>
              <a:rPr lang="ar-SA" sz="3600" b="1" dirty="0" smtClean="0"/>
              <a:t>7- هو المؤسس الأول لعلم الاجتماع في العالم اجمع .</a:t>
            </a:r>
            <a:endParaRPr lang="ar-SA" sz="3600" b="1" dirty="0"/>
          </a:p>
          <a:p>
            <a:pPr>
              <a:buFontTx/>
              <a:buChar char="-"/>
            </a:pPr>
            <a:r>
              <a:rPr lang="ar-SA" sz="3600" b="1" dirty="0" smtClean="0"/>
              <a:t>8- سبق ابن خلدون كونت الذي يعتبره الغربيون أول مؤسس لعلم الاجتماع في الغرب وذلك بحوالي خمسة قرون ونصف </a:t>
            </a:r>
            <a:endParaRPr lang="ar-SA" sz="3600" b="1" dirty="0"/>
          </a:p>
          <a:p>
            <a:pPr>
              <a:buFontTx/>
              <a:buChar char="-"/>
            </a:pPr>
            <a:r>
              <a:rPr lang="ar-SA" sz="3600" b="1" dirty="0" smtClean="0"/>
              <a:t>9- أول من تحدث عن علم الاجتماع بوصفة علماً مستقلا له موضوع ومسائل ومنهج وأسلوب علمي يتميز به </a:t>
            </a:r>
            <a:endParaRPr lang="ar-SA" sz="3600" b="1" dirty="0"/>
          </a:p>
        </p:txBody>
      </p:sp>
    </p:spTree>
  </p:cSld>
  <p:clrMapOvr>
    <a:masterClrMapping/>
  </p:clrMapOvr>
  <p:transition spd="med">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4" name="مربع نص 3"/>
          <p:cNvSpPr txBox="1"/>
          <p:nvPr/>
        </p:nvSpPr>
        <p:spPr>
          <a:xfrm>
            <a:off x="1500166" y="1214422"/>
            <a:ext cx="7143800" cy="4524315"/>
          </a:xfrm>
          <a:prstGeom prst="rect">
            <a:avLst/>
          </a:prstGeom>
          <a:noFill/>
        </p:spPr>
        <p:txBody>
          <a:bodyPr wrap="square" rtlCol="1">
            <a:spAutoFit/>
          </a:bodyPr>
          <a:lstStyle/>
          <a:p>
            <a:pPr>
              <a:buFontTx/>
              <a:buChar char="-"/>
            </a:pPr>
            <a:r>
              <a:rPr lang="ar-SA" sz="3200" b="1" dirty="0" smtClean="0"/>
              <a:t>10 - لم يكن ابن خلدون خياليا أو بعيدا عن الوقائع كسابقيه من المفكرين الاجتماعيين مثل أفلاطون الذي يتحدث عما ينبغي أن يكون في جمهوريته الفاضلة أو عن مجتمع مثالي وتخيل له تنظيماً معيناً مثل الفارابي </a:t>
            </a:r>
            <a:endParaRPr lang="ar-SA" sz="3200" b="1" dirty="0"/>
          </a:p>
          <a:p>
            <a:pPr>
              <a:buFontTx/>
              <a:buChar char="-"/>
            </a:pPr>
            <a:r>
              <a:rPr lang="ar-SA" sz="3200" b="1" dirty="0" smtClean="0"/>
              <a:t>11-  علماء الغرب وفٌقوا عندما وصفوا ابن خلدون بأنه فيلسوف اجتماعي. </a:t>
            </a:r>
            <a:endParaRPr lang="ar-SA" sz="3200" b="1" dirty="0"/>
          </a:p>
          <a:p>
            <a:pPr>
              <a:buFontTx/>
              <a:buChar char="-"/>
            </a:pPr>
            <a:r>
              <a:rPr lang="ar-SA" sz="3200" b="1" dirty="0" smtClean="0"/>
              <a:t> 12- أنتقد أبن خلدون موقف الفلاسفة ومنهجهم في المعرفة ودعي </a:t>
            </a:r>
            <a:r>
              <a:rPr lang="ar-SA" sz="3200" b="1" dirty="0" smtClean="0">
                <a:solidFill>
                  <a:srgbClr val="FF0000"/>
                </a:solidFill>
              </a:rPr>
              <a:t>إلى المعرفة اليقينية الواقعية التي يمكن الوصول إليها عن طريق الملاحظة </a:t>
            </a:r>
            <a:r>
              <a:rPr lang="ar-SA" sz="3200" b="1" dirty="0" smtClean="0"/>
              <a:t>. </a:t>
            </a:r>
            <a:endParaRPr lang="ar-SA" sz="3200" b="1" dirty="0"/>
          </a:p>
        </p:txBody>
      </p:sp>
    </p:spTree>
  </p:cSld>
  <p:clrMapOvr>
    <a:masterClrMapping/>
  </p:clrMapOvr>
  <p:transition spd="med">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857224" y="928670"/>
            <a:ext cx="6885218" cy="1077218"/>
          </a:xfrm>
          <a:prstGeom prst="rect">
            <a:avLst/>
          </a:prstGeom>
          <a:noFill/>
        </p:spPr>
        <p:txBody>
          <a:bodyPr wrap="none" lIns="91440" tIns="45720" rIns="91440" bIns="45720">
            <a:spAutoFit/>
          </a:bodyPr>
          <a:lstStyle/>
          <a:p>
            <a:pPr algn="ctr"/>
            <a:r>
              <a:rPr lang="ar-SA" sz="32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الأسباب والعوامل  التي أثرت في أوجست كونت في</a:t>
            </a:r>
          </a:p>
          <a:p>
            <a:r>
              <a:rPr lang="ar-SA" sz="32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إنشاء هذا العلم </a:t>
            </a:r>
            <a:r>
              <a:rPr lang="ar-SA"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571472" y="2143116"/>
            <a:ext cx="8001056" cy="4154984"/>
          </a:xfrm>
          <a:prstGeom prst="rect">
            <a:avLst/>
          </a:prstGeom>
          <a:noFill/>
        </p:spPr>
        <p:txBody>
          <a:bodyPr wrap="square" rtlCol="1">
            <a:spAutoFit/>
          </a:bodyPr>
          <a:lstStyle/>
          <a:p>
            <a:r>
              <a:rPr lang="ar-SA" sz="2400" b="1" dirty="0" smtClean="0"/>
              <a:t>1- الظروف الاجتماعية السيئة والتغيرات الواسعة التي حدثت في المجتمع الفرنسي ( الثورة الصناعية ) نتيجة سير المجتمع في طريق التصنيع 0</a:t>
            </a:r>
          </a:p>
          <a:p>
            <a:endParaRPr lang="ar-SA" sz="2400" b="1" dirty="0"/>
          </a:p>
          <a:p>
            <a:r>
              <a:rPr lang="ar-SA" sz="2400" b="1" dirty="0" smtClean="0"/>
              <a:t>2- ظهور العديد من المشكلات الاجتماعية المتعددة مثل انفصال الناس عن أسرهم لساعات طويلة من اليوم للعمل ، والازدحام ، وسوء الأحوال السكنية0</a:t>
            </a:r>
          </a:p>
          <a:p>
            <a:endParaRPr lang="ar-SA" sz="2400" b="1" dirty="0"/>
          </a:p>
          <a:p>
            <a:r>
              <a:rPr lang="ar-SA" sz="2400" b="1" dirty="0" smtClean="0"/>
              <a:t>3- ونتيجة للأسباب السابقة فكر كونت في انشأ علم جديد يتولى مسئولية تفسير هذه المتغيرات التي حدثت في المجتمع على أن يقوم هذا العلم الجديد بتطبيق المنهج العلمي في دراسة السلوك الإنساني .</a:t>
            </a:r>
          </a:p>
          <a:p>
            <a:endParaRPr lang="ar-SA" sz="2400" b="1" dirty="0"/>
          </a:p>
          <a:p>
            <a:endParaRPr lang="ar-SA" sz="2400" b="1" dirty="0"/>
          </a:p>
        </p:txBody>
      </p:sp>
    </p:spTree>
  </p:cSld>
  <p:clrMapOvr>
    <a:masterClrMapping/>
  </p:clrMapOvr>
  <p:transition spd="med">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ستطيل 2"/>
          <p:cNvSpPr/>
          <p:nvPr/>
        </p:nvSpPr>
        <p:spPr>
          <a:xfrm>
            <a:off x="1928794" y="1214422"/>
            <a:ext cx="6323719" cy="646331"/>
          </a:xfrm>
          <a:prstGeom prst="rect">
            <a:avLst/>
          </a:prstGeom>
          <a:noFill/>
        </p:spPr>
        <p:txBody>
          <a:bodyPr wrap="none" lIns="91440" tIns="45720" rIns="91440" bIns="45720">
            <a:spAutoFit/>
          </a:bodyPr>
          <a:lstStyle/>
          <a:p>
            <a:pPr algn="ctr"/>
            <a:r>
              <a:rPr lang="ar-SA" sz="36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مصطلح علم الاجتماع : (</a:t>
            </a:r>
            <a:r>
              <a:rPr lang="en-US" sz="36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sociology</a:t>
            </a:r>
            <a:r>
              <a:rPr lang="ar-SA" sz="36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ar-SA" sz="3600" b="1" u="sng"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785786" y="2357430"/>
            <a:ext cx="7786742" cy="3108543"/>
          </a:xfrm>
          <a:prstGeom prst="rect">
            <a:avLst/>
          </a:prstGeom>
          <a:noFill/>
        </p:spPr>
        <p:txBody>
          <a:bodyPr wrap="square" rtlCol="1">
            <a:spAutoFit/>
          </a:bodyPr>
          <a:lstStyle/>
          <a:p>
            <a:r>
              <a:rPr lang="ar-SA" sz="2800" b="1" dirty="0" smtClean="0"/>
              <a:t>صاغ مفهوم علم الاجتماع في القرن التاسع عشر الميلادي أوجست كونت وهو مصطلح مزيج من اللاتينية واليونانية ويتكون من مقطعين هما : </a:t>
            </a:r>
            <a:endParaRPr lang="ar-SA" sz="2800" b="1" dirty="0"/>
          </a:p>
          <a:p>
            <a:r>
              <a:rPr lang="ar-SA" sz="2800" b="1" dirty="0" smtClean="0"/>
              <a:t>1- (</a:t>
            </a:r>
            <a:r>
              <a:rPr lang="en-US" sz="2800" b="1" dirty="0" smtClean="0"/>
              <a:t>socio</a:t>
            </a:r>
            <a:r>
              <a:rPr lang="ar-SA" sz="2800" b="1" dirty="0" smtClean="0"/>
              <a:t>)</a:t>
            </a:r>
            <a:r>
              <a:rPr lang="en-US" sz="2800" b="1" dirty="0" smtClean="0"/>
              <a:t> </a:t>
            </a:r>
            <a:r>
              <a:rPr lang="ar-SA" sz="2800" b="1" dirty="0" smtClean="0"/>
              <a:t> ويشير إلى المجتمع .</a:t>
            </a:r>
          </a:p>
          <a:p>
            <a:r>
              <a:rPr lang="ar-SA" sz="2800" b="1" dirty="0" smtClean="0"/>
              <a:t>2- (</a:t>
            </a:r>
            <a:r>
              <a:rPr lang="en-US" sz="2800" b="1" dirty="0" smtClean="0"/>
              <a:t>logy</a:t>
            </a:r>
            <a:r>
              <a:rPr lang="ar-SA" sz="2800" b="1" dirty="0" smtClean="0"/>
              <a:t>)</a:t>
            </a:r>
            <a:r>
              <a:rPr lang="en-US" sz="2800" b="1" dirty="0" smtClean="0"/>
              <a:t> </a:t>
            </a:r>
            <a:r>
              <a:rPr lang="ar-SA" sz="2800" b="1" dirty="0" smtClean="0"/>
              <a:t>ويشير إلى العلم .</a:t>
            </a:r>
          </a:p>
          <a:p>
            <a:r>
              <a:rPr lang="ar-SA" sz="2800" b="1" dirty="0" smtClean="0"/>
              <a:t>وعلى هذا الأساس يعطينا تعريفاً أولياً لهذا العلم على أنه علم الاجتماع 0</a:t>
            </a:r>
            <a:endParaRPr lang="ar-SA" sz="2800" b="1" dirty="0"/>
          </a:p>
        </p:txBody>
      </p:sp>
    </p:spTree>
  </p:cSld>
  <p:clrMapOvr>
    <a:masterClrMapping/>
  </p:clrMapOvr>
  <p:transition spd="med">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214282" y="0"/>
            <a:ext cx="9144000" cy="6858000"/>
          </a:xfrm>
          <a:prstGeom prst="rect">
            <a:avLst/>
          </a:prstGeom>
        </p:spPr>
      </p:pic>
      <p:sp>
        <p:nvSpPr>
          <p:cNvPr id="3" name="مستطيل 2"/>
          <p:cNvSpPr/>
          <p:nvPr/>
        </p:nvSpPr>
        <p:spPr>
          <a:xfrm>
            <a:off x="2786050" y="1214422"/>
            <a:ext cx="5833648" cy="707886"/>
          </a:xfrm>
          <a:prstGeom prst="rect">
            <a:avLst/>
          </a:prstGeom>
          <a:noFill/>
        </p:spPr>
        <p:txBody>
          <a:bodyPr wrap="none" lIns="91440" tIns="45720" rIns="91440" bIns="45720">
            <a:spAutoFit/>
          </a:bodyPr>
          <a:lstStyle/>
          <a:p>
            <a:pPr algn="ctr"/>
            <a:r>
              <a:rPr lang="ar-SA" sz="36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أقسام علم الاجتماع كما يراها كونت :</a:t>
            </a:r>
            <a:r>
              <a:rPr lang="ar-SA" sz="40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ar-SA" sz="4000" b="1" u="sng"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مربع نص 3"/>
          <p:cNvSpPr txBox="1"/>
          <p:nvPr/>
        </p:nvSpPr>
        <p:spPr>
          <a:xfrm>
            <a:off x="2786050" y="2071678"/>
            <a:ext cx="3643338" cy="400110"/>
          </a:xfrm>
          <a:prstGeom prst="rect">
            <a:avLst/>
          </a:prstGeom>
          <a:noFill/>
        </p:spPr>
        <p:txBody>
          <a:bodyPr wrap="square" rtlCol="1">
            <a:spAutoFit/>
          </a:bodyPr>
          <a:lstStyle/>
          <a:p>
            <a:r>
              <a:rPr lang="ar-SA" sz="2000" b="1" dirty="0" smtClean="0"/>
              <a:t>قسم كونت علم الاجتماع إلى قسمين هما :</a:t>
            </a:r>
            <a:endParaRPr lang="ar-SA" sz="2000" b="1" dirty="0"/>
          </a:p>
        </p:txBody>
      </p:sp>
      <p:cxnSp>
        <p:nvCxnSpPr>
          <p:cNvPr id="7" name="رابط مستقيم 6"/>
          <p:cNvCxnSpPr/>
          <p:nvPr/>
        </p:nvCxnSpPr>
        <p:spPr>
          <a:xfrm>
            <a:off x="2285984" y="3143248"/>
            <a:ext cx="5286412" cy="1588"/>
          </a:xfrm>
          <a:prstGeom prst="line">
            <a:avLst/>
          </a:prstGeom>
        </p:spPr>
        <p:style>
          <a:lnRef idx="3">
            <a:schemeClr val="dk1"/>
          </a:lnRef>
          <a:fillRef idx="0">
            <a:schemeClr val="dk1"/>
          </a:fillRef>
          <a:effectRef idx="2">
            <a:schemeClr val="dk1"/>
          </a:effectRef>
          <a:fontRef idx="minor">
            <a:schemeClr val="tx1"/>
          </a:fontRef>
        </p:style>
      </p:cxnSp>
      <p:cxnSp>
        <p:nvCxnSpPr>
          <p:cNvPr id="9" name="رابط كسهم مستقيم 8"/>
          <p:cNvCxnSpPr/>
          <p:nvPr/>
        </p:nvCxnSpPr>
        <p:spPr>
          <a:xfrm rot="5400000">
            <a:off x="1893869" y="3535363"/>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رابط كسهم مستقيم 10"/>
          <p:cNvCxnSpPr/>
          <p:nvPr/>
        </p:nvCxnSpPr>
        <p:spPr>
          <a:xfrm rot="5400000">
            <a:off x="7108843" y="3535363"/>
            <a:ext cx="785024"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3" name="مربع نص 12"/>
          <p:cNvSpPr txBox="1"/>
          <p:nvPr/>
        </p:nvSpPr>
        <p:spPr>
          <a:xfrm>
            <a:off x="5715008" y="4000504"/>
            <a:ext cx="3214710" cy="1323439"/>
          </a:xfrm>
          <a:prstGeom prst="rect">
            <a:avLst/>
          </a:prstGeom>
          <a:noFill/>
        </p:spPr>
        <p:txBody>
          <a:bodyPr wrap="square" rtlCol="1">
            <a:spAutoFit/>
          </a:bodyPr>
          <a:lstStyle/>
          <a:p>
            <a:r>
              <a:rPr lang="ar-SA" sz="2000" b="1" dirty="0" smtClean="0"/>
              <a:t>الاستتاتيكا الاجتماعية </a:t>
            </a:r>
          </a:p>
          <a:p>
            <a:pPr algn="l"/>
            <a:r>
              <a:rPr lang="en-US" sz="2000" b="1" dirty="0" smtClean="0"/>
              <a:t>Social statics</a:t>
            </a:r>
            <a:endParaRPr lang="en-US" sz="2000" b="1" dirty="0"/>
          </a:p>
          <a:p>
            <a:r>
              <a:rPr lang="ar-SA" sz="2000" b="1" dirty="0" smtClean="0"/>
              <a:t>تدرس شروط وجود المجتمع (البناء الأجتماعى )</a:t>
            </a:r>
            <a:endParaRPr lang="ar-SA" sz="2000" b="1" dirty="0"/>
          </a:p>
        </p:txBody>
      </p:sp>
      <p:sp>
        <p:nvSpPr>
          <p:cNvPr id="15" name="مربع نص 14"/>
          <p:cNvSpPr txBox="1"/>
          <p:nvPr/>
        </p:nvSpPr>
        <p:spPr>
          <a:xfrm>
            <a:off x="785786" y="3929066"/>
            <a:ext cx="3500462" cy="1323439"/>
          </a:xfrm>
          <a:prstGeom prst="rect">
            <a:avLst/>
          </a:prstGeom>
          <a:noFill/>
        </p:spPr>
        <p:txBody>
          <a:bodyPr wrap="square" rtlCol="1">
            <a:spAutoFit/>
          </a:bodyPr>
          <a:lstStyle/>
          <a:p>
            <a:r>
              <a:rPr lang="ar-SA" sz="2000" b="1" dirty="0" smtClean="0"/>
              <a:t>الديناميكا الاجتماعية </a:t>
            </a:r>
          </a:p>
          <a:p>
            <a:pPr algn="l"/>
            <a:r>
              <a:rPr lang="en-US" sz="2000" b="1" dirty="0" smtClean="0"/>
              <a:t>Social dynamics</a:t>
            </a:r>
            <a:endParaRPr lang="en-US" sz="2000" b="1" dirty="0"/>
          </a:p>
          <a:p>
            <a:r>
              <a:rPr lang="ar-SA" sz="2000" b="1" dirty="0" smtClean="0"/>
              <a:t>تدرس حركة المجتمع المستمرة ( التغيير الأجتماعى ) </a:t>
            </a:r>
            <a:endParaRPr lang="ar-SA" sz="2000" b="1" dirty="0"/>
          </a:p>
        </p:txBody>
      </p:sp>
      <p:cxnSp>
        <p:nvCxnSpPr>
          <p:cNvPr id="10" name="رابط كسهم مستقيم 9"/>
          <p:cNvCxnSpPr/>
          <p:nvPr/>
        </p:nvCxnSpPr>
        <p:spPr>
          <a:xfrm rot="5400000">
            <a:off x="4394199" y="2820983"/>
            <a:ext cx="785024"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med">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
        <p:nvSpPr>
          <p:cNvPr id="3" name="مربع نص 2"/>
          <p:cNvSpPr txBox="1"/>
          <p:nvPr/>
        </p:nvSpPr>
        <p:spPr>
          <a:xfrm>
            <a:off x="1071538" y="1000108"/>
            <a:ext cx="7572428" cy="4524315"/>
          </a:xfrm>
          <a:prstGeom prst="rect">
            <a:avLst/>
          </a:prstGeom>
          <a:noFill/>
        </p:spPr>
        <p:txBody>
          <a:bodyPr wrap="square" rtlCol="1">
            <a:spAutoFit/>
          </a:bodyPr>
          <a:lstStyle/>
          <a:p>
            <a:pPr>
              <a:buFontTx/>
              <a:buChar char="-"/>
            </a:pPr>
            <a:r>
              <a:rPr lang="ar-SA" sz="2400" b="1" dirty="0" smtClean="0"/>
              <a:t>هذا التقسيم هو التقسيم التقليدي الذي كان سائدا في ذلك العصر ( علم الفيزياء )</a:t>
            </a:r>
          </a:p>
          <a:p>
            <a:pPr>
              <a:buFontTx/>
              <a:buChar char="-"/>
            </a:pPr>
            <a:r>
              <a:rPr lang="ar-SA" sz="2400" b="1" dirty="0"/>
              <a:t> </a:t>
            </a:r>
            <a:r>
              <a:rPr lang="ar-SA" sz="2400" b="1" dirty="0" smtClean="0"/>
              <a:t>كان كونت يرغب في تسمية علمه الجديد الذي يدرس المجتمع ( الفيزياء الاجتماعية )0</a:t>
            </a:r>
          </a:p>
          <a:p>
            <a:pPr>
              <a:buFontTx/>
              <a:buChar char="-"/>
            </a:pPr>
            <a:r>
              <a:rPr lang="ar-SA" sz="2400" b="1" dirty="0" smtClean="0"/>
              <a:t> وكانت وجهة نظره تقوم في أن المجتمع يمكن دراسته بنفس الطريقة التي يمكن بها دراسة الظواهر المختلفة الموجودة في الكون .</a:t>
            </a:r>
          </a:p>
          <a:p>
            <a:pPr>
              <a:buFontTx/>
              <a:buChar char="-"/>
            </a:pPr>
            <a:r>
              <a:rPr lang="ar-SA" sz="2400" b="1" dirty="0"/>
              <a:t> </a:t>
            </a:r>
            <a:r>
              <a:rPr lang="ar-SA" sz="2400" b="1" dirty="0" smtClean="0"/>
              <a:t>تخلى كونت عن هذه الفكرة والتسمية بعد أن نشر الباحث البلجيكي ( أدولف كيتيليه )) كتابه دراسات إحصائية في المجتمع أطلق عليه نفس هذه التسمية أي الفيزياء الاجتماعية </a:t>
            </a:r>
          </a:p>
          <a:p>
            <a:pPr>
              <a:buFontTx/>
              <a:buChar char="-"/>
            </a:pPr>
            <a:r>
              <a:rPr lang="ar-SA" sz="2400" b="1" dirty="0"/>
              <a:t> </a:t>
            </a:r>
            <a:r>
              <a:rPr lang="ar-SA" sz="2400" b="1" dirty="0" smtClean="0"/>
              <a:t>تقسيم كونت لعلم الاجتماع مازال يستخدم حتى ألان وان كان التعبير عنة يتخذ اصطلاحات مختلفة مثل البناء الأجتماعى بدلاً من الاستاتيكا الاجتماعية , والتغير الأجتماعى بدلاً من الديناميكا الاجتماعية 0</a:t>
            </a:r>
            <a:endParaRPr lang="ar-SA" sz="2400" b="1" dirty="0"/>
          </a:p>
        </p:txBody>
      </p:sp>
    </p:spTree>
  </p:cSld>
  <p:clrMapOvr>
    <a:masterClrMapping/>
  </p:clrMapOvr>
  <p:transition spd="med">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sp>
        <p:nvSpPr>
          <p:cNvPr id="3" name="عنوان فرعي 2"/>
          <p:cNvSpPr>
            <a:spLocks noGrp="1"/>
          </p:cNvSpPr>
          <p:nvPr>
            <p:ph type="subTitle" idx="1"/>
          </p:nvPr>
        </p:nvSpPr>
        <p:spPr/>
        <p:txBody>
          <a:bodyPr/>
          <a:lstStyle/>
          <a:p>
            <a:endParaRPr lang="ar-SA" dirty="0"/>
          </a:p>
        </p:txBody>
      </p:sp>
      <p:pic>
        <p:nvPicPr>
          <p:cNvPr id="1026" name="Picture 2" descr="E:\اطارات\IQ550717.jpg"/>
          <p:cNvPicPr>
            <a:picLocks noChangeAspect="1" noChangeArrowheads="1"/>
          </p:cNvPicPr>
          <p:nvPr/>
        </p:nvPicPr>
        <p:blipFill>
          <a:blip r:embed="rId2" cstate="print"/>
          <a:srcRect/>
          <a:stretch>
            <a:fillRect/>
          </a:stretch>
        </p:blipFill>
        <p:spPr bwMode="auto">
          <a:xfrm>
            <a:off x="285720" y="0"/>
            <a:ext cx="9208339" cy="6858000"/>
          </a:xfrm>
          <a:prstGeom prst="rect">
            <a:avLst/>
          </a:prstGeom>
          <a:noFill/>
        </p:spPr>
      </p:pic>
      <p:sp>
        <p:nvSpPr>
          <p:cNvPr id="6" name="مربع نص 5"/>
          <p:cNvSpPr txBox="1"/>
          <p:nvPr/>
        </p:nvSpPr>
        <p:spPr>
          <a:xfrm>
            <a:off x="4716016" y="2060848"/>
            <a:ext cx="184731" cy="369332"/>
          </a:xfrm>
          <a:prstGeom prst="rect">
            <a:avLst/>
          </a:prstGeom>
          <a:noFill/>
        </p:spPr>
        <p:txBody>
          <a:bodyPr wrap="none" rtlCol="1">
            <a:spAutoFit/>
          </a:bodyPr>
          <a:lstStyle/>
          <a:p>
            <a:endParaRPr lang="ar-SA" dirty="0"/>
          </a:p>
        </p:txBody>
      </p:sp>
      <p:sp>
        <p:nvSpPr>
          <p:cNvPr id="7" name="مربع نص 6"/>
          <p:cNvSpPr txBox="1"/>
          <p:nvPr/>
        </p:nvSpPr>
        <p:spPr>
          <a:xfrm rot="20768123">
            <a:off x="998999" y="993721"/>
            <a:ext cx="5391433" cy="646331"/>
          </a:xfrm>
          <a:prstGeom prst="rect">
            <a:avLst/>
          </a:prstGeom>
          <a:noFill/>
        </p:spPr>
        <p:txBody>
          <a:bodyPr wrap="square" rtlCol="1">
            <a:spAutoFit/>
          </a:bodyPr>
          <a:lstStyle/>
          <a:p>
            <a:pPr algn="ctr"/>
            <a:r>
              <a:rPr lang="ar-SA" sz="3600" b="1" u="sng" dirty="0" smtClean="0"/>
              <a:t>موضوع الدراسة في علم الاجتماع</a:t>
            </a:r>
            <a:endParaRPr lang="ar-SA" sz="3600" b="1" u="sng" dirty="0"/>
          </a:p>
        </p:txBody>
      </p:sp>
      <p:sp>
        <p:nvSpPr>
          <p:cNvPr id="9" name="سهم لأعلى 8"/>
          <p:cNvSpPr/>
          <p:nvPr/>
        </p:nvSpPr>
        <p:spPr>
          <a:xfrm rot="9994350">
            <a:off x="5995233" y="969964"/>
            <a:ext cx="294531" cy="979453"/>
          </a:xfrm>
          <a:prstGeom prst="upArrow">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سهم لأعلى 9"/>
          <p:cNvSpPr/>
          <p:nvPr/>
        </p:nvSpPr>
        <p:spPr>
          <a:xfrm rot="9994350">
            <a:off x="4110192" y="1449547"/>
            <a:ext cx="294531" cy="979453"/>
          </a:xfrm>
          <a:prstGeom prst="upArrow">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سهم لأعلى 10"/>
          <p:cNvSpPr/>
          <p:nvPr/>
        </p:nvSpPr>
        <p:spPr>
          <a:xfrm rot="9994350">
            <a:off x="1681300" y="2021051"/>
            <a:ext cx="294531" cy="979453"/>
          </a:xfrm>
          <a:prstGeom prst="upArrow">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مربع نص 11"/>
          <p:cNvSpPr txBox="1"/>
          <p:nvPr/>
        </p:nvSpPr>
        <p:spPr>
          <a:xfrm rot="20839541">
            <a:off x="5854564" y="1899211"/>
            <a:ext cx="1847888" cy="1477328"/>
          </a:xfrm>
          <a:prstGeom prst="rect">
            <a:avLst/>
          </a:prstGeom>
          <a:noFill/>
        </p:spPr>
        <p:txBody>
          <a:bodyPr wrap="square" rtlCol="1">
            <a:spAutoFit/>
          </a:bodyPr>
          <a:lstStyle/>
          <a:p>
            <a:r>
              <a:rPr lang="ar-SA" b="1" u="sng" dirty="0" smtClean="0">
                <a:solidFill>
                  <a:srgbClr val="FF0000"/>
                </a:solidFill>
              </a:rPr>
              <a:t>المرحلة الأولى </a:t>
            </a:r>
          </a:p>
          <a:p>
            <a:r>
              <a:rPr lang="ar-SA" b="1" dirty="0" smtClean="0"/>
              <a:t>ومرت بثلاث خطوات واقتصرت على تحديد موضوع واحد لتوضيح موضوع الدراسة </a:t>
            </a:r>
            <a:endParaRPr lang="ar-SA" b="1" dirty="0"/>
          </a:p>
        </p:txBody>
      </p:sp>
      <p:sp>
        <p:nvSpPr>
          <p:cNvPr id="13" name="مربع نص 12"/>
          <p:cNvSpPr txBox="1"/>
          <p:nvPr/>
        </p:nvSpPr>
        <p:spPr>
          <a:xfrm rot="20839541">
            <a:off x="3608833" y="2480967"/>
            <a:ext cx="1910586" cy="1200329"/>
          </a:xfrm>
          <a:prstGeom prst="rect">
            <a:avLst/>
          </a:prstGeom>
          <a:noFill/>
        </p:spPr>
        <p:txBody>
          <a:bodyPr wrap="square" rtlCol="1">
            <a:spAutoFit/>
          </a:bodyPr>
          <a:lstStyle/>
          <a:p>
            <a:r>
              <a:rPr lang="ar-SA" b="1" u="sng" dirty="0" smtClean="0">
                <a:solidFill>
                  <a:srgbClr val="FF0000"/>
                </a:solidFill>
              </a:rPr>
              <a:t>المرحلة الثانية : </a:t>
            </a:r>
            <a:r>
              <a:rPr lang="ar-SA" b="1" dirty="0" smtClean="0"/>
              <a:t>وتسمت بأنها لاتحد موضوع واحد وإنما حددت طريقة الدراسة </a:t>
            </a:r>
          </a:p>
        </p:txBody>
      </p:sp>
      <p:sp>
        <p:nvSpPr>
          <p:cNvPr id="14" name="مربع نص 13"/>
          <p:cNvSpPr txBox="1"/>
          <p:nvPr/>
        </p:nvSpPr>
        <p:spPr>
          <a:xfrm rot="20839541">
            <a:off x="1349863" y="3293511"/>
            <a:ext cx="2184963" cy="1477328"/>
          </a:xfrm>
          <a:prstGeom prst="rect">
            <a:avLst/>
          </a:prstGeom>
          <a:noFill/>
        </p:spPr>
        <p:txBody>
          <a:bodyPr wrap="square" rtlCol="1">
            <a:spAutoFit/>
          </a:bodyPr>
          <a:lstStyle/>
          <a:p>
            <a:r>
              <a:rPr lang="ar-SA" b="1" u="sng" dirty="0" smtClean="0">
                <a:solidFill>
                  <a:srgbClr val="FF0000"/>
                </a:solidFill>
              </a:rPr>
              <a:t>المرحلة الثالثة : </a:t>
            </a:r>
          </a:p>
          <a:p>
            <a:r>
              <a:rPr lang="ar-SA" b="1" dirty="0" smtClean="0"/>
              <a:t>ما وصل إلية علم الاجتماع من تطور وتمثل ذلك في تعريف عالم الاجتماع   الأمريكي سور وكين </a:t>
            </a:r>
          </a:p>
        </p:txBody>
      </p:sp>
    </p:spTree>
  </p:cSld>
  <p:clrMapOvr>
    <a:masterClrMapping/>
  </p:clrMapOvr>
  <p:transition spd="med">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dirty="0"/>
          </a:p>
        </p:txBody>
      </p:sp>
      <p:pic>
        <p:nvPicPr>
          <p:cNvPr id="2050"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ربع نص 6"/>
          <p:cNvSpPr txBox="1"/>
          <p:nvPr/>
        </p:nvSpPr>
        <p:spPr>
          <a:xfrm>
            <a:off x="1285852" y="2071678"/>
            <a:ext cx="6037842" cy="1200329"/>
          </a:xfrm>
          <a:prstGeom prst="rect">
            <a:avLst/>
          </a:prstGeom>
          <a:noFill/>
        </p:spPr>
        <p:txBody>
          <a:bodyPr wrap="square" rtlCol="1">
            <a:spAutoFit/>
          </a:bodyPr>
          <a:lstStyle/>
          <a:p>
            <a:r>
              <a:rPr lang="ar-SA" sz="2400" b="1" dirty="0" smtClean="0"/>
              <a:t>حددت التعاريف المختلفة التي وضعها علماء </a:t>
            </a:r>
          </a:p>
          <a:p>
            <a:r>
              <a:rPr lang="ar-SA" sz="2400" b="1" dirty="0" smtClean="0"/>
              <a:t>الاجتماع موضوع الدراسة في علم الاجتماع على النحو التالي :-</a:t>
            </a:r>
            <a:endParaRPr lang="ar-SA" sz="2400" b="1" dirty="0"/>
          </a:p>
        </p:txBody>
      </p:sp>
      <p:cxnSp>
        <p:nvCxnSpPr>
          <p:cNvPr id="9" name="رابط مستقيم 8"/>
          <p:cNvCxnSpPr/>
          <p:nvPr/>
        </p:nvCxnSpPr>
        <p:spPr>
          <a:xfrm>
            <a:off x="1000100" y="3286124"/>
            <a:ext cx="6912768" cy="0"/>
          </a:xfrm>
          <a:prstGeom prst="line">
            <a:avLst/>
          </a:prstGeom>
        </p:spPr>
        <p:style>
          <a:lnRef idx="3">
            <a:schemeClr val="dk1"/>
          </a:lnRef>
          <a:fillRef idx="0">
            <a:schemeClr val="dk1"/>
          </a:fillRef>
          <a:effectRef idx="2">
            <a:schemeClr val="dk1"/>
          </a:effectRef>
          <a:fontRef idx="minor">
            <a:schemeClr val="tx1"/>
          </a:fontRef>
        </p:style>
      </p:cxnSp>
      <p:cxnSp>
        <p:nvCxnSpPr>
          <p:cNvPr id="11" name="رابط كسهم مستقيم 10"/>
          <p:cNvCxnSpPr/>
          <p:nvPr/>
        </p:nvCxnSpPr>
        <p:spPr>
          <a:xfrm rot="5400000">
            <a:off x="7570513" y="3573759"/>
            <a:ext cx="576064"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رابط كسهم مستقيم 12"/>
          <p:cNvCxnSpPr/>
          <p:nvPr/>
        </p:nvCxnSpPr>
        <p:spPr>
          <a:xfrm rot="5400000">
            <a:off x="4428778" y="3572222"/>
            <a:ext cx="57606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رابط كسهم مستقيم 20"/>
          <p:cNvCxnSpPr/>
          <p:nvPr/>
        </p:nvCxnSpPr>
        <p:spPr>
          <a:xfrm rot="5400000">
            <a:off x="784300" y="3573362"/>
            <a:ext cx="575270"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4" name="مستطيل مستدير الزوايا 23"/>
          <p:cNvSpPr/>
          <p:nvPr/>
        </p:nvSpPr>
        <p:spPr>
          <a:xfrm>
            <a:off x="6588224" y="4005064"/>
            <a:ext cx="2232248" cy="1638514"/>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endParaRPr lang="ar-SA" dirty="0"/>
          </a:p>
        </p:txBody>
      </p:sp>
      <p:sp>
        <p:nvSpPr>
          <p:cNvPr id="25" name="مستطيل مستدير الزوايا 24"/>
          <p:cNvSpPr/>
          <p:nvPr/>
        </p:nvSpPr>
        <p:spPr>
          <a:xfrm>
            <a:off x="3563888" y="4005064"/>
            <a:ext cx="2508310" cy="1852828"/>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endParaRPr lang="ar-SA" dirty="0"/>
          </a:p>
        </p:txBody>
      </p:sp>
      <p:sp>
        <p:nvSpPr>
          <p:cNvPr id="27" name="مستطيل مستدير الزوايا 26"/>
          <p:cNvSpPr/>
          <p:nvPr/>
        </p:nvSpPr>
        <p:spPr>
          <a:xfrm>
            <a:off x="357158" y="3857628"/>
            <a:ext cx="3000396" cy="2071702"/>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endParaRPr lang="ar-SA" dirty="0"/>
          </a:p>
        </p:txBody>
      </p:sp>
      <p:sp>
        <p:nvSpPr>
          <p:cNvPr id="31" name="مربع نص 30"/>
          <p:cNvSpPr txBox="1"/>
          <p:nvPr/>
        </p:nvSpPr>
        <p:spPr>
          <a:xfrm>
            <a:off x="6572264" y="3929066"/>
            <a:ext cx="2085952" cy="1569660"/>
          </a:xfrm>
          <a:prstGeom prst="rect">
            <a:avLst/>
          </a:prstGeom>
          <a:noFill/>
        </p:spPr>
        <p:txBody>
          <a:bodyPr wrap="square" rtlCol="1">
            <a:spAutoFit/>
          </a:bodyPr>
          <a:lstStyle/>
          <a:p>
            <a:r>
              <a:rPr lang="ar-SA" sz="2400" b="1" dirty="0" smtClean="0"/>
              <a:t>تعار يف ركزت على  دراسة المجتمع وتضمنت </a:t>
            </a:r>
          </a:p>
          <a:p>
            <a:pPr algn="ctr"/>
            <a:r>
              <a:rPr lang="ar-SA" sz="2400" b="1" dirty="0" smtClean="0"/>
              <a:t>4 تعار يف</a:t>
            </a:r>
            <a:endParaRPr lang="ar-SA" sz="2400" b="1" dirty="0"/>
          </a:p>
        </p:txBody>
      </p:sp>
      <p:sp>
        <p:nvSpPr>
          <p:cNvPr id="32" name="مربع نص 31"/>
          <p:cNvSpPr txBox="1"/>
          <p:nvPr/>
        </p:nvSpPr>
        <p:spPr>
          <a:xfrm>
            <a:off x="3571868" y="4071942"/>
            <a:ext cx="2500330" cy="1815882"/>
          </a:xfrm>
          <a:prstGeom prst="rect">
            <a:avLst/>
          </a:prstGeom>
          <a:noFill/>
        </p:spPr>
        <p:txBody>
          <a:bodyPr wrap="square" rtlCol="1">
            <a:spAutoFit/>
          </a:bodyPr>
          <a:lstStyle/>
          <a:p>
            <a:r>
              <a:rPr lang="ar-SA" sz="2800" b="1" dirty="0" smtClean="0"/>
              <a:t>تعار يف ركزت على النظم الاجتماعية وتضمنت </a:t>
            </a:r>
          </a:p>
          <a:p>
            <a:r>
              <a:rPr lang="ar-SA" sz="2800" b="1" dirty="0" smtClean="0"/>
              <a:t>      1تعريف</a:t>
            </a:r>
            <a:endParaRPr lang="ar-SA" sz="2800" b="1" dirty="0"/>
          </a:p>
        </p:txBody>
      </p:sp>
      <p:sp>
        <p:nvSpPr>
          <p:cNvPr id="33" name="مربع نص 32"/>
          <p:cNvSpPr txBox="1"/>
          <p:nvPr/>
        </p:nvSpPr>
        <p:spPr>
          <a:xfrm>
            <a:off x="500034" y="3857628"/>
            <a:ext cx="2500330" cy="1569660"/>
          </a:xfrm>
          <a:prstGeom prst="rect">
            <a:avLst/>
          </a:prstGeom>
          <a:noFill/>
        </p:spPr>
        <p:txBody>
          <a:bodyPr wrap="square" rtlCol="1">
            <a:spAutoFit/>
          </a:bodyPr>
          <a:lstStyle/>
          <a:p>
            <a:r>
              <a:rPr lang="ar-SA" sz="2400" b="1" dirty="0" smtClean="0"/>
              <a:t>تعار يف ركزت على الأفعال والعلاقات لاجتماعيه  وتضمنت  (6) تعار يف</a:t>
            </a:r>
            <a:endParaRPr lang="ar-SA" sz="2400" b="1" dirty="0"/>
          </a:p>
        </p:txBody>
      </p:sp>
      <p:sp>
        <p:nvSpPr>
          <p:cNvPr id="17" name="مربع نص 16"/>
          <p:cNvSpPr txBox="1"/>
          <p:nvPr/>
        </p:nvSpPr>
        <p:spPr>
          <a:xfrm>
            <a:off x="2285984" y="642918"/>
            <a:ext cx="5059278" cy="1384995"/>
          </a:xfrm>
          <a:prstGeom prst="rect">
            <a:avLst/>
          </a:prstGeom>
          <a:noFill/>
        </p:spPr>
        <p:txBody>
          <a:bodyPr wrap="square" rtlCol="1">
            <a:spAutoFit/>
          </a:bodyPr>
          <a:lstStyle/>
          <a:p>
            <a:r>
              <a:rPr lang="ar-SA" sz="2800" b="1" u="sng" dirty="0" smtClean="0">
                <a:solidFill>
                  <a:srgbClr val="FF0000"/>
                </a:solidFill>
              </a:rPr>
              <a:t>المرحلة الأولى </a:t>
            </a:r>
          </a:p>
          <a:p>
            <a:r>
              <a:rPr lang="ar-SA" sz="2800" b="1" dirty="0" smtClean="0"/>
              <a:t>ومرت بثلاث خطوات واقتصرت على تحديد موضوع واحد لتوضيح موضوع الدراسة </a:t>
            </a:r>
            <a:endParaRPr lang="ar-SA" sz="2800" b="1" dirty="0"/>
          </a:p>
        </p:txBody>
      </p:sp>
    </p:spTree>
  </p:cSld>
  <p:clrMapOvr>
    <a:masterClrMapping/>
  </p:clrMapOvr>
  <p:transition spd="med">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cs typeface="+mn-cs"/>
            </a:endParaRPr>
          </a:p>
        </p:txBody>
      </p:sp>
      <p:sp>
        <p:nvSpPr>
          <p:cNvPr id="3" name="عنصر نائب للمحتوى 2"/>
          <p:cNvSpPr>
            <a:spLocks noGrp="1"/>
          </p:cNvSpPr>
          <p:nvPr>
            <p:ph idx="1"/>
          </p:nvPr>
        </p:nvSpPr>
        <p:spPr/>
        <p:txBody>
          <a:bodyPr/>
          <a:lstStyle/>
          <a:p>
            <a:endParaRPr lang="ar-SA"/>
          </a:p>
        </p:txBody>
      </p:sp>
      <p:pic>
        <p:nvPicPr>
          <p:cNvPr id="3075" name="Picture 3"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ربع نص 6"/>
          <p:cNvSpPr txBox="1"/>
          <p:nvPr/>
        </p:nvSpPr>
        <p:spPr>
          <a:xfrm>
            <a:off x="1142976" y="1214422"/>
            <a:ext cx="6884838" cy="584775"/>
          </a:xfrm>
          <a:prstGeom prst="rect">
            <a:avLst/>
          </a:prstGeom>
          <a:noFill/>
        </p:spPr>
        <p:txBody>
          <a:bodyPr wrap="square" rtlCol="1">
            <a:spAutoFit/>
          </a:bodyPr>
          <a:lstStyle/>
          <a:p>
            <a:r>
              <a:rPr lang="ar-SA" sz="2800" b="1" u="sng" dirty="0" smtClean="0"/>
              <a:t>1- تعار يف ركزت على </a:t>
            </a:r>
            <a:r>
              <a:rPr lang="ar-SA" sz="3200" b="1" u="sng" dirty="0" smtClean="0"/>
              <a:t>دراسة المجتمع وتمثلت في</a:t>
            </a:r>
            <a:endParaRPr lang="ar-SA" sz="3200" b="1" u="sng" dirty="0"/>
          </a:p>
        </p:txBody>
      </p:sp>
      <p:sp>
        <p:nvSpPr>
          <p:cNvPr id="8" name="مربع نص 7"/>
          <p:cNvSpPr txBox="1"/>
          <p:nvPr/>
        </p:nvSpPr>
        <p:spPr>
          <a:xfrm>
            <a:off x="785786" y="2357430"/>
            <a:ext cx="7386044" cy="3970318"/>
          </a:xfrm>
          <a:prstGeom prst="rect">
            <a:avLst/>
          </a:prstGeom>
          <a:noFill/>
        </p:spPr>
        <p:txBody>
          <a:bodyPr wrap="square" rtlCol="1">
            <a:spAutoFit/>
          </a:bodyPr>
          <a:lstStyle/>
          <a:p>
            <a:r>
              <a:rPr lang="ar-SA" sz="2800" b="1" dirty="0" smtClean="0"/>
              <a:t>كثير من علماء الاجتماع جعلوا دراسة المجتمع هو: الموضوع الأساسي في علم الاجتماع ومن هذه التعاريف :</a:t>
            </a:r>
          </a:p>
          <a:p>
            <a:r>
              <a:rPr lang="ar-SA" sz="2800" b="1" dirty="0" smtClean="0"/>
              <a:t>1- تعريف كونت              بأنه دراسة المجتمع </a:t>
            </a:r>
          </a:p>
          <a:p>
            <a:r>
              <a:rPr lang="ar-SA" sz="2800" b="1" dirty="0" smtClean="0"/>
              <a:t> وهذا التعريف يعطى تعريفاً أولياً لهذا العلم</a:t>
            </a:r>
          </a:p>
          <a:p>
            <a:r>
              <a:rPr lang="ar-SA" sz="2800" b="1" dirty="0" smtClean="0"/>
              <a:t>2- تعرف  هنري                 بأنه الدراسة العلمية   للمجتمع </a:t>
            </a:r>
          </a:p>
          <a:p>
            <a:r>
              <a:rPr lang="ar-SA" sz="2800" b="1" dirty="0" smtClean="0"/>
              <a:t>3- تعريف التسرواد              بأنه علم المجتمع</a:t>
            </a:r>
          </a:p>
          <a:p>
            <a:r>
              <a:rPr lang="ar-SA" sz="2800" b="1" dirty="0" smtClean="0"/>
              <a:t>4- تعريف رينيه                بأنه الدراسة الوصفية المقارنة التفسيرية للمجتمعات الإنسانية بحسب ما تشهد به مشاهدتها في الزمن والمكان 0( اختيار تعرفين فقط )</a:t>
            </a:r>
          </a:p>
        </p:txBody>
      </p:sp>
      <p:cxnSp>
        <p:nvCxnSpPr>
          <p:cNvPr id="10" name="رابط كسهم مستقيم 9"/>
          <p:cNvCxnSpPr/>
          <p:nvPr/>
        </p:nvCxnSpPr>
        <p:spPr>
          <a:xfrm rot="10800000">
            <a:off x="4929190" y="3500438"/>
            <a:ext cx="1214446"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رابط كسهم مستقيم 11"/>
          <p:cNvCxnSpPr/>
          <p:nvPr/>
        </p:nvCxnSpPr>
        <p:spPr>
          <a:xfrm rot="10800000">
            <a:off x="4500562" y="4786322"/>
            <a:ext cx="1214446"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رابط كسهم مستقيم 12"/>
          <p:cNvCxnSpPr/>
          <p:nvPr/>
        </p:nvCxnSpPr>
        <p:spPr>
          <a:xfrm rot="10800000">
            <a:off x="4786314" y="5286388"/>
            <a:ext cx="144016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رابط كسهم مستقيم 15"/>
          <p:cNvCxnSpPr/>
          <p:nvPr/>
        </p:nvCxnSpPr>
        <p:spPr>
          <a:xfrm rot="10800000">
            <a:off x="4500562" y="4429132"/>
            <a:ext cx="129614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3075" name="Picture 3"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8" name="مربع نص 17"/>
          <p:cNvSpPr txBox="1"/>
          <p:nvPr/>
        </p:nvSpPr>
        <p:spPr>
          <a:xfrm>
            <a:off x="1115616" y="857232"/>
            <a:ext cx="6956846" cy="4955203"/>
          </a:xfrm>
          <a:prstGeom prst="rect">
            <a:avLst/>
          </a:prstGeom>
          <a:noFill/>
        </p:spPr>
        <p:txBody>
          <a:bodyPr wrap="square" rtlCol="1">
            <a:spAutoFit/>
          </a:bodyPr>
          <a:lstStyle/>
          <a:p>
            <a:r>
              <a:rPr lang="ar-SA" sz="3200" b="1" u="sng" dirty="0" smtClean="0"/>
              <a:t>2 –</a:t>
            </a:r>
            <a:r>
              <a:rPr lang="ar-SA" sz="3200" b="1" u="sng" dirty="0" err="1" smtClean="0"/>
              <a:t>تعاريف</a:t>
            </a:r>
            <a:r>
              <a:rPr lang="ar-SA" sz="3200" b="1" u="sng" dirty="0" smtClean="0"/>
              <a:t> ركزت على النظم الاجتماعية</a:t>
            </a:r>
          </a:p>
          <a:p>
            <a:r>
              <a:rPr lang="ar-SA" sz="2400" b="1" dirty="0" smtClean="0"/>
              <a:t> </a:t>
            </a:r>
          </a:p>
          <a:p>
            <a:r>
              <a:rPr lang="ar-SA" sz="3200" b="1" dirty="0" smtClean="0"/>
              <a:t>ومما يؤكد أهمية دراسة النظم الاجتماعية كموضوع أساسي من موضوعات الدراسة في علم الاجتماع , كثرة التعريفات الي صاغها علماء الاجتماع لمفهوم النظام الاجتماعي , وان هناك العديد من العلماء  من يعرف </a:t>
            </a:r>
            <a:r>
              <a:rPr lang="ar-SA" sz="3200" b="1" u="sng" dirty="0" smtClean="0">
                <a:solidFill>
                  <a:srgbClr val="FF0000"/>
                </a:solidFill>
              </a:rPr>
              <a:t>علم الاجتماع ”بأنه علم دراسة النظم الاجتماعية“</a:t>
            </a:r>
          </a:p>
          <a:p>
            <a:r>
              <a:rPr lang="ar-SA" sz="3200" b="1" dirty="0" smtClean="0"/>
              <a:t>وقد ذهب إلى ذلك كلاً من أميل دوركايم  وارمان وكوفيلية</a:t>
            </a:r>
            <a:r>
              <a:rPr lang="ar-SA" sz="3600" b="1" dirty="0" smtClean="0"/>
              <a:t>0</a:t>
            </a:r>
            <a:endParaRPr lang="ar-SA" sz="3600" b="1" dirty="0"/>
          </a:p>
        </p:txBody>
      </p:sp>
    </p:spTree>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098"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مربع نص 4"/>
          <p:cNvSpPr txBox="1"/>
          <p:nvPr/>
        </p:nvSpPr>
        <p:spPr>
          <a:xfrm>
            <a:off x="1142976" y="1214422"/>
            <a:ext cx="7215238" cy="584775"/>
          </a:xfrm>
          <a:prstGeom prst="rect">
            <a:avLst/>
          </a:prstGeom>
          <a:noFill/>
        </p:spPr>
        <p:txBody>
          <a:bodyPr wrap="square" rtlCol="1">
            <a:spAutoFit/>
          </a:bodyPr>
          <a:lstStyle/>
          <a:p>
            <a:r>
              <a:rPr lang="ar-SA" sz="3200" b="1" u="sng" dirty="0" smtClean="0"/>
              <a:t>3- تعار يف ركزت على الأفعال والعلاقات الاجتماعية-</a:t>
            </a:r>
            <a:endParaRPr lang="ar-SA" sz="3200" b="1" u="sng" dirty="0"/>
          </a:p>
        </p:txBody>
      </p:sp>
      <p:sp>
        <p:nvSpPr>
          <p:cNvPr id="6" name="مربع نص 5"/>
          <p:cNvSpPr txBox="1"/>
          <p:nvPr/>
        </p:nvSpPr>
        <p:spPr>
          <a:xfrm>
            <a:off x="428596" y="1857364"/>
            <a:ext cx="8204922" cy="3539430"/>
          </a:xfrm>
          <a:prstGeom prst="rect">
            <a:avLst/>
          </a:prstGeom>
          <a:noFill/>
        </p:spPr>
        <p:txBody>
          <a:bodyPr wrap="square" rtlCol="1">
            <a:spAutoFit/>
          </a:bodyPr>
          <a:lstStyle/>
          <a:p>
            <a:r>
              <a:rPr lang="ar-SA" sz="3200" b="1" dirty="0" smtClean="0"/>
              <a:t>يرى كثير من العلماء الاجتماع إن دراسة الأفعال والعلاقات الاجتماعية تعتبر هي الموضوع الأساسي المتميز في علم الاجتماع ومن هؤلاء العلماء :-</a:t>
            </a:r>
          </a:p>
          <a:p>
            <a:r>
              <a:rPr lang="ar-SA" sz="3200" b="1" dirty="0" smtClean="0"/>
              <a:t>1-  </a:t>
            </a:r>
            <a:r>
              <a:rPr lang="ar-SA" sz="3200" b="1" u="sng" dirty="0" smtClean="0"/>
              <a:t>موريس جنزبرج : </a:t>
            </a:r>
            <a:r>
              <a:rPr lang="ar-SA" sz="3200" b="1" dirty="0" smtClean="0"/>
              <a:t>يرى أن علم الاجتماع هو –“علم دراسة التفاعلات والعلاقات الانسانيه ،ظروفها وآثارها ”0</a:t>
            </a:r>
          </a:p>
          <a:p>
            <a:r>
              <a:rPr lang="ar-SA" sz="3200" b="1" dirty="0" smtClean="0"/>
              <a:t>2- </a:t>
            </a:r>
            <a:r>
              <a:rPr lang="ar-SA" sz="3200" b="1" u="sng" dirty="0" smtClean="0"/>
              <a:t>روبرت ماكيفر وتشارلز بيدج</a:t>
            </a:r>
            <a:r>
              <a:rPr lang="ar-SA" sz="3200" b="1" dirty="0" smtClean="0"/>
              <a:t> : يرى أن علم الاجتماع هو“ العلم الذي يدور حول العلاقات الاجتماعية“</a:t>
            </a:r>
          </a:p>
        </p:txBody>
      </p:sp>
    </p:spTree>
  </p:cSld>
  <p:clrMapOvr>
    <a:masterClrMapping/>
  </p:clrMapOvr>
  <p:transition spd="med">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098"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مربع نص 5"/>
          <p:cNvSpPr txBox="1"/>
          <p:nvPr/>
        </p:nvSpPr>
        <p:spPr>
          <a:xfrm>
            <a:off x="928662" y="1643050"/>
            <a:ext cx="7704856" cy="1754326"/>
          </a:xfrm>
          <a:prstGeom prst="rect">
            <a:avLst/>
          </a:prstGeom>
          <a:noFill/>
        </p:spPr>
        <p:txBody>
          <a:bodyPr wrap="square" rtlCol="1">
            <a:spAutoFit/>
          </a:bodyPr>
          <a:lstStyle/>
          <a:p>
            <a:r>
              <a:rPr lang="ar-SA" sz="3600" b="1" dirty="0" smtClean="0"/>
              <a:t>3- </a:t>
            </a:r>
            <a:r>
              <a:rPr lang="ar-SA" sz="3600" b="1" u="sng" dirty="0" smtClean="0"/>
              <a:t>جون لويس جيلين وجون فيليب جيلين </a:t>
            </a:r>
            <a:r>
              <a:rPr lang="ar-SA" sz="3600" b="1" dirty="0" smtClean="0"/>
              <a:t>: عرفا علم الاجتماع بأنه هو – (دراسة التفاعل الذي ينشأ عن اجتماع الكائنات الانسانيه)</a:t>
            </a:r>
            <a:endParaRPr lang="ar-SA" sz="3600" b="1" dirty="0"/>
          </a:p>
        </p:txBody>
      </p:sp>
      <p:sp>
        <p:nvSpPr>
          <p:cNvPr id="7" name="مستطيل 6"/>
          <p:cNvSpPr/>
          <p:nvPr/>
        </p:nvSpPr>
        <p:spPr>
          <a:xfrm>
            <a:off x="1071538" y="3571876"/>
            <a:ext cx="7429520" cy="1077218"/>
          </a:xfrm>
          <a:prstGeom prst="rect">
            <a:avLst/>
          </a:prstGeom>
        </p:spPr>
        <p:txBody>
          <a:bodyPr wrap="square">
            <a:spAutoFit/>
          </a:bodyPr>
          <a:lstStyle/>
          <a:p>
            <a:r>
              <a:rPr lang="ar-SA" sz="3200" b="1" dirty="0" smtClean="0"/>
              <a:t>4- </a:t>
            </a:r>
            <a:r>
              <a:rPr lang="ar-SA" sz="3200" b="1" u="sng" dirty="0" smtClean="0"/>
              <a:t>فير تشايليد : </a:t>
            </a:r>
            <a:r>
              <a:rPr lang="ar-SA" sz="3200" b="1" dirty="0" smtClean="0"/>
              <a:t>عرفه بأنه  ((علم دراسة الإنسان وبيئته الانسانيه في علاقتها بعضها ببعض ))</a:t>
            </a:r>
          </a:p>
        </p:txBody>
      </p:sp>
    </p:spTree>
  </p:cSld>
  <p:clrMapOvr>
    <a:masterClrMapping/>
  </p:clrMapOvr>
  <p:transition spd="med">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5122"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مربع نص 4"/>
          <p:cNvSpPr txBox="1"/>
          <p:nvPr/>
        </p:nvSpPr>
        <p:spPr>
          <a:xfrm>
            <a:off x="1428728" y="714356"/>
            <a:ext cx="6048672" cy="523220"/>
          </a:xfrm>
          <a:prstGeom prst="rect">
            <a:avLst/>
          </a:prstGeom>
          <a:noFill/>
        </p:spPr>
        <p:txBody>
          <a:bodyPr wrap="square" rtlCol="1">
            <a:spAutoFit/>
          </a:bodyPr>
          <a:lstStyle/>
          <a:p>
            <a:r>
              <a:rPr lang="ar-SA" sz="2800" b="1" u="sng" dirty="0" smtClean="0"/>
              <a:t>ماتميزت به التعاريف السابقة ( المرحلة الأولى ):-</a:t>
            </a:r>
            <a:endParaRPr lang="ar-SA" sz="2800" b="1" u="sng" dirty="0"/>
          </a:p>
        </p:txBody>
      </p:sp>
      <p:sp>
        <p:nvSpPr>
          <p:cNvPr id="6" name="مربع نص 5"/>
          <p:cNvSpPr txBox="1"/>
          <p:nvPr/>
        </p:nvSpPr>
        <p:spPr>
          <a:xfrm>
            <a:off x="1000100" y="1571612"/>
            <a:ext cx="7488832" cy="4585871"/>
          </a:xfrm>
          <a:prstGeom prst="rect">
            <a:avLst/>
          </a:prstGeom>
          <a:noFill/>
        </p:spPr>
        <p:txBody>
          <a:bodyPr wrap="square" rtlCol="1">
            <a:spAutoFit/>
          </a:bodyPr>
          <a:lstStyle/>
          <a:p>
            <a:r>
              <a:rPr lang="ar-SA" sz="3600" b="1" dirty="0" smtClean="0"/>
              <a:t>1</a:t>
            </a:r>
            <a:r>
              <a:rPr lang="ar-SA" sz="3200" b="1" dirty="0" smtClean="0"/>
              <a:t>- ألبساطه والسطحية والمحدودية 0</a:t>
            </a:r>
          </a:p>
          <a:p>
            <a:r>
              <a:rPr lang="ar-SA" sz="3200" b="1" dirty="0" smtClean="0"/>
              <a:t>2-قصر موضوع الدراسة في علم الاجتماع على موضوع واحد , قد يكون المجتمع بوجه عام , أو النظم ألاجتماعيه , والأفعال والعلاقات الاجتماعية </a:t>
            </a:r>
          </a:p>
          <a:p>
            <a:r>
              <a:rPr lang="ar-SA" sz="3200" b="1" dirty="0" smtClean="0"/>
              <a:t>3- كانت التعاريف السابقة هى وجهات نظر قديمة في تعريف علم الاجتماع إلا أن وجهات النظر الحديثة اتسعت لتشمل وجهات  النظر القديمة والحديثة ويمكن اعتبارها بداية المرحلة الثانية في تطور التعاريف </a:t>
            </a:r>
            <a:r>
              <a:rPr lang="ar-SA" sz="3200" b="1" dirty="0" err="1" smtClean="0"/>
              <a:t>لهذ</a:t>
            </a:r>
            <a:r>
              <a:rPr lang="ar-SA" sz="3200" b="1" dirty="0" smtClean="0"/>
              <a:t> العلم 0 </a:t>
            </a:r>
            <a:endParaRPr lang="ar-SA" sz="3200" b="1" dirty="0"/>
          </a:p>
        </p:txBody>
      </p:sp>
    </p:spTree>
  </p:cSld>
  <p:clrMapOvr>
    <a:masterClrMapping/>
  </p:clrMapOvr>
  <p:transition spd="med">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5122"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ربع نص 6"/>
          <p:cNvSpPr txBox="1"/>
          <p:nvPr/>
        </p:nvSpPr>
        <p:spPr>
          <a:xfrm>
            <a:off x="642910" y="2000240"/>
            <a:ext cx="7992888" cy="4832092"/>
          </a:xfrm>
          <a:prstGeom prst="rect">
            <a:avLst/>
          </a:prstGeom>
          <a:noFill/>
        </p:spPr>
        <p:txBody>
          <a:bodyPr wrap="square" rtlCol="1">
            <a:spAutoFit/>
          </a:bodyPr>
          <a:lstStyle/>
          <a:p>
            <a:r>
              <a:rPr lang="ar-SA" sz="2800" b="1" dirty="0" smtClean="0"/>
              <a:t> 1-  تعريف ( أنكز ) : بعد قيامة بدراسة جميع وجهات النظر القديم والحديثة التي تدور حول موضوع الدراسة عرفة بأنة : </a:t>
            </a:r>
          </a:p>
          <a:p>
            <a:pPr>
              <a:buFontTx/>
              <a:buChar char="-"/>
            </a:pPr>
            <a:r>
              <a:rPr lang="ar-SA" sz="2800" b="1" dirty="0" smtClean="0"/>
              <a:t>( العلم  الذي يهتم بثلاثة موضوعات أساسية متميزة  يمكن ترتيبها تنازلياً تبعاً للحجم ودرجة التعقيد على النحو التالي : المجتمعات ’ النظم والعلاقات الاجتماعية 0</a:t>
            </a:r>
          </a:p>
          <a:p>
            <a:pPr>
              <a:buFontTx/>
              <a:buChar char="-"/>
            </a:pPr>
            <a:r>
              <a:rPr lang="ar-SA" sz="2800" b="1" dirty="0" smtClean="0"/>
              <a:t> 2- استفاد العالم ” ألبرت ستيوارت ” من تحديد ” انكليزا ” لموضوع الدراسة في علم الاجتماع .</a:t>
            </a:r>
          </a:p>
          <a:p>
            <a:pPr>
              <a:buFontTx/>
              <a:buChar char="-"/>
            </a:pPr>
            <a:r>
              <a:rPr lang="ar-SA" sz="2800" b="1" dirty="0" smtClean="0"/>
              <a:t>وضع ألبرت تعريفه الشامل لعلم الاجتماع على </a:t>
            </a:r>
            <a:r>
              <a:rPr lang="ar-SA" sz="2800" b="1" dirty="0" smtClean="0">
                <a:solidFill>
                  <a:srgbClr val="FF0000"/>
                </a:solidFill>
              </a:rPr>
              <a:t>انه ” الدراسة العلمية لمجتمع : للمجتمعات , والنظم والتنظيمات , والعلاقات الاجتماعية بين أعضاء المجتمعات“</a:t>
            </a:r>
          </a:p>
          <a:p>
            <a:pPr>
              <a:buFontTx/>
              <a:buChar char="-"/>
            </a:pPr>
            <a:endParaRPr lang="ar-SA" sz="2800" b="1" dirty="0"/>
          </a:p>
        </p:txBody>
      </p:sp>
      <p:sp>
        <p:nvSpPr>
          <p:cNvPr id="6" name="مستطيل 5"/>
          <p:cNvSpPr/>
          <p:nvPr/>
        </p:nvSpPr>
        <p:spPr>
          <a:xfrm>
            <a:off x="1571604" y="857232"/>
            <a:ext cx="6286512" cy="954107"/>
          </a:xfrm>
          <a:prstGeom prst="rect">
            <a:avLst/>
          </a:prstGeom>
        </p:spPr>
        <p:txBody>
          <a:bodyPr wrap="square">
            <a:spAutoFit/>
          </a:bodyPr>
          <a:lstStyle/>
          <a:p>
            <a:r>
              <a:rPr lang="ar-SA" sz="2800" b="1" u="sng" dirty="0" smtClean="0">
                <a:solidFill>
                  <a:srgbClr val="FF0000"/>
                </a:solidFill>
              </a:rPr>
              <a:t>المرحلة الثانية : </a:t>
            </a:r>
            <a:r>
              <a:rPr lang="ar-SA" sz="2800" b="1" dirty="0" smtClean="0"/>
              <a:t>وتسمت بأنها لاتحد موضوع واحد وإنما حددت طريقة الدراسة </a:t>
            </a:r>
          </a:p>
        </p:txBody>
      </p:sp>
    </p:spTree>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6146"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ربع نص 6"/>
          <p:cNvSpPr txBox="1"/>
          <p:nvPr/>
        </p:nvSpPr>
        <p:spPr>
          <a:xfrm>
            <a:off x="714348" y="714356"/>
            <a:ext cx="7858180" cy="5509200"/>
          </a:xfrm>
          <a:prstGeom prst="rect">
            <a:avLst/>
          </a:prstGeom>
          <a:noFill/>
        </p:spPr>
        <p:txBody>
          <a:bodyPr wrap="square" rtlCol="1">
            <a:spAutoFit/>
          </a:bodyPr>
          <a:lstStyle/>
          <a:p>
            <a:pPr algn="ctr"/>
            <a:r>
              <a:rPr lang="ar-SA" sz="2400" b="1" u="sng" dirty="0" smtClean="0">
                <a:solidFill>
                  <a:srgbClr val="FF0000"/>
                </a:solidFill>
              </a:rPr>
              <a:t>المرحلة الثالثة : </a:t>
            </a:r>
          </a:p>
          <a:p>
            <a:r>
              <a:rPr lang="ar-SA" sz="2400" b="1" dirty="0" smtClean="0"/>
              <a:t>ما وصل إلية علم الاجتماع من تطور وتمثل ذلك في تعريف عالم الاجتماع   الأمريكي سوروكين  تعر يفأ مطولاً لعلم ألاجتماع بأنة : </a:t>
            </a:r>
          </a:p>
          <a:p>
            <a:r>
              <a:rPr lang="ar-SA" sz="2400" b="1" dirty="0" smtClean="0"/>
              <a:t> </a:t>
            </a:r>
            <a:r>
              <a:rPr lang="ar-SA" sz="2800" b="1" dirty="0" smtClean="0"/>
              <a:t>( دراسة الخصائص العامة المشتركة بين جميع أنواع الظواهر ألاجتماعية ، والعلاقات بين هذه الأنواع ، وكذلك العلاقات بين الظواهر ألاجتماعية وغير ألاجتماعية )</a:t>
            </a:r>
          </a:p>
          <a:p>
            <a:r>
              <a:rPr lang="ar-SA" sz="2800" b="1" dirty="0" smtClean="0"/>
              <a:t> </a:t>
            </a:r>
          </a:p>
          <a:p>
            <a:r>
              <a:rPr lang="ar-SA" sz="2800" b="1" dirty="0" smtClean="0"/>
              <a:t>لماذا يعتبر هذا التعريف مقبولاُ من العلماء على اختلاف اتجاهاتهم؟ </a:t>
            </a:r>
          </a:p>
          <a:p>
            <a:r>
              <a:rPr lang="ar-SA" sz="2800" b="1" dirty="0" smtClean="0"/>
              <a:t>يعتبر مقبولاً للمميزات التالية : </a:t>
            </a:r>
          </a:p>
          <a:p>
            <a:r>
              <a:rPr lang="ar-SA" sz="2800" b="1" dirty="0" smtClean="0"/>
              <a:t>1- يضع حدوداً للتمييز بين علم الاجتماع وغيرة من العلوم ألاجتماعية 0 </a:t>
            </a:r>
          </a:p>
          <a:p>
            <a:r>
              <a:rPr lang="ar-SA" sz="2800" b="1" dirty="0" smtClean="0"/>
              <a:t>2- يوضح مفهوم علم الاجتماع على المستوى النظري ، وهو أفضل إجابة ممكنة عن ماهية علم الاجتماع ؟ </a:t>
            </a:r>
          </a:p>
        </p:txBody>
      </p:sp>
    </p:spTree>
  </p:cSld>
  <p:clrMapOvr>
    <a:masterClrMapping/>
  </p:clrMapOvr>
  <p:transition spd="med">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5122" name="Picture 2" descr="E:\اطارات\dra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مربع نص 6"/>
          <p:cNvSpPr txBox="1"/>
          <p:nvPr/>
        </p:nvSpPr>
        <p:spPr>
          <a:xfrm>
            <a:off x="642910" y="2000240"/>
            <a:ext cx="7992888" cy="4832092"/>
          </a:xfrm>
          <a:prstGeom prst="rect">
            <a:avLst/>
          </a:prstGeom>
          <a:noFill/>
        </p:spPr>
        <p:txBody>
          <a:bodyPr wrap="square" rtlCol="1">
            <a:spAutoFit/>
          </a:bodyPr>
          <a:lstStyle/>
          <a:p>
            <a:r>
              <a:rPr lang="ar-SA" sz="2800" b="1" dirty="0" smtClean="0"/>
              <a:t> 1-  تعريف ( أنكز ) : بعد قيامة بدراسة جميع وجهات النظر القديم والحديثة التي تدور حول موضوع الدراسة عرفة بأنة : </a:t>
            </a:r>
          </a:p>
          <a:p>
            <a:pPr>
              <a:buFontTx/>
              <a:buChar char="-"/>
            </a:pPr>
            <a:r>
              <a:rPr lang="ar-SA" sz="2800" b="1" dirty="0" smtClean="0"/>
              <a:t>( العلم  الذي يهتم بثلاثة موضوعات أساسية متميزة  يمكن ترتيبها تنازلياً تبعاً للحجم ودرجة التعقيد على النحو التالي : المجتمعات ’ النظم والعلاقات الاجتماعية 0</a:t>
            </a:r>
          </a:p>
          <a:p>
            <a:pPr>
              <a:buFontTx/>
              <a:buChar char="-"/>
            </a:pPr>
            <a:r>
              <a:rPr lang="ar-SA" sz="2800" b="1" dirty="0" smtClean="0"/>
              <a:t> 2- استفاد العالم ” ألبرت ستيوارت ” من تحديد ” انكليزا ” لموضوع الدراسة في علم الاجتماع .</a:t>
            </a:r>
          </a:p>
          <a:p>
            <a:pPr>
              <a:buFontTx/>
              <a:buChar char="-"/>
            </a:pPr>
            <a:r>
              <a:rPr lang="ar-SA" sz="2800" b="1" dirty="0" smtClean="0"/>
              <a:t>وضع ألبرت تعريفه الشامل لعلم الاجتماع على </a:t>
            </a:r>
            <a:r>
              <a:rPr lang="ar-SA" sz="2800" b="1" dirty="0" smtClean="0">
                <a:solidFill>
                  <a:srgbClr val="FF0000"/>
                </a:solidFill>
              </a:rPr>
              <a:t>انه ” الدراسة العلمية لمجتمع : للمجتمعات , والنظم والتنظيمات , والعلاقات الاجتماعية بين أعضاء المجتمعات“</a:t>
            </a:r>
          </a:p>
          <a:p>
            <a:pPr>
              <a:buFontTx/>
              <a:buChar char="-"/>
            </a:pPr>
            <a:endParaRPr lang="ar-SA" sz="2800" b="1" dirty="0"/>
          </a:p>
        </p:txBody>
      </p:sp>
      <p:sp>
        <p:nvSpPr>
          <p:cNvPr id="6" name="مستطيل 5"/>
          <p:cNvSpPr/>
          <p:nvPr/>
        </p:nvSpPr>
        <p:spPr>
          <a:xfrm>
            <a:off x="1571604" y="857232"/>
            <a:ext cx="6286512" cy="954107"/>
          </a:xfrm>
          <a:prstGeom prst="rect">
            <a:avLst/>
          </a:prstGeom>
        </p:spPr>
        <p:txBody>
          <a:bodyPr wrap="square">
            <a:spAutoFit/>
          </a:bodyPr>
          <a:lstStyle/>
          <a:p>
            <a:r>
              <a:rPr lang="ar-SA" sz="2800" b="1" u="sng" dirty="0" smtClean="0">
                <a:solidFill>
                  <a:srgbClr val="FF0000"/>
                </a:solidFill>
              </a:rPr>
              <a:t>المرحلة الثانية : </a:t>
            </a:r>
            <a:r>
              <a:rPr lang="ar-SA" sz="2800" b="1" dirty="0" smtClean="0"/>
              <a:t>وتسمت بأنها لاتحد موضوع واحد وإنما حددت طريقة الدراسة </a:t>
            </a:r>
          </a:p>
        </p:txBody>
      </p:sp>
    </p:spTree>
  </p:cSld>
  <p:clrMapOvr>
    <a:masterClrMapping/>
  </p:clrMapOvr>
  <p:transition spd="med">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7170" name="Picture 2" descr="E:\اطارات\draw.jpg"/>
          <p:cNvPicPr>
            <a:picLocks noChangeAspect="1" noChangeArrowheads="1"/>
          </p:cNvPicPr>
          <p:nvPr/>
        </p:nvPicPr>
        <p:blipFill>
          <a:blip r:embed="rId2" cstate="print"/>
          <a:srcRect/>
          <a:stretch>
            <a:fillRect/>
          </a:stretch>
        </p:blipFill>
        <p:spPr bwMode="auto">
          <a:xfrm>
            <a:off x="0" y="-55286"/>
            <a:ext cx="9144000" cy="6913286"/>
          </a:xfrm>
          <a:prstGeom prst="rect">
            <a:avLst/>
          </a:prstGeom>
          <a:noFill/>
        </p:spPr>
      </p:pic>
      <p:sp>
        <p:nvSpPr>
          <p:cNvPr id="9" name="مربع نص 8"/>
          <p:cNvSpPr txBox="1"/>
          <p:nvPr/>
        </p:nvSpPr>
        <p:spPr>
          <a:xfrm>
            <a:off x="571472" y="1142984"/>
            <a:ext cx="8136904" cy="5016758"/>
          </a:xfrm>
          <a:prstGeom prst="rect">
            <a:avLst/>
          </a:prstGeom>
          <a:noFill/>
        </p:spPr>
        <p:txBody>
          <a:bodyPr wrap="square" rtlCol="1">
            <a:spAutoFit/>
          </a:bodyPr>
          <a:lstStyle/>
          <a:p>
            <a:r>
              <a:rPr lang="ar-SA" sz="3200" b="1" dirty="0" smtClean="0"/>
              <a:t>2-  يوضح هذا التعريف مفهوم علم الاجتماع على المستوى النظري  وهو أفضل إجابة ممكنه عن السؤال ماهو علم الاجتماع ..؟</a:t>
            </a:r>
          </a:p>
          <a:p>
            <a:r>
              <a:rPr lang="ar-SA" sz="3200" b="1" dirty="0" smtClean="0"/>
              <a:t>3- يرى أن علم الاجتماع يهتم – من الناحية التطبيقية بمجالات أخرى من الدراسه الاجتماعية لم تكن من قبل موضعاً لأي علم من العلوم الاجتماعية مثل دراسة الاسرة , كما انه يطبق تعميماته على مجالات الدراسه الاجتماعيه </a:t>
            </a:r>
          </a:p>
          <a:p>
            <a:r>
              <a:rPr lang="ar-SA" sz="3200" b="1" dirty="0" smtClean="0"/>
              <a:t>4- يضم علم الاجتماع فروعاً مثل علم الاجتماع السياسي وعلم الاجتماع الاقتصادي . </a:t>
            </a:r>
          </a:p>
          <a:p>
            <a:endParaRPr lang="ar-SA" sz="3200" b="1" dirty="0" smtClean="0"/>
          </a:p>
        </p:txBody>
      </p:sp>
    </p:spTree>
  </p:cSld>
  <p:clrMapOvr>
    <a:masterClrMapping/>
  </p:clrMapOvr>
  <p:transition spd="med">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8194" name="Picture 2" descr="E:\اطارات\draw.jpg"/>
          <p:cNvPicPr>
            <a:picLocks noChangeAspect="1" noChangeArrowheads="1"/>
          </p:cNvPicPr>
          <p:nvPr/>
        </p:nvPicPr>
        <p:blipFill>
          <a:blip r:embed="rId2" cstate="print"/>
          <a:srcRect/>
          <a:stretch>
            <a:fillRect/>
          </a:stretch>
        </p:blipFill>
        <p:spPr bwMode="auto">
          <a:xfrm>
            <a:off x="-252536" y="-214338"/>
            <a:ext cx="9396536" cy="6858000"/>
          </a:xfrm>
          <a:prstGeom prst="rect">
            <a:avLst/>
          </a:prstGeom>
          <a:noFill/>
        </p:spPr>
      </p:pic>
      <p:sp>
        <p:nvSpPr>
          <p:cNvPr id="5" name="مربع نص 4"/>
          <p:cNvSpPr txBox="1"/>
          <p:nvPr/>
        </p:nvSpPr>
        <p:spPr>
          <a:xfrm>
            <a:off x="1043608" y="1196752"/>
            <a:ext cx="7128792" cy="1231106"/>
          </a:xfrm>
          <a:prstGeom prst="rect">
            <a:avLst/>
          </a:prstGeom>
          <a:noFill/>
        </p:spPr>
        <p:txBody>
          <a:bodyPr wrap="square" rtlCol="1">
            <a:spAutoFit/>
          </a:bodyPr>
          <a:lstStyle/>
          <a:p>
            <a:r>
              <a:rPr lang="ar-SA" sz="2800" b="1" u="sng" dirty="0" err="1" smtClean="0">
                <a:ln w="1905"/>
                <a:solidFill>
                  <a:srgbClr val="FF0000"/>
                </a:solidFill>
                <a:effectLst>
                  <a:innerShdw blurRad="69850" dist="43180" dir="5400000">
                    <a:srgbClr val="000000">
                      <a:alpha val="65000"/>
                    </a:srgbClr>
                  </a:innerShdw>
                </a:effectLst>
              </a:rPr>
              <a:t>الاطار</a:t>
            </a:r>
            <a:r>
              <a:rPr lang="ar-SA" sz="2800" b="1" u="sng" dirty="0" smtClean="0">
                <a:ln w="1905"/>
                <a:solidFill>
                  <a:srgbClr val="FF0000"/>
                </a:solidFill>
                <a:effectLst>
                  <a:innerShdw blurRad="69850" dist="43180" dir="5400000">
                    <a:srgbClr val="000000">
                      <a:alpha val="65000"/>
                    </a:srgbClr>
                  </a:innerShdw>
                </a:effectLst>
              </a:rPr>
              <a:t> العام لموضوع الدراسة في علم الاجتماع كما وضعها ”  </a:t>
            </a:r>
            <a:r>
              <a:rPr lang="ar-SA" sz="2800" b="1" u="sng" dirty="0" err="1" smtClean="0">
                <a:ln w="1905"/>
                <a:solidFill>
                  <a:srgbClr val="FF0000"/>
                </a:solidFill>
                <a:effectLst>
                  <a:innerShdw blurRad="69850" dist="43180" dir="5400000">
                    <a:srgbClr val="000000">
                      <a:alpha val="65000"/>
                    </a:srgbClr>
                  </a:innerShdw>
                </a:effectLst>
              </a:rPr>
              <a:t>انكلزا</a:t>
            </a:r>
            <a:r>
              <a:rPr lang="ar-SA" sz="2800" b="1" u="sng" dirty="0" smtClean="0">
                <a:ln w="1905"/>
                <a:solidFill>
                  <a:srgbClr val="FF0000"/>
                </a:solidFill>
                <a:effectLst>
                  <a:innerShdw blurRad="69850" dist="43180" dir="5400000">
                    <a:srgbClr val="000000">
                      <a:alpha val="65000"/>
                    </a:srgbClr>
                  </a:innerShdw>
                </a:effectLst>
              </a:rPr>
              <a:t> “</a:t>
            </a:r>
          </a:p>
          <a:p>
            <a:endParaRPr lang="ar-SA" dirty="0"/>
          </a:p>
        </p:txBody>
      </p:sp>
      <p:sp>
        <p:nvSpPr>
          <p:cNvPr id="6" name="مربع نص 5"/>
          <p:cNvSpPr txBox="1"/>
          <p:nvPr/>
        </p:nvSpPr>
        <p:spPr>
          <a:xfrm>
            <a:off x="785786" y="2428868"/>
            <a:ext cx="7703716" cy="1815882"/>
          </a:xfrm>
          <a:prstGeom prst="rect">
            <a:avLst/>
          </a:prstGeom>
          <a:noFill/>
        </p:spPr>
        <p:txBody>
          <a:bodyPr wrap="square" rtlCol="1">
            <a:spAutoFit/>
          </a:bodyPr>
          <a:lstStyle/>
          <a:p>
            <a:r>
              <a:rPr lang="ar-SA" sz="2800" b="1" dirty="0" smtClean="0"/>
              <a:t>قام علماء الاجتماع بتعريف هذا العلم بعبارات كثيرة , مختصره أو مطوله الا أن هناك شبه اتفاق بين هؤلاء العلماء حول الموضوعات التي تشكل مجالات الاهتمام الرئيسيه في علم الاجتماع كما وضعها العالم أنكلزا على النحو التالي :-</a:t>
            </a:r>
            <a:endParaRPr lang="ar-SA" sz="2800" b="1" dirty="0"/>
          </a:p>
        </p:txBody>
      </p:sp>
      <p:cxnSp>
        <p:nvCxnSpPr>
          <p:cNvPr id="8" name="رابط مستقيم 7"/>
          <p:cNvCxnSpPr/>
          <p:nvPr/>
        </p:nvCxnSpPr>
        <p:spPr>
          <a:xfrm>
            <a:off x="1142976" y="4643446"/>
            <a:ext cx="7128792" cy="0"/>
          </a:xfrm>
          <a:prstGeom prst="line">
            <a:avLst/>
          </a:prstGeom>
        </p:spPr>
        <p:style>
          <a:lnRef idx="2">
            <a:schemeClr val="dk1"/>
          </a:lnRef>
          <a:fillRef idx="0">
            <a:schemeClr val="dk1"/>
          </a:fillRef>
          <a:effectRef idx="1">
            <a:schemeClr val="dk1"/>
          </a:effectRef>
          <a:fontRef idx="minor">
            <a:schemeClr val="tx1"/>
          </a:fontRef>
        </p:style>
      </p:cxnSp>
      <p:cxnSp>
        <p:nvCxnSpPr>
          <p:cNvPr id="10" name="رابط كسهم مستقيم 9"/>
          <p:cNvCxnSpPr/>
          <p:nvPr/>
        </p:nvCxnSpPr>
        <p:spPr>
          <a:xfrm rot="5400000">
            <a:off x="7820088" y="4967258"/>
            <a:ext cx="79208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رابط كسهم مستقيم 10"/>
          <p:cNvCxnSpPr/>
          <p:nvPr/>
        </p:nvCxnSpPr>
        <p:spPr>
          <a:xfrm rot="5400000">
            <a:off x="3034882" y="4966118"/>
            <a:ext cx="504056"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رابط كسهم مستقيم 11"/>
          <p:cNvCxnSpPr/>
          <p:nvPr/>
        </p:nvCxnSpPr>
        <p:spPr>
          <a:xfrm rot="5400000">
            <a:off x="927176" y="4930684"/>
            <a:ext cx="57606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رابط كسهم مستقيم 12"/>
          <p:cNvCxnSpPr/>
          <p:nvPr/>
        </p:nvCxnSpPr>
        <p:spPr>
          <a:xfrm rot="5400000">
            <a:off x="5570646" y="5002122"/>
            <a:ext cx="57606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8" name="مربع نص 17"/>
          <p:cNvSpPr txBox="1"/>
          <p:nvPr/>
        </p:nvSpPr>
        <p:spPr>
          <a:xfrm>
            <a:off x="7164288" y="5500702"/>
            <a:ext cx="1512168" cy="707886"/>
          </a:xfrm>
          <a:prstGeom prst="rect">
            <a:avLst/>
          </a:prstGeom>
          <a:noFill/>
        </p:spPr>
        <p:txBody>
          <a:bodyPr wrap="square" rtlCol="1">
            <a:spAutoFit/>
          </a:bodyPr>
          <a:lstStyle/>
          <a:p>
            <a:r>
              <a:rPr lang="ar-SA" sz="2000" b="1" dirty="0" smtClean="0"/>
              <a:t>التحليل السوسيولوجي </a:t>
            </a:r>
            <a:endParaRPr lang="ar-SA" sz="2000" b="1" dirty="0"/>
          </a:p>
        </p:txBody>
      </p:sp>
      <p:sp>
        <p:nvSpPr>
          <p:cNvPr id="19" name="مربع نص 18"/>
          <p:cNvSpPr txBox="1"/>
          <p:nvPr/>
        </p:nvSpPr>
        <p:spPr>
          <a:xfrm>
            <a:off x="5004048" y="5517232"/>
            <a:ext cx="1800200" cy="707886"/>
          </a:xfrm>
          <a:prstGeom prst="rect">
            <a:avLst/>
          </a:prstGeom>
          <a:noFill/>
        </p:spPr>
        <p:txBody>
          <a:bodyPr wrap="square" rtlCol="1">
            <a:spAutoFit/>
          </a:bodyPr>
          <a:lstStyle/>
          <a:p>
            <a:r>
              <a:rPr lang="ar-SA" sz="2000" b="1" dirty="0" smtClean="0"/>
              <a:t>الوحدات الأساسية للحياة الاجتماعية </a:t>
            </a:r>
            <a:endParaRPr lang="ar-SA" sz="2000" b="1" dirty="0"/>
          </a:p>
        </p:txBody>
      </p:sp>
      <p:sp>
        <p:nvSpPr>
          <p:cNvPr id="20" name="مربع نص 19"/>
          <p:cNvSpPr txBox="1"/>
          <p:nvPr/>
        </p:nvSpPr>
        <p:spPr>
          <a:xfrm>
            <a:off x="2339752" y="5445224"/>
            <a:ext cx="1584176" cy="707886"/>
          </a:xfrm>
          <a:prstGeom prst="rect">
            <a:avLst/>
          </a:prstGeom>
          <a:noFill/>
        </p:spPr>
        <p:txBody>
          <a:bodyPr wrap="square" rtlCol="1">
            <a:spAutoFit/>
          </a:bodyPr>
          <a:lstStyle/>
          <a:p>
            <a:r>
              <a:rPr lang="ar-SA" sz="2000" b="1" dirty="0" smtClean="0"/>
              <a:t>النظم الاجتماعية الأساسية </a:t>
            </a:r>
            <a:endParaRPr lang="ar-SA" sz="2000" b="1" dirty="0"/>
          </a:p>
        </p:txBody>
      </p:sp>
      <p:sp>
        <p:nvSpPr>
          <p:cNvPr id="21" name="مربع نص 20"/>
          <p:cNvSpPr txBox="1"/>
          <p:nvPr/>
        </p:nvSpPr>
        <p:spPr>
          <a:xfrm>
            <a:off x="357158" y="5572140"/>
            <a:ext cx="1368152" cy="1015663"/>
          </a:xfrm>
          <a:prstGeom prst="rect">
            <a:avLst/>
          </a:prstGeom>
          <a:noFill/>
        </p:spPr>
        <p:txBody>
          <a:bodyPr wrap="square" rtlCol="1">
            <a:spAutoFit/>
          </a:bodyPr>
          <a:lstStyle/>
          <a:p>
            <a:r>
              <a:rPr lang="ar-SA" sz="2000" b="1" dirty="0" smtClean="0"/>
              <a:t>العمليات الاجتماعية الأساسية</a:t>
            </a:r>
            <a:endParaRPr lang="ar-SA" sz="2000" b="1" dirty="0"/>
          </a:p>
        </p:txBody>
      </p:sp>
      <p:sp>
        <p:nvSpPr>
          <p:cNvPr id="16" name="مربع نص 15"/>
          <p:cNvSpPr txBox="1"/>
          <p:nvPr/>
        </p:nvSpPr>
        <p:spPr>
          <a:xfrm>
            <a:off x="7786710" y="5143512"/>
            <a:ext cx="285752" cy="369332"/>
          </a:xfrm>
          <a:prstGeom prst="rect">
            <a:avLst/>
          </a:prstGeom>
          <a:noFill/>
        </p:spPr>
        <p:txBody>
          <a:bodyPr wrap="square" rtlCol="1">
            <a:spAutoFit/>
          </a:bodyPr>
          <a:lstStyle/>
          <a:p>
            <a:r>
              <a:rPr lang="ar-SA" dirty="0" smtClean="0"/>
              <a:t>1</a:t>
            </a:r>
            <a:endParaRPr lang="ar-SA" dirty="0"/>
          </a:p>
        </p:txBody>
      </p:sp>
      <p:sp>
        <p:nvSpPr>
          <p:cNvPr id="17" name="مربع نص 16"/>
          <p:cNvSpPr txBox="1"/>
          <p:nvPr/>
        </p:nvSpPr>
        <p:spPr>
          <a:xfrm>
            <a:off x="5214942" y="5143512"/>
            <a:ext cx="500066" cy="369332"/>
          </a:xfrm>
          <a:prstGeom prst="rect">
            <a:avLst/>
          </a:prstGeom>
          <a:noFill/>
        </p:spPr>
        <p:txBody>
          <a:bodyPr wrap="square" rtlCol="1">
            <a:spAutoFit/>
          </a:bodyPr>
          <a:lstStyle/>
          <a:p>
            <a:r>
              <a:rPr lang="ar-SA" dirty="0" smtClean="0"/>
              <a:t>2</a:t>
            </a:r>
            <a:endParaRPr lang="ar-SA" dirty="0"/>
          </a:p>
        </p:txBody>
      </p:sp>
      <p:sp>
        <p:nvSpPr>
          <p:cNvPr id="22" name="مربع نص 21"/>
          <p:cNvSpPr txBox="1"/>
          <p:nvPr/>
        </p:nvSpPr>
        <p:spPr>
          <a:xfrm>
            <a:off x="2643174" y="5214950"/>
            <a:ext cx="500066" cy="369332"/>
          </a:xfrm>
          <a:prstGeom prst="rect">
            <a:avLst/>
          </a:prstGeom>
          <a:noFill/>
        </p:spPr>
        <p:txBody>
          <a:bodyPr wrap="square" rtlCol="1">
            <a:spAutoFit/>
          </a:bodyPr>
          <a:lstStyle/>
          <a:p>
            <a:r>
              <a:rPr lang="ar-SA" dirty="0" smtClean="0"/>
              <a:t>3</a:t>
            </a:r>
            <a:endParaRPr lang="ar-SA" dirty="0"/>
          </a:p>
        </p:txBody>
      </p:sp>
      <p:sp>
        <p:nvSpPr>
          <p:cNvPr id="23" name="مربع نص 22"/>
          <p:cNvSpPr txBox="1"/>
          <p:nvPr/>
        </p:nvSpPr>
        <p:spPr>
          <a:xfrm>
            <a:off x="500034" y="5072074"/>
            <a:ext cx="642942" cy="369332"/>
          </a:xfrm>
          <a:prstGeom prst="rect">
            <a:avLst/>
          </a:prstGeom>
          <a:noFill/>
        </p:spPr>
        <p:txBody>
          <a:bodyPr wrap="square" rtlCol="1">
            <a:spAutoFit/>
          </a:bodyPr>
          <a:lstStyle/>
          <a:p>
            <a:r>
              <a:rPr lang="ar-SA" b="1" dirty="0" smtClean="0"/>
              <a:t>4</a:t>
            </a:r>
            <a:endParaRPr lang="ar-SA" b="1" dirty="0"/>
          </a:p>
        </p:txBody>
      </p:sp>
    </p:spTree>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9218" name="Picture 2" descr="E:\اطارات\draw.jpg"/>
          <p:cNvPicPr>
            <a:picLocks noChangeAspect="1" noChangeArrowheads="1"/>
          </p:cNvPicPr>
          <p:nvPr/>
        </p:nvPicPr>
        <p:blipFill>
          <a:blip r:embed="rId2" cstate="print"/>
          <a:srcRect/>
          <a:stretch>
            <a:fillRect/>
          </a:stretch>
        </p:blipFill>
        <p:spPr bwMode="auto">
          <a:xfrm>
            <a:off x="-180528" y="-1"/>
            <a:ext cx="9324528" cy="6856983"/>
          </a:xfrm>
          <a:prstGeom prst="rect">
            <a:avLst/>
          </a:prstGeom>
          <a:noFill/>
        </p:spPr>
      </p:pic>
      <p:sp>
        <p:nvSpPr>
          <p:cNvPr id="5" name="مربع نص 4"/>
          <p:cNvSpPr txBox="1"/>
          <p:nvPr/>
        </p:nvSpPr>
        <p:spPr>
          <a:xfrm>
            <a:off x="683568" y="1268760"/>
            <a:ext cx="7560840" cy="4401205"/>
          </a:xfrm>
          <a:prstGeom prst="rect">
            <a:avLst/>
          </a:prstGeom>
          <a:noFill/>
        </p:spPr>
        <p:txBody>
          <a:bodyPr wrap="square" rtlCol="1">
            <a:spAutoFit/>
          </a:bodyPr>
          <a:lstStyle/>
          <a:p>
            <a:pPr marL="342900" indent="-342900">
              <a:buAutoNum type="arabic1Minus"/>
            </a:pPr>
            <a:r>
              <a:rPr lang="ar-SA" sz="3600" b="1" u="sng" dirty="0" smtClean="0">
                <a:solidFill>
                  <a:srgbClr val="FF0000"/>
                </a:solidFill>
              </a:rPr>
              <a:t>التحليل السوسيولوجي </a:t>
            </a:r>
            <a:r>
              <a:rPr lang="ar-SA" sz="3600" b="1" dirty="0" smtClean="0"/>
              <a:t>:- </a:t>
            </a:r>
          </a:p>
          <a:p>
            <a:pPr marL="342900" indent="-342900"/>
            <a:r>
              <a:rPr lang="ar-SA" sz="3600" b="1" dirty="0" smtClean="0"/>
              <a:t> </a:t>
            </a:r>
            <a:r>
              <a:rPr lang="ar-SA" sz="3200" b="1" dirty="0" smtClean="0"/>
              <a:t>ويتضمن دراسة الثقافة الانسانيه والمجتمع وتحديد المنظور (السوسيولوجي ) </a:t>
            </a:r>
            <a:r>
              <a:rPr lang="ar-SA" sz="3200" b="1" dirty="0" err="1" smtClean="0"/>
              <a:t>و</a:t>
            </a:r>
            <a:r>
              <a:rPr lang="ar-SA" sz="3200" b="1" dirty="0" smtClean="0"/>
              <a:t> أبعاد المنهج العلمي المتبع في الدراسة </a:t>
            </a:r>
          </a:p>
          <a:p>
            <a:pPr marL="342900" indent="-342900"/>
            <a:r>
              <a:rPr lang="ar-SA" sz="3600" b="1" dirty="0" smtClean="0"/>
              <a:t> ب </a:t>
            </a:r>
            <a:r>
              <a:rPr lang="ar-SA" sz="3600" b="1" u="sng" dirty="0" smtClean="0">
                <a:solidFill>
                  <a:srgbClr val="FF0000"/>
                </a:solidFill>
              </a:rPr>
              <a:t>الوحدات الأساسية للحياة الاجتماعية </a:t>
            </a:r>
            <a:r>
              <a:rPr lang="ar-SA" sz="3600" b="1" dirty="0" smtClean="0"/>
              <a:t>: ويتضمن الأفعال والعلاقات الاجتماعية , والشخصية الانسانيه والجماعات المحلية </a:t>
            </a:r>
            <a:r>
              <a:rPr lang="ar-SA" sz="3600" b="1" dirty="0" err="1" smtClean="0"/>
              <a:t>و</a:t>
            </a:r>
            <a:r>
              <a:rPr lang="ar-SA" sz="3600" b="1" dirty="0" smtClean="0"/>
              <a:t> التنظيمات والسكان والمجتمع .</a:t>
            </a:r>
          </a:p>
        </p:txBody>
      </p:sp>
    </p:spTree>
  </p:cSld>
  <p:clrMapOvr>
    <a:masterClrMapping/>
  </p:clrMapOvr>
  <p:transition spd="med">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9218" name="Picture 2" descr="E:\اطارات\draw.jpg"/>
          <p:cNvPicPr>
            <a:picLocks noChangeAspect="1" noChangeArrowheads="1"/>
          </p:cNvPicPr>
          <p:nvPr/>
        </p:nvPicPr>
        <p:blipFill>
          <a:blip r:embed="rId2" cstate="print"/>
          <a:srcRect/>
          <a:stretch>
            <a:fillRect/>
          </a:stretch>
        </p:blipFill>
        <p:spPr bwMode="auto">
          <a:xfrm>
            <a:off x="-180528" y="-1"/>
            <a:ext cx="9324528" cy="6856983"/>
          </a:xfrm>
          <a:prstGeom prst="rect">
            <a:avLst/>
          </a:prstGeom>
          <a:noFill/>
        </p:spPr>
      </p:pic>
      <p:sp>
        <p:nvSpPr>
          <p:cNvPr id="5" name="مربع نص 4"/>
          <p:cNvSpPr txBox="1"/>
          <p:nvPr/>
        </p:nvSpPr>
        <p:spPr>
          <a:xfrm>
            <a:off x="683568" y="1268760"/>
            <a:ext cx="7560840" cy="4401205"/>
          </a:xfrm>
          <a:prstGeom prst="rect">
            <a:avLst/>
          </a:prstGeom>
          <a:noFill/>
        </p:spPr>
        <p:txBody>
          <a:bodyPr wrap="square" rtlCol="1">
            <a:spAutoFit/>
          </a:bodyPr>
          <a:lstStyle/>
          <a:p>
            <a:pPr marL="342900" indent="-342900">
              <a:buAutoNum type="arabic1Minus"/>
            </a:pPr>
            <a:r>
              <a:rPr lang="ar-SA" sz="3600" b="1" u="sng" dirty="0" smtClean="0">
                <a:solidFill>
                  <a:srgbClr val="FF0000"/>
                </a:solidFill>
              </a:rPr>
              <a:t>التحليل السوسيولوجي </a:t>
            </a:r>
            <a:r>
              <a:rPr lang="ar-SA" sz="3600" b="1" dirty="0" smtClean="0"/>
              <a:t>:- </a:t>
            </a:r>
          </a:p>
          <a:p>
            <a:pPr marL="342900" indent="-342900"/>
            <a:r>
              <a:rPr lang="ar-SA" sz="3600" b="1" dirty="0" smtClean="0"/>
              <a:t> </a:t>
            </a:r>
            <a:r>
              <a:rPr lang="ar-SA" sz="3200" b="1" dirty="0" smtClean="0"/>
              <a:t>ويتضمن دراسة الثقافة الانسانيه والمجتمع وتحديد المنظور (السوسيولوجي ) </a:t>
            </a:r>
            <a:r>
              <a:rPr lang="ar-SA" sz="3200" b="1" dirty="0" err="1" smtClean="0"/>
              <a:t>و</a:t>
            </a:r>
            <a:r>
              <a:rPr lang="ar-SA" sz="3200" b="1" dirty="0" smtClean="0"/>
              <a:t> أبعاد المنهج العلمي المتبع في الدراسة </a:t>
            </a:r>
          </a:p>
          <a:p>
            <a:pPr marL="342900" indent="-342900"/>
            <a:r>
              <a:rPr lang="ar-SA" sz="3600" b="1" dirty="0" smtClean="0"/>
              <a:t> ب </a:t>
            </a:r>
            <a:r>
              <a:rPr lang="ar-SA" sz="3600" b="1" u="sng" dirty="0" smtClean="0">
                <a:solidFill>
                  <a:srgbClr val="FF0000"/>
                </a:solidFill>
              </a:rPr>
              <a:t>الوحدات الأساسية للحياة الاجتماعية </a:t>
            </a:r>
            <a:r>
              <a:rPr lang="ar-SA" sz="3600" b="1" dirty="0" smtClean="0"/>
              <a:t>: ويتضمن الأفعال والعلاقات الاجتماعية , والشخصية الانسانيه والجماعات المحلية </a:t>
            </a:r>
            <a:r>
              <a:rPr lang="ar-SA" sz="3600" b="1" dirty="0" err="1" smtClean="0"/>
              <a:t>و</a:t>
            </a:r>
            <a:r>
              <a:rPr lang="ar-SA" sz="3600" b="1" dirty="0" smtClean="0"/>
              <a:t> التنظيمات والسكان والمجتمع .</a:t>
            </a:r>
          </a:p>
        </p:txBody>
      </p:sp>
    </p:spTree>
  </p:cSld>
  <p:clrMapOvr>
    <a:masterClrMapping/>
  </p:clrMapOvr>
  <p:transition spd="med">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9218" name="Picture 2" descr="E:\اطارات\draw.jpg"/>
          <p:cNvPicPr>
            <a:picLocks noChangeAspect="1" noChangeArrowheads="1"/>
          </p:cNvPicPr>
          <p:nvPr/>
        </p:nvPicPr>
        <p:blipFill>
          <a:blip r:embed="rId2" cstate="print"/>
          <a:srcRect/>
          <a:stretch>
            <a:fillRect/>
          </a:stretch>
        </p:blipFill>
        <p:spPr bwMode="auto">
          <a:xfrm>
            <a:off x="-180528" y="-1"/>
            <a:ext cx="9324528" cy="6856983"/>
          </a:xfrm>
          <a:prstGeom prst="rect">
            <a:avLst/>
          </a:prstGeom>
          <a:noFill/>
        </p:spPr>
      </p:pic>
      <p:sp>
        <p:nvSpPr>
          <p:cNvPr id="5" name="مربع نص 4"/>
          <p:cNvSpPr txBox="1"/>
          <p:nvPr/>
        </p:nvSpPr>
        <p:spPr>
          <a:xfrm>
            <a:off x="683568" y="1268760"/>
            <a:ext cx="7560840" cy="5078313"/>
          </a:xfrm>
          <a:prstGeom prst="rect">
            <a:avLst/>
          </a:prstGeom>
          <a:noFill/>
        </p:spPr>
        <p:txBody>
          <a:bodyPr wrap="square" rtlCol="1">
            <a:spAutoFit/>
          </a:bodyPr>
          <a:lstStyle/>
          <a:p>
            <a:pPr marL="342900" indent="-342900"/>
            <a:r>
              <a:rPr lang="ar-SA" sz="3200" b="1" dirty="0" smtClean="0"/>
              <a:t>   </a:t>
            </a:r>
            <a:r>
              <a:rPr lang="ar-SA" sz="3600" b="1" dirty="0" smtClean="0"/>
              <a:t>ج- </a:t>
            </a:r>
            <a:r>
              <a:rPr lang="ar-SA" sz="3600" b="1" u="sng" dirty="0" smtClean="0">
                <a:solidFill>
                  <a:srgbClr val="FF0000"/>
                </a:solidFill>
              </a:rPr>
              <a:t>النظم الاجتماعية الاساسيه </a:t>
            </a:r>
            <a:r>
              <a:rPr lang="ar-SA" sz="3600" b="1" dirty="0" smtClean="0"/>
              <a:t>: وتتضمن نظام الأسرة والقرابة , النظام الاقتصادي , النظام السياسي . والنظام الديني , والنظام التربوي . والنظام الترويحي , والنظام الجمالي .</a:t>
            </a:r>
          </a:p>
          <a:p>
            <a:pPr marL="342900" indent="-342900"/>
            <a:r>
              <a:rPr lang="ar-SA" sz="3600" b="1" dirty="0" err="1" smtClean="0"/>
              <a:t>دـ</a:t>
            </a:r>
            <a:r>
              <a:rPr lang="ar-SA" sz="3600" b="1" dirty="0" smtClean="0"/>
              <a:t>  </a:t>
            </a:r>
            <a:r>
              <a:rPr lang="ar-SA" sz="3600" b="1" u="sng" dirty="0" smtClean="0">
                <a:solidFill>
                  <a:srgbClr val="FF0000"/>
                </a:solidFill>
              </a:rPr>
              <a:t>العمليات الاجتماعية الأساسية </a:t>
            </a:r>
            <a:r>
              <a:rPr lang="ar-SA" sz="3600" b="1" dirty="0" smtClean="0"/>
              <a:t>:- وتتضمن عمليات التباين والتدرج والتعاون والتوافق والاتصال والتنشئة ألاجتماعيه والضبط الاجتماعي , والانحراف الاجتماعي والتكامل الاجتماعي والتغير الاجتماعي 0</a:t>
            </a:r>
          </a:p>
        </p:txBody>
      </p:sp>
    </p:spTree>
  </p:cSld>
  <p:clrMapOvr>
    <a:masterClrMapping/>
  </p:clrMapOvr>
  <p:transition spd="med">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21198956727.gif"/>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spd="med">
    <p:zoom/>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475</TotalTime>
  <Words>2498</Words>
  <Application>Microsoft Office PowerPoint</Application>
  <PresentationFormat>عرض على الشاشة (3:4)‏</PresentationFormat>
  <Paragraphs>204</Paragraphs>
  <Slides>39</Slides>
  <Notes>0</Notes>
  <HiddenSlides>1</HiddenSlides>
  <MMClips>0</MMClips>
  <ScaleCrop>false</ScaleCrop>
  <HeadingPairs>
    <vt:vector size="4" baseType="variant">
      <vt:variant>
        <vt:lpstr>سمة</vt:lpstr>
      </vt:variant>
      <vt:variant>
        <vt:i4>1</vt:i4>
      </vt:variant>
      <vt:variant>
        <vt:lpstr>عناوين الشرائح</vt:lpstr>
      </vt:variant>
      <vt:variant>
        <vt:i4>39</vt:i4>
      </vt:variant>
    </vt:vector>
  </HeadingPairs>
  <TitlesOfParts>
    <vt:vector size="40" baseType="lpstr">
      <vt:lpstr>سمة Office</vt:lpstr>
      <vt:lpstr>الشريحة 1</vt:lpstr>
      <vt:lpstr>الشريحة 2</vt:lpstr>
      <vt:lpstr>الشريحة 3</vt:lpstr>
      <vt:lpstr>الشريحة 4</vt:lpstr>
      <vt:lpstr>الشريحة 5</vt:lpstr>
      <vt:lpstr>الشريحة 6</vt:lpstr>
      <vt:lpstr>فوائد النوم في الظلام </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د. موزه الكعبي</cp:lastModifiedBy>
  <cp:revision>64</cp:revision>
  <dcterms:created xsi:type="dcterms:W3CDTF">2010-11-13T11:56:17Z</dcterms:created>
  <dcterms:modified xsi:type="dcterms:W3CDTF">2011-09-19T18:16:45Z</dcterms:modified>
</cp:coreProperties>
</file>