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28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81F951B2-12A1-4B05-819C-7DA6BFE3C0DC}" type="datetimeFigureOut">
              <a:rPr lang="ar-SA" smtClean="0"/>
              <a:pPr/>
              <a:t>08/05/1433</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81F951B2-12A1-4B05-819C-7DA6BFE3C0DC}" type="datetimeFigureOut">
              <a:rPr lang="ar-SA" smtClean="0"/>
              <a:pPr/>
              <a:t>08/05/1433</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6C19ECD0-C29A-4002-B048-CD5C6239281C}"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6C19ECD0-C29A-4002-B048-CD5C6239281C}"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81F951B2-12A1-4B05-819C-7DA6BFE3C0DC}" type="datetimeFigureOut">
              <a:rPr lang="ar-SA" smtClean="0"/>
              <a:pPr/>
              <a:t>08/05/1433</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81F951B2-12A1-4B05-819C-7DA6BFE3C0DC}" type="datetimeFigureOut">
              <a:rPr lang="ar-SA" smtClean="0"/>
              <a:pPr/>
              <a:t>08/05/1433</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1F951B2-12A1-4B05-819C-7DA6BFE3C0DC}" type="datetimeFigureOut">
              <a:rPr lang="ar-SA" smtClean="0"/>
              <a:pPr/>
              <a:t>08/05/1433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1F951B2-12A1-4B05-819C-7DA6BFE3C0DC}" type="datetimeFigureOut">
              <a:rPr lang="ar-SA" smtClean="0"/>
              <a:pPr/>
              <a:t>08/05/1433</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C19ECD0-C29A-4002-B048-CD5C6239281C}"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مستدير الزوايا 6"/>
          <p:cNvSpPr/>
          <p:nvPr/>
        </p:nvSpPr>
        <p:spPr>
          <a:xfrm>
            <a:off x="1643042" y="3000372"/>
            <a:ext cx="6286544" cy="714380"/>
          </a:xfrm>
          <a:prstGeom prst="roundRect">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dirty="0"/>
          </a:p>
        </p:txBody>
      </p:sp>
      <p:sp>
        <p:nvSpPr>
          <p:cNvPr id="4" name="مربع نص 3"/>
          <p:cNvSpPr txBox="1"/>
          <p:nvPr/>
        </p:nvSpPr>
        <p:spPr>
          <a:xfrm>
            <a:off x="1285852" y="1071546"/>
            <a:ext cx="7072362" cy="523220"/>
          </a:xfrm>
          <a:prstGeom prst="rect">
            <a:avLst/>
          </a:prstGeom>
          <a:noFill/>
        </p:spPr>
        <p:txBody>
          <a:bodyPr wrap="square" rtlCol="1">
            <a:spAutoFit/>
          </a:bodyPr>
          <a:lstStyle/>
          <a:p>
            <a:r>
              <a:rPr lang="ar-SA" sz="2800" dirty="0" smtClean="0">
                <a:solidFill>
                  <a:schemeClr val="accent1">
                    <a:lumMod val="90000"/>
                  </a:schemeClr>
                </a:solidFill>
              </a:rPr>
              <a:t>الشعر العربي الحديث : </a:t>
            </a:r>
            <a:endParaRPr lang="ar-SA" sz="2800" dirty="0">
              <a:solidFill>
                <a:schemeClr val="accent1">
                  <a:lumMod val="90000"/>
                </a:schemeClr>
              </a:solidFill>
            </a:endParaRPr>
          </a:p>
        </p:txBody>
      </p:sp>
      <p:sp>
        <p:nvSpPr>
          <p:cNvPr id="5" name="مربع نص 4"/>
          <p:cNvSpPr txBox="1"/>
          <p:nvPr/>
        </p:nvSpPr>
        <p:spPr>
          <a:xfrm>
            <a:off x="1500166" y="2928934"/>
            <a:ext cx="6357982" cy="707886"/>
          </a:xfrm>
          <a:prstGeom prst="rect">
            <a:avLst/>
          </a:prstGeom>
          <a:noFill/>
        </p:spPr>
        <p:txBody>
          <a:bodyPr wrap="square" rtlCol="1">
            <a:spAutoFit/>
          </a:bodyPr>
          <a:lstStyle/>
          <a:p>
            <a:r>
              <a:rPr lang="ar-SA" sz="4000" dirty="0" smtClean="0">
                <a:solidFill>
                  <a:schemeClr val="accent1">
                    <a:lumMod val="25000"/>
                  </a:schemeClr>
                </a:solidFill>
              </a:rPr>
              <a:t>التغني بالحرية : في شعر خليل مطران </a:t>
            </a:r>
            <a:endParaRPr lang="ar-SA" sz="4000" dirty="0">
              <a:solidFill>
                <a:schemeClr val="accent1">
                  <a:lumMod val="25000"/>
                </a:schemeClr>
              </a:solidFill>
            </a:endParaRPr>
          </a:p>
        </p:txBody>
      </p:sp>
      <p:sp>
        <p:nvSpPr>
          <p:cNvPr id="6" name="مربع نص 5"/>
          <p:cNvSpPr txBox="1"/>
          <p:nvPr/>
        </p:nvSpPr>
        <p:spPr>
          <a:xfrm>
            <a:off x="-1357354" y="5429264"/>
            <a:ext cx="4929222" cy="400110"/>
          </a:xfrm>
          <a:prstGeom prst="rect">
            <a:avLst/>
          </a:prstGeom>
          <a:noFill/>
        </p:spPr>
        <p:txBody>
          <a:bodyPr wrap="square" rtlCol="1">
            <a:spAutoFit/>
          </a:bodyPr>
          <a:lstStyle/>
          <a:p>
            <a:r>
              <a:rPr lang="ar-SA" sz="2000" dirty="0" smtClean="0">
                <a:solidFill>
                  <a:schemeClr val="accent1">
                    <a:lumMod val="90000"/>
                  </a:schemeClr>
                </a:solidFill>
              </a:rPr>
              <a:t>بإشراف الدكتورة : حورية العتيبي  </a:t>
            </a:r>
            <a:endParaRPr lang="ar-SA" sz="2000" dirty="0">
              <a:solidFill>
                <a:schemeClr val="accent1">
                  <a:lumMod val="9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1000108"/>
            <a:ext cx="7929618" cy="4524315"/>
          </a:xfrm>
          <a:prstGeom prst="rect">
            <a:avLst/>
          </a:prstGeom>
          <a:noFill/>
        </p:spPr>
        <p:txBody>
          <a:bodyPr wrap="square" rtlCol="1">
            <a:spAutoFit/>
          </a:bodyPr>
          <a:lstStyle/>
          <a:p>
            <a:r>
              <a:rPr lang="ar-SA" sz="2400" b="1" dirty="0">
                <a:solidFill>
                  <a:srgbClr val="FFFF00"/>
                </a:solidFill>
              </a:rPr>
              <a:t> الحرية عند العرب في العصر الجاهلي</a:t>
            </a:r>
            <a:r>
              <a:rPr lang="ar-SA" sz="2400" b="1" dirty="0" smtClean="0">
                <a:solidFill>
                  <a:srgbClr val="FFFF00"/>
                </a:solidFill>
              </a:rPr>
              <a:t>:</a:t>
            </a:r>
          </a:p>
          <a:p>
            <a:endParaRPr lang="en-US" sz="2400" dirty="0">
              <a:solidFill>
                <a:srgbClr val="FFFF00"/>
              </a:solidFill>
            </a:endParaRPr>
          </a:p>
          <a:p>
            <a:r>
              <a:rPr lang="ar-SA" sz="2400" dirty="0">
                <a:solidFill>
                  <a:srgbClr val="FFFF00"/>
                </a:solidFill>
              </a:rPr>
              <a:t>آمن العربي الجاهلي بحريته منذ القدم وكان </a:t>
            </a:r>
            <a:r>
              <a:rPr lang="ar-SA" sz="2400" dirty="0" err="1" smtClean="0">
                <a:solidFill>
                  <a:srgbClr val="FFFF00"/>
                </a:solidFill>
              </a:rPr>
              <a:t>لقبيلتة</a:t>
            </a:r>
            <a:r>
              <a:rPr lang="ar-SA" sz="2400" dirty="0" smtClean="0">
                <a:solidFill>
                  <a:srgbClr val="FFFF00"/>
                </a:solidFill>
              </a:rPr>
              <a:t> </a:t>
            </a:r>
            <a:r>
              <a:rPr lang="ar-SA" sz="2400" dirty="0">
                <a:solidFill>
                  <a:srgbClr val="FFFF00"/>
                </a:solidFill>
              </a:rPr>
              <a:t>حقوق </a:t>
            </a:r>
            <a:r>
              <a:rPr lang="ar-SA" sz="2400" dirty="0" smtClean="0">
                <a:solidFill>
                  <a:srgbClr val="FFFF00"/>
                </a:solidFill>
              </a:rPr>
              <a:t>علية.</a:t>
            </a:r>
            <a:endParaRPr lang="en-US" sz="2400" dirty="0">
              <a:solidFill>
                <a:srgbClr val="FFFF00"/>
              </a:solidFill>
            </a:endParaRPr>
          </a:p>
          <a:p>
            <a:r>
              <a:rPr lang="ar-SA" sz="2400" dirty="0">
                <a:solidFill>
                  <a:srgbClr val="FFFF00"/>
                </a:solidFill>
              </a:rPr>
              <a:t> فالحرية وسلطة القبيلة كانت من أهم </a:t>
            </a:r>
            <a:r>
              <a:rPr lang="ar-SA" sz="2400" dirty="0" smtClean="0">
                <a:solidFill>
                  <a:srgbClr val="FFFF00"/>
                </a:solidFill>
              </a:rPr>
              <a:t>ما يحرص </a:t>
            </a:r>
            <a:r>
              <a:rPr lang="ar-SA" sz="2400" dirty="0">
                <a:solidFill>
                  <a:srgbClr val="FFFF00"/>
                </a:solidFill>
              </a:rPr>
              <a:t>عليه العربي </a:t>
            </a:r>
            <a:r>
              <a:rPr lang="ar-SA" sz="2400" dirty="0" smtClean="0">
                <a:solidFill>
                  <a:srgbClr val="FFFF00"/>
                </a:solidFill>
              </a:rPr>
              <a:t> </a:t>
            </a:r>
            <a:r>
              <a:rPr lang="ar-SA" sz="2400" dirty="0" smtClean="0">
                <a:solidFill>
                  <a:srgbClr val="FFFF00"/>
                </a:solidFill>
              </a:rPr>
              <a:t>.</a:t>
            </a:r>
          </a:p>
          <a:p>
            <a:endParaRPr lang="en-US" sz="2400" dirty="0">
              <a:solidFill>
                <a:srgbClr val="FFFF00"/>
              </a:solidFill>
            </a:endParaRPr>
          </a:p>
          <a:p>
            <a:r>
              <a:rPr lang="ar-SA" sz="2400" b="1" dirty="0" smtClean="0">
                <a:solidFill>
                  <a:srgbClr val="FFFF00"/>
                </a:solidFill>
              </a:rPr>
              <a:t>نظرة </a:t>
            </a:r>
            <a:r>
              <a:rPr lang="ar-SA" sz="2400" b="1" dirty="0" smtClean="0">
                <a:solidFill>
                  <a:srgbClr val="FFFF00"/>
                </a:solidFill>
              </a:rPr>
              <a:t>الإسلام </a:t>
            </a:r>
            <a:r>
              <a:rPr lang="ar-SA" sz="2400" b="1" dirty="0">
                <a:solidFill>
                  <a:srgbClr val="FFFF00"/>
                </a:solidFill>
              </a:rPr>
              <a:t>للحرية</a:t>
            </a:r>
            <a:r>
              <a:rPr lang="ar-SA" sz="2400" b="1" dirty="0" smtClean="0">
                <a:solidFill>
                  <a:srgbClr val="FFFF00"/>
                </a:solidFill>
              </a:rPr>
              <a:t>:</a:t>
            </a:r>
          </a:p>
          <a:p>
            <a:endParaRPr lang="en-US" sz="2400" b="1" dirty="0">
              <a:solidFill>
                <a:srgbClr val="FFFF00"/>
              </a:solidFill>
            </a:endParaRPr>
          </a:p>
          <a:p>
            <a:r>
              <a:rPr lang="ar-SA" sz="2400" dirty="0">
                <a:solidFill>
                  <a:srgbClr val="FFFF00"/>
                </a:solidFill>
              </a:rPr>
              <a:t> حافظ الإسلام على الحرية والكرامة وجعلها من </a:t>
            </a:r>
            <a:r>
              <a:rPr lang="ar-SA" sz="2400" dirty="0" smtClean="0">
                <a:solidFill>
                  <a:srgbClr val="FFFF00"/>
                </a:solidFill>
              </a:rPr>
              <a:t>الأساسيات </a:t>
            </a:r>
            <a:r>
              <a:rPr lang="ar-SA" sz="2400" dirty="0">
                <a:solidFill>
                  <a:srgbClr val="FFFF00"/>
                </a:solidFill>
              </a:rPr>
              <a:t>في حياة الفرد والجماعة بل وجعل للمسلم حرمة ليست لسواه وسار النبي عليه الصلاة والسلام على هذا المنوال وسار خلفه أصحابه عليهم رضوان الله </a:t>
            </a:r>
            <a:r>
              <a:rPr lang="ar-SA" sz="2400" dirty="0" smtClean="0">
                <a:solidFill>
                  <a:srgbClr val="FFFF00"/>
                </a:solidFill>
              </a:rPr>
              <a:t>جميعا.</a:t>
            </a:r>
            <a:endParaRPr lang="en-US" sz="2400" dirty="0">
              <a:solidFill>
                <a:srgbClr val="FFFF00"/>
              </a:solidFill>
            </a:endParaRPr>
          </a:p>
          <a:p>
            <a:r>
              <a:rPr lang="ar-SA" sz="2400" dirty="0">
                <a:solidFill>
                  <a:srgbClr val="FFFF00"/>
                </a:solidFill>
              </a:rPr>
              <a:t> فالخلفاء الراشدين </a:t>
            </a:r>
            <a:r>
              <a:rPr lang="ar-SA" sz="2400" dirty="0" smtClean="0">
                <a:solidFill>
                  <a:srgbClr val="FFFF00"/>
                </a:solidFill>
              </a:rPr>
              <a:t>أقاموا </a:t>
            </a:r>
            <a:r>
              <a:rPr lang="ar-SA" sz="2400" dirty="0">
                <a:solidFill>
                  <a:srgbClr val="FFFF00"/>
                </a:solidFill>
              </a:rPr>
              <a:t>العدل والمساواة </a:t>
            </a:r>
            <a:r>
              <a:rPr lang="ar-SA" sz="2400" dirty="0" smtClean="0">
                <a:solidFill>
                  <a:srgbClr val="FFFF00"/>
                </a:solidFill>
              </a:rPr>
              <a:t>وجعلوا </a:t>
            </a:r>
            <a:r>
              <a:rPr lang="ar-SA" sz="2400" dirty="0">
                <a:solidFill>
                  <a:srgbClr val="FFFF00"/>
                </a:solidFill>
              </a:rPr>
              <a:t>الميزان هو التقوى بغض النظر عن النسب والجاه والمنصب وهذه قمة الحرية.</a:t>
            </a: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4" y="500042"/>
            <a:ext cx="7786742" cy="3693319"/>
          </a:xfrm>
          <a:prstGeom prst="rect">
            <a:avLst/>
          </a:prstGeom>
          <a:noFill/>
        </p:spPr>
        <p:txBody>
          <a:bodyPr wrap="square" rtlCol="1">
            <a:spAutoFit/>
          </a:bodyPr>
          <a:lstStyle/>
          <a:p>
            <a:r>
              <a:rPr lang="ar-SA" sz="2400" b="1" dirty="0">
                <a:solidFill>
                  <a:srgbClr val="FFFF00"/>
                </a:solidFill>
              </a:rPr>
              <a:t>عودة الظلم من جديد</a:t>
            </a:r>
            <a:r>
              <a:rPr lang="ar-SA" sz="2400" b="1" dirty="0" smtClean="0">
                <a:solidFill>
                  <a:srgbClr val="FFFF00"/>
                </a:solidFill>
              </a:rPr>
              <a:t>:</a:t>
            </a:r>
          </a:p>
          <a:p>
            <a:endParaRPr lang="en-US" sz="2400" dirty="0">
              <a:solidFill>
                <a:srgbClr val="FFFF00"/>
              </a:solidFill>
            </a:endParaRPr>
          </a:p>
          <a:p>
            <a:r>
              <a:rPr lang="ar-SA" sz="2400" dirty="0">
                <a:solidFill>
                  <a:srgbClr val="FFFF00"/>
                </a:solidFill>
              </a:rPr>
              <a:t>ثم تحول المجتمع في عصر بني أمية إلى ما يشبه النظم الملكية المستبدة فيعود الظلم من </a:t>
            </a:r>
            <a:r>
              <a:rPr lang="ar-SA" sz="2400" dirty="0" smtClean="0">
                <a:solidFill>
                  <a:srgbClr val="FFFF00"/>
                </a:solidFill>
              </a:rPr>
              <a:t>جديد, </a:t>
            </a:r>
            <a:r>
              <a:rPr lang="ar-SA" sz="2400" dirty="0">
                <a:solidFill>
                  <a:srgbClr val="FFFF00"/>
                </a:solidFill>
              </a:rPr>
              <a:t>ثم زادت المحنة بمجيء الدولة العثمانية التي أهدرت كل معاني الحرية وزاد الطين </a:t>
            </a:r>
            <a:r>
              <a:rPr lang="ar-SA" sz="2400" dirty="0" err="1">
                <a:solidFill>
                  <a:srgbClr val="FFFF00"/>
                </a:solidFill>
              </a:rPr>
              <a:t>بلة</a:t>
            </a:r>
            <a:r>
              <a:rPr lang="ar-SA" sz="2400" dirty="0">
                <a:solidFill>
                  <a:srgbClr val="FFFF00"/>
                </a:solidFill>
              </a:rPr>
              <a:t> بمجي الحملة الفرنسية </a:t>
            </a:r>
            <a:r>
              <a:rPr lang="ar-SA" sz="2400" dirty="0" smtClean="0">
                <a:solidFill>
                  <a:srgbClr val="FFFF00"/>
                </a:solidFill>
              </a:rPr>
              <a:t>إلى </a:t>
            </a:r>
            <a:r>
              <a:rPr lang="ar-SA" sz="2400" dirty="0" smtClean="0">
                <a:solidFill>
                  <a:srgbClr val="FFFF00"/>
                </a:solidFill>
              </a:rPr>
              <a:t>مصر.  </a:t>
            </a:r>
            <a:endParaRPr lang="en-US" sz="2400" dirty="0">
              <a:solidFill>
                <a:srgbClr val="FFFF00"/>
              </a:solidFill>
            </a:endParaRPr>
          </a:p>
          <a:p>
            <a:r>
              <a:rPr lang="ar-SA" sz="2400" dirty="0">
                <a:solidFill>
                  <a:srgbClr val="FFFF00"/>
                </a:solidFill>
              </a:rPr>
              <a:t>ثم جاءت الحملة الفرنسية التي تحرك المصريون من خلالها للتطلع للحرية ففشلوا بداية الأمر ولكنهم نجحوا عندما تحركت جموع المصريين ضد العدوان الغربي وكان على رأس هذه الجموع رفاعة الطهطاوي الذي ثار على المحتل سرا وجهرا حتى ولدت الحرية ومات الظلم.</a:t>
            </a:r>
            <a:endParaRPr lang="en-US" sz="2400" dirty="0">
              <a:solidFill>
                <a:srgbClr val="FFFF00"/>
              </a:solidFill>
            </a:endParaRPr>
          </a:p>
          <a:p>
            <a:r>
              <a:rPr lang="ar-SA" dirty="0" smtClean="0"/>
              <a:t> </a:t>
            </a:r>
            <a:endParaRPr lang="ar-SA"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571480"/>
            <a:ext cx="8001056" cy="5632311"/>
          </a:xfrm>
          <a:prstGeom prst="rect">
            <a:avLst/>
          </a:prstGeom>
          <a:noFill/>
        </p:spPr>
        <p:txBody>
          <a:bodyPr wrap="square" rtlCol="1">
            <a:spAutoFit/>
          </a:bodyPr>
          <a:lstStyle/>
          <a:p>
            <a:r>
              <a:rPr lang="ar-SA" sz="2400" b="1" dirty="0">
                <a:solidFill>
                  <a:srgbClr val="FFFF00"/>
                </a:solidFill>
              </a:rPr>
              <a:t>وقفة مع خليل مطران: </a:t>
            </a:r>
            <a:endParaRPr lang="ar-SA" sz="2400" b="1" dirty="0" smtClean="0">
              <a:solidFill>
                <a:srgbClr val="FFFF00"/>
              </a:solidFill>
            </a:endParaRPr>
          </a:p>
          <a:p>
            <a:endParaRPr lang="en-US" sz="2400" dirty="0">
              <a:solidFill>
                <a:srgbClr val="FFFF00"/>
              </a:solidFill>
            </a:endParaRPr>
          </a:p>
          <a:p>
            <a:r>
              <a:rPr lang="ar-SA" sz="2400" dirty="0">
                <a:solidFill>
                  <a:srgbClr val="FFFF00"/>
                </a:solidFill>
              </a:rPr>
              <a:t> ولد مطران في لبنان وقد كانت واقعة تحت سيطرة الطغيان العثماني المتمثل في شخصية الخليفة </a:t>
            </a:r>
            <a:r>
              <a:rPr lang="ar-SA" sz="2400" dirty="0" smtClean="0">
                <a:solidFill>
                  <a:srgbClr val="FFFF00"/>
                </a:solidFill>
              </a:rPr>
              <a:t>عبد الحميد </a:t>
            </a:r>
            <a:r>
              <a:rPr lang="ar-SA" sz="2400" dirty="0">
                <a:solidFill>
                  <a:srgbClr val="FFFF00"/>
                </a:solidFill>
              </a:rPr>
              <a:t>الذي قضى على الحركات الوطنية وكبت الحريات </a:t>
            </a:r>
            <a:r>
              <a:rPr lang="ar-SA" sz="2400" dirty="0" smtClean="0">
                <a:solidFill>
                  <a:srgbClr val="FFFF00"/>
                </a:solidFill>
              </a:rPr>
              <a:t>.</a:t>
            </a:r>
            <a:endParaRPr lang="en-US" sz="2400" dirty="0">
              <a:solidFill>
                <a:srgbClr val="FFFF00"/>
              </a:solidFill>
            </a:endParaRPr>
          </a:p>
          <a:p>
            <a:r>
              <a:rPr lang="ar-SA" sz="2400" dirty="0">
                <a:solidFill>
                  <a:srgbClr val="FFFF00"/>
                </a:solidFill>
              </a:rPr>
              <a:t>أحس مطران ببؤس وطنه وجرى التغني بالحرية شعراً على لسانه ينادي فيه بالحرية.</a:t>
            </a:r>
            <a:endParaRPr lang="en-US" sz="2400" dirty="0">
              <a:solidFill>
                <a:srgbClr val="FFFF00"/>
              </a:solidFill>
            </a:endParaRPr>
          </a:p>
          <a:p>
            <a:r>
              <a:rPr lang="ar-SA" sz="2400" dirty="0">
                <a:solidFill>
                  <a:srgbClr val="FFFF00"/>
                </a:solidFill>
              </a:rPr>
              <a:t> علم الحاكم بذلك وهاجموا داره لكنهم لم يجدوا وثائق تدينه .</a:t>
            </a:r>
            <a:endParaRPr lang="en-US" sz="2400" dirty="0">
              <a:solidFill>
                <a:srgbClr val="FFFF00"/>
              </a:solidFill>
            </a:endParaRPr>
          </a:p>
          <a:p>
            <a:r>
              <a:rPr lang="ar-SA" sz="2400" dirty="0">
                <a:solidFill>
                  <a:srgbClr val="FFFF00"/>
                </a:solidFill>
              </a:rPr>
              <a:t> </a:t>
            </a:r>
            <a:r>
              <a:rPr lang="ar-SA" sz="2400" dirty="0" smtClean="0">
                <a:solidFill>
                  <a:srgbClr val="FFFF00"/>
                </a:solidFill>
              </a:rPr>
              <a:t>أطلقوا </a:t>
            </a:r>
            <a:r>
              <a:rPr lang="ar-SA" sz="2400" dirty="0">
                <a:solidFill>
                  <a:srgbClr val="FFFF00"/>
                </a:solidFill>
              </a:rPr>
              <a:t>سراحه بعد أن سجنوه فترة .</a:t>
            </a:r>
            <a:endParaRPr lang="en-US" sz="2400" dirty="0">
              <a:solidFill>
                <a:srgbClr val="FFFF00"/>
              </a:solidFill>
            </a:endParaRPr>
          </a:p>
          <a:p>
            <a:r>
              <a:rPr lang="ar-SA" sz="2400" dirty="0">
                <a:solidFill>
                  <a:srgbClr val="FFFF00"/>
                </a:solidFill>
              </a:rPr>
              <a:t> بعدها أرسله أهله لإكمال دراسته بباريس .</a:t>
            </a:r>
            <a:endParaRPr lang="en-US" sz="2400" dirty="0">
              <a:solidFill>
                <a:srgbClr val="FFFF00"/>
              </a:solidFill>
            </a:endParaRPr>
          </a:p>
          <a:p>
            <a:r>
              <a:rPr lang="ar-SA" sz="2400" dirty="0">
                <a:solidFill>
                  <a:srgbClr val="FFFF00"/>
                </a:solidFill>
              </a:rPr>
              <a:t> فكر في الهجرة إلى </a:t>
            </a:r>
            <a:r>
              <a:rPr lang="ar-SA" sz="2400" dirty="0" smtClean="0">
                <a:solidFill>
                  <a:srgbClr val="FFFF00"/>
                </a:solidFill>
              </a:rPr>
              <a:t>أمريكا </a:t>
            </a:r>
            <a:r>
              <a:rPr lang="ar-SA" sz="2400" dirty="0">
                <a:solidFill>
                  <a:srgbClr val="FFFF00"/>
                </a:solidFill>
              </a:rPr>
              <a:t>ولكن تراجع وفضل الهجرة إلى مصر .</a:t>
            </a:r>
            <a:endParaRPr lang="en-US" sz="2400" dirty="0">
              <a:solidFill>
                <a:srgbClr val="FFFF00"/>
              </a:solidFill>
            </a:endParaRPr>
          </a:p>
          <a:p>
            <a:r>
              <a:rPr lang="ar-SA" sz="2400" dirty="0">
                <a:solidFill>
                  <a:srgbClr val="FFFF00"/>
                </a:solidFill>
              </a:rPr>
              <a:t> اضطر إلى استخدام الرمز في شعره خوفاً من المحتل الباطش. </a:t>
            </a:r>
            <a:endParaRPr lang="en-US" sz="2400" dirty="0">
              <a:solidFill>
                <a:srgbClr val="FFFF00"/>
              </a:solidFill>
            </a:endParaRPr>
          </a:p>
          <a:p>
            <a:r>
              <a:rPr lang="ar-SA" sz="2400" dirty="0">
                <a:solidFill>
                  <a:srgbClr val="FFFF00"/>
                </a:solidFill>
              </a:rPr>
              <a:t> آثر أن يواجه الاستبداد ولكن من خلال ستار أو حجاب وأسرف على نفسه في اعتناق مذهب التقية </a:t>
            </a:r>
            <a:r>
              <a:rPr lang="ar-SA" sz="2400" dirty="0" smtClean="0">
                <a:solidFill>
                  <a:srgbClr val="FFFF00"/>
                </a:solidFill>
              </a:rPr>
              <a:t> </a:t>
            </a:r>
            <a:r>
              <a:rPr lang="ar-SA" sz="2400" dirty="0">
                <a:solidFill>
                  <a:srgbClr val="FFFF00"/>
                </a:solidFill>
              </a:rPr>
              <a:t>فهو في الظاهر يتكلم في التاريخ وفي الباطن أنما يتكلم عن حرية الشعوب المسلوبة </a:t>
            </a:r>
            <a:r>
              <a:rPr lang="ar-SA" sz="2400" dirty="0" smtClean="0">
                <a:solidFill>
                  <a:srgbClr val="FFFF00"/>
                </a:solidFill>
              </a:rPr>
              <a:t>وما ينبغي </a:t>
            </a:r>
            <a:r>
              <a:rPr lang="ar-SA" sz="2400" dirty="0">
                <a:solidFill>
                  <a:srgbClr val="FFFF00"/>
                </a:solidFill>
              </a:rPr>
              <a:t>أن تتسلح </a:t>
            </a:r>
            <a:r>
              <a:rPr lang="ar-SA" sz="2400" dirty="0" err="1">
                <a:solidFill>
                  <a:srgbClr val="FFFF00"/>
                </a:solidFill>
              </a:rPr>
              <a:t>به</a:t>
            </a:r>
            <a:r>
              <a:rPr lang="ar-SA" sz="2400" dirty="0">
                <a:solidFill>
                  <a:srgbClr val="FFFF00"/>
                </a:solidFill>
              </a:rPr>
              <a:t> للمقاومة واسترداد حريتها .</a:t>
            </a:r>
            <a:endParaRPr lang="en-US" sz="2400" dirty="0">
              <a:solidFill>
                <a:srgbClr val="FFFF00"/>
              </a:solidFill>
            </a:endParaRPr>
          </a:p>
          <a:p>
            <a:r>
              <a:rPr lang="ar-SA" sz="2400" dirty="0">
                <a:solidFill>
                  <a:schemeClr val="accent1">
                    <a:lumMod val="90000"/>
                  </a:schemeClr>
                </a:solidFill>
              </a:rPr>
              <a:t> </a:t>
            </a: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4" y="642918"/>
            <a:ext cx="7786742" cy="4801314"/>
          </a:xfrm>
          <a:prstGeom prst="rect">
            <a:avLst/>
          </a:prstGeom>
          <a:noFill/>
        </p:spPr>
        <p:txBody>
          <a:bodyPr wrap="square" rtlCol="1">
            <a:spAutoFit/>
          </a:bodyPr>
          <a:lstStyle/>
          <a:p>
            <a:r>
              <a:rPr lang="ar-SA" sz="2400" dirty="0" smtClean="0">
                <a:solidFill>
                  <a:srgbClr val="FFFF00"/>
                </a:solidFill>
              </a:rPr>
              <a:t>في مطلع القرن التاسع عشر انتصرت فرنسا على ألمانيا سنة 1806 وفي سنة 1870 ثأرت ألمانيا لنفسها ودخلت جيوشها </a:t>
            </a:r>
            <a:r>
              <a:rPr lang="ar-SA" sz="2400" dirty="0" smtClean="0">
                <a:solidFill>
                  <a:srgbClr val="FFFF00"/>
                </a:solidFill>
              </a:rPr>
              <a:t>باريس. </a:t>
            </a:r>
            <a:endParaRPr lang="en-US" sz="2400" dirty="0" smtClean="0">
              <a:solidFill>
                <a:srgbClr val="FFFF00"/>
              </a:solidFill>
            </a:endParaRPr>
          </a:p>
          <a:p>
            <a:r>
              <a:rPr lang="ar-SA" sz="2400" dirty="0" smtClean="0">
                <a:solidFill>
                  <a:srgbClr val="FFFF00"/>
                </a:solidFill>
              </a:rPr>
              <a:t> اتخذ مطران من هذين التاريخين عنوانا لقصيدته التاريخية الأولى </a:t>
            </a:r>
            <a:r>
              <a:rPr lang="ar-SA" sz="2400" dirty="0" smtClean="0">
                <a:solidFill>
                  <a:srgbClr val="FFFF00"/>
                </a:solidFill>
              </a:rPr>
              <a:t>و</a:t>
            </a:r>
            <a:r>
              <a:rPr lang="ar-SA" sz="2400" dirty="0" smtClean="0">
                <a:solidFill>
                  <a:srgbClr val="FFFF00"/>
                </a:solidFill>
              </a:rPr>
              <a:t>استطاع </a:t>
            </a:r>
            <a:r>
              <a:rPr lang="ar-SA" sz="2400" dirty="0" smtClean="0">
                <a:solidFill>
                  <a:srgbClr val="FFFF00"/>
                </a:solidFill>
              </a:rPr>
              <a:t>بشاعريته الفذة أن يحول التاريخ إلى نسيج شعري رائع </a:t>
            </a:r>
            <a:r>
              <a:rPr lang="ar-SA" sz="2400" dirty="0" smtClean="0">
                <a:solidFill>
                  <a:srgbClr val="FFFF00"/>
                </a:solidFill>
              </a:rPr>
              <a:t>.</a:t>
            </a:r>
            <a:endParaRPr lang="en-US" sz="2400" dirty="0" smtClean="0">
              <a:solidFill>
                <a:srgbClr val="FFFF00"/>
              </a:solidFill>
            </a:endParaRPr>
          </a:p>
          <a:p>
            <a:r>
              <a:rPr lang="ar-SA" sz="2400" dirty="0" smtClean="0">
                <a:solidFill>
                  <a:srgbClr val="FFFF00"/>
                </a:solidFill>
              </a:rPr>
              <a:t> تكلم عن أثر الهزيمة في نفوس الألمان وهو يعني انكسار وطنه </a:t>
            </a:r>
            <a:r>
              <a:rPr lang="ar-SA" sz="2400" dirty="0" err="1" smtClean="0">
                <a:solidFill>
                  <a:srgbClr val="FFFF00"/>
                </a:solidFill>
              </a:rPr>
              <a:t>و</a:t>
            </a:r>
            <a:r>
              <a:rPr lang="ar-SA" sz="2400" dirty="0" smtClean="0">
                <a:solidFill>
                  <a:srgbClr val="FFFF00"/>
                </a:solidFill>
              </a:rPr>
              <a:t> ذله أمام العثمانيين ، يقول : </a:t>
            </a:r>
            <a:endParaRPr lang="en-US" sz="2400" dirty="0" smtClean="0">
              <a:solidFill>
                <a:srgbClr val="FFFF00"/>
              </a:solidFill>
            </a:endParaRPr>
          </a:p>
          <a:p>
            <a:r>
              <a:rPr lang="ar-SA" sz="2400" dirty="0" smtClean="0">
                <a:solidFill>
                  <a:srgbClr val="FFFF00"/>
                </a:solidFill>
              </a:rPr>
              <a:t>و أقام أصحاب البلاد </a:t>
            </a:r>
            <a:r>
              <a:rPr lang="ar-SA" sz="2400" dirty="0" err="1" smtClean="0">
                <a:solidFill>
                  <a:srgbClr val="FFFF00"/>
                </a:solidFill>
              </a:rPr>
              <a:t>مآتـما</a:t>
            </a:r>
            <a:r>
              <a:rPr lang="ar-SA" sz="2400" dirty="0" smtClean="0">
                <a:solidFill>
                  <a:srgbClr val="FFFF00"/>
                </a:solidFill>
              </a:rPr>
              <a:t> </a:t>
            </a:r>
            <a:endParaRPr lang="en-US" sz="2400" dirty="0" smtClean="0">
              <a:solidFill>
                <a:srgbClr val="FFFF00"/>
              </a:solidFill>
            </a:endParaRPr>
          </a:p>
          <a:p>
            <a:r>
              <a:rPr lang="ar-SA" sz="2400" dirty="0" smtClean="0">
                <a:solidFill>
                  <a:srgbClr val="FFFF00"/>
                </a:solidFill>
              </a:rPr>
              <a:t>وكسوا </a:t>
            </a:r>
            <a:r>
              <a:rPr lang="ar-SA" sz="2400" dirty="0" smtClean="0">
                <a:solidFill>
                  <a:srgbClr val="FFFF00"/>
                </a:solidFill>
              </a:rPr>
              <a:t>على </a:t>
            </a:r>
            <a:r>
              <a:rPr lang="ar-SA" sz="2400" dirty="0" smtClean="0">
                <a:solidFill>
                  <a:srgbClr val="FFFF00"/>
                </a:solidFill>
              </a:rPr>
              <a:t>القتلى ثياب الحداد </a:t>
            </a:r>
            <a:endParaRPr lang="en-US" sz="2400" dirty="0" smtClean="0">
              <a:solidFill>
                <a:srgbClr val="FFFF00"/>
              </a:solidFill>
            </a:endParaRPr>
          </a:p>
          <a:p>
            <a:r>
              <a:rPr lang="ar-SA" sz="2400" dirty="0" smtClean="0">
                <a:solidFill>
                  <a:srgbClr val="FFFF00"/>
                </a:solidFill>
              </a:rPr>
              <a:t>ناحت عرائسهم على أزواجها </a:t>
            </a:r>
            <a:endParaRPr lang="en-US" sz="2400" dirty="0" smtClean="0">
              <a:solidFill>
                <a:srgbClr val="FFFF00"/>
              </a:solidFill>
            </a:endParaRPr>
          </a:p>
          <a:p>
            <a:r>
              <a:rPr lang="ar-SA" sz="2400" dirty="0" smtClean="0">
                <a:solidFill>
                  <a:srgbClr val="FFFF00"/>
                </a:solidFill>
              </a:rPr>
              <a:t>والأمهات </a:t>
            </a:r>
            <a:r>
              <a:rPr lang="ar-SA" sz="2400" dirty="0" smtClean="0">
                <a:solidFill>
                  <a:srgbClr val="FFFF00"/>
                </a:solidFill>
              </a:rPr>
              <a:t>بكـت </a:t>
            </a:r>
            <a:r>
              <a:rPr lang="ar-SA" sz="2400" dirty="0" smtClean="0">
                <a:solidFill>
                  <a:srgbClr val="FFFF00"/>
                </a:solidFill>
              </a:rPr>
              <a:t>على الأولاد </a:t>
            </a:r>
            <a:endParaRPr lang="en-US" sz="2400" dirty="0" smtClean="0">
              <a:solidFill>
                <a:srgbClr val="FFFF00"/>
              </a:solidFill>
            </a:endParaRPr>
          </a:p>
          <a:p>
            <a:r>
              <a:rPr lang="ar-SA" sz="2400" dirty="0" smtClean="0">
                <a:solidFill>
                  <a:srgbClr val="FFFF00"/>
                </a:solidFill>
              </a:rPr>
              <a:t>اشتد حزنهم ولم </a:t>
            </a:r>
            <a:r>
              <a:rPr lang="ar-SA" sz="2400" dirty="0" err="1" smtClean="0">
                <a:solidFill>
                  <a:srgbClr val="FFFF00"/>
                </a:solidFill>
              </a:rPr>
              <a:t>يك</a:t>
            </a:r>
            <a:r>
              <a:rPr lang="ar-SA" sz="2400" dirty="0" smtClean="0">
                <a:solidFill>
                  <a:srgbClr val="FFFF00"/>
                </a:solidFill>
              </a:rPr>
              <a:t> مجديا </a:t>
            </a:r>
            <a:endParaRPr lang="en-US" sz="2400" dirty="0" smtClean="0">
              <a:solidFill>
                <a:srgbClr val="FFFF00"/>
              </a:solidFill>
            </a:endParaRPr>
          </a:p>
          <a:p>
            <a:r>
              <a:rPr lang="ar-SA" sz="2400" dirty="0" smtClean="0">
                <a:solidFill>
                  <a:srgbClr val="FFFF00"/>
                </a:solidFill>
              </a:rPr>
              <a:t>من بعد فقد </a:t>
            </a:r>
            <a:r>
              <a:rPr lang="ar-SA" sz="2400" dirty="0" smtClean="0">
                <a:solidFill>
                  <a:srgbClr val="FFFF00"/>
                </a:solidFill>
              </a:rPr>
              <a:t>أحبــــة </a:t>
            </a:r>
            <a:r>
              <a:rPr lang="ar-SA" sz="2400" dirty="0" smtClean="0">
                <a:solidFill>
                  <a:srgbClr val="FFFF00"/>
                </a:solidFill>
              </a:rPr>
              <a:t>و بلاد </a:t>
            </a:r>
            <a:endParaRPr lang="en-US" sz="2400" dirty="0" smtClean="0">
              <a:solidFill>
                <a:srgbClr val="FFFF00"/>
              </a:solidFill>
            </a:endParaRPr>
          </a:p>
          <a:p>
            <a:endParaRPr lang="ar-SA"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928662" y="1071546"/>
            <a:ext cx="7715304" cy="4062651"/>
          </a:xfrm>
          <a:prstGeom prst="rect">
            <a:avLst/>
          </a:prstGeom>
          <a:noFill/>
        </p:spPr>
        <p:txBody>
          <a:bodyPr wrap="square" rtlCol="1">
            <a:spAutoFit/>
          </a:bodyPr>
          <a:lstStyle/>
          <a:p>
            <a:r>
              <a:rPr lang="ar-SA" sz="2400" dirty="0">
                <a:solidFill>
                  <a:srgbClr val="FFFF00"/>
                </a:solidFill>
              </a:rPr>
              <a:t> ولا يترك مطران انتصار الفرنسيين الظالم على الألمان فلابد </a:t>
            </a:r>
            <a:r>
              <a:rPr lang="ar-SA" sz="2400" dirty="0" smtClean="0">
                <a:solidFill>
                  <a:srgbClr val="FFFF00"/>
                </a:solidFill>
              </a:rPr>
              <a:t>للظالم </a:t>
            </a:r>
            <a:r>
              <a:rPr lang="ar-SA" sz="2400" dirty="0">
                <a:solidFill>
                  <a:srgbClr val="FFFF00"/>
                </a:solidFill>
              </a:rPr>
              <a:t>من يوم يندب فيه نفسه ويبكيها وقد حدث ذلك عندما ثأر منه الألمان فإذا حاضرتهم باريس ترتعد فرائصها </a:t>
            </a:r>
            <a:r>
              <a:rPr lang="ar-SA" sz="2400" dirty="0" err="1">
                <a:solidFill>
                  <a:srgbClr val="FFFF00"/>
                </a:solidFill>
              </a:rPr>
              <a:t>و</a:t>
            </a:r>
            <a:r>
              <a:rPr lang="ar-SA" sz="2400" dirty="0">
                <a:solidFill>
                  <a:srgbClr val="FFFF00"/>
                </a:solidFill>
              </a:rPr>
              <a:t> مطران بذلك يرمز إلى ضرورة سقوط كل ظلم أمام الأحرار الثائرين ، يقول : </a:t>
            </a:r>
            <a:endParaRPr lang="en-US" sz="2400" dirty="0">
              <a:solidFill>
                <a:srgbClr val="FFFF00"/>
              </a:solidFill>
            </a:endParaRPr>
          </a:p>
          <a:p>
            <a:r>
              <a:rPr lang="ar-SA" sz="2400" dirty="0" err="1">
                <a:solidFill>
                  <a:srgbClr val="FFFF00"/>
                </a:solidFill>
              </a:rPr>
              <a:t>ياخجلة</a:t>
            </a:r>
            <a:r>
              <a:rPr lang="ar-SA" sz="2400" dirty="0">
                <a:solidFill>
                  <a:srgbClr val="FFFF00"/>
                </a:solidFill>
              </a:rPr>
              <a:t> </a:t>
            </a:r>
            <a:r>
              <a:rPr lang="ar-SA" sz="2400" dirty="0" smtClean="0">
                <a:solidFill>
                  <a:srgbClr val="FFFF00"/>
                </a:solidFill>
              </a:rPr>
              <a:t>الأحرار </a:t>
            </a:r>
            <a:r>
              <a:rPr lang="ar-SA" sz="2400" dirty="0">
                <a:solidFill>
                  <a:srgbClr val="FFFF00"/>
                </a:solidFill>
              </a:rPr>
              <a:t>من موتاهم </a:t>
            </a:r>
            <a:endParaRPr lang="en-US" sz="2400" dirty="0">
              <a:solidFill>
                <a:srgbClr val="FFFF00"/>
              </a:solidFill>
            </a:endParaRPr>
          </a:p>
          <a:p>
            <a:r>
              <a:rPr lang="ar-SA" sz="2400" dirty="0">
                <a:solidFill>
                  <a:srgbClr val="FFFF00"/>
                </a:solidFill>
              </a:rPr>
              <a:t>يثوون </a:t>
            </a:r>
            <a:r>
              <a:rPr lang="ar-SA" sz="2400" dirty="0" smtClean="0">
                <a:solidFill>
                  <a:srgbClr val="FFFF00"/>
                </a:solidFill>
              </a:rPr>
              <a:t> </a:t>
            </a:r>
            <a:r>
              <a:rPr lang="ar-SA" sz="2400" dirty="0">
                <a:solidFill>
                  <a:srgbClr val="FFFF00"/>
                </a:solidFill>
              </a:rPr>
              <a:t>حيث المالكون أعادي </a:t>
            </a:r>
            <a:endParaRPr lang="en-US" sz="2400" dirty="0">
              <a:solidFill>
                <a:srgbClr val="FFFF00"/>
              </a:solidFill>
            </a:endParaRPr>
          </a:p>
          <a:p>
            <a:r>
              <a:rPr lang="ar-SA" sz="2400" dirty="0">
                <a:solidFill>
                  <a:srgbClr val="FFFF00"/>
                </a:solidFill>
              </a:rPr>
              <a:t>حتى إذا اشتدوا وضاق عدوهم </a:t>
            </a:r>
            <a:endParaRPr lang="en-US" sz="2400" dirty="0">
              <a:solidFill>
                <a:srgbClr val="FFFF00"/>
              </a:solidFill>
            </a:endParaRPr>
          </a:p>
          <a:p>
            <a:r>
              <a:rPr lang="ar-SA" sz="2400" dirty="0">
                <a:solidFill>
                  <a:srgbClr val="FFFF00"/>
                </a:solidFill>
              </a:rPr>
              <a:t>ذرعا بهم أصلوه حرب </a:t>
            </a:r>
            <a:r>
              <a:rPr lang="ar-SA" sz="2400" dirty="0" smtClean="0">
                <a:solidFill>
                  <a:srgbClr val="FFFF00"/>
                </a:solidFill>
              </a:rPr>
              <a:t>جها</a:t>
            </a:r>
            <a:r>
              <a:rPr lang="ar-SA" sz="2400" dirty="0">
                <a:solidFill>
                  <a:srgbClr val="FFFF00"/>
                </a:solidFill>
              </a:rPr>
              <a:t>د</a:t>
            </a:r>
            <a:endParaRPr lang="en-US" sz="2400" dirty="0">
              <a:solidFill>
                <a:srgbClr val="FFFF00"/>
              </a:solidFill>
            </a:endParaRPr>
          </a:p>
          <a:p>
            <a:r>
              <a:rPr lang="ar-SA" sz="2400" dirty="0">
                <a:solidFill>
                  <a:srgbClr val="FFFF00"/>
                </a:solidFill>
              </a:rPr>
              <a:t>واستفتحوا باريس فاستوفوا </a:t>
            </a:r>
            <a:r>
              <a:rPr lang="ar-SA" sz="2400" dirty="0" err="1">
                <a:solidFill>
                  <a:srgbClr val="FFFF00"/>
                </a:solidFill>
              </a:rPr>
              <a:t>بها</a:t>
            </a:r>
            <a:r>
              <a:rPr lang="ar-SA" sz="2400" dirty="0">
                <a:solidFill>
                  <a:srgbClr val="FFFF00"/>
                </a:solidFill>
              </a:rPr>
              <a:t> </a:t>
            </a:r>
            <a:endParaRPr lang="en-US" sz="2400" dirty="0">
              <a:solidFill>
                <a:srgbClr val="FFFF00"/>
              </a:solidFill>
            </a:endParaRPr>
          </a:p>
          <a:p>
            <a:r>
              <a:rPr lang="ar-SA" sz="2400" dirty="0" err="1">
                <a:solidFill>
                  <a:srgbClr val="FFFF00"/>
                </a:solidFill>
              </a:rPr>
              <a:t>اوتارهم</a:t>
            </a:r>
            <a:r>
              <a:rPr lang="ar-SA" sz="2400" dirty="0">
                <a:solidFill>
                  <a:srgbClr val="FFFF00"/>
                </a:solidFill>
              </a:rPr>
              <a:t> وشفوا صدى الأكباد </a:t>
            </a:r>
            <a:endParaRPr lang="en-US" sz="2400" dirty="0">
              <a:solidFill>
                <a:srgbClr val="FFFF00"/>
              </a:solidFill>
            </a:endParaRPr>
          </a:p>
          <a:p>
            <a:r>
              <a:rPr lang="ar-SA" dirty="0" smtClean="0">
                <a:solidFill>
                  <a:srgbClr val="FFFF00"/>
                </a:solidFill>
              </a:rPr>
              <a:t> </a:t>
            </a:r>
            <a:endParaRPr lang="ar-SA" dirty="0">
              <a:solidFill>
                <a:srgbClr val="FFFF00"/>
              </a:solidFill>
            </a:endParaRP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14348" y="571480"/>
            <a:ext cx="8001056" cy="5262979"/>
          </a:xfrm>
          <a:prstGeom prst="rect">
            <a:avLst/>
          </a:prstGeom>
          <a:noFill/>
        </p:spPr>
        <p:txBody>
          <a:bodyPr wrap="square" rtlCol="1">
            <a:spAutoFit/>
          </a:bodyPr>
          <a:lstStyle/>
          <a:p>
            <a:r>
              <a:rPr lang="ar-SA" sz="2400" dirty="0">
                <a:solidFill>
                  <a:srgbClr val="FFFF00"/>
                </a:solidFill>
              </a:rPr>
              <a:t> ويستقر مطران في مصر بعيداً عن طغيان العثمانيين ولكنه يستمر في استخدام </a:t>
            </a:r>
            <a:r>
              <a:rPr lang="ar-SA" sz="2400" dirty="0" err="1">
                <a:solidFill>
                  <a:srgbClr val="FFFF00"/>
                </a:solidFill>
              </a:rPr>
              <a:t>الرمزومذهب</a:t>
            </a:r>
            <a:r>
              <a:rPr lang="ar-SA" sz="2400" dirty="0">
                <a:solidFill>
                  <a:srgbClr val="FFFF00"/>
                </a:solidFill>
              </a:rPr>
              <a:t> التقية وكان الحكم العثماني في لبنان قد قضى على مدحت باشا وهو مصلح وطني </a:t>
            </a:r>
            <a:r>
              <a:rPr lang="ar-SA" sz="2400" dirty="0" err="1">
                <a:solidFill>
                  <a:srgbClr val="FFFF00"/>
                </a:solidFill>
              </a:rPr>
              <a:t>وماتزال</a:t>
            </a:r>
            <a:r>
              <a:rPr lang="ar-SA" sz="2400" dirty="0">
                <a:solidFill>
                  <a:srgbClr val="FFFF00"/>
                </a:solidFill>
              </a:rPr>
              <a:t> ذكرى هذه المأساة تعتمل في نفس مطران فلجأ إلى نفس وسيلة التاريخ واتخذ من حادثة قتل كسرى لوزيره العادل </a:t>
            </a:r>
            <a:r>
              <a:rPr lang="ar-SA" sz="2400" dirty="0" err="1">
                <a:solidFill>
                  <a:srgbClr val="FFFF00"/>
                </a:solidFill>
              </a:rPr>
              <a:t>بزرجمهر</a:t>
            </a:r>
            <a:r>
              <a:rPr lang="ar-SA" sz="2400" dirty="0">
                <a:solidFill>
                  <a:srgbClr val="FFFF00"/>
                </a:solidFill>
              </a:rPr>
              <a:t> وسيلة للتعبير عن عواطفه ، يقول : </a:t>
            </a:r>
            <a:endParaRPr lang="en-US" sz="2400" dirty="0">
              <a:solidFill>
                <a:srgbClr val="FFFF00"/>
              </a:solidFill>
            </a:endParaRPr>
          </a:p>
          <a:p>
            <a:r>
              <a:rPr lang="ar-SA" sz="2400" dirty="0">
                <a:solidFill>
                  <a:srgbClr val="FFFF00"/>
                </a:solidFill>
              </a:rPr>
              <a:t>سجدوا لكسرى إذ بدا </a:t>
            </a:r>
            <a:r>
              <a:rPr lang="ar-SA" sz="2400" dirty="0" err="1" smtClean="0">
                <a:solidFill>
                  <a:srgbClr val="FFFF00"/>
                </a:solidFill>
              </a:rPr>
              <a:t>اجــــــلالا</a:t>
            </a:r>
            <a:r>
              <a:rPr lang="ar-SA" sz="2400" dirty="0" smtClean="0">
                <a:solidFill>
                  <a:srgbClr val="FFFF00"/>
                </a:solidFill>
              </a:rPr>
              <a:t> </a:t>
            </a:r>
            <a:endParaRPr lang="en-US" sz="2400" dirty="0">
              <a:solidFill>
                <a:srgbClr val="FFFF00"/>
              </a:solidFill>
            </a:endParaRPr>
          </a:p>
          <a:p>
            <a:r>
              <a:rPr lang="ar-SA" sz="2400" dirty="0">
                <a:solidFill>
                  <a:srgbClr val="FFFF00"/>
                </a:solidFill>
              </a:rPr>
              <a:t>كسجودهم للشمس إذ </a:t>
            </a:r>
            <a:r>
              <a:rPr lang="ar-SA" sz="2400" dirty="0" err="1" smtClean="0">
                <a:solidFill>
                  <a:srgbClr val="FFFF00"/>
                </a:solidFill>
              </a:rPr>
              <a:t>تتـــــــلالا</a:t>
            </a:r>
            <a:r>
              <a:rPr lang="ar-SA" sz="2400" dirty="0" smtClean="0">
                <a:solidFill>
                  <a:srgbClr val="FFFF00"/>
                </a:solidFill>
              </a:rPr>
              <a:t> </a:t>
            </a:r>
            <a:endParaRPr lang="en-US" sz="2400" dirty="0">
              <a:solidFill>
                <a:srgbClr val="FFFF00"/>
              </a:solidFill>
            </a:endParaRPr>
          </a:p>
          <a:p>
            <a:r>
              <a:rPr lang="ar-SA" sz="2400" dirty="0">
                <a:solidFill>
                  <a:srgbClr val="FFFF00"/>
                </a:solidFill>
              </a:rPr>
              <a:t>في أمة الفرس العريقة في العلا </a:t>
            </a:r>
            <a:endParaRPr lang="en-US" sz="2400" dirty="0">
              <a:solidFill>
                <a:srgbClr val="FFFF00"/>
              </a:solidFill>
            </a:endParaRPr>
          </a:p>
          <a:p>
            <a:r>
              <a:rPr lang="ar-SA" sz="2400" dirty="0">
                <a:solidFill>
                  <a:srgbClr val="FFFF00"/>
                </a:solidFill>
              </a:rPr>
              <a:t>ماذا احل بك الأسود </a:t>
            </a:r>
            <a:r>
              <a:rPr lang="ar-SA" sz="2400" dirty="0" err="1" smtClean="0">
                <a:solidFill>
                  <a:srgbClr val="FFFF00"/>
                </a:solidFill>
              </a:rPr>
              <a:t>سخــــــالا</a:t>
            </a:r>
            <a:r>
              <a:rPr lang="ar-SA" sz="2400" dirty="0" smtClean="0">
                <a:solidFill>
                  <a:srgbClr val="FFFF00"/>
                </a:solidFill>
              </a:rPr>
              <a:t> </a:t>
            </a:r>
            <a:endParaRPr lang="en-US" sz="2400" dirty="0">
              <a:solidFill>
                <a:srgbClr val="FFFF00"/>
              </a:solidFill>
            </a:endParaRPr>
          </a:p>
          <a:p>
            <a:r>
              <a:rPr lang="ar-SA" sz="2400" dirty="0">
                <a:solidFill>
                  <a:srgbClr val="FFFF00"/>
                </a:solidFill>
              </a:rPr>
              <a:t> ثم لا </a:t>
            </a:r>
            <a:r>
              <a:rPr lang="ar-SA" sz="2400" dirty="0" err="1">
                <a:solidFill>
                  <a:srgbClr val="FFFF00"/>
                </a:solidFill>
              </a:rPr>
              <a:t>يلبث</a:t>
            </a:r>
            <a:r>
              <a:rPr lang="ar-SA" sz="2400" dirty="0">
                <a:solidFill>
                  <a:srgbClr val="FFFF00"/>
                </a:solidFill>
              </a:rPr>
              <a:t> أن يقول : </a:t>
            </a:r>
            <a:endParaRPr lang="en-US" sz="2400" dirty="0">
              <a:solidFill>
                <a:srgbClr val="FFFF00"/>
              </a:solidFill>
            </a:endParaRPr>
          </a:p>
          <a:p>
            <a:endParaRPr lang="en-US" sz="2400" dirty="0">
              <a:solidFill>
                <a:srgbClr val="FFFF00"/>
              </a:solidFill>
            </a:endParaRPr>
          </a:p>
          <a:p>
            <a:r>
              <a:rPr lang="ar-SA" sz="2400" dirty="0">
                <a:solidFill>
                  <a:srgbClr val="FFFF00"/>
                </a:solidFill>
              </a:rPr>
              <a:t>هم حكموه فاستبد </a:t>
            </a:r>
            <a:r>
              <a:rPr lang="ar-SA" sz="2400" dirty="0" smtClean="0">
                <a:solidFill>
                  <a:srgbClr val="FFFF00"/>
                </a:solidFill>
              </a:rPr>
              <a:t>تحكمــــــا </a:t>
            </a:r>
            <a:endParaRPr lang="en-US" sz="2400" dirty="0">
              <a:solidFill>
                <a:srgbClr val="FFFF00"/>
              </a:solidFill>
            </a:endParaRPr>
          </a:p>
          <a:p>
            <a:r>
              <a:rPr lang="ar-SA" sz="2400" dirty="0">
                <a:solidFill>
                  <a:srgbClr val="FFFF00"/>
                </a:solidFill>
              </a:rPr>
              <a:t>وهم أرادوه أن يصول فصالا </a:t>
            </a:r>
            <a:endParaRPr lang="en-US" sz="2400" dirty="0">
              <a:solidFill>
                <a:srgbClr val="FFFF00"/>
              </a:solidFill>
            </a:endParaRPr>
          </a:p>
          <a:p>
            <a:r>
              <a:rPr lang="ar-SA" sz="2400" dirty="0" smtClean="0">
                <a:solidFill>
                  <a:srgbClr val="C00000"/>
                </a:solidFill>
              </a:rPr>
              <a:t> </a:t>
            </a:r>
            <a:endParaRPr lang="ar-SA" sz="2400" dirty="0">
              <a:solidFill>
                <a:srgbClr val="C00000"/>
              </a:solidFill>
            </a:endParaRPr>
          </a:p>
        </p:txBody>
      </p:sp>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428604"/>
            <a:ext cx="8358246" cy="5909310"/>
          </a:xfrm>
          <a:prstGeom prst="rect">
            <a:avLst/>
          </a:prstGeom>
          <a:noFill/>
        </p:spPr>
        <p:txBody>
          <a:bodyPr wrap="square" rtlCol="1">
            <a:spAutoFit/>
          </a:bodyPr>
          <a:lstStyle/>
          <a:p>
            <a:r>
              <a:rPr lang="ar-SA" sz="2000" dirty="0">
                <a:solidFill>
                  <a:srgbClr val="FFFF00"/>
                </a:solidFill>
              </a:rPr>
              <a:t> ومطران في هذا المقطع يقول صراحة إن الشعب </a:t>
            </a:r>
            <a:r>
              <a:rPr lang="ar-SA" sz="2000" dirty="0" err="1" smtClean="0">
                <a:solidFill>
                  <a:srgbClr val="FFFF00"/>
                </a:solidFill>
              </a:rPr>
              <a:t>مسؤل</a:t>
            </a:r>
            <a:r>
              <a:rPr lang="ar-SA" sz="2000" dirty="0" smtClean="0">
                <a:solidFill>
                  <a:srgbClr val="FFFF00"/>
                </a:solidFill>
              </a:rPr>
              <a:t> </a:t>
            </a:r>
            <a:r>
              <a:rPr lang="ar-SA" sz="2000" dirty="0">
                <a:solidFill>
                  <a:srgbClr val="FFFF00"/>
                </a:solidFill>
              </a:rPr>
              <a:t>عن طغيان الحاكم ، يقول : </a:t>
            </a:r>
            <a:endParaRPr lang="en-US" sz="2000" dirty="0">
              <a:solidFill>
                <a:srgbClr val="FFFF00"/>
              </a:solidFill>
            </a:endParaRPr>
          </a:p>
          <a:p>
            <a:r>
              <a:rPr lang="ar-SA" sz="2000" dirty="0">
                <a:solidFill>
                  <a:srgbClr val="FFFF00"/>
                </a:solidFill>
              </a:rPr>
              <a:t>لو كان في تلك النعاج مقاوم </a:t>
            </a:r>
            <a:endParaRPr lang="en-US" sz="2000" dirty="0">
              <a:solidFill>
                <a:srgbClr val="FFFF00"/>
              </a:solidFill>
            </a:endParaRPr>
          </a:p>
          <a:p>
            <a:r>
              <a:rPr lang="ar-SA" sz="2000" dirty="0" err="1">
                <a:solidFill>
                  <a:srgbClr val="FFFF00"/>
                </a:solidFill>
              </a:rPr>
              <a:t>لك</a:t>
            </a:r>
            <a:r>
              <a:rPr lang="ar-SA" sz="2000" dirty="0">
                <a:solidFill>
                  <a:srgbClr val="FFFF00"/>
                </a:solidFill>
              </a:rPr>
              <a:t> لم تجئ </a:t>
            </a:r>
            <a:r>
              <a:rPr lang="ar-SA" sz="2000" dirty="0" smtClean="0">
                <a:solidFill>
                  <a:srgbClr val="FFFF00"/>
                </a:solidFill>
              </a:rPr>
              <a:t>ما جئته </a:t>
            </a:r>
            <a:r>
              <a:rPr lang="ar-SA" sz="2000" dirty="0">
                <a:solidFill>
                  <a:srgbClr val="FFFF00"/>
                </a:solidFill>
              </a:rPr>
              <a:t>استفحالا </a:t>
            </a:r>
            <a:endParaRPr lang="en-US" sz="2000" dirty="0">
              <a:solidFill>
                <a:srgbClr val="FFFF00"/>
              </a:solidFill>
            </a:endParaRPr>
          </a:p>
          <a:p>
            <a:r>
              <a:rPr lang="ar-SA" sz="2000" dirty="0" smtClean="0">
                <a:solidFill>
                  <a:srgbClr val="FFFF00"/>
                </a:solidFill>
              </a:rPr>
              <a:t>ما كانت </a:t>
            </a:r>
            <a:r>
              <a:rPr lang="ar-SA" sz="2000" dirty="0">
                <a:solidFill>
                  <a:srgbClr val="FFFF00"/>
                </a:solidFill>
              </a:rPr>
              <a:t>الحسناء ترفع سترها </a:t>
            </a:r>
            <a:endParaRPr lang="en-US" sz="2000" dirty="0">
              <a:solidFill>
                <a:srgbClr val="FFFF00"/>
              </a:solidFill>
            </a:endParaRPr>
          </a:p>
          <a:p>
            <a:r>
              <a:rPr lang="ar-SA" sz="2000" dirty="0">
                <a:solidFill>
                  <a:srgbClr val="FFFF00"/>
                </a:solidFill>
              </a:rPr>
              <a:t>لو أن في هذي الجموع رجالا </a:t>
            </a:r>
            <a:endParaRPr lang="en-US" sz="2000" dirty="0">
              <a:solidFill>
                <a:srgbClr val="FFFF00"/>
              </a:solidFill>
            </a:endParaRPr>
          </a:p>
          <a:p>
            <a:r>
              <a:rPr lang="ar-SA" sz="2000" dirty="0">
                <a:solidFill>
                  <a:srgbClr val="FFFF00"/>
                </a:solidFill>
              </a:rPr>
              <a:t> وهي سخرية مرة وتهكم عنيف من تلك الشعوب المستسلمة </a:t>
            </a:r>
            <a:r>
              <a:rPr lang="ar-SA" sz="2000" dirty="0" smtClean="0">
                <a:solidFill>
                  <a:srgbClr val="FFFF00"/>
                </a:solidFill>
              </a:rPr>
              <a:t>.</a:t>
            </a:r>
          </a:p>
          <a:p>
            <a:endParaRPr lang="en-US" sz="2000" dirty="0">
              <a:solidFill>
                <a:srgbClr val="FFFF00"/>
              </a:solidFill>
            </a:endParaRPr>
          </a:p>
          <a:p>
            <a:r>
              <a:rPr lang="ar-SA" sz="2000" dirty="0">
                <a:solidFill>
                  <a:srgbClr val="FFFF00"/>
                </a:solidFill>
              </a:rPr>
              <a:t> ويظل مطران على حاله إلى سنة 1908 حين يكتب النصر للمقاومة وتقضي على الحكم العثماني المستبد عندها فقط يفك مطران عقدة نفسه ويحل </a:t>
            </a:r>
            <a:r>
              <a:rPr lang="ar-SA" sz="2000" dirty="0" smtClean="0">
                <a:solidFill>
                  <a:srgbClr val="FFFF00"/>
                </a:solidFill>
              </a:rPr>
              <a:t> </a:t>
            </a:r>
            <a:r>
              <a:rPr lang="ar-SA" sz="2000" dirty="0">
                <a:solidFill>
                  <a:srgbClr val="FFFF00"/>
                </a:solidFill>
              </a:rPr>
              <a:t>لسانه فلا يستعين بالتاريخ ولا يختفي وراءه ويتخلى عن مذهب التقية الذي طالما </a:t>
            </a:r>
            <a:r>
              <a:rPr lang="ar-SA" sz="2000" dirty="0" smtClean="0">
                <a:solidFill>
                  <a:srgbClr val="FFFF00"/>
                </a:solidFill>
              </a:rPr>
              <a:t>أختبئ  خلفه </a:t>
            </a:r>
            <a:r>
              <a:rPr lang="ar-SA" sz="2000" dirty="0">
                <a:solidFill>
                  <a:srgbClr val="FFFF00"/>
                </a:solidFill>
              </a:rPr>
              <a:t>و يهتف من أعماقه للحرية ، يقول : </a:t>
            </a:r>
            <a:endParaRPr lang="en-US" sz="2000" dirty="0">
              <a:solidFill>
                <a:srgbClr val="FFFF00"/>
              </a:solidFill>
            </a:endParaRPr>
          </a:p>
          <a:p>
            <a:r>
              <a:rPr lang="ar-SA" sz="2000" dirty="0">
                <a:solidFill>
                  <a:srgbClr val="FFFF00"/>
                </a:solidFill>
              </a:rPr>
              <a:t>حييت خير تحية        يا أخت شمس البرية </a:t>
            </a:r>
            <a:endParaRPr lang="en-US" sz="2000" dirty="0">
              <a:solidFill>
                <a:srgbClr val="FFFF00"/>
              </a:solidFill>
            </a:endParaRPr>
          </a:p>
          <a:p>
            <a:r>
              <a:rPr lang="ar-SA" sz="2000" dirty="0">
                <a:solidFill>
                  <a:srgbClr val="FFFF00"/>
                </a:solidFill>
              </a:rPr>
              <a:t>            حييت </a:t>
            </a:r>
            <a:r>
              <a:rPr lang="ar-SA" sz="2000" dirty="0" smtClean="0">
                <a:solidFill>
                  <a:srgbClr val="FFFF00"/>
                </a:solidFill>
              </a:rPr>
              <a:t>يا حرية </a:t>
            </a:r>
            <a:endParaRPr lang="en-US" sz="2000" dirty="0">
              <a:solidFill>
                <a:srgbClr val="FFFF00"/>
              </a:solidFill>
            </a:endParaRPr>
          </a:p>
          <a:p>
            <a:r>
              <a:rPr lang="ar-SA" sz="2000" dirty="0">
                <a:solidFill>
                  <a:srgbClr val="FFFF00"/>
                </a:solidFill>
              </a:rPr>
              <a:t>الشمس للأشباح       وأنت للأرواح </a:t>
            </a:r>
            <a:endParaRPr lang="en-US" sz="2000" dirty="0">
              <a:solidFill>
                <a:srgbClr val="FFFF00"/>
              </a:solidFill>
            </a:endParaRPr>
          </a:p>
          <a:p>
            <a:r>
              <a:rPr lang="ar-SA" sz="2000" dirty="0">
                <a:solidFill>
                  <a:srgbClr val="FFFF00"/>
                </a:solidFill>
              </a:rPr>
              <a:t>         كالشمس </a:t>
            </a:r>
            <a:r>
              <a:rPr lang="ar-SA" sz="2000" dirty="0" smtClean="0">
                <a:solidFill>
                  <a:srgbClr val="FFFF00"/>
                </a:solidFill>
              </a:rPr>
              <a:t>يا حرية </a:t>
            </a:r>
            <a:endParaRPr lang="en-US" sz="2000" dirty="0">
              <a:solidFill>
                <a:srgbClr val="FFFF00"/>
              </a:solidFill>
            </a:endParaRPr>
          </a:p>
          <a:p>
            <a:r>
              <a:rPr lang="ar-SA" sz="2000" dirty="0">
                <a:solidFill>
                  <a:srgbClr val="FFFF00"/>
                </a:solidFill>
              </a:rPr>
              <a:t>أنت </a:t>
            </a:r>
            <a:r>
              <a:rPr lang="ar-SA" sz="2000" dirty="0" smtClean="0">
                <a:solidFill>
                  <a:srgbClr val="FFFF00"/>
                </a:solidFill>
              </a:rPr>
              <a:t>النعيم </a:t>
            </a:r>
            <a:r>
              <a:rPr lang="ar-SA" sz="2000" dirty="0" err="1" smtClean="0">
                <a:solidFill>
                  <a:srgbClr val="FFFF00"/>
                </a:solidFill>
              </a:rPr>
              <a:t>و</a:t>
            </a:r>
            <a:r>
              <a:rPr lang="ar-SA" sz="2000" dirty="0" smtClean="0">
                <a:solidFill>
                  <a:srgbClr val="FFFF00"/>
                </a:solidFill>
              </a:rPr>
              <a:t> </a:t>
            </a:r>
            <a:r>
              <a:rPr lang="ar-SA" sz="2000" dirty="0" smtClean="0">
                <a:solidFill>
                  <a:srgbClr val="FFFF00"/>
                </a:solidFill>
              </a:rPr>
              <a:t>أحلى    </a:t>
            </a:r>
            <a:r>
              <a:rPr lang="ar-SA" sz="2000" dirty="0">
                <a:solidFill>
                  <a:srgbClr val="FFFF00"/>
                </a:solidFill>
              </a:rPr>
              <a:t>أنت </a:t>
            </a:r>
            <a:r>
              <a:rPr lang="ar-SA" sz="2000" dirty="0" smtClean="0">
                <a:solidFill>
                  <a:srgbClr val="FFFF00"/>
                </a:solidFill>
              </a:rPr>
              <a:t>الحياة وأغلى</a:t>
            </a:r>
            <a:endParaRPr lang="en-US" sz="2000" dirty="0">
              <a:solidFill>
                <a:srgbClr val="FFFF00"/>
              </a:solidFill>
            </a:endParaRPr>
          </a:p>
          <a:p>
            <a:r>
              <a:rPr lang="ar-SA" sz="2000" dirty="0">
                <a:solidFill>
                  <a:srgbClr val="FFFF00"/>
                </a:solidFill>
              </a:rPr>
              <a:t>         بالعدل </a:t>
            </a:r>
            <a:r>
              <a:rPr lang="ar-SA" sz="2000" dirty="0" smtClean="0">
                <a:solidFill>
                  <a:srgbClr val="FFFF00"/>
                </a:solidFill>
              </a:rPr>
              <a:t>يا حرية</a:t>
            </a:r>
            <a:endParaRPr lang="en-US" sz="2000" dirty="0">
              <a:solidFill>
                <a:srgbClr val="FFFF00"/>
              </a:solidFill>
            </a:endParaRPr>
          </a:p>
          <a:p>
            <a:r>
              <a:rPr lang="ar-SA" sz="2000" dirty="0" smtClean="0">
                <a:solidFill>
                  <a:srgbClr val="FFFF00"/>
                </a:solidFill>
              </a:rPr>
              <a:t>كوني لنا </a:t>
            </a:r>
            <a:r>
              <a:rPr lang="ar-SA" sz="2000" dirty="0" smtClean="0">
                <a:solidFill>
                  <a:srgbClr val="FFFF00"/>
                </a:solidFill>
              </a:rPr>
              <a:t>عهد سعد     وعصر فخر ومجد</a:t>
            </a:r>
            <a:endParaRPr lang="en-US" sz="2000" dirty="0">
              <a:solidFill>
                <a:srgbClr val="FFFF00"/>
              </a:solidFill>
            </a:endParaRPr>
          </a:p>
          <a:p>
            <a:r>
              <a:rPr lang="ar-SA" sz="2000" dirty="0">
                <a:solidFill>
                  <a:srgbClr val="FFFF00"/>
                </a:solidFill>
              </a:rPr>
              <a:t>            يدوم </a:t>
            </a:r>
            <a:r>
              <a:rPr lang="ar-SA" sz="2000" dirty="0" smtClean="0">
                <a:solidFill>
                  <a:srgbClr val="FFFF00"/>
                </a:solidFill>
              </a:rPr>
              <a:t>يا حرية</a:t>
            </a:r>
            <a:endParaRPr lang="en-US" sz="2000" dirty="0">
              <a:solidFill>
                <a:srgbClr val="FFFF00"/>
              </a:solidFill>
            </a:endParaRPr>
          </a:p>
          <a:p>
            <a:r>
              <a:rPr lang="ar-SA" dirty="0" smtClean="0">
                <a:solidFill>
                  <a:srgbClr val="FFFF00"/>
                </a:solidFill>
              </a:rPr>
              <a:t> </a:t>
            </a:r>
            <a:endParaRPr lang="ar-SA" dirty="0">
              <a:solidFill>
                <a:srgbClr val="FFFF00"/>
              </a:solidFill>
            </a:endParaRPr>
          </a:p>
        </p:txBody>
      </p:sp>
    </p:spTree>
  </p:cSld>
  <p:clrMapOvr>
    <a:masterClrMapping/>
  </p:clrMapOvr>
  <p:transition>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571480"/>
            <a:ext cx="8143932" cy="1107996"/>
          </a:xfrm>
          <a:prstGeom prst="rect">
            <a:avLst/>
          </a:prstGeom>
          <a:noFill/>
        </p:spPr>
        <p:txBody>
          <a:bodyPr wrap="square" rtlCol="1">
            <a:spAutoFit/>
          </a:bodyPr>
          <a:lstStyle/>
          <a:p>
            <a:r>
              <a:rPr lang="ar-SA" sz="2400" dirty="0">
                <a:solidFill>
                  <a:srgbClr val="FFFF00"/>
                </a:solidFill>
              </a:rPr>
              <a:t>ويسترسل فيصور حركة الانقلاب ودعاتها من جماعة تركيا </a:t>
            </a:r>
            <a:r>
              <a:rPr lang="ar-SA" sz="2400" dirty="0" smtClean="0">
                <a:solidFill>
                  <a:srgbClr val="FFFF00"/>
                </a:solidFill>
              </a:rPr>
              <a:t>وما </a:t>
            </a:r>
            <a:r>
              <a:rPr lang="ar-SA" sz="2400" dirty="0">
                <a:solidFill>
                  <a:srgbClr val="FFFF00"/>
                </a:solidFill>
              </a:rPr>
              <a:t>بذلوا من تضحيات حتى اذكوا روح الثورة في الجيش </a:t>
            </a:r>
            <a:r>
              <a:rPr lang="ar-SA" sz="2400" dirty="0" smtClean="0">
                <a:solidFill>
                  <a:srgbClr val="FFFF00"/>
                </a:solidFill>
              </a:rPr>
              <a:t>.</a:t>
            </a:r>
            <a:endParaRPr lang="en-US" sz="2400" dirty="0">
              <a:solidFill>
                <a:srgbClr val="FFFF00"/>
              </a:solidFill>
            </a:endParaRPr>
          </a:p>
          <a:p>
            <a:r>
              <a:rPr lang="ar-SA" dirty="0" smtClean="0"/>
              <a:t> </a:t>
            </a:r>
            <a:endParaRPr lang="ar-SA" dirty="0"/>
          </a:p>
        </p:txBody>
      </p:sp>
      <p:sp>
        <p:nvSpPr>
          <p:cNvPr id="3" name="مربع نص 2"/>
          <p:cNvSpPr txBox="1"/>
          <p:nvPr/>
        </p:nvSpPr>
        <p:spPr>
          <a:xfrm>
            <a:off x="357158" y="3357562"/>
            <a:ext cx="8572560" cy="461665"/>
          </a:xfrm>
          <a:prstGeom prst="rect">
            <a:avLst/>
          </a:prstGeom>
          <a:noFill/>
        </p:spPr>
        <p:txBody>
          <a:bodyPr wrap="square" rtlCol="1">
            <a:spAutoFit/>
          </a:bodyPr>
          <a:lstStyle/>
          <a:p>
            <a:r>
              <a:rPr lang="ar-SA" sz="2400" dirty="0" smtClean="0"/>
              <a:t> </a:t>
            </a:r>
            <a:endParaRPr lang="ar-SA" sz="2400" dirty="0"/>
          </a:p>
        </p:txBody>
      </p:sp>
      <p:sp>
        <p:nvSpPr>
          <p:cNvPr id="4" name="مربع نص 3"/>
          <p:cNvSpPr txBox="1"/>
          <p:nvPr/>
        </p:nvSpPr>
        <p:spPr>
          <a:xfrm>
            <a:off x="285720" y="1500174"/>
            <a:ext cx="8501122" cy="3323987"/>
          </a:xfrm>
          <a:prstGeom prst="rect">
            <a:avLst/>
          </a:prstGeom>
          <a:noFill/>
        </p:spPr>
        <p:txBody>
          <a:bodyPr wrap="square" rtlCol="1">
            <a:spAutoFit/>
          </a:bodyPr>
          <a:lstStyle/>
          <a:p>
            <a:r>
              <a:rPr lang="ar-SA" sz="2400" dirty="0" smtClean="0">
                <a:solidFill>
                  <a:srgbClr val="FFFF00"/>
                </a:solidFill>
              </a:rPr>
              <a:t>وعلى </a:t>
            </a:r>
            <a:r>
              <a:rPr lang="ar-SA" sz="2400" dirty="0">
                <a:solidFill>
                  <a:srgbClr val="FFFF00"/>
                </a:solidFill>
              </a:rPr>
              <a:t>نحو </a:t>
            </a:r>
            <a:r>
              <a:rPr lang="ar-SA" sz="2400" dirty="0" err="1">
                <a:solidFill>
                  <a:srgbClr val="FFFF00"/>
                </a:solidFill>
              </a:rPr>
              <a:t>ماعبر</a:t>
            </a:r>
            <a:r>
              <a:rPr lang="ar-SA" sz="2400" dirty="0">
                <a:solidFill>
                  <a:srgbClr val="FFFF00"/>
                </a:solidFill>
              </a:rPr>
              <a:t> مطران عن احتلال العثمانيين لبلاده نجده يعبّر عن ظلم المستعمر الانجليزي لمصر وكان أول ما فكر فيه الحرب الناشبة بين الانجليز </a:t>
            </a:r>
            <a:r>
              <a:rPr lang="ar-SA" sz="2400" dirty="0" err="1">
                <a:solidFill>
                  <a:srgbClr val="FFFF00"/>
                </a:solidFill>
              </a:rPr>
              <a:t>و</a:t>
            </a:r>
            <a:r>
              <a:rPr lang="ar-SA" sz="2400" dirty="0">
                <a:solidFill>
                  <a:srgbClr val="FFFF00"/>
                </a:solidFill>
              </a:rPr>
              <a:t> البربر فاتخذها ستر للحديث عن مفاسد الانجليز في مصر ، يقول : </a:t>
            </a:r>
            <a:endParaRPr lang="ar-SA" sz="2400" dirty="0" smtClean="0">
              <a:solidFill>
                <a:srgbClr val="FFFF00"/>
              </a:solidFill>
            </a:endParaRPr>
          </a:p>
          <a:p>
            <a:endParaRPr lang="en-US" sz="2400" dirty="0">
              <a:solidFill>
                <a:srgbClr val="FFFF00"/>
              </a:solidFill>
            </a:endParaRPr>
          </a:p>
          <a:p>
            <a:r>
              <a:rPr lang="ar-SA" sz="2400" dirty="0">
                <a:solidFill>
                  <a:srgbClr val="FFFF00"/>
                </a:solidFill>
              </a:rPr>
              <a:t>بين الذين يقاتلون </a:t>
            </a:r>
            <a:endParaRPr lang="en-US" sz="2400" dirty="0">
              <a:solidFill>
                <a:srgbClr val="FFFF00"/>
              </a:solidFill>
            </a:endParaRPr>
          </a:p>
          <a:p>
            <a:r>
              <a:rPr lang="ar-SA" sz="2400" dirty="0">
                <a:solidFill>
                  <a:srgbClr val="FFFF00"/>
                </a:solidFill>
              </a:rPr>
              <a:t>وبيننا قربى النقم </a:t>
            </a:r>
            <a:endParaRPr lang="en-US" sz="2400" dirty="0">
              <a:solidFill>
                <a:srgbClr val="FFFF00"/>
              </a:solidFill>
            </a:endParaRPr>
          </a:p>
          <a:p>
            <a:r>
              <a:rPr lang="ar-SA" sz="2400" dirty="0">
                <a:solidFill>
                  <a:srgbClr val="FFFF00"/>
                </a:solidFill>
              </a:rPr>
              <a:t>من يستبحه عدونا </a:t>
            </a:r>
            <a:endParaRPr lang="en-US" sz="2400" dirty="0">
              <a:solidFill>
                <a:srgbClr val="FFFF00"/>
              </a:solidFill>
            </a:endParaRPr>
          </a:p>
          <a:p>
            <a:r>
              <a:rPr lang="ar-SA" sz="2400" dirty="0">
                <a:solidFill>
                  <a:srgbClr val="FFFF00"/>
                </a:solidFill>
              </a:rPr>
              <a:t>فله بنا صلة الرحم </a:t>
            </a:r>
            <a:endParaRPr lang="en-US" sz="2400" dirty="0">
              <a:solidFill>
                <a:srgbClr val="FFFF00"/>
              </a:solidFill>
            </a:endParaRPr>
          </a:p>
          <a:p>
            <a:r>
              <a:rPr lang="ar-SA" dirty="0" smtClean="0">
                <a:solidFill>
                  <a:schemeClr val="bg1">
                    <a:lumMod val="95000"/>
                    <a:lumOff val="5000"/>
                  </a:schemeClr>
                </a:solidFill>
              </a:rPr>
              <a:t> </a:t>
            </a:r>
            <a:endParaRPr lang="ar-SA" dirty="0">
              <a:solidFill>
                <a:schemeClr val="bg1">
                  <a:lumMod val="95000"/>
                  <a:lumOff val="5000"/>
                </a:schemeClr>
              </a:solidFill>
            </a:endParaRPr>
          </a:p>
        </p:txBody>
      </p:sp>
    </p:spTree>
  </p:cSld>
  <p:clrMapOvr>
    <a:masterClrMapping/>
  </p:clrMapOvr>
  <p:transition>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642918"/>
            <a:ext cx="8143932" cy="6217087"/>
          </a:xfrm>
          <a:prstGeom prst="rect">
            <a:avLst/>
          </a:prstGeom>
          <a:noFill/>
        </p:spPr>
        <p:txBody>
          <a:bodyPr wrap="square" rtlCol="1">
            <a:spAutoFit/>
          </a:bodyPr>
          <a:lstStyle/>
          <a:p>
            <a:r>
              <a:rPr lang="ar-SA" sz="2000" dirty="0">
                <a:solidFill>
                  <a:srgbClr val="FFFF00"/>
                </a:solidFill>
              </a:rPr>
              <a:t> ويستعين بتاريخ </a:t>
            </a:r>
            <a:r>
              <a:rPr lang="ar-SA" sz="2000" dirty="0" err="1">
                <a:solidFill>
                  <a:srgbClr val="FFFF00"/>
                </a:solidFill>
              </a:rPr>
              <a:t>اثينا</a:t>
            </a:r>
            <a:r>
              <a:rPr lang="ar-SA" sz="2000" dirty="0">
                <a:solidFill>
                  <a:srgbClr val="FFFF00"/>
                </a:solidFill>
              </a:rPr>
              <a:t> حيث نزلها الرومان الطغاة:</a:t>
            </a:r>
            <a:endParaRPr lang="en-US" sz="2000" dirty="0">
              <a:solidFill>
                <a:srgbClr val="FFFF00"/>
              </a:solidFill>
            </a:endParaRPr>
          </a:p>
          <a:p>
            <a:r>
              <a:rPr lang="ar-SA" sz="2000" dirty="0">
                <a:solidFill>
                  <a:srgbClr val="FFFF00"/>
                </a:solidFill>
              </a:rPr>
              <a:t>  يقول: </a:t>
            </a:r>
            <a:endParaRPr lang="ar-SA" sz="2000" dirty="0" smtClean="0">
              <a:solidFill>
                <a:srgbClr val="FFFF00"/>
              </a:solidFill>
            </a:endParaRPr>
          </a:p>
          <a:p>
            <a:endParaRPr lang="en-US" sz="2000" dirty="0">
              <a:solidFill>
                <a:srgbClr val="FFFF00"/>
              </a:solidFill>
            </a:endParaRPr>
          </a:p>
          <a:p>
            <a:r>
              <a:rPr lang="ar-SA" sz="2000" dirty="0">
                <a:solidFill>
                  <a:srgbClr val="FFFF00"/>
                </a:solidFill>
              </a:rPr>
              <a:t>تالله ما غلبونا حيث </a:t>
            </a:r>
            <a:r>
              <a:rPr lang="ar-SA" sz="2000" dirty="0" err="1" smtClean="0">
                <a:solidFill>
                  <a:srgbClr val="FFFF00"/>
                </a:solidFill>
              </a:rPr>
              <a:t>باســـــلنا</a:t>
            </a:r>
            <a:r>
              <a:rPr lang="ar-SA" sz="2000" dirty="0" smtClean="0">
                <a:solidFill>
                  <a:srgbClr val="FFFF00"/>
                </a:solidFill>
              </a:rPr>
              <a:t> </a:t>
            </a:r>
            <a:endParaRPr lang="en-US" sz="2000" dirty="0">
              <a:solidFill>
                <a:srgbClr val="FFFF00"/>
              </a:solidFill>
            </a:endParaRPr>
          </a:p>
          <a:p>
            <a:r>
              <a:rPr lang="ar-SA" sz="2000" dirty="0">
                <a:solidFill>
                  <a:srgbClr val="FFFF00"/>
                </a:solidFill>
              </a:rPr>
              <a:t>قضى قتيلاً ونالوا من نواصينا </a:t>
            </a:r>
            <a:endParaRPr lang="en-US" sz="2000" dirty="0">
              <a:solidFill>
                <a:srgbClr val="FFFF00"/>
              </a:solidFill>
            </a:endParaRPr>
          </a:p>
          <a:p>
            <a:r>
              <a:rPr lang="ar-SA" sz="2000" dirty="0">
                <a:solidFill>
                  <a:srgbClr val="FFFF00"/>
                </a:solidFill>
              </a:rPr>
              <a:t>لكنهم غلبونا حين </a:t>
            </a:r>
            <a:r>
              <a:rPr lang="ar-SA" sz="2000" dirty="0" smtClean="0">
                <a:solidFill>
                  <a:srgbClr val="FFFF00"/>
                </a:solidFill>
              </a:rPr>
              <a:t>ملــــــــكهم </a:t>
            </a:r>
            <a:endParaRPr lang="en-US" sz="2000" dirty="0">
              <a:solidFill>
                <a:srgbClr val="FFFF00"/>
              </a:solidFill>
            </a:endParaRPr>
          </a:p>
          <a:p>
            <a:r>
              <a:rPr lang="ar-SA" sz="2000" dirty="0">
                <a:solidFill>
                  <a:srgbClr val="FFFF00"/>
                </a:solidFill>
              </a:rPr>
              <a:t>أزمة </a:t>
            </a:r>
            <a:r>
              <a:rPr lang="ar-SA" sz="2000" dirty="0" smtClean="0">
                <a:solidFill>
                  <a:srgbClr val="FFFF00"/>
                </a:solidFill>
              </a:rPr>
              <a:t>الأمر </a:t>
            </a:r>
            <a:r>
              <a:rPr lang="ar-SA" sz="2000" dirty="0">
                <a:solidFill>
                  <a:srgbClr val="FFFF00"/>
                </a:solidFill>
              </a:rPr>
              <a:t>شادينا </a:t>
            </a:r>
            <a:r>
              <a:rPr lang="ar-SA" sz="2000" dirty="0" smtClean="0">
                <a:solidFill>
                  <a:srgbClr val="FFFF00"/>
                </a:solidFill>
              </a:rPr>
              <a:t>وراضينا</a:t>
            </a:r>
          </a:p>
          <a:p>
            <a:endParaRPr lang="en-US" sz="2000" dirty="0">
              <a:solidFill>
                <a:srgbClr val="FFFF00"/>
              </a:solidFill>
            </a:endParaRPr>
          </a:p>
          <a:p>
            <a:r>
              <a:rPr lang="ar-SA" sz="2000" dirty="0">
                <a:solidFill>
                  <a:srgbClr val="FFFF00"/>
                </a:solidFill>
              </a:rPr>
              <a:t>مطران وقصده المغلف: </a:t>
            </a:r>
            <a:endParaRPr lang="en-US" sz="2000" dirty="0">
              <a:solidFill>
                <a:srgbClr val="FFFF00"/>
              </a:solidFill>
            </a:endParaRPr>
          </a:p>
          <a:p>
            <a:r>
              <a:rPr lang="ar-SA" sz="2000" dirty="0">
                <a:solidFill>
                  <a:srgbClr val="FFFF00"/>
                </a:solidFill>
              </a:rPr>
              <a:t> ورغم أنه دائما لا يصرح بمقصده إلا أننا نجده حين صور قانون المطبوعات الذي يكمم الأفواه ويصادر الحريات يصرخ قائلاً : </a:t>
            </a:r>
            <a:endParaRPr lang="ar-SA" sz="2000" dirty="0" smtClean="0">
              <a:solidFill>
                <a:srgbClr val="FFFF00"/>
              </a:solidFill>
            </a:endParaRPr>
          </a:p>
          <a:p>
            <a:endParaRPr lang="en-US" sz="2000" dirty="0">
              <a:solidFill>
                <a:srgbClr val="FFFF00"/>
              </a:solidFill>
            </a:endParaRPr>
          </a:p>
          <a:p>
            <a:r>
              <a:rPr lang="ar-SA" sz="2000" dirty="0">
                <a:solidFill>
                  <a:srgbClr val="FFFF00"/>
                </a:solidFill>
              </a:rPr>
              <a:t>شردوا أخيارها برا وبحرا </a:t>
            </a:r>
            <a:endParaRPr lang="en-US" sz="2000" dirty="0">
              <a:solidFill>
                <a:srgbClr val="FFFF00"/>
              </a:solidFill>
            </a:endParaRPr>
          </a:p>
          <a:p>
            <a:r>
              <a:rPr lang="ar-SA" sz="2000" dirty="0">
                <a:solidFill>
                  <a:srgbClr val="FFFF00"/>
                </a:solidFill>
              </a:rPr>
              <a:t>واقتلوا </a:t>
            </a:r>
            <a:r>
              <a:rPr lang="ar-SA" sz="2000" dirty="0">
                <a:solidFill>
                  <a:srgbClr val="FFFF00"/>
                </a:solidFill>
              </a:rPr>
              <a:t>أ</a:t>
            </a:r>
            <a:r>
              <a:rPr lang="ar-SA" sz="2000" dirty="0" smtClean="0">
                <a:solidFill>
                  <a:srgbClr val="FFFF00"/>
                </a:solidFill>
              </a:rPr>
              <a:t>حرارها </a:t>
            </a:r>
            <a:r>
              <a:rPr lang="ar-SA" sz="2000" dirty="0">
                <a:solidFill>
                  <a:srgbClr val="FFFF00"/>
                </a:solidFill>
              </a:rPr>
              <a:t>حرا فحرا </a:t>
            </a:r>
            <a:endParaRPr lang="en-US" sz="2000" dirty="0">
              <a:solidFill>
                <a:srgbClr val="FFFF00"/>
              </a:solidFill>
            </a:endParaRPr>
          </a:p>
          <a:p>
            <a:r>
              <a:rPr lang="ar-SA" sz="2000" dirty="0">
                <a:solidFill>
                  <a:srgbClr val="FFFF00"/>
                </a:solidFill>
              </a:rPr>
              <a:t>أنما الصالح يبقى </a:t>
            </a:r>
            <a:r>
              <a:rPr lang="ar-SA" sz="2000" dirty="0" smtClean="0">
                <a:solidFill>
                  <a:srgbClr val="FFFF00"/>
                </a:solidFill>
              </a:rPr>
              <a:t>صالــــحاً </a:t>
            </a:r>
            <a:endParaRPr lang="en-US" sz="2000" dirty="0">
              <a:solidFill>
                <a:srgbClr val="FFFF00"/>
              </a:solidFill>
            </a:endParaRPr>
          </a:p>
          <a:p>
            <a:r>
              <a:rPr lang="ar-SA" sz="2000" dirty="0">
                <a:solidFill>
                  <a:srgbClr val="FFFF00"/>
                </a:solidFill>
              </a:rPr>
              <a:t>آخر الدهر ويبقى الشر شرا </a:t>
            </a:r>
            <a:endParaRPr lang="ar-SA" sz="2000" dirty="0" smtClean="0">
              <a:solidFill>
                <a:srgbClr val="FFFF00"/>
              </a:solidFill>
            </a:endParaRPr>
          </a:p>
          <a:p>
            <a:r>
              <a:rPr lang="ar-SA" sz="2000" dirty="0">
                <a:solidFill>
                  <a:srgbClr val="FFFF00"/>
                </a:solidFill>
              </a:rPr>
              <a:t>كسروا </a:t>
            </a:r>
            <a:r>
              <a:rPr lang="ar-SA" sz="2000" dirty="0" smtClean="0">
                <a:solidFill>
                  <a:srgbClr val="FFFF00"/>
                </a:solidFill>
              </a:rPr>
              <a:t>الأقلام </a:t>
            </a:r>
            <a:r>
              <a:rPr lang="ar-SA" sz="2000" dirty="0">
                <a:solidFill>
                  <a:srgbClr val="FFFF00"/>
                </a:solidFill>
              </a:rPr>
              <a:t>هل </a:t>
            </a:r>
            <a:r>
              <a:rPr lang="ar-SA" sz="2000" dirty="0" smtClean="0">
                <a:solidFill>
                  <a:srgbClr val="FFFF00"/>
                </a:solidFill>
              </a:rPr>
              <a:t>تكسيـرها </a:t>
            </a:r>
            <a:endParaRPr lang="en-US" sz="2000" dirty="0">
              <a:solidFill>
                <a:srgbClr val="FFFF00"/>
              </a:solidFill>
            </a:endParaRPr>
          </a:p>
          <a:p>
            <a:r>
              <a:rPr lang="ar-SA" sz="2000" dirty="0">
                <a:solidFill>
                  <a:srgbClr val="FFFF00"/>
                </a:solidFill>
              </a:rPr>
              <a:t>يمنع </a:t>
            </a:r>
            <a:r>
              <a:rPr lang="ar-SA" sz="2000" dirty="0" err="1">
                <a:solidFill>
                  <a:srgbClr val="FFFF00"/>
                </a:solidFill>
              </a:rPr>
              <a:t>الايادي</a:t>
            </a:r>
            <a:r>
              <a:rPr lang="ar-SA" sz="2000" dirty="0">
                <a:solidFill>
                  <a:srgbClr val="FFFF00"/>
                </a:solidFill>
              </a:rPr>
              <a:t> أن تنقش </a:t>
            </a:r>
            <a:r>
              <a:rPr lang="ar-SA" sz="2000" dirty="0" err="1">
                <a:solidFill>
                  <a:srgbClr val="FFFF00"/>
                </a:solidFill>
              </a:rPr>
              <a:t>الصخرا</a:t>
            </a:r>
            <a:r>
              <a:rPr lang="ar-SA" sz="2000" dirty="0">
                <a:solidFill>
                  <a:srgbClr val="FFFF00"/>
                </a:solidFill>
              </a:rPr>
              <a:t> </a:t>
            </a:r>
            <a:endParaRPr lang="en-US" sz="2000" dirty="0">
              <a:solidFill>
                <a:srgbClr val="FFFF00"/>
              </a:solidFill>
            </a:endParaRPr>
          </a:p>
          <a:p>
            <a:endParaRPr lang="en-US" sz="2000" dirty="0">
              <a:solidFill>
                <a:schemeClr val="accent1">
                  <a:lumMod val="90000"/>
                </a:schemeClr>
              </a:solidFill>
            </a:endParaRPr>
          </a:p>
          <a:p>
            <a:r>
              <a:rPr lang="ar-SA" dirty="0" smtClean="0">
                <a:solidFill>
                  <a:schemeClr val="accent1">
                    <a:lumMod val="90000"/>
                  </a:schemeClr>
                </a:solidFill>
              </a:rPr>
              <a:t> </a:t>
            </a:r>
            <a:endParaRPr lang="ar-SA" dirty="0">
              <a:solidFill>
                <a:schemeClr val="accent1">
                  <a:lumMod val="90000"/>
                </a:schemeClr>
              </a:solidFill>
            </a:endParaRPr>
          </a:p>
        </p:txBody>
      </p:sp>
    </p:spTree>
  </p:cSld>
  <p:clrMapOvr>
    <a:masterClrMapping/>
  </p:clrMapOvr>
  <p:transition>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571480"/>
            <a:ext cx="8215370" cy="3477875"/>
          </a:xfrm>
          <a:prstGeom prst="rect">
            <a:avLst/>
          </a:prstGeom>
          <a:noFill/>
        </p:spPr>
        <p:txBody>
          <a:bodyPr wrap="square" rtlCol="1">
            <a:spAutoFit/>
          </a:bodyPr>
          <a:lstStyle/>
          <a:p>
            <a:r>
              <a:rPr lang="ar-SA" sz="2400" dirty="0">
                <a:solidFill>
                  <a:srgbClr val="FFFF00"/>
                </a:solidFill>
              </a:rPr>
              <a:t> </a:t>
            </a:r>
            <a:endParaRPr lang="en-US" sz="2400" dirty="0">
              <a:solidFill>
                <a:srgbClr val="FFFF00"/>
              </a:solidFill>
            </a:endParaRPr>
          </a:p>
          <a:p>
            <a:r>
              <a:rPr lang="ar-SA" sz="2400" dirty="0">
                <a:solidFill>
                  <a:srgbClr val="FFFF00"/>
                </a:solidFill>
              </a:rPr>
              <a:t> كما يستعين بسيرة نيرون الطاغية الذي سولت له نفسه حرق الرومان ليرمز </a:t>
            </a:r>
            <a:r>
              <a:rPr lang="ar-SA" sz="2400" dirty="0" err="1">
                <a:solidFill>
                  <a:srgbClr val="FFFF00"/>
                </a:solidFill>
              </a:rPr>
              <a:t>بها</a:t>
            </a:r>
            <a:r>
              <a:rPr lang="ar-SA" sz="2400" dirty="0">
                <a:solidFill>
                  <a:srgbClr val="FFFF00"/>
                </a:solidFill>
              </a:rPr>
              <a:t> إلى الحرب العالمية الأولى ، يقول : </a:t>
            </a:r>
            <a:endParaRPr lang="ar-SA" sz="2400" dirty="0" smtClean="0">
              <a:solidFill>
                <a:srgbClr val="FFFF00"/>
              </a:solidFill>
            </a:endParaRPr>
          </a:p>
          <a:p>
            <a:endParaRPr lang="en-US" sz="2400" dirty="0">
              <a:solidFill>
                <a:srgbClr val="FFFF00"/>
              </a:solidFill>
            </a:endParaRPr>
          </a:p>
          <a:p>
            <a:r>
              <a:rPr lang="ar-SA" sz="2400" dirty="0">
                <a:solidFill>
                  <a:srgbClr val="FFFF00"/>
                </a:solidFill>
              </a:rPr>
              <a:t>أي شيء كان نيرون الذي </a:t>
            </a:r>
            <a:endParaRPr lang="en-US" sz="2400" dirty="0">
              <a:solidFill>
                <a:srgbClr val="FFFF00"/>
              </a:solidFill>
            </a:endParaRPr>
          </a:p>
          <a:p>
            <a:r>
              <a:rPr lang="ar-SA" sz="2400" dirty="0">
                <a:solidFill>
                  <a:srgbClr val="FFFF00"/>
                </a:solidFill>
              </a:rPr>
              <a:t>عبدوه كان فظ الطبع </a:t>
            </a:r>
            <a:r>
              <a:rPr lang="ar-SA" sz="2400" dirty="0" smtClean="0">
                <a:solidFill>
                  <a:srgbClr val="FFFF00"/>
                </a:solidFill>
              </a:rPr>
              <a:t>غر</a:t>
            </a:r>
            <a:r>
              <a:rPr lang="ar-SA" sz="2400" dirty="0" smtClean="0">
                <a:solidFill>
                  <a:srgbClr val="FFFF00"/>
                </a:solidFill>
              </a:rPr>
              <a:t>ا </a:t>
            </a:r>
            <a:endParaRPr lang="en-US" sz="2400" dirty="0">
              <a:solidFill>
                <a:srgbClr val="FFFF00"/>
              </a:solidFill>
            </a:endParaRPr>
          </a:p>
          <a:p>
            <a:r>
              <a:rPr lang="ar-SA" sz="2400" dirty="0">
                <a:solidFill>
                  <a:srgbClr val="FFFF00"/>
                </a:solidFill>
              </a:rPr>
              <a:t>أنما يبطش ذو الأمر إذا </a:t>
            </a:r>
            <a:endParaRPr lang="en-US" sz="2400" dirty="0">
              <a:solidFill>
                <a:srgbClr val="FFFF00"/>
              </a:solidFill>
            </a:endParaRPr>
          </a:p>
          <a:p>
            <a:r>
              <a:rPr lang="ar-SA" sz="2400" dirty="0">
                <a:solidFill>
                  <a:srgbClr val="FFFF00"/>
                </a:solidFill>
              </a:rPr>
              <a:t>لم يخف بطش </a:t>
            </a:r>
            <a:r>
              <a:rPr lang="ar-SA" sz="2400" smtClean="0">
                <a:solidFill>
                  <a:srgbClr val="FFFF00"/>
                </a:solidFill>
              </a:rPr>
              <a:t>الأولى </a:t>
            </a:r>
            <a:r>
              <a:rPr lang="ar-SA" sz="2400" smtClean="0">
                <a:solidFill>
                  <a:srgbClr val="FFFF00"/>
                </a:solidFill>
              </a:rPr>
              <a:t>ولوه </a:t>
            </a:r>
            <a:r>
              <a:rPr lang="ar-SA" sz="2400" dirty="0" smtClean="0">
                <a:solidFill>
                  <a:srgbClr val="FFFF00"/>
                </a:solidFill>
              </a:rPr>
              <a:t>أمرا </a:t>
            </a:r>
            <a:endParaRPr lang="en-US" sz="2400" dirty="0">
              <a:solidFill>
                <a:srgbClr val="FFFF00"/>
              </a:solidFill>
            </a:endParaRPr>
          </a:p>
          <a:p>
            <a:r>
              <a:rPr lang="ar-SA" sz="2800" dirty="0" smtClean="0">
                <a:solidFill>
                  <a:schemeClr val="bg1">
                    <a:lumMod val="95000"/>
                    <a:lumOff val="5000"/>
                  </a:schemeClr>
                </a:solidFill>
              </a:rPr>
              <a:t> </a:t>
            </a:r>
            <a:endParaRPr lang="ar-SA" sz="2800" dirty="0">
              <a:solidFill>
                <a:schemeClr val="bg1">
                  <a:lumMod val="95000"/>
                  <a:lumOff val="5000"/>
                </a:schemeClr>
              </a:solidFill>
            </a:endParaRPr>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000364" y="1357298"/>
            <a:ext cx="5357850" cy="646331"/>
          </a:xfrm>
          <a:prstGeom prst="rect">
            <a:avLst/>
          </a:prstGeom>
          <a:noFill/>
        </p:spPr>
        <p:txBody>
          <a:bodyPr wrap="square" rtlCol="1">
            <a:spAutoFit/>
          </a:bodyPr>
          <a:lstStyle/>
          <a:p>
            <a:r>
              <a:rPr lang="ar-SA" sz="3600" dirty="0" smtClean="0">
                <a:solidFill>
                  <a:schemeClr val="tx2">
                    <a:lumMod val="90000"/>
                  </a:schemeClr>
                </a:solidFill>
              </a:rPr>
              <a:t>الطالبات : </a:t>
            </a:r>
            <a:endParaRPr lang="ar-SA" sz="3600" dirty="0">
              <a:solidFill>
                <a:schemeClr val="tx2">
                  <a:lumMod val="90000"/>
                </a:schemeClr>
              </a:solidFill>
            </a:endParaRPr>
          </a:p>
        </p:txBody>
      </p:sp>
      <p:sp>
        <p:nvSpPr>
          <p:cNvPr id="3" name="مربع نص 2"/>
          <p:cNvSpPr txBox="1"/>
          <p:nvPr/>
        </p:nvSpPr>
        <p:spPr>
          <a:xfrm>
            <a:off x="2214546" y="2143116"/>
            <a:ext cx="4857784" cy="3108543"/>
          </a:xfrm>
          <a:prstGeom prst="rect">
            <a:avLst/>
          </a:prstGeom>
          <a:noFill/>
        </p:spPr>
        <p:txBody>
          <a:bodyPr wrap="square" rtlCol="1">
            <a:spAutoFit/>
          </a:bodyPr>
          <a:lstStyle/>
          <a:p>
            <a:pPr>
              <a:buFontTx/>
              <a:buChar char="-"/>
            </a:pPr>
            <a:r>
              <a:rPr lang="ar-SA" sz="2800" dirty="0" smtClean="0">
                <a:solidFill>
                  <a:schemeClr val="accent1">
                    <a:lumMod val="90000"/>
                  </a:schemeClr>
                </a:solidFill>
              </a:rPr>
              <a:t> </a:t>
            </a:r>
            <a:r>
              <a:rPr lang="ar-SA" sz="2800" dirty="0" err="1" smtClean="0">
                <a:solidFill>
                  <a:schemeClr val="accent1">
                    <a:lumMod val="90000"/>
                  </a:schemeClr>
                </a:solidFill>
              </a:rPr>
              <a:t>روان</a:t>
            </a:r>
            <a:r>
              <a:rPr lang="ar-SA" sz="2800" dirty="0" smtClean="0">
                <a:solidFill>
                  <a:schemeClr val="accent1">
                    <a:lumMod val="90000"/>
                  </a:schemeClr>
                </a:solidFill>
              </a:rPr>
              <a:t> حماد </a:t>
            </a:r>
            <a:r>
              <a:rPr lang="ar-SA" sz="2800" dirty="0" err="1" smtClean="0">
                <a:solidFill>
                  <a:schemeClr val="accent1">
                    <a:lumMod val="90000"/>
                  </a:schemeClr>
                </a:solidFill>
              </a:rPr>
              <a:t>الشمري</a:t>
            </a:r>
            <a:r>
              <a:rPr lang="ar-SA" sz="2800" dirty="0" smtClean="0">
                <a:solidFill>
                  <a:schemeClr val="accent1">
                    <a:lumMod val="90000"/>
                  </a:schemeClr>
                </a:solidFill>
              </a:rPr>
              <a:t> </a:t>
            </a:r>
          </a:p>
          <a:p>
            <a:pPr>
              <a:buFontTx/>
              <a:buChar char="-"/>
            </a:pPr>
            <a:endParaRPr lang="ar-SA" sz="2800" dirty="0">
              <a:solidFill>
                <a:schemeClr val="accent1">
                  <a:lumMod val="90000"/>
                </a:schemeClr>
              </a:solidFill>
            </a:endParaRPr>
          </a:p>
          <a:p>
            <a:pPr>
              <a:buFontTx/>
              <a:buChar char="-"/>
            </a:pPr>
            <a:r>
              <a:rPr lang="ar-SA" sz="2800" dirty="0" smtClean="0">
                <a:solidFill>
                  <a:schemeClr val="accent1">
                    <a:lumMod val="90000"/>
                  </a:schemeClr>
                </a:solidFill>
              </a:rPr>
              <a:t> فاطمة فهد </a:t>
            </a:r>
            <a:r>
              <a:rPr lang="ar-SA" sz="2800" dirty="0" err="1" smtClean="0">
                <a:solidFill>
                  <a:schemeClr val="accent1">
                    <a:lumMod val="90000"/>
                  </a:schemeClr>
                </a:solidFill>
              </a:rPr>
              <a:t>المهشور</a:t>
            </a:r>
            <a:r>
              <a:rPr lang="ar-SA" sz="2800" dirty="0" smtClean="0">
                <a:solidFill>
                  <a:schemeClr val="accent1">
                    <a:lumMod val="90000"/>
                  </a:schemeClr>
                </a:solidFill>
              </a:rPr>
              <a:t> </a:t>
            </a:r>
          </a:p>
          <a:p>
            <a:pPr>
              <a:buFontTx/>
              <a:buChar char="-"/>
            </a:pPr>
            <a:endParaRPr lang="ar-SA" sz="2800" dirty="0">
              <a:solidFill>
                <a:schemeClr val="accent1">
                  <a:lumMod val="90000"/>
                </a:schemeClr>
              </a:solidFill>
            </a:endParaRPr>
          </a:p>
          <a:p>
            <a:pPr>
              <a:buFontTx/>
              <a:buChar char="-"/>
            </a:pPr>
            <a:r>
              <a:rPr lang="ar-SA" sz="2800" dirty="0" smtClean="0">
                <a:solidFill>
                  <a:schemeClr val="accent1">
                    <a:lumMod val="90000"/>
                  </a:schemeClr>
                </a:solidFill>
              </a:rPr>
              <a:t> منيرة تميم آل </a:t>
            </a:r>
            <a:r>
              <a:rPr lang="ar-SA" sz="2800" dirty="0" err="1" smtClean="0">
                <a:solidFill>
                  <a:schemeClr val="accent1">
                    <a:lumMod val="90000"/>
                  </a:schemeClr>
                </a:solidFill>
              </a:rPr>
              <a:t>دريس</a:t>
            </a:r>
            <a:r>
              <a:rPr lang="ar-SA" sz="2800" dirty="0" smtClean="0">
                <a:solidFill>
                  <a:schemeClr val="accent1">
                    <a:lumMod val="90000"/>
                  </a:schemeClr>
                </a:solidFill>
              </a:rPr>
              <a:t> </a:t>
            </a:r>
          </a:p>
          <a:p>
            <a:pPr>
              <a:buFontTx/>
              <a:buChar char="-"/>
            </a:pPr>
            <a:endParaRPr lang="ar-SA" sz="2800" dirty="0">
              <a:solidFill>
                <a:schemeClr val="accent1">
                  <a:lumMod val="90000"/>
                </a:schemeClr>
              </a:solidFill>
            </a:endParaRPr>
          </a:p>
          <a:p>
            <a:pPr>
              <a:buFontTx/>
              <a:buChar char="-"/>
            </a:pPr>
            <a:r>
              <a:rPr lang="ar-SA" sz="2800" dirty="0" smtClean="0">
                <a:solidFill>
                  <a:schemeClr val="accent1">
                    <a:lumMod val="90000"/>
                  </a:schemeClr>
                </a:solidFill>
              </a:rPr>
              <a:t> غدير علي </a:t>
            </a:r>
            <a:r>
              <a:rPr lang="ar-SA" sz="2800" dirty="0" err="1" smtClean="0">
                <a:solidFill>
                  <a:schemeClr val="accent1">
                    <a:lumMod val="90000"/>
                  </a:schemeClr>
                </a:solidFill>
              </a:rPr>
              <a:t>الدباس</a:t>
            </a:r>
            <a:r>
              <a:rPr lang="ar-SA" sz="2800" dirty="0" smtClean="0">
                <a:solidFill>
                  <a:schemeClr val="accent1">
                    <a:lumMod val="90000"/>
                  </a:schemeClr>
                </a:solidFill>
              </a:rPr>
              <a:t>  </a:t>
            </a:r>
            <a:endParaRPr lang="ar-SA" sz="2800" dirty="0">
              <a:solidFill>
                <a:schemeClr val="accent1">
                  <a:lumMod val="9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سبوك">
  <a:themeElements>
    <a:clrScheme name="مخصص 2">
      <a:dk1>
        <a:sysClr val="windowText" lastClr="000000"/>
      </a:dk1>
      <a:lt1>
        <a:sysClr val="window" lastClr="FFFFFF"/>
      </a:lt1>
      <a:dk2>
        <a:srgbClr val="676A55"/>
      </a:dk2>
      <a:lt2>
        <a:srgbClr val="EAEBDE"/>
      </a:lt2>
      <a:accent1>
        <a:srgbClr val="E2ECE3"/>
      </a:accent1>
      <a:accent2>
        <a:srgbClr val="C6DAC8"/>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159</TotalTime>
  <Words>943</Words>
  <Application>Microsoft Office PowerPoint</Application>
  <PresentationFormat>عرض على الشاشة (3:4)‏</PresentationFormat>
  <Paragraphs>117</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مسبوك</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Company>Al Manzah tel 8277968</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smsm</cp:lastModifiedBy>
  <cp:revision>18</cp:revision>
  <dcterms:created xsi:type="dcterms:W3CDTF">2012-03-19T19:16:26Z</dcterms:created>
  <dcterms:modified xsi:type="dcterms:W3CDTF">2012-03-30T19:39:21Z</dcterms:modified>
</cp:coreProperties>
</file>