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32" r:id="rId1"/>
  </p:sldMasterIdLst>
  <p:notesMasterIdLst>
    <p:notesMasterId r:id="rId49"/>
  </p:notesMasterIdLst>
  <p:sldIdLst>
    <p:sldId id="257" r:id="rId2"/>
    <p:sldId id="314" r:id="rId3"/>
    <p:sldId id="275" r:id="rId4"/>
    <p:sldId id="260" r:id="rId5"/>
    <p:sldId id="261" r:id="rId6"/>
    <p:sldId id="284" r:id="rId7"/>
    <p:sldId id="262" r:id="rId8"/>
    <p:sldId id="263" r:id="rId9"/>
    <p:sldId id="285" r:id="rId10"/>
    <p:sldId id="286" r:id="rId11"/>
    <p:sldId id="287" r:id="rId12"/>
    <p:sldId id="288" r:id="rId13"/>
    <p:sldId id="315" r:id="rId14"/>
    <p:sldId id="290" r:id="rId15"/>
    <p:sldId id="289" r:id="rId16"/>
    <p:sldId id="292" r:id="rId17"/>
    <p:sldId id="293" r:id="rId18"/>
    <p:sldId id="316" r:id="rId19"/>
    <p:sldId id="295" r:id="rId20"/>
    <p:sldId id="297" r:id="rId21"/>
    <p:sldId id="267" r:id="rId22"/>
    <p:sldId id="298" r:id="rId23"/>
    <p:sldId id="300" r:id="rId24"/>
    <p:sldId id="302" r:id="rId25"/>
    <p:sldId id="304" r:id="rId26"/>
    <p:sldId id="305" r:id="rId27"/>
    <p:sldId id="317" r:id="rId28"/>
    <p:sldId id="306" r:id="rId29"/>
    <p:sldId id="279" r:id="rId30"/>
    <p:sldId id="307" r:id="rId31"/>
    <p:sldId id="308" r:id="rId32"/>
    <p:sldId id="318" r:id="rId33"/>
    <p:sldId id="309" r:id="rId34"/>
    <p:sldId id="268" r:id="rId35"/>
    <p:sldId id="269" r:id="rId36"/>
    <p:sldId id="320" r:id="rId37"/>
    <p:sldId id="281" r:id="rId38"/>
    <p:sldId id="310" r:id="rId39"/>
    <p:sldId id="321" r:id="rId40"/>
    <p:sldId id="270" r:id="rId41"/>
    <p:sldId id="271" r:id="rId42"/>
    <p:sldId id="282" r:id="rId43"/>
    <p:sldId id="311" r:id="rId44"/>
    <p:sldId id="272" r:id="rId45"/>
    <p:sldId id="274" r:id="rId46"/>
    <p:sldId id="312" r:id="rId47"/>
    <p:sldId id="313" r:id="rId48"/>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E4F"/>
    <a:srgbClr val="8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706" autoAdjust="0"/>
    <p:restoredTop sz="94660"/>
  </p:normalViewPr>
  <p:slideViewPr>
    <p:cSldViewPr>
      <p:cViewPr varScale="1">
        <p:scale>
          <a:sx n="66" d="100"/>
          <a:sy n="66" d="100"/>
        </p:scale>
        <p:origin x="-151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Book Antiqua" pitchFamily="18" charset="0"/>
                <a:cs typeface="Times New Roman" pitchFamily="18" charset="0"/>
              </a:defRPr>
            </a:lvl1pPr>
          </a:lstStyle>
          <a:p>
            <a:endParaRPr lang="en-US"/>
          </a:p>
        </p:txBody>
      </p:sp>
      <p:sp>
        <p:nvSpPr>
          <p:cNvPr id="3891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Book Antiqua" pitchFamily="18" charset="0"/>
                <a:cs typeface="Times New Roman" pitchFamily="18" charset="0"/>
              </a:defRPr>
            </a:lvl1pPr>
          </a:lstStyle>
          <a:p>
            <a:fld id="{C1DCAF11-D43A-4227-A010-A8D197FC53D6}" type="datetimeFigureOut">
              <a:rPr lang="ar-SA"/>
              <a:pPr/>
              <a:t>21/05/32</a:t>
            </a:fld>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89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endParaRPr lang="en-US" smtClean="0"/>
          </a:p>
          <a:p>
            <a:pPr lvl="1"/>
            <a:r>
              <a:rPr lang="ar-SA" smtClean="0"/>
              <a:t>المستوى الثاني</a:t>
            </a:r>
            <a:endParaRPr lang="en-US" smtClean="0"/>
          </a:p>
          <a:p>
            <a:pPr lvl="2"/>
            <a:r>
              <a:rPr lang="ar-SA" smtClean="0"/>
              <a:t>المستوى الثالث</a:t>
            </a:r>
            <a:endParaRPr lang="en-US" smtClean="0"/>
          </a:p>
          <a:p>
            <a:pPr lvl="3"/>
            <a:r>
              <a:rPr lang="ar-SA" smtClean="0"/>
              <a:t>المستوى الرابع</a:t>
            </a:r>
            <a:endParaRPr lang="en-US" smtClean="0"/>
          </a:p>
          <a:p>
            <a:pPr lvl="4"/>
            <a:r>
              <a:rPr lang="ar-SA" smtClean="0"/>
              <a:t>المستوى الخامس</a:t>
            </a:r>
            <a:endParaRPr lang="en-US" smtClean="0"/>
          </a:p>
        </p:txBody>
      </p:sp>
      <p:sp>
        <p:nvSpPr>
          <p:cNvPr id="3891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Book Antiqua" pitchFamily="18" charset="0"/>
                <a:cs typeface="Times New Roman" pitchFamily="18" charset="0"/>
              </a:defRPr>
            </a:lvl1pPr>
          </a:lstStyle>
          <a:p>
            <a:endParaRPr lang="en-US"/>
          </a:p>
        </p:txBody>
      </p:sp>
      <p:sp>
        <p:nvSpPr>
          <p:cNvPr id="3891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Book Antiqua" pitchFamily="18" charset="0"/>
                <a:cs typeface="Times New Roman" pitchFamily="18" charset="0"/>
              </a:defRPr>
            </a:lvl1pPr>
          </a:lstStyle>
          <a:p>
            <a:fld id="{FE080102-ABCE-4347-8AA7-469445093948}" type="slidenum">
              <a:rPr lang="ar-SA"/>
              <a:pPr/>
              <a:t>‹#›</a:t>
            </a:fld>
            <a:endParaRPr lang="en-US"/>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Calibri" pitchFamily="34" charset="0"/>
        <a:ea typeface="+mn-ea"/>
        <a:cs typeface="Arial" pitchFamily="34" charset="0"/>
      </a:defRPr>
    </a:lvl1pPr>
    <a:lvl2pPr marL="457200" algn="r" rtl="1" fontAlgn="base">
      <a:spcBef>
        <a:spcPct val="30000"/>
      </a:spcBef>
      <a:spcAft>
        <a:spcPct val="0"/>
      </a:spcAft>
      <a:defRPr sz="1200" kern="1200">
        <a:solidFill>
          <a:schemeClr val="tx1"/>
        </a:solidFill>
        <a:latin typeface="Calibri" pitchFamily="34" charset="0"/>
        <a:ea typeface="+mn-ea"/>
        <a:cs typeface="Arial" pitchFamily="34" charset="0"/>
      </a:defRPr>
    </a:lvl2pPr>
    <a:lvl3pPr marL="914400" algn="r" rtl="1" fontAlgn="base">
      <a:spcBef>
        <a:spcPct val="30000"/>
      </a:spcBef>
      <a:spcAft>
        <a:spcPct val="0"/>
      </a:spcAft>
      <a:defRPr sz="1200" kern="1200">
        <a:solidFill>
          <a:schemeClr val="tx1"/>
        </a:solidFill>
        <a:latin typeface="Calibri" pitchFamily="34" charset="0"/>
        <a:ea typeface="+mn-ea"/>
        <a:cs typeface="Arial" pitchFamily="34" charset="0"/>
      </a:defRPr>
    </a:lvl3pPr>
    <a:lvl4pPr marL="1371600" algn="r" rtl="1" fontAlgn="base">
      <a:spcBef>
        <a:spcPct val="30000"/>
      </a:spcBef>
      <a:spcAft>
        <a:spcPct val="0"/>
      </a:spcAft>
      <a:defRPr sz="1200" kern="1200">
        <a:solidFill>
          <a:schemeClr val="tx1"/>
        </a:solidFill>
        <a:latin typeface="Calibri" pitchFamily="34" charset="0"/>
        <a:ea typeface="+mn-ea"/>
        <a:cs typeface="Arial" pitchFamily="34" charset="0"/>
      </a:defRPr>
    </a:lvl4pPr>
    <a:lvl5pPr marL="1828800" algn="r" rtl="1" fontAlgn="base">
      <a:spcBef>
        <a:spcPct val="30000"/>
      </a:spcBef>
      <a:spcAft>
        <a:spcPct val="0"/>
      </a:spcAft>
      <a:defRPr sz="1200" kern="1200">
        <a:solidFill>
          <a:schemeClr val="tx1"/>
        </a:solidFill>
        <a:latin typeface="Calibri"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pPr>
              <a:defRPr/>
            </a:pPr>
            <a:fld id="{A8130831-4DA4-4C7C-8BA2-B5656A420682}" type="datetimeFigureOut">
              <a:rPr lang="ar-SA" smtClean="0"/>
              <a:pPr>
                <a:defRPr/>
              </a:pPr>
              <a:t>21/05/32</a:t>
            </a:fld>
            <a:endParaRPr lang="ar-SA"/>
          </a:p>
        </p:txBody>
      </p:sp>
      <p:sp>
        <p:nvSpPr>
          <p:cNvPr id="17" name="Footer Placeholder 16"/>
          <p:cNvSpPr>
            <a:spLocks noGrp="1"/>
          </p:cNvSpPr>
          <p:nvPr>
            <p:ph type="ftr" sz="quarter" idx="11"/>
          </p:nvPr>
        </p:nvSpPr>
        <p:spPr bwMode="auto">
          <a:xfrm rot="5400000">
            <a:off x="7077269" y="4181669"/>
            <a:ext cx="3657600" cy="384048"/>
          </a:xfrm>
        </p:spPr>
        <p:txBody>
          <a:bodyPr/>
          <a:lstStyle/>
          <a:p>
            <a:pPr>
              <a:defRPr/>
            </a:pPr>
            <a:endParaRPr lang="ar-SA"/>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pPr>
              <a:defRPr/>
            </a:pPr>
            <a:fld id="{8EE3D239-0292-4988-8919-B45558971370}" type="slidenum">
              <a:rPr lang="ar-SA" smtClean="0"/>
              <a:pPr>
                <a:defRPr/>
              </a:pPr>
              <a:t>‹#›</a:t>
            </a:fld>
            <a:endParaRPr lang="ar-SA"/>
          </a:p>
        </p:txBody>
      </p:sp>
    </p:spTree>
  </p:cSld>
  <p:clrMapOvr>
    <a:overrideClrMapping bg1="lt1" tx1="dk1" bg2="lt2" tx2="dk2" accent1="accent1" accent2="accent2" accent3="accent3" accent4="accent4" accent5="accent5" accent6="accent6" hlink="hlink" folHlink="folHlink"/>
  </p:clrMapOvr>
  <p:transition>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pPr>
              <a:defRPr/>
            </a:pPr>
            <a:fld id="{8217FAE2-06A9-4399-A9EC-39F4727816DC}" type="datetimeFigureOut">
              <a:rPr lang="ar-SA" smtClean="0"/>
              <a:pPr>
                <a:defRPr/>
              </a:pPr>
              <a:t>21/05/32</a:t>
            </a:fld>
            <a:endParaRPr lang="ar-SA"/>
          </a:p>
        </p:txBody>
      </p:sp>
      <p:sp>
        <p:nvSpPr>
          <p:cNvPr id="9" name="Slide Number Placeholder 8"/>
          <p:cNvSpPr>
            <a:spLocks noGrp="1"/>
          </p:cNvSpPr>
          <p:nvPr>
            <p:ph type="sldNum" sz="quarter" idx="15"/>
          </p:nvPr>
        </p:nvSpPr>
        <p:spPr/>
        <p:txBody>
          <a:bodyPr rtlCol="0"/>
          <a:lstStyle/>
          <a:p>
            <a:pPr>
              <a:defRPr/>
            </a:pPr>
            <a:fld id="{2F0B0F0B-ECBD-46EC-8B10-7EE6F43AABD9}" type="slidenum">
              <a:rPr lang="ar-SA" smtClean="0"/>
              <a:pPr>
                <a:defRPr/>
              </a:pPr>
              <a:t>‹#›</a:t>
            </a:fld>
            <a:endParaRPr lang="ar-SA"/>
          </a:p>
        </p:txBody>
      </p:sp>
      <p:sp>
        <p:nvSpPr>
          <p:cNvPr id="10" name="Footer Placeholder 9"/>
          <p:cNvSpPr>
            <a:spLocks noGrp="1"/>
          </p:cNvSpPr>
          <p:nvPr>
            <p:ph type="ftr" sz="quarter" idx="16"/>
          </p:nvPr>
        </p:nvSpPr>
        <p:spPr/>
        <p:txBody>
          <a:bodyPr rtlCol="0"/>
          <a:lstStyle/>
          <a:p>
            <a:pPr>
              <a:defRPr/>
            </a:pPr>
            <a:endParaRPr lang="ar-SA"/>
          </a:p>
        </p:txBody>
      </p:sp>
    </p:spTree>
  </p:cSld>
  <p:clrMapOvr>
    <a:masterClrMapping/>
  </p:clrMapOvr>
  <p:transition>
    <p:randomBar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pPr>
              <a:defRPr/>
            </a:pPr>
            <a:fld id="{80B7407D-D4E3-4BA2-B9FB-1DBA1380E364}" type="datetimeFigureOut">
              <a:rPr lang="ar-SA" smtClean="0"/>
              <a:pPr>
                <a:defRPr/>
              </a:pPr>
              <a:t>21/05/32</a:t>
            </a:fld>
            <a:endParaRPr lang="ar-SA"/>
          </a:p>
        </p:txBody>
      </p:sp>
      <p:sp>
        <p:nvSpPr>
          <p:cNvPr id="5" name="Footer Placeholder 4"/>
          <p:cNvSpPr>
            <a:spLocks noGrp="1"/>
          </p:cNvSpPr>
          <p:nvPr>
            <p:ph type="ftr" sz="quarter" idx="11"/>
          </p:nvPr>
        </p:nvSpPr>
        <p:spPr bwMode="auto">
          <a:xfrm rot="5400000">
            <a:off x="7077456" y="4178808"/>
            <a:ext cx="3657600" cy="384048"/>
          </a:xfrm>
        </p:spPr>
        <p:txBody>
          <a:bodyPr/>
          <a:lstStyle/>
          <a:p>
            <a:pPr>
              <a:defRPr/>
            </a:pPr>
            <a:endParaRPr lang="ar-SA"/>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pPr>
              <a:defRPr/>
            </a:pPr>
            <a:fld id="{1795BDB7-C003-4461-87E9-0325DBDFC2D7}" type="slidenum">
              <a:rPr lang="ar-SA" smtClean="0"/>
              <a:pPr>
                <a:defRPr/>
              </a:pPr>
              <a:t>‹#›</a:t>
            </a:fld>
            <a:endParaRPr lang="ar-SA"/>
          </a:p>
        </p:txBody>
      </p:sp>
    </p:spTree>
  </p:cSld>
  <p:clrMapOvr>
    <a:overrideClrMapping bg1="dk1" tx1="lt1" bg2="dk2" tx2="lt2" accent1="accent1" accent2="accent2" accent3="accent3" accent4="accent4" accent5="accent5" accent6="accent6" hlink="hlink" folHlink="folHlink"/>
  </p:clrMapOvr>
  <p:transition>
    <p:randomBar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179E948D-0250-4FF0-8A5F-2ED300BA0979}" type="datetimeFigureOut">
              <a:rPr lang="ar-SA" smtClean="0"/>
              <a:pPr>
                <a:defRPr/>
              </a:pPr>
              <a:t>21/05/32</a:t>
            </a:fld>
            <a:endParaRPr lang="ar-SA"/>
          </a:p>
        </p:txBody>
      </p:sp>
      <p:sp>
        <p:nvSpPr>
          <p:cNvPr id="6" name="Footer Placeholder 5"/>
          <p:cNvSpPr>
            <a:spLocks noGrp="1"/>
          </p:cNvSpPr>
          <p:nvPr>
            <p:ph type="ftr" sz="quarter" idx="11"/>
          </p:nvPr>
        </p:nvSpPr>
        <p:spPr/>
        <p:txBody>
          <a:bodyPr/>
          <a:lstStyle/>
          <a:p>
            <a:pPr>
              <a:defRPr/>
            </a:pPr>
            <a:endParaRPr lang="ar-SA"/>
          </a:p>
        </p:txBody>
      </p:sp>
      <p:sp>
        <p:nvSpPr>
          <p:cNvPr id="7" name="Slide Number Placeholder 6"/>
          <p:cNvSpPr>
            <a:spLocks noGrp="1"/>
          </p:cNvSpPr>
          <p:nvPr>
            <p:ph type="sldNum" sz="quarter" idx="12"/>
          </p:nvPr>
        </p:nvSpPr>
        <p:spPr/>
        <p:txBody>
          <a:bodyPr/>
          <a:lstStyle/>
          <a:p>
            <a:pPr>
              <a:defRPr/>
            </a:pPr>
            <a:fld id="{D9F24766-B729-4FE1-91F5-A540E1184DBC}" type="slidenum">
              <a:rPr lang="ar-SA" smtClean="0"/>
              <a:pPr>
                <a:defRPr/>
              </a:pPr>
              <a:t>‹#›</a:t>
            </a:fld>
            <a:endParaRPr lang="ar-S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randomBar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pPr>
              <a:defRPr/>
            </a:pPr>
            <a:fld id="{4A0EFEE8-33E9-4247-A0F7-C22D1A2BE99D}" type="datetimeFigureOut">
              <a:rPr lang="ar-SA" smtClean="0"/>
              <a:pPr>
                <a:defRPr/>
              </a:pPr>
              <a:t>21/05/32</a:t>
            </a:fld>
            <a:endParaRPr lang="ar-SA"/>
          </a:p>
        </p:txBody>
      </p:sp>
      <p:sp>
        <p:nvSpPr>
          <p:cNvPr id="8" name="Footer Placeholder 7"/>
          <p:cNvSpPr>
            <a:spLocks noGrp="1"/>
          </p:cNvSpPr>
          <p:nvPr>
            <p:ph type="ftr" sz="quarter" idx="11"/>
          </p:nvPr>
        </p:nvSpPr>
        <p:spPr/>
        <p:txBody>
          <a:bodyPr/>
          <a:lstStyle/>
          <a:p>
            <a:pPr>
              <a:defRPr/>
            </a:pPr>
            <a:endParaRPr lang="ar-SA"/>
          </a:p>
        </p:txBody>
      </p:sp>
      <p:sp>
        <p:nvSpPr>
          <p:cNvPr id="9" name="Slide Number Placeholder 8"/>
          <p:cNvSpPr>
            <a:spLocks noGrp="1"/>
          </p:cNvSpPr>
          <p:nvPr>
            <p:ph type="sldNum" sz="quarter" idx="12"/>
          </p:nvPr>
        </p:nvSpPr>
        <p:spPr/>
        <p:txBody>
          <a:bodyPr/>
          <a:lstStyle/>
          <a:p>
            <a:pPr>
              <a:defRPr/>
            </a:pPr>
            <a:fld id="{8419408D-5E7A-4068-A46C-1238A62A8BD1}" type="slidenum">
              <a:rPr lang="ar-SA" smtClean="0"/>
              <a:pPr>
                <a:defRPr/>
              </a:pPr>
              <a:t>‹#›</a:t>
            </a:fld>
            <a:endParaRPr lang="ar-S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p:randomBar dir="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pPr>
              <a:defRPr/>
            </a:pPr>
            <a:fld id="{6F16E59C-8C6D-41AF-8766-0143940101EB}" type="datetimeFigureOut">
              <a:rPr lang="ar-SA" smtClean="0"/>
              <a:pPr>
                <a:defRPr/>
              </a:pPr>
              <a:t>21/05/32</a:t>
            </a:fld>
            <a:endParaRPr lang="ar-SA"/>
          </a:p>
        </p:txBody>
      </p:sp>
      <p:sp>
        <p:nvSpPr>
          <p:cNvPr id="7" name="Slide Number Placeholder 6"/>
          <p:cNvSpPr>
            <a:spLocks noGrp="1"/>
          </p:cNvSpPr>
          <p:nvPr>
            <p:ph type="sldNum" sz="quarter" idx="11"/>
          </p:nvPr>
        </p:nvSpPr>
        <p:spPr/>
        <p:txBody>
          <a:bodyPr rtlCol="0"/>
          <a:lstStyle/>
          <a:p>
            <a:pPr>
              <a:defRPr/>
            </a:pPr>
            <a:fld id="{422CE5F9-B36E-469C-AA77-ACB3F6D0D3DA}" type="slidenum">
              <a:rPr lang="ar-SA" smtClean="0"/>
              <a:pPr>
                <a:defRPr/>
              </a:pPr>
              <a:t>‹#›</a:t>
            </a:fld>
            <a:endParaRPr lang="ar-SA"/>
          </a:p>
        </p:txBody>
      </p:sp>
      <p:sp>
        <p:nvSpPr>
          <p:cNvPr id="8" name="Footer Placeholder 7"/>
          <p:cNvSpPr>
            <a:spLocks noGrp="1"/>
          </p:cNvSpPr>
          <p:nvPr>
            <p:ph type="ftr" sz="quarter" idx="12"/>
          </p:nvPr>
        </p:nvSpPr>
        <p:spPr/>
        <p:txBody>
          <a:bodyPr rtlCol="0"/>
          <a:lstStyle/>
          <a:p>
            <a:pPr>
              <a:defRPr/>
            </a:pPr>
            <a:endParaRPr lang="ar-SA"/>
          </a:p>
        </p:txBody>
      </p:sp>
    </p:spTree>
  </p:cSld>
  <p:clrMapOvr>
    <a:masterClrMapping/>
  </p:clrMapOvr>
  <p:transition>
    <p:randomBar dir="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F9ACA17-2A9C-485B-805E-EDBF0A12F0AA}" type="datetimeFigureOut">
              <a:rPr lang="ar-SA" smtClean="0"/>
              <a:pPr>
                <a:defRPr/>
              </a:pPr>
              <a:t>21/05/32</a:t>
            </a:fld>
            <a:endParaRPr lang="ar-SA"/>
          </a:p>
        </p:txBody>
      </p:sp>
      <p:sp>
        <p:nvSpPr>
          <p:cNvPr id="3" name="Footer Placeholder 2"/>
          <p:cNvSpPr>
            <a:spLocks noGrp="1"/>
          </p:cNvSpPr>
          <p:nvPr>
            <p:ph type="ftr" sz="quarter" idx="11"/>
          </p:nvPr>
        </p:nvSpPr>
        <p:spPr/>
        <p:txBody>
          <a:bodyPr/>
          <a:lstStyle/>
          <a:p>
            <a:pPr>
              <a:defRPr/>
            </a:pPr>
            <a:endParaRPr lang="ar-SA"/>
          </a:p>
        </p:txBody>
      </p:sp>
      <p:sp>
        <p:nvSpPr>
          <p:cNvPr id="4" name="Slide Number Placeholder 3"/>
          <p:cNvSpPr>
            <a:spLocks noGrp="1"/>
          </p:cNvSpPr>
          <p:nvPr>
            <p:ph type="sldNum" sz="quarter" idx="12"/>
          </p:nvPr>
        </p:nvSpPr>
        <p:spPr/>
        <p:txBody>
          <a:bodyPr/>
          <a:lstStyle/>
          <a:p>
            <a:pPr>
              <a:defRPr/>
            </a:pPr>
            <a:fld id="{B2C65234-BC88-4857-9766-66C4A18E6887}" type="slidenum">
              <a:rPr lang="ar-SA" smtClean="0"/>
              <a:pPr>
                <a:defRPr/>
              </a:pPr>
              <a:t>‹#›</a:t>
            </a:fld>
            <a:endParaRPr lang="ar-SA"/>
          </a:p>
        </p:txBody>
      </p:sp>
    </p:spTree>
  </p:cSld>
  <p:clrMapOvr>
    <a:masterClrMapping/>
  </p:clrMapOvr>
  <p:transition>
    <p:randomBar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pPr>
              <a:defRPr/>
            </a:pPr>
            <a:fld id="{733419B1-E357-45F1-86FB-F3FA667CDDEB}" type="datetimeFigureOut">
              <a:rPr lang="ar-SA" smtClean="0"/>
              <a:pPr>
                <a:defRPr/>
              </a:pPr>
              <a:t>21/05/32</a:t>
            </a:fld>
            <a:endParaRPr lang="ar-SA"/>
          </a:p>
        </p:txBody>
      </p:sp>
      <p:sp>
        <p:nvSpPr>
          <p:cNvPr id="22" name="Slide Number Placeholder 21"/>
          <p:cNvSpPr>
            <a:spLocks noGrp="1"/>
          </p:cNvSpPr>
          <p:nvPr>
            <p:ph type="sldNum" sz="quarter" idx="15"/>
          </p:nvPr>
        </p:nvSpPr>
        <p:spPr/>
        <p:txBody>
          <a:bodyPr rtlCol="0"/>
          <a:lstStyle/>
          <a:p>
            <a:pPr>
              <a:defRPr/>
            </a:pPr>
            <a:fld id="{294C3B5D-8E45-47D5-9D84-974E01926B1E}" type="slidenum">
              <a:rPr lang="ar-SA" smtClean="0"/>
              <a:pPr>
                <a:defRPr/>
              </a:pPr>
              <a:t>‹#›</a:t>
            </a:fld>
            <a:endParaRPr lang="ar-SA"/>
          </a:p>
        </p:txBody>
      </p:sp>
      <p:sp>
        <p:nvSpPr>
          <p:cNvPr id="23" name="Footer Placeholder 22"/>
          <p:cNvSpPr>
            <a:spLocks noGrp="1"/>
          </p:cNvSpPr>
          <p:nvPr>
            <p:ph type="ftr" sz="quarter" idx="16"/>
          </p:nvPr>
        </p:nvSpPr>
        <p:spPr/>
        <p:txBody>
          <a:bodyPr rtlCol="0"/>
          <a:lstStyle/>
          <a:p>
            <a:pPr>
              <a:defRPr/>
            </a:pPr>
            <a:endParaRPr lang="ar-SA"/>
          </a:p>
        </p:txBody>
      </p:sp>
    </p:spTree>
  </p:cSld>
  <p:clrMapOvr>
    <a:overrideClrMapping bg1="lt1" tx1="dk1" bg2="lt2" tx2="dk2" accent1="accent1" accent2="accent2" accent3="accent3" accent4="accent4" accent5="accent5" accent6="accent6" hlink="hlink" folHlink="folHlink"/>
  </p:clrMapOvr>
  <p:transition>
    <p:randomBar dir="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pPr>
              <a:defRPr/>
            </a:pPr>
            <a:fld id="{0B6188A3-B4F6-4F20-888F-DFEC3CD59F12}" type="datetimeFigureOut">
              <a:rPr lang="ar-SA" smtClean="0"/>
              <a:pPr>
                <a:defRPr/>
              </a:pPr>
              <a:t>21/05/32</a:t>
            </a:fld>
            <a:endParaRPr lang="ar-SA"/>
          </a:p>
        </p:txBody>
      </p:sp>
      <p:sp>
        <p:nvSpPr>
          <p:cNvPr id="18" name="Slide Number Placeholder 17"/>
          <p:cNvSpPr>
            <a:spLocks noGrp="1"/>
          </p:cNvSpPr>
          <p:nvPr>
            <p:ph type="sldNum" sz="quarter" idx="11"/>
          </p:nvPr>
        </p:nvSpPr>
        <p:spPr/>
        <p:txBody>
          <a:bodyPr rtlCol="0"/>
          <a:lstStyle/>
          <a:p>
            <a:pPr>
              <a:defRPr/>
            </a:pPr>
            <a:fld id="{DCFC8CE6-0741-478C-9051-D9D20386648E}" type="slidenum">
              <a:rPr lang="ar-SA" smtClean="0"/>
              <a:pPr>
                <a:defRPr/>
              </a:pPr>
              <a:t>‹#›</a:t>
            </a:fld>
            <a:endParaRPr lang="ar-SA"/>
          </a:p>
        </p:txBody>
      </p:sp>
      <p:sp>
        <p:nvSpPr>
          <p:cNvPr id="21" name="Footer Placeholder 20"/>
          <p:cNvSpPr>
            <a:spLocks noGrp="1"/>
          </p:cNvSpPr>
          <p:nvPr>
            <p:ph type="ftr" sz="quarter" idx="12"/>
          </p:nvPr>
        </p:nvSpPr>
        <p:spPr/>
        <p:txBody>
          <a:bodyPr rtlCol="0"/>
          <a:lstStyle/>
          <a:p>
            <a:pPr>
              <a:defRPr/>
            </a:pPr>
            <a:endParaRPr lang="ar-SA"/>
          </a:p>
        </p:txBody>
      </p:sp>
    </p:spTree>
  </p:cSld>
  <p:clrMapOvr>
    <a:masterClrMapping/>
  </p:clrMapOvr>
  <p:transition>
    <p:randomBar dir="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2308E395-B5ED-493E-8D4A-146F83F6CBE5}" type="datetimeFigureOut">
              <a:rPr lang="ar-SA" smtClean="0"/>
              <a:pPr>
                <a:defRPr/>
              </a:pPr>
              <a:t>21/05/32</a:t>
            </a:fld>
            <a:endParaRPr lang="ar-SA"/>
          </a:p>
        </p:txBody>
      </p:sp>
      <p:sp>
        <p:nvSpPr>
          <p:cNvPr id="5" name="Footer Placeholder 4"/>
          <p:cNvSpPr>
            <a:spLocks noGrp="1"/>
          </p:cNvSpPr>
          <p:nvPr>
            <p:ph type="ftr" sz="quarter" idx="11"/>
          </p:nvPr>
        </p:nvSpPr>
        <p:spPr/>
        <p:txBody>
          <a:bodyPr/>
          <a:lstStyle/>
          <a:p>
            <a:pPr>
              <a:defRPr/>
            </a:pPr>
            <a:endParaRPr lang="ar-SA"/>
          </a:p>
        </p:txBody>
      </p:sp>
      <p:sp>
        <p:nvSpPr>
          <p:cNvPr id="6" name="Slide Number Placeholder 5"/>
          <p:cNvSpPr>
            <a:spLocks noGrp="1"/>
          </p:cNvSpPr>
          <p:nvPr>
            <p:ph type="sldNum" sz="quarter" idx="12"/>
          </p:nvPr>
        </p:nvSpPr>
        <p:spPr/>
        <p:txBody>
          <a:bodyPr/>
          <a:lstStyle/>
          <a:p>
            <a:pPr>
              <a:defRPr/>
            </a:pPr>
            <a:fld id="{867D472F-46FC-4210-B956-65D22656EAA7}" type="slidenum">
              <a:rPr lang="ar-SA" smtClean="0"/>
              <a:pPr>
                <a:defRPr/>
              </a:pPr>
              <a:t>‹#›</a:t>
            </a:fld>
            <a:endParaRPr lang="ar-SA"/>
          </a:p>
        </p:txBody>
      </p:sp>
    </p:spTree>
  </p:cSld>
  <p:clrMapOvr>
    <a:masterClrMapping/>
  </p:clrMapOvr>
  <p:transition>
    <p:randomBar dir="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D5BBDCFC-5C37-402E-BC7C-9C88DCDC0430}" type="datetimeFigureOut">
              <a:rPr lang="ar-SA" smtClean="0"/>
              <a:pPr>
                <a:defRPr/>
              </a:pPr>
              <a:t>21/05/32</a:t>
            </a:fld>
            <a:endParaRPr lang="ar-SA"/>
          </a:p>
        </p:txBody>
      </p:sp>
      <p:sp>
        <p:nvSpPr>
          <p:cNvPr id="5" name="Footer Placeholder 4"/>
          <p:cNvSpPr>
            <a:spLocks noGrp="1"/>
          </p:cNvSpPr>
          <p:nvPr>
            <p:ph type="ftr" sz="quarter" idx="11"/>
          </p:nvPr>
        </p:nvSpPr>
        <p:spPr/>
        <p:txBody>
          <a:bodyPr/>
          <a:lstStyle/>
          <a:p>
            <a:pPr>
              <a:defRPr/>
            </a:pPr>
            <a:endParaRPr lang="ar-SA"/>
          </a:p>
        </p:txBody>
      </p:sp>
      <p:sp>
        <p:nvSpPr>
          <p:cNvPr id="6" name="Slide Number Placeholder 5"/>
          <p:cNvSpPr>
            <a:spLocks noGrp="1"/>
          </p:cNvSpPr>
          <p:nvPr>
            <p:ph type="sldNum" sz="quarter" idx="12"/>
          </p:nvPr>
        </p:nvSpPr>
        <p:spPr/>
        <p:txBody>
          <a:bodyPr/>
          <a:lstStyle/>
          <a:p>
            <a:pPr>
              <a:defRPr/>
            </a:pPr>
            <a:fld id="{D6C4C4ED-2232-4C3E-A40D-5AAAA55F54CD}" type="slidenum">
              <a:rPr lang="ar-SA" smtClean="0"/>
              <a:pPr>
                <a:defRPr/>
              </a:pPr>
              <a:t>‹#›</a:t>
            </a:fld>
            <a:endParaRPr lang="ar-SA"/>
          </a:p>
        </p:txBody>
      </p:sp>
    </p:spTree>
  </p:cSld>
  <p:clrMapOvr>
    <a:masterClrMapping/>
  </p:clrMapOvr>
  <p:transition>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fld id="{0666B085-F16E-48B0-803D-EA6754B1FFB1}" type="datetimeFigureOut">
              <a:rPr lang="ar-SA" smtClean="0"/>
              <a:pPr>
                <a:defRPr/>
              </a:pPr>
              <a:t>21/05/32</a:t>
            </a:fld>
            <a:endParaRPr lang="ar-SA"/>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ar-S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6E508103-8415-4E2D-8D2A-4482652FEE73}" type="slidenum">
              <a:rPr lang="ar-SA" smtClean="0"/>
              <a:pPr>
                <a:defRPr/>
              </a:pPr>
              <a:t>‹#›</a:t>
            </a:fld>
            <a:endParaRPr lang="ar-SA"/>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ransition>
    <p:randomBar dir="vert"/>
  </p:transition>
  <p:timing>
    <p:tnLst>
      <p:par>
        <p:cTn id="1" dur="indefinite" restart="never" nodeType="tmRoot"/>
      </p:par>
    </p:tnLst>
  </p:timing>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1560" y="980728"/>
            <a:ext cx="7632848" cy="4104456"/>
          </a:xfrm>
        </p:spPr>
        <p:txBody>
          <a:bodyPr anchor="ctr">
            <a:normAutofit fontScale="90000"/>
            <a:sp3d extrusionH="57150" prstMaterial="softEdge">
              <a:bevelT h="25400" prst="softRound"/>
              <a:contourClr>
                <a:schemeClr val="tx2">
                  <a:shade val="50000"/>
                </a:schemeClr>
              </a:contourClr>
            </a:sp3d>
          </a:bodyPr>
          <a:lstStyle/>
          <a:p>
            <a:pPr algn="ctr" rtl="1" fontAlgn="auto">
              <a:spcAft>
                <a:spcPts val="0"/>
              </a:spcAft>
              <a:defRPr/>
            </a:pPr>
            <a:r>
              <a:rPr lang="ar-SA" sz="9600" b="0" dirty="0" smtClean="0">
                <a:solidFill>
                  <a:schemeClr val="bg1"/>
                </a:solidFill>
                <a:effectLst>
                  <a:outerShdw blurRad="38100" dist="38100" dir="2700000" algn="tl">
                    <a:srgbClr val="000000">
                      <a:alpha val="43137"/>
                    </a:srgbClr>
                  </a:outerShdw>
                </a:effectLst>
                <a:cs typeface="AF_Diwani" pitchFamily="2" charset="-78"/>
              </a:rPr>
              <a:t>أشهر ما دُوِّنَ من كتب التفسير المأثور وخصائص هذه الكتب</a:t>
            </a:r>
            <a:endParaRPr lang="ar-SA" sz="9600" b="0" cap="all" dirty="0" smtClean="0">
              <a:solidFill>
                <a:schemeClr val="bg1"/>
              </a:solidFill>
              <a:effectLst>
                <a:outerShdw blurRad="38100" dist="38100" dir="2700000" algn="tl">
                  <a:srgbClr val="000000">
                    <a:alpha val="43137"/>
                  </a:srgbClr>
                </a:outerShdw>
              </a:effectLst>
              <a:cs typeface="AF_Diwani" pitchFamily="2" charset="-78"/>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1560" y="980728"/>
            <a:ext cx="7632848" cy="4104456"/>
          </a:xfrm>
        </p:spPr>
        <p:txBody>
          <a:bodyPr anchor="ctr">
            <a:sp3d extrusionH="57150" prstMaterial="softEdge">
              <a:bevelT h="25400" prst="softRound"/>
              <a:contourClr>
                <a:schemeClr val="tx2">
                  <a:shade val="50000"/>
                </a:schemeClr>
              </a:contourClr>
            </a:sp3d>
          </a:bodyPr>
          <a:lstStyle/>
          <a:p>
            <a:pPr algn="ctr" rtl="1" fontAlgn="auto">
              <a:spcAft>
                <a:spcPts val="0"/>
              </a:spcAft>
              <a:defRPr/>
            </a:pPr>
            <a:r>
              <a:rPr lang="ar-SA" sz="9600" b="0" dirty="0" smtClean="0">
                <a:solidFill>
                  <a:schemeClr val="bg1"/>
                </a:solidFill>
                <a:effectLst>
                  <a:outerShdw blurRad="38100" dist="38100" dir="2700000" algn="tl">
                    <a:srgbClr val="000000">
                      <a:alpha val="43137"/>
                    </a:srgbClr>
                  </a:outerShdw>
                </a:effectLst>
                <a:cs typeface="AF_Diwani" pitchFamily="2" charset="-78"/>
              </a:rPr>
              <a:t>1 - جامع البيان فى تفسير القرآن (للطبري)</a:t>
            </a:r>
            <a:endParaRPr lang="ar-SA" sz="6000" cap="all" dirty="0" smtClean="0">
              <a:solidFill>
                <a:schemeClr val="bg1"/>
              </a:solidFill>
              <a:effectLst>
                <a:outerShdw blurRad="127000" dist="200000" dir="2700000" algn="tl" rotWithShape="0">
                  <a:schemeClr val="accent1">
                    <a:lumMod val="50000"/>
                    <a:alpha val="71000"/>
                  </a:schemeClr>
                </a:outerShdw>
                <a:reflection blurRad="6350" stA="60000" endA="900" endPos="58000" dir="5400000" sy="-100000" algn="bl" rotWithShape="0"/>
              </a:effectLst>
              <a:cs typeface="Hesham Nagham" pitchFamily="2" charset="-78"/>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07504" y="1628800"/>
            <a:ext cx="8568952" cy="4896544"/>
          </a:xfrm>
        </p:spPr>
        <p:txBody>
          <a:bodyPr anchor="ctr">
            <a:noAutofit/>
            <a:scene3d>
              <a:camera prst="orthographicFront"/>
              <a:lightRig rig="balanced" dir="t">
                <a:rot lat="0" lon="0" rev="2100000"/>
              </a:lightRig>
            </a:scene3d>
            <a:sp3d extrusionH="57150" prstMaterial="metal">
              <a:bevelT w="38100" h="25400"/>
              <a:contourClr>
                <a:schemeClr val="bg2"/>
              </a:contourClr>
            </a:sp3d>
          </a:bodyPr>
          <a:lstStyle/>
          <a:p>
            <a:pPr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هو أبو جعفر، محمد بن جرير بن يزيد بن كثير ابن غالب </a:t>
            </a:r>
            <a:r>
              <a:rPr lang="ar-SA" sz="4400" dirty="0" err="1" smtClean="0">
                <a:solidFill>
                  <a:schemeClr val="tx1"/>
                </a:solidFill>
                <a:latin typeface="IrisUPC" pitchFamily="34" charset="-34"/>
                <a:cs typeface="AF_Hijaz" pitchFamily="2" charset="-78"/>
              </a:rPr>
              <a:t>الطبرى</a:t>
            </a:r>
            <a:r>
              <a:rPr lang="ar-SA" sz="4400" dirty="0" smtClean="0">
                <a:solidFill>
                  <a:schemeClr val="tx1"/>
                </a:solidFill>
                <a:latin typeface="IrisUPC" pitchFamily="34" charset="-34"/>
                <a:cs typeface="AF_Hijaz" pitchFamily="2" charset="-78"/>
              </a:rPr>
              <a:t> ، الإمام الجليل ،  المجتهد المطلق، صاحب التصانيف المشهورة، وهو من أهل آمل طبرستان، وُلِدَ بها   ورحل من بلده فى طلب العلم وهو ابن اثنتى عشرة سنة،  وطوَّف فى الأقاليم، فسُمِعَ بمصر والشام والعراق، ثم ألقى عصاه واستقر ببغداد، وبقى بها إلى أن مات سنة 310 هـ</a:t>
            </a:r>
            <a:endParaRPr lang="ar-SA" sz="4400" dirty="0">
              <a:solidFill>
                <a:schemeClr val="tx1"/>
              </a:solidFill>
              <a:latin typeface="IrisUPC" pitchFamily="34" charset="-34"/>
              <a:cs typeface="AF_Hijaz" pitchFamily="2" charset="-78"/>
            </a:endParaRPr>
          </a:p>
        </p:txBody>
      </p:sp>
      <p:sp>
        <p:nvSpPr>
          <p:cNvPr id="5125" name="WordArt 5"/>
          <p:cNvSpPr>
            <a:spLocks noChangeArrowheads="1" noChangeShapeType="1" noTextEdit="1"/>
          </p:cNvSpPr>
          <p:nvPr/>
        </p:nvSpPr>
        <p:spPr bwMode="auto">
          <a:xfrm>
            <a:off x="1763688" y="332656"/>
            <a:ext cx="6480720" cy="932979"/>
          </a:xfrm>
          <a:prstGeom prst="rect">
            <a:avLst/>
          </a:prstGeom>
        </p:spPr>
        <p:txBody>
          <a:bodyPr wrap="none" fromWordArt="1">
            <a:prstTxWarp prst="textPlain">
              <a:avLst>
                <a:gd name="adj" fmla="val 50000"/>
              </a:avLst>
            </a:prstTxWarp>
          </a:bodyPr>
          <a:lstStyle/>
          <a:p>
            <a:pPr algn="ctr"/>
            <a:r>
              <a:rPr lang="ar-SA" sz="4400" dirty="0">
                <a:ln w="6350">
                  <a:noFill/>
                </a:ln>
                <a:solidFill>
                  <a:schemeClr val="accent1">
                    <a:tint val="90000"/>
                    <a:satMod val="120000"/>
                  </a:schemeClr>
                </a:solidFill>
                <a:effectLst>
                  <a:outerShdw blurRad="38100" dist="38100" dir="2700000" algn="tl">
                    <a:srgbClr val="000000">
                      <a:alpha val="43137"/>
                    </a:srgbClr>
                  </a:outerShdw>
                </a:effectLst>
                <a:latin typeface="+mj-lt"/>
                <a:ea typeface="+mj-ea"/>
                <a:cs typeface="AF_Diwani" pitchFamily="2" charset="-78"/>
              </a:rPr>
              <a:t>التعريف بمؤلف هذا التفسير</a:t>
            </a:r>
            <a:r>
              <a:rPr lang="ar-SA" sz="2400" dirty="0"/>
              <a:t>:</a:t>
            </a:r>
            <a:endParaRPr lang="ar-SA" sz="2400" kern="10" dirty="0">
              <a:ln w="12700">
                <a:solidFill>
                  <a:srgbClr val="EAEAEA"/>
                </a:solidFill>
                <a:round/>
                <a:headEnd/>
                <a:tailEnd/>
              </a:ln>
              <a:solidFill>
                <a:schemeClr val="accent1"/>
              </a:solidFill>
              <a:effectLst>
                <a:outerShdw dist="35921" dir="2700000" sy="50000" kx="2115830" algn="bl" rotWithShape="0">
                  <a:srgbClr val="C0C0C0">
                    <a:alpha val="80000"/>
                  </a:srgbClr>
                </a:outerShdw>
              </a:effectLst>
              <a:latin typeface="Arial Black"/>
            </a:endParaRPr>
          </a:p>
        </p:txBody>
      </p:sp>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357422" y="500042"/>
            <a:ext cx="6286544" cy="1071570"/>
          </a:xfrm>
        </p:spPr>
        <p:txBody>
          <a:bodyPr>
            <a:noAutofit/>
          </a:bodyPr>
          <a:lstStyle/>
          <a:p>
            <a:pPr fontAlgn="auto">
              <a:spcAft>
                <a:spcPts val="0"/>
              </a:spcAft>
              <a:defRPr/>
            </a:pPr>
            <a:r>
              <a:rPr lang="ar-SA" sz="7200"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مبلغه من العلم والعدالة:</a:t>
            </a:r>
          </a:p>
        </p:txBody>
      </p:sp>
      <p:sp>
        <p:nvSpPr>
          <p:cNvPr id="5" name="Subtitle 4"/>
          <p:cNvSpPr>
            <a:spLocks noGrp="1"/>
          </p:cNvSpPr>
          <p:nvPr>
            <p:ph type="subTitle" idx="1"/>
          </p:nvPr>
        </p:nvSpPr>
        <p:spPr>
          <a:xfrm>
            <a:off x="0" y="1772816"/>
            <a:ext cx="8892480" cy="4896544"/>
          </a:xfrm>
        </p:spPr>
        <p:txBody>
          <a:bodyPr>
            <a:noAutofit/>
          </a:bodyPr>
          <a:lstStyle/>
          <a:p>
            <a:pPr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كان ابن جرير أحد الأئمة الأعلام، يُحكم بقوله، ويُرجع إلى رأيه لمعرفته وفضله، وكان قد جمع من العلوم ما لم يشاركه فيه أحد من أهل عصره، فكان حافظاَ لكتاب الله، بصيراً بالقرآن، عارفاً </a:t>
            </a:r>
            <a:r>
              <a:rPr lang="ar-SA" sz="4400" dirty="0" err="1" smtClean="0">
                <a:solidFill>
                  <a:schemeClr val="tx1"/>
                </a:solidFill>
                <a:latin typeface="IrisUPC" pitchFamily="34" charset="-34"/>
                <a:cs typeface="AF_Hijaz" pitchFamily="2" charset="-78"/>
              </a:rPr>
              <a:t>بالمعانى</a:t>
            </a:r>
            <a:r>
              <a:rPr lang="ar-SA" sz="4400" dirty="0" smtClean="0">
                <a:solidFill>
                  <a:schemeClr val="tx1"/>
                </a:solidFill>
                <a:latin typeface="IrisUPC" pitchFamily="34" charset="-34"/>
                <a:cs typeface="AF_Hijaz" pitchFamily="2" charset="-78"/>
              </a:rPr>
              <a:t>، فقيهاً </a:t>
            </a:r>
            <a:r>
              <a:rPr lang="ar-SA" sz="4400" dirty="0" err="1" smtClean="0">
                <a:solidFill>
                  <a:schemeClr val="tx1"/>
                </a:solidFill>
                <a:latin typeface="IrisUPC" pitchFamily="34" charset="-34"/>
                <a:cs typeface="AF_Hijaz" pitchFamily="2" charset="-78"/>
              </a:rPr>
              <a:t>فى</a:t>
            </a:r>
            <a:r>
              <a:rPr lang="ar-SA" sz="4400" dirty="0" smtClean="0">
                <a:solidFill>
                  <a:schemeClr val="tx1"/>
                </a:solidFill>
                <a:latin typeface="IrisUPC" pitchFamily="34" charset="-34"/>
                <a:cs typeface="AF_Hijaz" pitchFamily="2" charset="-78"/>
              </a:rPr>
              <a:t> أحكام القرآن، عالماً بالسنن وطرقها، </a:t>
            </a:r>
            <a:r>
              <a:rPr lang="ar-SA" sz="4400" dirty="0" err="1" smtClean="0">
                <a:solidFill>
                  <a:schemeClr val="tx1"/>
                </a:solidFill>
                <a:latin typeface="IrisUPC" pitchFamily="34" charset="-34"/>
                <a:cs typeface="AF_Hijaz" pitchFamily="2" charset="-78"/>
              </a:rPr>
              <a:t>وصحيحها</a:t>
            </a:r>
            <a:r>
              <a:rPr lang="ar-SA" sz="4400" dirty="0" smtClean="0">
                <a:solidFill>
                  <a:schemeClr val="tx1"/>
                </a:solidFill>
                <a:latin typeface="IrisUPC" pitchFamily="34" charset="-34"/>
                <a:cs typeface="AF_Hijaz" pitchFamily="2" charset="-78"/>
              </a:rPr>
              <a:t> </a:t>
            </a:r>
            <a:r>
              <a:rPr lang="ar-SA" sz="4400" dirty="0" err="1" smtClean="0">
                <a:solidFill>
                  <a:schemeClr val="tx1"/>
                </a:solidFill>
                <a:latin typeface="IrisUPC" pitchFamily="34" charset="-34"/>
                <a:cs typeface="AF_Hijaz" pitchFamily="2" charset="-78"/>
              </a:rPr>
              <a:t>وسقيمها</a:t>
            </a:r>
            <a:r>
              <a:rPr lang="ar-SA" sz="4400" dirty="0" smtClean="0">
                <a:solidFill>
                  <a:schemeClr val="tx1"/>
                </a:solidFill>
                <a:latin typeface="IrisUPC" pitchFamily="34" charset="-34"/>
                <a:cs typeface="AF_Hijaz" pitchFamily="2" charset="-78"/>
              </a:rPr>
              <a:t>، وناسخها </a:t>
            </a:r>
            <a:r>
              <a:rPr lang="ar-SA" sz="4400" dirty="0" err="1" smtClean="0">
                <a:solidFill>
                  <a:schemeClr val="tx1"/>
                </a:solidFill>
                <a:latin typeface="IrisUPC" pitchFamily="34" charset="-34"/>
                <a:cs typeface="AF_Hijaz" pitchFamily="2" charset="-78"/>
              </a:rPr>
              <a:t>ومنسوخها</a:t>
            </a:r>
            <a:r>
              <a:rPr lang="ar-SA" sz="4400" dirty="0" smtClean="0">
                <a:solidFill>
                  <a:schemeClr val="tx1"/>
                </a:solidFill>
                <a:latin typeface="IrisUPC" pitchFamily="34" charset="-34"/>
                <a:cs typeface="AF_Hijaz" pitchFamily="2" charset="-78"/>
              </a:rPr>
              <a:t>، عارفاً بأقوال الصحابة والتابعين ومَنْ بعدهم  ، ومسائل الحلال والحرام، عارفاً بأيام الناس وأخبارهم .</a:t>
            </a:r>
          </a:p>
        </p:txBody>
      </p:sp>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0" y="620688"/>
            <a:ext cx="8892479" cy="6048671"/>
          </a:xfrm>
        </p:spPr>
        <p:txBody>
          <a:bodyPr>
            <a:noAutofit/>
          </a:bodyPr>
          <a:lstStyle/>
          <a:p>
            <a:pPr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برع في علوم كثيرة، منها: علم القراءات، والتفسير، والحديث، والفقه، والتاريخ وقد صَنَّف في علوم كثيرة وأبدع التأليف وأجاد فيما صنف، فمن مصنفاته: كتابه التفسير المشهور  . وكتاب التاريخ المعروف بتاريخ الأمم والملوك، وهو من أُمهات المراجع، وكتاب القراءات، والعدد والتنزيل، وكتاب اختلاف العلماء، وتاريخ الرجال من الصحابة والتابعين،   وغير هذا كثير من </a:t>
            </a:r>
            <a:r>
              <a:rPr lang="ar-SA" sz="4400" dirty="0" err="1" smtClean="0">
                <a:solidFill>
                  <a:schemeClr val="tx1"/>
                </a:solidFill>
                <a:latin typeface="IrisUPC" pitchFamily="34" charset="-34"/>
                <a:cs typeface="AF_Hijaz" pitchFamily="2" charset="-78"/>
              </a:rPr>
              <a:t>تصانيفه</a:t>
            </a:r>
            <a:r>
              <a:rPr lang="ar-SA" sz="4400" dirty="0" smtClean="0">
                <a:solidFill>
                  <a:schemeClr val="tx1"/>
                </a:solidFill>
                <a:latin typeface="IrisUPC" pitchFamily="34" charset="-34"/>
                <a:cs typeface="AF_Hijaz" pitchFamily="2" charset="-78"/>
              </a:rPr>
              <a:t> التي تدل على سعة علمه وغزارة فضله.</a:t>
            </a:r>
            <a:endParaRPr lang="ar-SA" sz="4400" dirty="0">
              <a:solidFill>
                <a:schemeClr val="tx1"/>
              </a:solidFill>
              <a:latin typeface="IrisUPC" pitchFamily="34" charset="-34"/>
              <a:cs typeface="AF_Hijaz" pitchFamily="2" charset="-78"/>
            </a:endParaRPr>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67544" y="1196751"/>
            <a:ext cx="8142467" cy="4320481"/>
          </a:xfrm>
        </p:spPr>
        <p:txBody>
          <a:bodyPr>
            <a:normAutofit/>
          </a:bodyPr>
          <a:lstStyle/>
          <a:p>
            <a:pPr algn="r" fontAlgn="auto">
              <a:spcAft>
                <a:spcPts val="0"/>
              </a:spcAft>
              <a:buClr>
                <a:schemeClr val="tx1">
                  <a:shade val="95000"/>
                </a:schemeClr>
              </a:buClr>
              <a:defRPr/>
            </a:pPr>
            <a:r>
              <a:rPr lang="ar-SA" sz="4400" dirty="0" smtClean="0">
                <a:solidFill>
                  <a:schemeClr val="tx1"/>
                </a:solidFill>
                <a:effectLst>
                  <a:outerShdw blurRad="38100" dist="38100" dir="2700000" algn="tl">
                    <a:srgbClr val="323232"/>
                  </a:outerShdw>
                </a:effectLst>
                <a:latin typeface="IrisUPC" pitchFamily="34" charset="-34"/>
                <a:cs typeface="AF_Hijaz" pitchFamily="2" charset="-78"/>
              </a:rPr>
              <a:t>ولكن هذه الكتب قد اختفى معظمها من زمن بعيد، ولم يحظ منها بالبقاء إلى يومنا هذا وبالشهرة الواسعة، سوى كتاب التفسير، وكتاب التاريخ. </a:t>
            </a:r>
            <a:br>
              <a:rPr lang="ar-SA" sz="4400" dirty="0" smtClean="0">
                <a:solidFill>
                  <a:schemeClr val="tx1"/>
                </a:solidFill>
                <a:effectLst>
                  <a:outerShdw blurRad="38100" dist="38100" dir="2700000" algn="tl">
                    <a:srgbClr val="323232"/>
                  </a:outerShdw>
                </a:effectLst>
                <a:latin typeface="IrisUPC" pitchFamily="34" charset="-34"/>
                <a:cs typeface="AF_Hijaz" pitchFamily="2" charset="-78"/>
              </a:rPr>
            </a:br>
            <a:r>
              <a:rPr lang="ar-SA" sz="4400" dirty="0" smtClean="0">
                <a:solidFill>
                  <a:schemeClr val="tx1"/>
                </a:solidFill>
                <a:effectLst>
                  <a:outerShdw blurRad="38100" dist="38100" dir="2700000" algn="tl">
                    <a:srgbClr val="323232"/>
                  </a:outerShdw>
                </a:effectLst>
                <a:latin typeface="IrisUPC" pitchFamily="34" charset="-34"/>
                <a:cs typeface="AF_Hijaz" pitchFamily="2" charset="-78"/>
              </a:rPr>
              <a:t>وقد اعتُبِر الطبري أباً للتفسير. كما اعتُبِر أباً للتاريخ الإسلامي، وذلك بالنظر لما في هذين الكتابين من الناحية العلمية العالية. </a:t>
            </a:r>
            <a:endParaRPr lang="ar-SA" sz="4400" dirty="0">
              <a:solidFill>
                <a:schemeClr val="tx1"/>
              </a:solidFill>
              <a:effectLst>
                <a:outerShdw blurRad="38100" dist="38100" dir="2700000" algn="tl">
                  <a:srgbClr val="323232"/>
                </a:outerShdw>
              </a:effectLst>
              <a:latin typeface="IrisUPC" pitchFamily="34" charset="-34"/>
              <a:cs typeface="AF_Hijaz" pitchFamily="2" charset="-78"/>
            </a:endParaRPr>
          </a:p>
        </p:txBody>
      </p:sp>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5576" y="1340768"/>
            <a:ext cx="7200800" cy="3312368"/>
          </a:xfrm>
        </p:spPr>
        <p:txBody>
          <a:bodyPr anchor="ctr">
            <a:normAutofit fontScale="90000"/>
          </a:bodyPr>
          <a:lstStyle/>
          <a:p>
            <a:pPr algn="ctr" rtl="1" fontAlgn="auto">
              <a:spcAft>
                <a:spcPts val="0"/>
              </a:spcAft>
              <a:defRPr/>
            </a:pPr>
            <a:r>
              <a:rPr lang="ar-SA" sz="11500" b="0" dirty="0" smtClean="0">
                <a:solidFill>
                  <a:schemeClr val="bg1"/>
                </a:solidFill>
                <a:effectLst>
                  <a:outerShdw blurRad="38100" dist="38100" dir="2700000" algn="tl">
                    <a:srgbClr val="000000">
                      <a:alpha val="43137"/>
                    </a:srgbClr>
                  </a:outerShdw>
                </a:effectLst>
                <a:cs typeface="AF_Diwani" pitchFamily="2" charset="-78"/>
              </a:rPr>
              <a:t>التعريف بهذا التفسير وطريقة مؤلفة فيه:</a:t>
            </a:r>
            <a:endParaRPr lang="ar-SA" sz="11500" b="0" dirty="0">
              <a:solidFill>
                <a:schemeClr val="bg1"/>
              </a:solidFill>
              <a:effectLst>
                <a:outerShdw blurRad="38100" dist="38100" dir="2700000" algn="tl">
                  <a:srgbClr val="000000">
                    <a:alpha val="43137"/>
                  </a:srgbClr>
                </a:outerShdw>
              </a:effectLst>
              <a:cs typeface="AF_Diwani" pitchFamily="2" charset="-78"/>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063" y="1412776"/>
            <a:ext cx="8186737" cy="4214812"/>
          </a:xfrm>
        </p:spPr>
        <p:txBody>
          <a:bodyPr anchor="ctr">
            <a:normAutofit/>
          </a:bodyPr>
          <a:lstStyle/>
          <a:p>
            <a:pPr marL="73025" algn="r"/>
            <a:r>
              <a:rPr lang="ar-SA" sz="4400" dirty="0" smtClean="0">
                <a:solidFill>
                  <a:schemeClr val="bg1"/>
                </a:solidFill>
                <a:latin typeface="IrisUPC" pitchFamily="34" charset="-34"/>
                <a:cs typeface="AF_Hijaz" pitchFamily="2" charset="-78"/>
              </a:rPr>
              <a:t>يعتبر تفسير ابن جرير من أقوم التفاسير وأشهرها، كما يعتبر المرجع الأول عند المفسِّرين الذين عنوا بالتفسير </a:t>
            </a:r>
            <a:r>
              <a:rPr lang="ar-SA" sz="4400" dirty="0" err="1" smtClean="0">
                <a:solidFill>
                  <a:schemeClr val="bg1"/>
                </a:solidFill>
                <a:latin typeface="IrisUPC" pitchFamily="34" charset="-34"/>
                <a:cs typeface="AF_Hijaz" pitchFamily="2" charset="-78"/>
              </a:rPr>
              <a:t>النقلي</a:t>
            </a:r>
            <a:r>
              <a:rPr lang="ar-SA" sz="4400" dirty="0" smtClean="0">
                <a:solidFill>
                  <a:schemeClr val="bg1"/>
                </a:solidFill>
                <a:latin typeface="IrisUPC" pitchFamily="34" charset="-34"/>
                <a:cs typeface="AF_Hijaz" pitchFamily="2" charset="-78"/>
              </a:rPr>
              <a:t> ، وإن كان في الوقت نفسه يُعتبر مرجعاً غير قليل الأهمية من مراجع التفسير العقلي ، نظراً لما فيه من الاستنباط، وتوجيه الأقوال، وترجيح بعضها على بعض .</a:t>
            </a:r>
          </a:p>
        </p:txBody>
      </p:sp>
    </p:spTree>
  </p:cSld>
  <p:clrMapOvr>
    <a:masterClrMapping/>
  </p:clrMapOvr>
  <p:transition>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063" y="1196752"/>
            <a:ext cx="8186737" cy="4946873"/>
          </a:xfrm>
        </p:spPr>
        <p:txBody>
          <a:bodyPr anchor="ctr">
            <a:normAutofit/>
          </a:bodyPr>
          <a:lstStyle/>
          <a:p>
            <a:pPr marL="73025" algn="r"/>
            <a:r>
              <a:rPr lang="ar-SA" sz="4400" dirty="0" smtClean="0">
                <a:solidFill>
                  <a:schemeClr val="bg1"/>
                </a:solidFill>
                <a:latin typeface="IrisUPC" pitchFamily="34" charset="-34"/>
                <a:cs typeface="AF_Hijaz" pitchFamily="2" charset="-78"/>
              </a:rPr>
              <a:t>أجمع الباحثين في الشرق والغرب الحكم على عظيم قيمته ، واتفقوا على أنه مرجع لا غِنَى عنه لطالب التفسير، فقد قال السيوطى "وكتابه - يعنى تفسير محمد بن جرير - أجَّل التفاسير وأعظمها، فإنه يتعرض لتوجيه الأقوال، وترجيح بعضها على بعض، والإعراب، والاستنباط، فهو يفوق بذلك على تفاسير الأقدمين"</a:t>
            </a:r>
          </a:p>
        </p:txBody>
      </p:sp>
    </p:spTree>
  </p:cSld>
  <p:clrMapOvr>
    <a:masterClrMapping/>
  </p:clrMapOvr>
  <p:transition>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9513" y="260648"/>
            <a:ext cx="8507288" cy="6336704"/>
          </a:xfrm>
        </p:spPr>
        <p:txBody>
          <a:bodyPr anchor="ctr">
            <a:noAutofit/>
          </a:bodyPr>
          <a:lstStyle/>
          <a:p>
            <a:pPr marL="73025" algn="r"/>
            <a:r>
              <a:rPr lang="ar-SA" sz="4400" dirty="0" smtClean="0">
                <a:solidFill>
                  <a:schemeClr val="bg1"/>
                </a:solidFill>
                <a:latin typeface="IrisUPC" pitchFamily="34" charset="-34"/>
                <a:cs typeface="AF_Hijaz" pitchFamily="2" charset="-78"/>
              </a:rPr>
              <a:t>". وقال النووي : "أجمعت الأُمة على أنه لم يُصنف مثل تفسير الطبرى" </a:t>
            </a:r>
          </a:p>
          <a:p>
            <a:pPr marL="73025" algn="r"/>
            <a:r>
              <a:rPr lang="ar-SA" sz="4400" dirty="0" smtClean="0">
                <a:solidFill>
                  <a:schemeClr val="bg1"/>
                </a:solidFill>
                <a:latin typeface="IrisUPC" pitchFamily="34" charset="-34"/>
                <a:cs typeface="AF_Hijaz" pitchFamily="2" charset="-78"/>
              </a:rPr>
              <a:t>وقال أبو حامد الإسفرايينى: "لو سافر رجل إلى الصين حتى يحصل على كتاب تفسير محمد بن جرير لم يكن ذلك كثيراً” </a:t>
            </a:r>
          </a:p>
          <a:p>
            <a:pPr marL="73025" algn="r"/>
            <a:r>
              <a:rPr lang="ar-SA" sz="4400" dirty="0" smtClean="0">
                <a:solidFill>
                  <a:schemeClr val="bg1"/>
                </a:solidFill>
                <a:latin typeface="IrisUPC" pitchFamily="34" charset="-34"/>
                <a:cs typeface="AF_Hijaz" pitchFamily="2" charset="-78"/>
              </a:rPr>
              <a:t>وقال شيخ الإسلام ابن تيمية: "وأما التفاسير التى فى أيدى الناس، فأصحها تفسير ابن جرير الطبرى، فإنه يذكر مقالات السَلَف بالأسانيد الثابتة، وليس فبه بدعة، ولا ينقل عن المتهمين، كمقاتل بن بكير والكلبى".</a:t>
            </a:r>
          </a:p>
        </p:txBody>
      </p:sp>
    </p:spTree>
  </p:cSld>
  <p:clrMapOvr>
    <a:masterClrMapping/>
  </p:clrMapOvr>
  <p:transition>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063" y="1412776"/>
            <a:ext cx="8186737" cy="4214812"/>
          </a:xfrm>
        </p:spPr>
        <p:txBody>
          <a:bodyPr anchor="ctr">
            <a:noAutofit/>
          </a:bodyPr>
          <a:lstStyle/>
          <a:p>
            <a:pPr marL="73025" algn="r"/>
            <a:r>
              <a:rPr lang="ar-SA" sz="4400" dirty="0" smtClean="0">
                <a:solidFill>
                  <a:srgbClr val="F2F2F2"/>
                </a:solidFill>
                <a:latin typeface="IrisUPC" pitchFamily="34" charset="-34"/>
                <a:cs typeface="AF_Hijaz" pitchFamily="2" charset="-78"/>
              </a:rPr>
              <a:t>ويظهر مما بأيدينا من المراجع، أن هذا التفسير كان أوسع مما هو عليه اليوم، اختصر مؤلفه إلى هذا القدر الذي هو عليه الآن، كما أن كتابه </a:t>
            </a:r>
            <a:r>
              <a:rPr lang="ar-SA" sz="4400" dirty="0" err="1" smtClean="0">
                <a:solidFill>
                  <a:srgbClr val="F2F2F2"/>
                </a:solidFill>
                <a:latin typeface="IrisUPC" pitchFamily="34" charset="-34"/>
                <a:cs typeface="AF_Hijaz" pitchFamily="2" charset="-78"/>
              </a:rPr>
              <a:t>فى</a:t>
            </a:r>
            <a:r>
              <a:rPr lang="ar-SA" sz="4400" dirty="0" smtClean="0">
                <a:solidFill>
                  <a:srgbClr val="F2F2F2"/>
                </a:solidFill>
                <a:latin typeface="IrisUPC" pitchFamily="34" charset="-34"/>
                <a:cs typeface="AF_Hijaz" pitchFamily="2" charset="-78"/>
              </a:rPr>
              <a:t> التاريخ ظفر بمثل هذا البسط والاختصار .</a:t>
            </a:r>
          </a:p>
          <a:p>
            <a:pPr marL="73025" algn="r"/>
            <a:r>
              <a:rPr lang="ar-SA" sz="4400" dirty="0" smtClean="0">
                <a:solidFill>
                  <a:srgbClr val="F2F2F2"/>
                </a:solidFill>
                <a:latin typeface="IrisUPC" pitchFamily="34" charset="-34"/>
                <a:cs typeface="AF_Hijaz" pitchFamily="2" charset="-78"/>
              </a:rPr>
              <a:t>عبارة ابن </a:t>
            </a:r>
            <a:r>
              <a:rPr lang="ar-SA" sz="4400" dirty="0" err="1" smtClean="0">
                <a:solidFill>
                  <a:srgbClr val="F2F2F2"/>
                </a:solidFill>
                <a:latin typeface="IrisUPC" pitchFamily="34" charset="-34"/>
                <a:cs typeface="AF_Hijaz" pitchFamily="2" charset="-78"/>
              </a:rPr>
              <a:t>السبكى</a:t>
            </a:r>
            <a:r>
              <a:rPr lang="ar-SA" sz="4400" dirty="0" smtClean="0">
                <a:solidFill>
                  <a:srgbClr val="F2F2F2"/>
                </a:solidFill>
                <a:latin typeface="IrisUPC" pitchFamily="34" charset="-34"/>
                <a:cs typeface="AF_Hijaz" pitchFamily="2" charset="-78"/>
              </a:rPr>
              <a:t>  في طبقاته الكبرى / انظر الكتاب </a:t>
            </a:r>
          </a:p>
          <a:p>
            <a:pPr marL="73025" algn="r"/>
            <a:endParaRPr lang="ar-SA" sz="4400" dirty="0" smtClean="0">
              <a:solidFill>
                <a:srgbClr val="F2F2F2"/>
              </a:solidFill>
              <a:latin typeface="IrisUPC" pitchFamily="34" charset="-34"/>
              <a:cs typeface="AF_Hijaz" pitchFamily="2" charset="-78"/>
            </a:endParaRPr>
          </a:p>
        </p:txBody>
      </p:sp>
    </p:spTree>
  </p:cSld>
  <p:clrMapOvr>
    <a:masterClrMapping/>
  </p:clrMapOvr>
  <p:transition>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063" y="692696"/>
            <a:ext cx="8186737" cy="5450929"/>
          </a:xfrm>
        </p:spPr>
        <p:txBody>
          <a:bodyPr anchor="ctr">
            <a:noAutofit/>
          </a:bodyPr>
          <a:lstStyle/>
          <a:p>
            <a:pPr marL="73025" algn="r"/>
            <a:r>
              <a:rPr lang="ar-SA" sz="4400" dirty="0" smtClean="0">
                <a:solidFill>
                  <a:schemeClr val="bg1"/>
                </a:solidFill>
                <a:latin typeface="IrisUPC" pitchFamily="34" charset="-34"/>
                <a:cs typeface="AF_Hijaz" pitchFamily="2" charset="-78"/>
              </a:rPr>
              <a:t>وهذا ونستطيع أن نقول إن تفسير ابن جرير هو التفسير الذي له الأوَّلية بين كتب التفسير، أوَّلية زمنية، وأوَّلية من ناحية الفن والصناعة. </a:t>
            </a:r>
          </a:p>
          <a:p>
            <a:pPr marL="73025" algn="r"/>
            <a:r>
              <a:rPr lang="ar-SA" sz="4400" dirty="0" smtClean="0">
                <a:solidFill>
                  <a:schemeClr val="bg1"/>
                </a:solidFill>
                <a:latin typeface="IrisUPC" pitchFamily="34" charset="-34"/>
                <a:cs typeface="AF_Hijaz" pitchFamily="2" charset="-78"/>
              </a:rPr>
              <a:t>أما أوَّليته الزمنية، فلأنه أقدم كتاب في التفسير وصل إلينا، وما سبقه من المحاولات التفسيرية ذهبت بمرور الزمن، ولم يصل إلينا شيء منها، اللَّهم إلا ما وصل إلينا منها في ثنايا ذلك الكتاب الذي نحن </a:t>
            </a:r>
            <a:r>
              <a:rPr lang="ar-SA" sz="4400" dirty="0" err="1" smtClean="0">
                <a:solidFill>
                  <a:schemeClr val="bg1"/>
                </a:solidFill>
                <a:latin typeface="IrisUPC" pitchFamily="34" charset="-34"/>
                <a:cs typeface="AF_Hijaz" pitchFamily="2" charset="-78"/>
              </a:rPr>
              <a:t>بصدده</a:t>
            </a:r>
            <a:r>
              <a:rPr lang="ar-SA" sz="4400" dirty="0" smtClean="0">
                <a:solidFill>
                  <a:schemeClr val="bg1"/>
                </a:solidFill>
                <a:latin typeface="IrisUPC" pitchFamily="34" charset="-34"/>
                <a:cs typeface="AF_Hijaz" pitchFamily="2" charset="-78"/>
              </a:rPr>
              <a:t>. </a:t>
            </a:r>
            <a:br>
              <a:rPr lang="ar-SA" sz="4400" dirty="0" smtClean="0">
                <a:solidFill>
                  <a:schemeClr val="bg1"/>
                </a:solidFill>
                <a:latin typeface="IrisUPC" pitchFamily="34" charset="-34"/>
                <a:cs typeface="AF_Hijaz" pitchFamily="2" charset="-78"/>
              </a:rPr>
            </a:br>
            <a:endParaRPr lang="ar-SA" sz="3200" dirty="0" smtClean="0">
              <a:solidFill>
                <a:schemeClr val="bg1"/>
              </a:solidFill>
            </a:endParaRPr>
          </a:p>
        </p:txBody>
      </p:sp>
    </p:spTree>
  </p:cSld>
  <p:clrMapOvr>
    <a:masterClrMapping/>
  </p:clrMapOvr>
  <p:transition>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063" y="1556792"/>
            <a:ext cx="8186737" cy="4214812"/>
          </a:xfrm>
        </p:spPr>
        <p:txBody>
          <a:bodyPr anchor="ctr">
            <a:noAutofit/>
          </a:bodyPr>
          <a:lstStyle/>
          <a:p>
            <a:pPr marL="73025" algn="r"/>
            <a:r>
              <a:rPr lang="ar-SA" sz="4400" dirty="0" smtClean="0">
                <a:solidFill>
                  <a:schemeClr val="bg1"/>
                </a:solidFill>
                <a:latin typeface="IrisUPC" pitchFamily="34" charset="-34"/>
                <a:cs typeface="AF_Hijaz" pitchFamily="2" charset="-78"/>
              </a:rPr>
              <a:t>وأما أوَّليته من ناحية الفن والصناعة، فذلك أمر يرجع إلى ما يمتاز </a:t>
            </a:r>
            <a:r>
              <a:rPr lang="ar-SA" sz="4400" dirty="0" err="1" smtClean="0">
                <a:solidFill>
                  <a:schemeClr val="bg1"/>
                </a:solidFill>
                <a:latin typeface="IrisUPC" pitchFamily="34" charset="-34"/>
                <a:cs typeface="AF_Hijaz" pitchFamily="2" charset="-78"/>
              </a:rPr>
              <a:t>به</a:t>
            </a:r>
            <a:r>
              <a:rPr lang="ar-SA" sz="4400" dirty="0" smtClean="0">
                <a:solidFill>
                  <a:schemeClr val="bg1"/>
                </a:solidFill>
                <a:latin typeface="IrisUPC" pitchFamily="34" charset="-34"/>
                <a:cs typeface="AF_Hijaz" pitchFamily="2" charset="-78"/>
              </a:rPr>
              <a:t> الكتاب من الطريقة البديعة التي سلكها فيه مؤلفه، حتى أخرجه للناس كتاباً له قيمته ومكانته. </a:t>
            </a:r>
            <a:r>
              <a:rPr lang="ar-SA" sz="3600" dirty="0" smtClean="0">
                <a:solidFill>
                  <a:schemeClr val="bg1"/>
                </a:solidFill>
              </a:rPr>
              <a:t/>
            </a:r>
            <a:br>
              <a:rPr lang="ar-SA" sz="3600" dirty="0" smtClean="0">
                <a:solidFill>
                  <a:schemeClr val="bg1"/>
                </a:solidFill>
              </a:rPr>
            </a:br>
            <a:endParaRPr lang="ar-SA" sz="3200" dirty="0" smtClean="0">
              <a:solidFill>
                <a:schemeClr val="bg1"/>
              </a:solidFill>
            </a:endParaRPr>
          </a:p>
        </p:txBody>
      </p:sp>
    </p:spTree>
  </p:cSld>
  <p:clrMapOvr>
    <a:masterClrMapping/>
  </p:clrMapOvr>
  <p:transition>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068374" y="332656"/>
            <a:ext cx="7075626" cy="1071570"/>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طريقة ابن جرير </a:t>
            </a:r>
            <a:r>
              <a:rPr lang="ar-SA" sz="8000" b="0" cap="none" dirty="0" err="1"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فى</a:t>
            </a: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 تفسيره</a:t>
            </a: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a:t>
            </a:r>
          </a:p>
        </p:txBody>
      </p:sp>
      <p:sp>
        <p:nvSpPr>
          <p:cNvPr id="5" name="Subtitle 4"/>
          <p:cNvSpPr>
            <a:spLocks noGrp="1"/>
          </p:cNvSpPr>
          <p:nvPr>
            <p:ph type="subTitle" idx="1"/>
          </p:nvPr>
        </p:nvSpPr>
        <p:spPr>
          <a:xfrm>
            <a:off x="0" y="2071688"/>
            <a:ext cx="8715375" cy="4429125"/>
          </a:xfrm>
        </p:spPr>
        <p:txBody>
          <a:bodyPr>
            <a:noAutofit/>
          </a:bodyPr>
          <a:lstStyle/>
          <a:p>
            <a:pPr algn="r"/>
            <a:r>
              <a:rPr lang="ar-SA" sz="4400" dirty="0" smtClean="0">
                <a:solidFill>
                  <a:schemeClr val="tx1"/>
                </a:solidFill>
                <a:latin typeface="IrisUPC" pitchFamily="34" charset="-34"/>
                <a:cs typeface="AF_Hijaz" pitchFamily="2" charset="-78"/>
              </a:rPr>
              <a:t>إذا أراد أن يفسِّر الآية من القرآن يقول: "القول فى تأويل قوله تعالى كذا وكذا" ثم يفسِّرالآية ويستشهد على ما قاله بما يرويه بسنده إلى الصحابة أو التابعين من التفسير المأثور عنهم فى هذه الآية، وإذا كان فى الآية قولان أو أكثر، فإنه يعرض لكل ما قيل فيها، ويستشهد على كل قول بما يرويه فى ذلك عن الصحابة أو التابعين.</a:t>
            </a:r>
          </a:p>
        </p:txBody>
      </p:sp>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063" y="1928813"/>
            <a:ext cx="8186737" cy="4214812"/>
          </a:xfrm>
        </p:spPr>
        <p:txBody>
          <a:bodyPr anchor="ctr">
            <a:normAutofit/>
          </a:bodyPr>
          <a:lstStyle/>
          <a:p>
            <a:pPr marL="73025" algn="r"/>
            <a:r>
              <a:rPr lang="ar-SA" sz="4400" dirty="0" smtClean="0">
                <a:solidFill>
                  <a:schemeClr val="bg1"/>
                </a:solidFill>
                <a:latin typeface="IrisUPC" pitchFamily="34" charset="-34"/>
                <a:cs typeface="AF_Hijaz" pitchFamily="2" charset="-78"/>
              </a:rPr>
              <a:t>ثم هو لا يقتصر على مجرد الرواية، بل نجده يتعرض لتوجيه الأقوال، ويرجح بعضها على بعض، كما نجده يتعرض لناحية الإعراب إن دعت الحال إلى ذلك، كما أنه يستنبط الأحكام التي يمكن أن تؤخذ من الآية، مع توجيه الأدلة وترجيح ما يختار.</a:t>
            </a:r>
            <a:br>
              <a:rPr lang="ar-SA" sz="4400" dirty="0" smtClean="0">
                <a:solidFill>
                  <a:schemeClr val="bg1"/>
                </a:solidFill>
                <a:latin typeface="IrisUPC" pitchFamily="34" charset="-34"/>
                <a:cs typeface="AF_Hijaz" pitchFamily="2" charset="-78"/>
              </a:rPr>
            </a:br>
            <a:endParaRPr lang="ar-SA" sz="4400" dirty="0" smtClean="0">
              <a:solidFill>
                <a:schemeClr val="bg1"/>
              </a:solidFill>
              <a:latin typeface="IrisUPC" pitchFamily="34" charset="-34"/>
              <a:cs typeface="AF_Hijaz" pitchFamily="2" charset="-78"/>
            </a:endParaRPr>
          </a:p>
        </p:txBody>
      </p:sp>
    </p:spTree>
  </p:cSld>
  <p:clrMapOvr>
    <a:masterClrMapping/>
  </p:clrMapOvr>
  <p:transition>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71600" y="500042"/>
            <a:ext cx="7672366" cy="1071570"/>
          </a:xfrm>
        </p:spPr>
        <p:txBody>
          <a:bodyPr>
            <a:noAutofit/>
          </a:bodyPr>
          <a:lstStyle/>
          <a:p>
            <a:pPr fontAlgn="auto">
              <a:spcAft>
                <a:spcPts val="0"/>
              </a:spcAft>
              <a:defRPr/>
            </a:pPr>
            <a:r>
              <a:rPr lang="ar-SA" sz="66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إنكاره على مَن يفسِّر بمجرد </a:t>
            </a:r>
            <a:r>
              <a:rPr lang="ar-SA" sz="72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الرأي</a:t>
            </a:r>
            <a:r>
              <a:rPr lang="ar-SA" sz="66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a:t>
            </a:r>
          </a:p>
        </p:txBody>
      </p:sp>
      <p:sp>
        <p:nvSpPr>
          <p:cNvPr id="5" name="Subtitle 4"/>
          <p:cNvSpPr>
            <a:spLocks noGrp="1"/>
          </p:cNvSpPr>
          <p:nvPr>
            <p:ph type="subTitle" idx="1"/>
          </p:nvPr>
        </p:nvSpPr>
        <p:spPr>
          <a:xfrm>
            <a:off x="571500" y="2071688"/>
            <a:ext cx="8143875" cy="4429125"/>
          </a:xfrm>
        </p:spPr>
        <p:txBody>
          <a:bodyPr>
            <a:noAutofit/>
          </a:bodyPr>
          <a:lstStyle/>
          <a:p>
            <a:pPr algn="r"/>
            <a:r>
              <a:rPr lang="ar-SA" sz="4400" dirty="0" smtClean="0">
                <a:solidFill>
                  <a:schemeClr val="tx1"/>
                </a:solidFill>
                <a:latin typeface="IrisUPC" pitchFamily="34" charset="-34"/>
                <a:cs typeface="AF_Hijaz" pitchFamily="2" charset="-78"/>
              </a:rPr>
              <a:t>ثم هو يخاصم بقوة أصحاب الرأي المستقلين في التفكير، ولا يزال يُشدِّد في ضرورة الرجوع إلى العلم الراجع إلى الصحابة أو التابعين، والمنقول عنهم نقلاً صحيحاً مستفيضاً، ويرى أن ذلك وحده هو علامة التفسير الصحيح .</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a:p>
            <a:pPr algn="r"/>
            <a:endParaRPr lang="ar-SA" sz="4000"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357422" y="500042"/>
            <a:ext cx="6286544" cy="1071570"/>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موقفه من الأسانيد:</a:t>
            </a:r>
          </a:p>
        </p:txBody>
      </p:sp>
      <p:sp>
        <p:nvSpPr>
          <p:cNvPr id="5" name="Subtitle 4"/>
          <p:cNvSpPr>
            <a:spLocks noGrp="1"/>
          </p:cNvSpPr>
          <p:nvPr>
            <p:ph type="subTitle" idx="1"/>
          </p:nvPr>
        </p:nvSpPr>
        <p:spPr>
          <a:xfrm>
            <a:off x="571500" y="2071688"/>
            <a:ext cx="8143875" cy="4429125"/>
          </a:xfrm>
        </p:spPr>
        <p:txBody>
          <a:bodyPr>
            <a:noAutofit/>
          </a:bodyPr>
          <a:lstStyle/>
          <a:p>
            <a:pPr algn="r"/>
            <a:r>
              <a:rPr lang="ar-SA" sz="4400" dirty="0" smtClean="0">
                <a:solidFill>
                  <a:schemeClr val="tx1"/>
                </a:solidFill>
                <a:latin typeface="IrisUPC" pitchFamily="34" charset="-34"/>
                <a:cs typeface="AF_Hijaz" pitchFamily="2" charset="-78"/>
              </a:rPr>
              <a:t>ثم إن ابن جرير وإن التزم في تفسيره ذكر الروايات بأسانيدها، إلا أنه في الأعم الأغلب لا يتعقب الأسانيد بتصحيح ولا تضعيف، لأنه كان يرى - كما هو مقرر فى أصول الحديث - أنَّ مَن أسند لك فقد حملك البحث عن رجال السند ومعرفة مبلغهم من العدالة أو الجرح، فهو بعمله هذا قد خرج من العهدة .</a:t>
            </a:r>
            <a:endParaRPr lang="ar-SA" sz="4000"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571500" y="1556792"/>
            <a:ext cx="8143875" cy="4429125"/>
          </a:xfrm>
        </p:spPr>
        <p:txBody>
          <a:bodyPr>
            <a:noAutofit/>
          </a:bodyPr>
          <a:lstStyle/>
          <a:p>
            <a:pPr algn="r"/>
            <a:r>
              <a:rPr lang="ar-SA" sz="4400" dirty="0" smtClean="0">
                <a:solidFill>
                  <a:schemeClr val="tx1"/>
                </a:solidFill>
                <a:latin typeface="IrisUPC" pitchFamily="34" charset="-34"/>
                <a:cs typeface="AF_Hijaz" pitchFamily="2" charset="-78"/>
              </a:rPr>
              <a:t>ومع ذلك فابن جرير يقف من السند أحياناً موقف الناقد البصير، فيُعَدِّل مَنْ يُعَدِّل من رجال الإسناد، ويُجرِّح مَنْ يُجَرِّح منهم، ويرد الرواية التى لا يثق بصحتها، ويُصرِّح برأيه فيها بما يناسبها</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a:p>
            <a:pPr algn="r"/>
            <a:endParaRPr lang="ar-SA" sz="4000"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357422" y="500042"/>
            <a:ext cx="6286544" cy="1071570"/>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موقفه من القراءات:</a:t>
            </a:r>
          </a:p>
        </p:txBody>
      </p:sp>
      <p:sp>
        <p:nvSpPr>
          <p:cNvPr id="5" name="Subtitle 4"/>
          <p:cNvSpPr>
            <a:spLocks noGrp="1"/>
          </p:cNvSpPr>
          <p:nvPr>
            <p:ph type="subTitle" idx="1"/>
          </p:nvPr>
        </p:nvSpPr>
        <p:spPr>
          <a:xfrm>
            <a:off x="323528" y="1700808"/>
            <a:ext cx="8391847" cy="4800005"/>
          </a:xfrm>
        </p:spPr>
        <p:txBody>
          <a:bodyPr>
            <a:noAutofit/>
          </a:bodyPr>
          <a:lstStyle/>
          <a:p>
            <a:pPr algn="r"/>
            <a:r>
              <a:rPr lang="ar-SA" sz="4400" dirty="0" smtClean="0">
                <a:solidFill>
                  <a:schemeClr val="tx1"/>
                </a:solidFill>
                <a:latin typeface="IrisUPC" pitchFamily="34" charset="-34"/>
                <a:cs typeface="AF_Hijaz" pitchFamily="2" charset="-78"/>
              </a:rPr>
              <a:t>كذلك نجد ابن جرير يعنى بذكر القراءات وينزلها على المعاني المختلفة، وكثيراً ما يرد القراءات التي لا تعتمد على الأئمة الذين يعتُبرون عنده وعند علماء القراءات حُجَّة، والتي تقوم على أُصول مضطربة مما يكون فيه تغيير وتبديل لكتاب الله، ثم يتبع ذلك برأيه في آخر الأمر مع توجيه رأيه بالأسباب .</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a:p>
            <a:pPr algn="r"/>
            <a:endParaRPr lang="ar-SA" sz="4000"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339752" y="476672"/>
            <a:ext cx="6286544" cy="1071570"/>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موقفه من الإسرائيليات</a:t>
            </a:r>
            <a:r>
              <a:rPr lang="ar-SA" dirty="0" smtClean="0"/>
              <a:t>:</a:t>
            </a:r>
            <a:endParaRPr lang="ar-SA" dirty="0" smtClean="0">
              <a:gradFill>
                <a:gsLst>
                  <a:gs pos="0">
                    <a:srgbClr val="FF8E4F"/>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chemeClr val="accent1">
                    <a:lumMod val="50000"/>
                    <a:alpha val="71000"/>
                  </a:schemeClr>
                </a:outerShdw>
              </a:effectLst>
              <a:cs typeface="Hesham Nagham" pitchFamily="2" charset="-78"/>
            </a:endParaRPr>
          </a:p>
        </p:txBody>
      </p:sp>
      <p:sp>
        <p:nvSpPr>
          <p:cNvPr id="5" name="Subtitle 4"/>
          <p:cNvSpPr>
            <a:spLocks noGrp="1"/>
          </p:cNvSpPr>
          <p:nvPr>
            <p:ph type="subTitle" idx="1"/>
          </p:nvPr>
        </p:nvSpPr>
        <p:spPr>
          <a:xfrm>
            <a:off x="571500" y="2071688"/>
            <a:ext cx="8143875" cy="4429125"/>
          </a:xfrm>
        </p:spPr>
        <p:txBody>
          <a:bodyPr>
            <a:noAutofit/>
          </a:bodyPr>
          <a:lstStyle/>
          <a:p>
            <a:pPr algn="r"/>
            <a:r>
              <a:rPr lang="ar-SA" sz="4400" dirty="0" smtClean="0">
                <a:solidFill>
                  <a:schemeClr val="tx1"/>
                </a:solidFill>
                <a:latin typeface="IrisUPC" pitchFamily="34" charset="-34"/>
                <a:cs typeface="AF_Hijaz" pitchFamily="2" charset="-78"/>
              </a:rPr>
              <a:t>نجد ابن جرير يأتي في تفسيره بأخبار مأخوذة من القصص الإسرائيلي، يرويها بإسناده إلى كعب الأحبار، ووهب بن منبِّه، وابن جريج، </a:t>
            </a:r>
            <a:r>
              <a:rPr lang="ar-SA" sz="4400" dirty="0" err="1" smtClean="0">
                <a:solidFill>
                  <a:schemeClr val="tx1"/>
                </a:solidFill>
                <a:latin typeface="IrisUPC" pitchFamily="34" charset="-34"/>
                <a:cs typeface="AF_Hijaz" pitchFamily="2" charset="-78"/>
              </a:rPr>
              <a:t>والسدي</a:t>
            </a:r>
            <a:r>
              <a:rPr lang="ar-SA" sz="4400" dirty="0" smtClean="0">
                <a:solidFill>
                  <a:schemeClr val="tx1"/>
                </a:solidFill>
                <a:latin typeface="IrisUPC" pitchFamily="34" charset="-34"/>
                <a:cs typeface="AF_Hijaz" pitchFamily="2" charset="-78"/>
              </a:rPr>
              <a:t> ، وغيرهم، ونراه ينقل عن محمد بن إسحاق كثيراً .</a:t>
            </a:r>
          </a:p>
        </p:txBody>
      </p:sp>
    </p:spTree>
  </p:cSld>
  <p:clrMapOvr>
    <a:masterClrMapping/>
  </p:clrMapOvr>
  <p:transition>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12"/>
          <p:cNvSpPr>
            <a:spLocks noGrp="1"/>
          </p:cNvSpPr>
          <p:nvPr>
            <p:ph type="subTitle" idx="1"/>
          </p:nvPr>
        </p:nvSpPr>
        <p:spPr>
          <a:xfrm>
            <a:off x="285720" y="404664"/>
            <a:ext cx="8534752" cy="6408712"/>
          </a:xfrm>
        </p:spPr>
        <p:txBody>
          <a:bodyPr anchor="ctr">
            <a:noAutofit/>
          </a:bodyPr>
          <a:lstStyle/>
          <a:p>
            <a:pPr marL="73152"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وهكذا يُكثر ابن جرير من رواية الإسرائيليات، ولعل هذا راجع إلى ما تأثَّر </a:t>
            </a:r>
            <a:r>
              <a:rPr lang="ar-SA" sz="4400" dirty="0" err="1" smtClean="0">
                <a:solidFill>
                  <a:schemeClr val="tx1"/>
                </a:solidFill>
                <a:latin typeface="IrisUPC" pitchFamily="34" charset="-34"/>
                <a:cs typeface="AF_Hijaz" pitchFamily="2" charset="-78"/>
              </a:rPr>
              <a:t>به</a:t>
            </a:r>
            <a:r>
              <a:rPr lang="ar-SA" sz="4400" dirty="0" smtClean="0">
                <a:solidFill>
                  <a:schemeClr val="tx1"/>
                </a:solidFill>
                <a:latin typeface="IrisUPC" pitchFamily="34" charset="-34"/>
                <a:cs typeface="AF_Hijaz" pitchFamily="2" charset="-78"/>
              </a:rPr>
              <a:t> من الروايات التاريخية التي عالجها في بحوثه التاريخية الواسعة. </a:t>
            </a:r>
            <a:br>
              <a:rPr lang="ar-SA" sz="4400" dirty="0" smtClean="0">
                <a:solidFill>
                  <a:schemeClr val="tx1"/>
                </a:solidFill>
                <a:latin typeface="IrisUPC" pitchFamily="34" charset="-34"/>
                <a:cs typeface="AF_Hijaz" pitchFamily="2" charset="-78"/>
              </a:rPr>
            </a:br>
            <a:r>
              <a:rPr lang="ar-SA" sz="4400" dirty="0" smtClean="0">
                <a:solidFill>
                  <a:schemeClr val="tx1"/>
                </a:solidFill>
                <a:latin typeface="IrisUPC" pitchFamily="34" charset="-34"/>
                <a:cs typeface="AF_Hijaz" pitchFamily="2" charset="-78"/>
              </a:rPr>
              <a:t>وإذا كان ابن جرير يتعقب كثيراً من هذه الروايات بالنقد، فتفسيره لا يزال يحتاج إلى النقد الفاحص الشامل، احتياج كثير من كتب التفسير التي اشتملت على الموضوع والقصص الإسرائيلي، على أن ابن جرير قد ذكر لنا السند بتمامه فى كل رواية يرويها، وبذلك يكون ق دخرج من العهدة، وعلينا نحن أن ننظر فى السند ونتفقد الروايات.</a:t>
            </a:r>
            <a:br>
              <a:rPr lang="ar-SA" sz="4400" dirty="0" smtClean="0">
                <a:solidFill>
                  <a:schemeClr val="tx1"/>
                </a:solidFill>
                <a:latin typeface="IrisUPC" pitchFamily="34" charset="-34"/>
                <a:cs typeface="AF_Hijaz" pitchFamily="2" charset="-78"/>
              </a:rPr>
            </a:br>
            <a:endParaRPr lang="ar-SA" sz="4400" dirty="0" smtClean="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339752" y="476672"/>
            <a:ext cx="6286544" cy="1071570"/>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انصرافه عما لا فائدة فيه:</a:t>
            </a:r>
          </a:p>
        </p:txBody>
      </p:sp>
      <p:sp>
        <p:nvSpPr>
          <p:cNvPr id="5" name="Subtitle 4"/>
          <p:cNvSpPr>
            <a:spLocks noGrp="1"/>
          </p:cNvSpPr>
          <p:nvPr>
            <p:ph type="subTitle" idx="1"/>
          </p:nvPr>
        </p:nvSpPr>
        <p:spPr>
          <a:xfrm>
            <a:off x="571500" y="2071688"/>
            <a:ext cx="8143875" cy="4429125"/>
          </a:xfrm>
        </p:spPr>
        <p:txBody>
          <a:bodyPr>
            <a:noAutofit/>
          </a:bodyPr>
          <a:lstStyle/>
          <a:p>
            <a:pPr algn="r"/>
            <a:r>
              <a:rPr lang="ar-SA" sz="4400" dirty="0" smtClean="0">
                <a:solidFill>
                  <a:schemeClr val="tx1"/>
                </a:solidFill>
                <a:latin typeface="IrisUPC" pitchFamily="34" charset="-34"/>
                <a:cs typeface="AF_Hijaz" pitchFamily="2" charset="-78"/>
              </a:rPr>
              <a:t>ومما يلفت النظر في تفسير ابن جرير أن مؤلِّفه لا يهتم فيه -كما يهتم غيره من المفسِّرين - بالأمور التى لا تغنى ولا تفيد .</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a:p>
            <a:pPr algn="r"/>
            <a:endParaRPr lang="ar-SA" sz="4000"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99592" y="44624"/>
            <a:ext cx="9073008" cy="1416790"/>
          </a:xfrm>
        </p:spPr>
        <p:txBody>
          <a:bodyPr>
            <a:noAutofit/>
          </a:bodyPr>
          <a:lstStyle/>
          <a:p>
            <a:pPr fontAlgn="auto">
              <a:spcAft>
                <a:spcPts val="0"/>
              </a:spcAft>
              <a:defRPr/>
            </a:pPr>
            <a:r>
              <a:rPr lang="ar-SA" sz="72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احتكامه إلى المعروف من كلام العرب:</a:t>
            </a:r>
          </a:p>
        </p:txBody>
      </p:sp>
      <p:sp>
        <p:nvSpPr>
          <p:cNvPr id="5" name="Subtitle 4"/>
          <p:cNvSpPr>
            <a:spLocks noGrp="1"/>
          </p:cNvSpPr>
          <p:nvPr>
            <p:ph type="subTitle" idx="1"/>
          </p:nvPr>
        </p:nvSpPr>
        <p:spPr>
          <a:xfrm>
            <a:off x="571500" y="2071688"/>
            <a:ext cx="8143875" cy="4429125"/>
          </a:xfrm>
        </p:spPr>
        <p:txBody>
          <a:bodyPr>
            <a:noAutofit/>
          </a:bodyPr>
          <a:lstStyle/>
          <a:p>
            <a:pPr algn="r"/>
            <a:r>
              <a:rPr lang="ar-SA" sz="4400" dirty="0" smtClean="0">
                <a:solidFill>
                  <a:schemeClr val="tx1"/>
                </a:solidFill>
                <a:latin typeface="IrisUPC" pitchFamily="34" charset="-34"/>
                <a:cs typeface="AF_Hijaz" pitchFamily="2" charset="-78"/>
              </a:rPr>
              <a:t>وثمة أمر آخر سلكه ابن جرير في كتابه، ذلك أنه اعتبر الاستعمالات اللغوية بجانب </a:t>
            </a:r>
            <a:r>
              <a:rPr lang="ar-SA" sz="4400" dirty="0" err="1" smtClean="0">
                <a:solidFill>
                  <a:schemeClr val="tx1"/>
                </a:solidFill>
                <a:latin typeface="IrisUPC" pitchFamily="34" charset="-34"/>
                <a:cs typeface="AF_Hijaz" pitchFamily="2" charset="-78"/>
              </a:rPr>
              <a:t>النقول</a:t>
            </a:r>
            <a:r>
              <a:rPr lang="ar-SA" sz="4400" dirty="0" smtClean="0">
                <a:solidFill>
                  <a:schemeClr val="tx1"/>
                </a:solidFill>
                <a:latin typeface="IrisUPC" pitchFamily="34" charset="-34"/>
                <a:cs typeface="AF_Hijaz" pitchFamily="2" charset="-78"/>
              </a:rPr>
              <a:t> المأثورة وجعلها مرجعاً موثوقاً </a:t>
            </a:r>
            <a:r>
              <a:rPr lang="ar-SA" sz="4400" dirty="0" err="1" smtClean="0">
                <a:solidFill>
                  <a:schemeClr val="tx1"/>
                </a:solidFill>
                <a:latin typeface="IrisUPC" pitchFamily="34" charset="-34"/>
                <a:cs typeface="AF_Hijaz" pitchFamily="2" charset="-78"/>
              </a:rPr>
              <a:t>به</a:t>
            </a:r>
            <a:r>
              <a:rPr lang="ar-SA" sz="4400" dirty="0" smtClean="0">
                <a:solidFill>
                  <a:schemeClr val="tx1"/>
                </a:solidFill>
                <a:latin typeface="IrisUPC" pitchFamily="34" charset="-34"/>
                <a:cs typeface="AF_Hijaz" pitchFamily="2" charset="-78"/>
              </a:rPr>
              <a:t> عند تفسيره للعبارات المشكوك فيها، وترجيح بعض الأقوال على بعض.</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a:p>
            <a:pPr algn="r"/>
            <a:endParaRPr lang="ar-SA" sz="4000"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357422" y="500042"/>
            <a:ext cx="6286544" cy="1071570"/>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رجوعه إلى الشعر القديم:</a:t>
            </a:r>
          </a:p>
        </p:txBody>
      </p:sp>
      <p:sp>
        <p:nvSpPr>
          <p:cNvPr id="5" name="Subtitle 4"/>
          <p:cNvSpPr>
            <a:spLocks noGrp="1"/>
          </p:cNvSpPr>
          <p:nvPr>
            <p:ph type="subTitle" idx="1"/>
          </p:nvPr>
        </p:nvSpPr>
        <p:spPr>
          <a:xfrm>
            <a:off x="571500" y="2071689"/>
            <a:ext cx="8143875" cy="3157512"/>
          </a:xfrm>
        </p:spPr>
        <p:txBody>
          <a:bodyPr>
            <a:noAutofit/>
          </a:bodyPr>
          <a:lstStyle/>
          <a:p>
            <a:pPr algn="r"/>
            <a:r>
              <a:rPr lang="ar-SA" sz="4400" dirty="0" smtClean="0">
                <a:solidFill>
                  <a:schemeClr val="tx1"/>
                </a:solidFill>
                <a:latin typeface="IrisUPC" pitchFamily="34" charset="-34"/>
                <a:cs typeface="AF_Hijaz" pitchFamily="2" charset="-78"/>
              </a:rPr>
              <a:t>كذلك نجد ابن جرير يرجع إلى شواهد من الشعر القديم بشكل واسع .</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a:p>
            <a:pPr algn="r"/>
            <a:endParaRPr lang="ar-SA" sz="4000"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195736" y="404664"/>
            <a:ext cx="7488832" cy="1071570"/>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اهتمامه بالمذاهب النحوية</a:t>
            </a:r>
            <a:endParaRPr lang="ar-SA" dirty="0" smtClean="0">
              <a:gradFill>
                <a:gsLst>
                  <a:gs pos="0">
                    <a:srgbClr val="FF8E4F"/>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chemeClr val="accent1">
                    <a:lumMod val="50000"/>
                    <a:alpha val="71000"/>
                  </a:schemeClr>
                </a:outerShdw>
              </a:effectLst>
              <a:cs typeface="Hesham Nagham" pitchFamily="2" charset="-78"/>
            </a:endParaRPr>
          </a:p>
        </p:txBody>
      </p:sp>
      <p:sp>
        <p:nvSpPr>
          <p:cNvPr id="5" name="Subtitle 4"/>
          <p:cNvSpPr>
            <a:spLocks noGrp="1"/>
          </p:cNvSpPr>
          <p:nvPr>
            <p:ph type="subTitle" idx="1"/>
          </p:nvPr>
        </p:nvSpPr>
        <p:spPr>
          <a:xfrm>
            <a:off x="611560" y="2924944"/>
            <a:ext cx="8143875" cy="3421013"/>
          </a:xfrm>
        </p:spPr>
        <p:txBody>
          <a:bodyPr>
            <a:noAutofit/>
          </a:bodyPr>
          <a:lstStyle/>
          <a:p>
            <a:pPr algn="r"/>
            <a:r>
              <a:rPr lang="ar-SA" sz="4400" dirty="0" smtClean="0">
                <a:solidFill>
                  <a:schemeClr val="tx1"/>
                </a:solidFill>
                <a:latin typeface="IrisUPC" pitchFamily="34" charset="-34"/>
                <a:cs typeface="AF_Hijaz" pitchFamily="2" charset="-78"/>
              </a:rPr>
              <a:t>كذلك نجد ابن جرير يتعرَّض كثيراً لمذاهب النحويين من البصريين والكوفيين في النحو والصرف، ويوجه الأقوال، تارة على المذهب البصري، وأخرى على المذهب الكوفي .</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p:txBody>
      </p:sp>
    </p:spTree>
  </p:cSld>
  <p:clrMapOvr>
    <a:masterClrMapping/>
  </p:clrMapOvr>
  <p:transition>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475656" y="332656"/>
            <a:ext cx="7168310" cy="1238956"/>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معالجته للأحكام الفقهية:</a:t>
            </a:r>
            <a:endParaRPr lang="ar-SA" dirty="0" smtClean="0">
              <a:gradFill>
                <a:gsLst>
                  <a:gs pos="0">
                    <a:srgbClr val="FF8E4F"/>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chemeClr val="accent1">
                    <a:lumMod val="50000"/>
                    <a:alpha val="71000"/>
                  </a:schemeClr>
                </a:outerShdw>
              </a:effectLst>
              <a:cs typeface="Hesham Nagham" pitchFamily="2" charset="-78"/>
            </a:endParaRPr>
          </a:p>
        </p:txBody>
      </p:sp>
      <p:sp>
        <p:nvSpPr>
          <p:cNvPr id="5" name="Subtitle 4"/>
          <p:cNvSpPr>
            <a:spLocks noGrp="1"/>
          </p:cNvSpPr>
          <p:nvPr>
            <p:ph type="subTitle" idx="1"/>
          </p:nvPr>
        </p:nvSpPr>
        <p:spPr>
          <a:xfrm>
            <a:off x="571500" y="2071688"/>
            <a:ext cx="8143875" cy="4429125"/>
          </a:xfrm>
        </p:spPr>
        <p:txBody>
          <a:bodyPr>
            <a:noAutofit/>
          </a:bodyPr>
          <a:lstStyle/>
          <a:p>
            <a:pPr algn="r"/>
            <a:r>
              <a:rPr lang="ar-SA" sz="4400" dirty="0" smtClean="0">
                <a:solidFill>
                  <a:schemeClr val="tx1"/>
                </a:solidFill>
                <a:latin typeface="IrisUPC" pitchFamily="34" charset="-34"/>
                <a:cs typeface="AF_Hijaz" pitchFamily="2" charset="-78"/>
              </a:rPr>
              <a:t>كذلك نجد في هذا التفسير آثاراً للأحكام الفقهية، يعالج فيها ابن جرير أقوال العلماء ومذاهبهم، ويخلص من ذلك كله برأي يختاره لنفسه، ويرجحه بالأدلة العلمية القيمة .</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a:p>
            <a:pPr algn="r"/>
            <a:endParaRPr lang="ar-SA" sz="4000" dirty="0" smtClean="0">
              <a:solidFill>
                <a:schemeClr val="tx1"/>
              </a:solidFill>
            </a:endParaRPr>
          </a:p>
          <a:p>
            <a:pPr algn="r"/>
            <a:endParaRPr lang="ar-SA" sz="4000"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475656" y="44624"/>
            <a:ext cx="7168310" cy="1238956"/>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خوضه </a:t>
            </a:r>
            <a:r>
              <a:rPr lang="ar-SA" sz="8000" b="0" cap="none" dirty="0" err="1"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فى</a:t>
            </a: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 مسائل الكلام:</a:t>
            </a:r>
          </a:p>
        </p:txBody>
      </p:sp>
      <p:sp>
        <p:nvSpPr>
          <p:cNvPr id="5" name="Subtitle 4"/>
          <p:cNvSpPr>
            <a:spLocks noGrp="1"/>
          </p:cNvSpPr>
          <p:nvPr>
            <p:ph type="subTitle" idx="1"/>
          </p:nvPr>
        </p:nvSpPr>
        <p:spPr>
          <a:xfrm>
            <a:off x="251520" y="1412776"/>
            <a:ext cx="8640960" cy="5445224"/>
          </a:xfrm>
        </p:spPr>
        <p:txBody>
          <a:bodyPr>
            <a:noAutofit/>
          </a:bodyPr>
          <a:lstStyle/>
          <a:p>
            <a:pPr algn="r"/>
            <a:r>
              <a:rPr lang="ar-SA" sz="4400" dirty="0" smtClean="0">
                <a:solidFill>
                  <a:schemeClr val="tx1"/>
                </a:solidFill>
                <a:latin typeface="IrisUPC" pitchFamily="34" charset="-34"/>
                <a:cs typeface="AF_Hijaz" pitchFamily="2" charset="-78"/>
              </a:rPr>
              <a:t>كما نلاحظ تعرضه لبعض النواحي الكلامية عند كثير من آيات القرآن، مما يشهد له بأنه كان عالماً ممتازاً في أمور العقيدة، فهو إذا ناقش بعض الآراء الكلامية أجاد في مناقشته، وهو في جدله الكلامي وتطبيقه ومناقشته، موافق لأهل السُّنَّة في آرائهم، ويظهر ذلك جلياً في رده على القدرية في مسألة الاختيار.</a:t>
            </a:r>
          </a:p>
          <a:p>
            <a:pPr algn="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p:txBody>
      </p:sp>
    </p:spTree>
  </p:cSld>
  <p:clrMapOvr>
    <a:masterClrMapping/>
  </p:clrMapOvr>
  <p:transition>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571500" y="1340768"/>
            <a:ext cx="8143875" cy="4429125"/>
          </a:xfrm>
        </p:spPr>
        <p:txBody>
          <a:bodyPr>
            <a:noAutofit/>
          </a:bodyPr>
          <a:lstStyle/>
          <a:p>
            <a:pPr algn="r"/>
            <a:r>
              <a:rPr lang="ar-SA" sz="4400" dirty="0" smtClean="0">
                <a:solidFill>
                  <a:schemeClr val="tx1"/>
                </a:solidFill>
                <a:latin typeface="IrisUPC" pitchFamily="34" charset="-34"/>
                <a:cs typeface="AF_Hijaz" pitchFamily="2" charset="-78"/>
              </a:rPr>
              <a:t>وهكذا نجد ابن جرير لم يقف كمفسِّر موقفاً بعيداً عن مسائل النزاع التي تدور حول العقيدة في عصره، بل نراه يشارك في هذا المجال من الجدل الكلامي بنصيب لا يُستهان </a:t>
            </a:r>
            <a:r>
              <a:rPr lang="ar-SA" sz="4400" dirty="0" err="1" smtClean="0">
                <a:solidFill>
                  <a:schemeClr val="tx1"/>
                </a:solidFill>
                <a:latin typeface="IrisUPC" pitchFamily="34" charset="-34"/>
                <a:cs typeface="AF_Hijaz" pitchFamily="2" charset="-78"/>
              </a:rPr>
              <a:t>به</a:t>
            </a:r>
            <a:r>
              <a:rPr lang="ar-SA" sz="4400" dirty="0" smtClean="0">
                <a:solidFill>
                  <a:schemeClr val="tx1"/>
                </a:solidFill>
                <a:latin typeface="IrisUPC" pitchFamily="34" charset="-34"/>
                <a:cs typeface="AF_Hijaz" pitchFamily="2" charset="-78"/>
              </a:rPr>
              <a:t> ، مع حرصه كل الحرص على أن يحتفظ بسُنِّيته ضد وجوه النظر التي لا تتفق وتعاليم أهل السُّنَّة.</a:t>
            </a:r>
          </a:p>
        </p:txBody>
      </p:sp>
    </p:spTree>
  </p:cSld>
  <p:clrMapOvr>
    <a:masterClrMapping/>
  </p:clrMapOvr>
  <p:transition>
    <p:randomBa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1643050"/>
            <a:ext cx="8229600" cy="2143140"/>
          </a:xfrm>
        </p:spPr>
        <p:txBody>
          <a:bodyPr>
            <a:normAutofit/>
          </a:bodyPr>
          <a:lstStyle/>
          <a:p>
            <a:pPr fontAlgn="auto">
              <a:spcAft>
                <a:spcPts val="0"/>
              </a:spcAft>
              <a:defRPr/>
            </a:pPr>
            <a:r>
              <a:rPr lang="ar-SA" sz="96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2 - معالم التنزيل (للبغوى)</a:t>
            </a:r>
            <a:endParaRPr lang="ar-SA" sz="9600" b="0" cap="none" dirty="0">
              <a:solidFill>
                <a:schemeClr val="accent1">
                  <a:tint val="90000"/>
                  <a:satMod val="120000"/>
                </a:schemeClr>
              </a:solidFill>
              <a:effectLst>
                <a:outerShdw blurRad="38100" dist="38100" dir="2700000" algn="tl">
                  <a:srgbClr val="000000">
                    <a:alpha val="43137"/>
                  </a:srgbClr>
                </a:outerShdw>
              </a:effectLst>
              <a:cs typeface="AF_Diwani" pitchFamily="2" charset="-78"/>
            </a:endParaRPr>
          </a:p>
        </p:txBody>
      </p:sp>
    </p:spTree>
  </p:cSld>
  <p:clrMapOvr>
    <a:masterClrMapping/>
  </p:clrMapOvr>
  <p:transition>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43608" y="404664"/>
            <a:ext cx="8928992" cy="1440160"/>
          </a:xfrm>
        </p:spPr>
        <p:txBody>
          <a:bodyPr>
            <a:noAutofit/>
          </a:bodyPr>
          <a:lstStyle/>
          <a:p>
            <a:pPr fontAlgn="auto">
              <a:spcAft>
                <a:spcPts val="0"/>
              </a:spcAft>
              <a:defRPr/>
            </a:pPr>
            <a:r>
              <a:rPr lang="ar-SA" sz="8800" b="0"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التعريف بمؤلف هذا التفسير:</a:t>
            </a:r>
          </a:p>
        </p:txBody>
      </p:sp>
      <p:sp>
        <p:nvSpPr>
          <p:cNvPr id="5" name="Subtitle 4"/>
          <p:cNvSpPr>
            <a:spLocks noGrp="1"/>
          </p:cNvSpPr>
          <p:nvPr>
            <p:ph type="subTitle" idx="1"/>
          </p:nvPr>
        </p:nvSpPr>
        <p:spPr>
          <a:xfrm>
            <a:off x="179512" y="1772816"/>
            <a:ext cx="8640960" cy="4727997"/>
          </a:xfrm>
        </p:spPr>
        <p:txBody>
          <a:bodyPr>
            <a:noAutofit/>
          </a:bodyPr>
          <a:lstStyle/>
          <a:p>
            <a:pPr algn="r"/>
            <a:r>
              <a:rPr lang="ar-SA" sz="4400" dirty="0" smtClean="0">
                <a:solidFill>
                  <a:schemeClr val="tx1"/>
                </a:solidFill>
                <a:latin typeface="IrisUPC" pitchFamily="34" charset="-34"/>
                <a:cs typeface="AF_Hijaz" pitchFamily="2" charset="-78"/>
              </a:rPr>
              <a:t>هو أبو محمد، الحسين بن مسعود بن محمد المعروف بالفرَّاء البغوي ، الفقيه، الشافعي ، المحدِّث، المفسِّر، الملقَّب بمحيى السُّنَّة وركن الدين. تفقه البغوي على القاضي حسين وسمع الحديث منه، وكان تقياً ورعاً، زاهداً، قانعاً، إذا ألقى الدرس لا يلقيه إلا على طهارة، وإذا أكل لا يأكل إلا الخبز وحده، ثم عدل عن ذلك فصار يأكل الخبز مع الزيت. توفى رحمه الله  سنة 510 هـ </a:t>
            </a:r>
          </a:p>
        </p:txBody>
      </p:sp>
    </p:spTree>
  </p:cSld>
  <p:clrMapOvr>
    <a:masterClrMapping/>
  </p:clrMapOvr>
  <p:transition>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357422" y="500042"/>
            <a:ext cx="6286544" cy="1071570"/>
          </a:xfrm>
        </p:spPr>
        <p:txBody>
          <a:bodyPr>
            <a:noAutofit/>
          </a:bodyPr>
          <a:lstStyle/>
          <a:p>
            <a:pPr fontAlgn="auto">
              <a:spcAft>
                <a:spcPts val="0"/>
              </a:spcAft>
              <a:defRPr/>
            </a:pPr>
            <a:r>
              <a:rPr lang="ar-SA" sz="80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مبلغه من العلم:</a:t>
            </a:r>
          </a:p>
        </p:txBody>
      </p:sp>
      <p:sp>
        <p:nvSpPr>
          <p:cNvPr id="5" name="Subtitle 4"/>
          <p:cNvSpPr>
            <a:spLocks noGrp="1"/>
          </p:cNvSpPr>
          <p:nvPr>
            <p:ph type="subTitle" idx="1"/>
          </p:nvPr>
        </p:nvSpPr>
        <p:spPr>
          <a:xfrm>
            <a:off x="251520" y="1628800"/>
            <a:ext cx="8568952" cy="4789165"/>
          </a:xfrm>
        </p:spPr>
        <p:txBody>
          <a:bodyPr>
            <a:noAutofit/>
          </a:bodyPr>
          <a:lstStyle/>
          <a:p>
            <a:pPr algn="r"/>
            <a:r>
              <a:rPr lang="ar-SA" sz="4400" dirty="0" smtClean="0">
                <a:solidFill>
                  <a:schemeClr val="tx1"/>
                </a:solidFill>
                <a:latin typeface="IrisUPC" pitchFamily="34" charset="-34"/>
                <a:cs typeface="AF_Hijaz" pitchFamily="2" charset="-78"/>
              </a:rPr>
              <a:t>كان البغوي إماما في التفسير، إماماً في الحديث، إماماً في الفقه، وعَدَّه التاج السبكي من علماء الشافعية الأعلام، وقال: كان إماماً جليلاً، ورعاً زاهدا فقيهاً، محدِّثاً مفسِّراً، جامعاً بين العلم والعمل، سالكاً سبيل السَلَف، وصنَّف في تفسير كلام الله تعالى، وأوضح المشكلات من قول النبي صلى الله عليه وسلم، وروى الحديث واعتنى بدراسته .</a:t>
            </a:r>
          </a:p>
        </p:txBody>
      </p:sp>
    </p:spTree>
  </p:cSld>
  <p:clrMapOvr>
    <a:masterClrMapping/>
  </p:clrMapOvr>
  <p:transition>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67544" y="908720"/>
            <a:ext cx="8143875" cy="5509245"/>
          </a:xfrm>
        </p:spPr>
        <p:txBody>
          <a:bodyPr>
            <a:noAutofit/>
          </a:bodyPr>
          <a:lstStyle/>
          <a:p>
            <a:pPr algn="r"/>
            <a:r>
              <a:rPr lang="ar-SA" sz="4400" dirty="0" smtClean="0">
                <a:solidFill>
                  <a:schemeClr val="tx1"/>
                </a:solidFill>
                <a:latin typeface="IrisUPC" pitchFamily="34" charset="-34"/>
                <a:cs typeface="AF_Hijaz" pitchFamily="2" charset="-78"/>
              </a:rPr>
              <a:t>صنَّف كتباً كثيرة، فمن </a:t>
            </a:r>
            <a:r>
              <a:rPr lang="ar-SA" sz="4400" dirty="0" err="1" smtClean="0">
                <a:solidFill>
                  <a:schemeClr val="tx1"/>
                </a:solidFill>
                <a:latin typeface="IrisUPC" pitchFamily="34" charset="-34"/>
                <a:cs typeface="AF_Hijaz" pitchFamily="2" charset="-78"/>
              </a:rPr>
              <a:t>تصانيفه</a:t>
            </a:r>
            <a:r>
              <a:rPr lang="ar-SA" sz="4400" dirty="0" smtClean="0">
                <a:solidFill>
                  <a:schemeClr val="tx1"/>
                </a:solidFill>
                <a:latin typeface="IrisUPC" pitchFamily="34" charset="-34"/>
                <a:cs typeface="AF_Hijaz" pitchFamily="2" charset="-78"/>
              </a:rPr>
              <a:t> : "معالم التنزيل فى التفسير"،  وشرح السُّنَّة فى الحديث، والمصابيح فى الحديث أيضاً، والجمع بين الصحيحين، والتهذيب فى الفقه، وغير ذلك، وقد بورك له فى تصانيفه ورِزُق فيها القبول لحسن نِيَّته.</a:t>
            </a:r>
            <a:br>
              <a:rPr lang="ar-SA" sz="4400" dirty="0" smtClean="0">
                <a:solidFill>
                  <a:schemeClr val="tx1"/>
                </a:solidFill>
                <a:latin typeface="IrisUPC" pitchFamily="34" charset="-34"/>
                <a:cs typeface="AF_Hijaz" pitchFamily="2" charset="-78"/>
              </a:rPr>
            </a:br>
            <a:endParaRPr lang="ar-SA" sz="4400" dirty="0" smtClean="0">
              <a:solidFill>
                <a:schemeClr val="tx1"/>
              </a:solidFill>
              <a:latin typeface="IrisUPC" pitchFamily="34" charset="-34"/>
              <a:cs typeface="AF_Hijaz" pitchFamily="2" charset="-78"/>
            </a:endParaRPr>
          </a:p>
        </p:txBody>
      </p:sp>
    </p:spTree>
  </p:cSld>
  <p:clrMapOvr>
    <a:masterClrMapping/>
  </p:clrMapOvr>
  <p:transition>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2536" y="-27384"/>
            <a:ext cx="10657184" cy="1584176"/>
          </a:xfrm>
        </p:spPr>
        <p:txBody>
          <a:bodyPr>
            <a:noAutofit/>
          </a:bodyPr>
          <a:lstStyle/>
          <a:p>
            <a:pPr fontAlgn="auto">
              <a:spcAft>
                <a:spcPts val="0"/>
              </a:spcAft>
              <a:defRPr/>
            </a:pPr>
            <a:r>
              <a:rPr lang="ar-SA" sz="72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التعريف بمعالم التنزيل وطريقة مؤلفه فيه:</a:t>
            </a:r>
          </a:p>
        </p:txBody>
      </p:sp>
      <p:sp>
        <p:nvSpPr>
          <p:cNvPr id="5" name="Subtitle 4"/>
          <p:cNvSpPr>
            <a:spLocks noGrp="1"/>
          </p:cNvSpPr>
          <p:nvPr>
            <p:ph type="subTitle" idx="1"/>
          </p:nvPr>
        </p:nvSpPr>
        <p:spPr>
          <a:xfrm>
            <a:off x="323528" y="1700808"/>
            <a:ext cx="8391847" cy="4800005"/>
          </a:xfrm>
        </p:spPr>
        <p:txBody>
          <a:bodyPr>
            <a:noAutofit/>
          </a:bodyPr>
          <a:lstStyle/>
          <a:p>
            <a:pPr algn="r"/>
            <a:r>
              <a:rPr lang="ar-SA" sz="4400" dirty="0" smtClean="0">
                <a:solidFill>
                  <a:schemeClr val="tx1"/>
                </a:solidFill>
                <a:latin typeface="IrisUPC" pitchFamily="34" charset="-34"/>
                <a:cs typeface="AF_Hijaz" pitchFamily="2" charset="-78"/>
              </a:rPr>
              <a:t>وصفه الخازن في مقدمة تفسيره بأنه: "من أجَّلِ المصنفات فى علم التفسير وأعلاها، وأنبلها وأسناها، جامع للصحيح من الأقاويل، عار عن الشبُهِ والتصحيف والتبديل، محلَّى بالأحاديث النبوية، مطرَّز بالأحكام الشرعية، موشَّى بالقصص الغريبة، وأخبار الماضيين العجيبة، مرصَّع بأحسن الإشارات، مُخَرَّج بأوضح العبارات، مُفَرَّغ فى قالب الجمال بأفصح مقال".</a:t>
            </a:r>
          </a:p>
        </p:txBody>
      </p:sp>
    </p:spTree>
  </p:cSld>
  <p:clrMapOvr>
    <a:masterClrMapping/>
  </p:clrMapOvr>
  <p:transition>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14282" y="188640"/>
            <a:ext cx="8643998" cy="6669360"/>
          </a:xfrm>
        </p:spPr>
        <p:txBody>
          <a:bodyPr anchor="ctr">
            <a:noAutofit/>
          </a:bodyPr>
          <a:lstStyle/>
          <a:p>
            <a:pPr marL="73152"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وقال ابن تيمية في مقدمته في أصول التفسير: "والبغوى تفسيره مختصر من الثعلبى، لكنه صان تفسيره عن الأحاديث الموضوعة والآراء المبتدعة".</a:t>
            </a:r>
            <a:br>
              <a:rPr lang="ar-SA" sz="4400" dirty="0" smtClean="0">
                <a:solidFill>
                  <a:schemeClr val="tx1"/>
                </a:solidFill>
                <a:latin typeface="IrisUPC" pitchFamily="34" charset="-34"/>
                <a:cs typeface="AF_Hijaz" pitchFamily="2" charset="-78"/>
              </a:rPr>
            </a:br>
            <a:r>
              <a:rPr lang="ar-SA" sz="4400" dirty="0" smtClean="0">
                <a:solidFill>
                  <a:schemeClr val="tx1"/>
                </a:solidFill>
                <a:latin typeface="IrisUPC" pitchFamily="34" charset="-34"/>
                <a:cs typeface="AF_Hijaz" pitchFamily="2" charset="-78"/>
              </a:rPr>
              <a:t>وقال في فتواه - وقد سئل عن أي التفاسير أقرب إلى الكتاب والسُّنَّة: الزمخشرى. أم القرطبي. أم البغوي أم غير هؤلاء؟؟ - قال: "وأما التفاسير الثلاثة المسئول عنها، فأسلمها من البدعة والأحاديث الضعيفة البغوى، لكنه مختصر من تفسير الثعلبى، وحذف منه الأحاديث الموضوعة والبدع التى فيه، وحذف أشياء غير ذلك".</a:t>
            </a:r>
            <a:br>
              <a:rPr lang="ar-SA" sz="4400" dirty="0" smtClean="0">
                <a:solidFill>
                  <a:schemeClr val="tx1"/>
                </a:solidFill>
                <a:latin typeface="IrisUPC" pitchFamily="34" charset="-34"/>
                <a:cs typeface="AF_Hijaz" pitchFamily="2" charset="-78"/>
              </a:rPr>
            </a:br>
            <a:endParaRPr lang="ar-SA" sz="4400" dirty="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85720" y="500042"/>
            <a:ext cx="8501122" cy="5929354"/>
          </a:xfrm>
        </p:spPr>
        <p:txBody>
          <a:bodyPr anchor="ctr">
            <a:noAutofit/>
          </a:bodyPr>
          <a:lstStyle/>
          <a:p>
            <a:pPr marL="73152"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كم أن البغوي يتعرض لتفسير الآية بلفظ سهل موجز، وينقل ما جاء عن السَلَف في تفسيرها، وذلك بدون أن يذكر السند، يكتفي في ذلك بأن يقول مثلاً: قال ابن عباس كذا وكذا، وقال مجاهد كذا وكذا، وقال عطاء كذا وكذا، والسر في هذا هو أنه ذكر في مقدمة تفسيره إسناده إلى كل مَن يروى عنه. وبيَّن أن له طرقاً سواها تركها اختصاراً. </a:t>
            </a:r>
            <a:endParaRPr lang="ar-SA" sz="4400" dirty="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85720" y="500042"/>
            <a:ext cx="8501122" cy="5929354"/>
          </a:xfrm>
        </p:spPr>
        <p:txBody>
          <a:bodyPr anchor="ctr">
            <a:noAutofit/>
          </a:bodyPr>
          <a:lstStyle/>
          <a:p>
            <a:pPr marL="73152"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ثم إنه إذا روى عمن ذكر أسانيده إليهم بإسناد آخر غير الذي ذكره في مقدمة تفسيره فإنه يذكره عند الرواية، كما يذكر إسناده إذا روى عن غير مَنْ ذكر أسانيده إليهم مِنَ الصحابة والتابعين، كما أنه - بحكم كونه مِنَ الحفَّاظ المتقنين للحديث - كان يتحرَّى الصحة فيما يسنده إلى الرسول صلى الله عليه وسلم، ويعرض عن المناكير وما لا تعلق له بالتفسير، وقد أوضح هذا فى مقدمة كتابه .</a:t>
            </a:r>
            <a:endParaRPr lang="ar-SA" sz="4400" dirty="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85720" y="1357298"/>
            <a:ext cx="8572560" cy="2857520"/>
          </a:xfrm>
        </p:spPr>
        <p:txBody>
          <a:bodyPr>
            <a:normAutofit fontScale="90000"/>
          </a:bodyPr>
          <a:lstStyle/>
          <a:p>
            <a:pPr fontAlgn="auto">
              <a:spcAft>
                <a:spcPts val="0"/>
              </a:spcAft>
              <a:defRPr/>
            </a:pPr>
            <a:r>
              <a:rPr lang="ar-SA" sz="96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3 - تفسير القرآن العظيم </a:t>
            </a:r>
            <a:br>
              <a:rPr lang="ar-SA" sz="96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br>
            <a:r>
              <a:rPr lang="ar-SA" sz="96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(لابن كثير)</a:t>
            </a:r>
            <a:endParaRPr lang="ar-SA" sz="9600" b="0" cap="none" dirty="0">
              <a:solidFill>
                <a:schemeClr val="accent1">
                  <a:tint val="90000"/>
                  <a:satMod val="120000"/>
                </a:schemeClr>
              </a:solidFill>
              <a:effectLst>
                <a:outerShdw blurRad="38100" dist="38100" dir="2700000" algn="tl">
                  <a:srgbClr val="000000">
                    <a:alpha val="43137"/>
                  </a:srgbClr>
                </a:outerShdw>
              </a:effectLst>
              <a:cs typeface="AF_Diwani" pitchFamily="2" charset="-78"/>
            </a:endParaRPr>
          </a:p>
        </p:txBody>
      </p:sp>
    </p:spTree>
  </p:cSld>
  <p:clrMapOvr>
    <a:masterClrMapping/>
  </p:clrMapOvr>
  <p:transition>
    <p:randomBar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67744" y="476672"/>
            <a:ext cx="6286544" cy="1071570"/>
          </a:xfrm>
        </p:spPr>
        <p:txBody>
          <a:bodyPr>
            <a:noAutofit/>
          </a:bodyPr>
          <a:lstStyle/>
          <a:p>
            <a:pPr fontAlgn="auto">
              <a:spcAft>
                <a:spcPts val="0"/>
              </a:spcAft>
              <a:defRPr/>
            </a:pPr>
            <a:r>
              <a:rPr lang="ar-SA" sz="72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التعريف بمؤلف هذا التفسير</a:t>
            </a:r>
            <a:endParaRPr lang="ar-SA" dirty="0" smtClean="0">
              <a:gradFill>
                <a:gsLst>
                  <a:gs pos="0">
                    <a:srgbClr val="FF8E4F"/>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chemeClr val="accent1">
                    <a:lumMod val="50000"/>
                    <a:alpha val="71000"/>
                  </a:schemeClr>
                </a:outerShdw>
              </a:effectLst>
              <a:cs typeface="Hesham Nagham" pitchFamily="2" charset="-78"/>
            </a:endParaRPr>
          </a:p>
        </p:txBody>
      </p:sp>
      <p:sp>
        <p:nvSpPr>
          <p:cNvPr id="5" name="Subtitle 4"/>
          <p:cNvSpPr>
            <a:spLocks noGrp="1"/>
          </p:cNvSpPr>
          <p:nvPr>
            <p:ph type="subTitle" idx="1"/>
          </p:nvPr>
        </p:nvSpPr>
        <p:spPr>
          <a:xfrm>
            <a:off x="251520" y="1700808"/>
            <a:ext cx="8640960" cy="4789165"/>
          </a:xfrm>
        </p:spPr>
        <p:txBody>
          <a:bodyPr>
            <a:noAutofit/>
          </a:bodyPr>
          <a:lstStyle/>
          <a:p>
            <a:pPr algn="r"/>
            <a:r>
              <a:rPr lang="ar-SA" sz="4400" dirty="0" smtClean="0">
                <a:solidFill>
                  <a:schemeClr val="tx1"/>
                </a:solidFill>
                <a:latin typeface="IrisUPC" pitchFamily="34" charset="-34"/>
                <a:cs typeface="AF_Hijaz" pitchFamily="2" charset="-78"/>
              </a:rPr>
              <a:t>هو الإمام الجليل الحافظ، عماد الدين، أبو الفداء، إسماعيل بن عمرو بن كثير البصري ثم الدمشقي، الفقيه الشافعي، قَدِم الشافعي، قَدِم دمشق وله سبع سنين مع أخيه بعد موت أبيه. سمع من ابن </a:t>
            </a:r>
            <a:r>
              <a:rPr lang="ar-SA" sz="4400" dirty="0" err="1" smtClean="0">
                <a:solidFill>
                  <a:schemeClr val="tx1"/>
                </a:solidFill>
                <a:latin typeface="IrisUPC" pitchFamily="34" charset="-34"/>
                <a:cs typeface="AF_Hijaz" pitchFamily="2" charset="-78"/>
              </a:rPr>
              <a:t>الشجنة</a:t>
            </a:r>
            <a:r>
              <a:rPr lang="ar-SA" sz="4400" dirty="0" smtClean="0">
                <a:solidFill>
                  <a:schemeClr val="tx1"/>
                </a:solidFill>
                <a:latin typeface="IrisUPC" pitchFamily="34" charset="-34"/>
                <a:cs typeface="AF_Hijaz" pitchFamily="2" charset="-78"/>
              </a:rPr>
              <a:t>، </a:t>
            </a:r>
            <a:r>
              <a:rPr lang="ar-SA" sz="4400" dirty="0" err="1" smtClean="0">
                <a:solidFill>
                  <a:schemeClr val="tx1"/>
                </a:solidFill>
                <a:latin typeface="IrisUPC" pitchFamily="34" charset="-34"/>
                <a:cs typeface="AF_Hijaz" pitchFamily="2" charset="-78"/>
              </a:rPr>
              <a:t>والآمدي</a:t>
            </a:r>
            <a:r>
              <a:rPr lang="ar-SA" sz="4400" dirty="0" smtClean="0">
                <a:solidFill>
                  <a:schemeClr val="tx1"/>
                </a:solidFill>
                <a:latin typeface="IrisUPC" pitchFamily="34" charset="-34"/>
                <a:cs typeface="AF_Hijaz" pitchFamily="2" charset="-78"/>
              </a:rPr>
              <a:t>، وابن عساكر، وغيرهم، كما لازم المزي وقرأ عليه تهذيب الكمال، وصاهره على ابنته. وأخذ عن ابن تيمية، وفُتِن بحبه، وامتُحِن بسببه. </a:t>
            </a:r>
          </a:p>
        </p:txBody>
      </p:sp>
    </p:spTree>
  </p:cSld>
  <p:clrMapOvr>
    <a:masterClrMapping/>
  </p:clrMapOvr>
  <p:transition>
    <p:randomBar dir="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51520" y="1340768"/>
            <a:ext cx="8640960" cy="4429125"/>
          </a:xfrm>
        </p:spPr>
        <p:txBody>
          <a:bodyPr>
            <a:noAutofit/>
          </a:bodyPr>
          <a:lstStyle/>
          <a:p>
            <a:pPr algn="r"/>
            <a:r>
              <a:rPr lang="ar-SA" sz="4400" dirty="0" smtClean="0">
                <a:solidFill>
                  <a:schemeClr val="tx1"/>
                </a:solidFill>
                <a:latin typeface="IrisUPC" pitchFamily="34" charset="-34"/>
                <a:cs typeface="AF_Hijaz" pitchFamily="2" charset="-78"/>
              </a:rPr>
              <a:t>وذكر ابن قاضى </a:t>
            </a:r>
            <a:r>
              <a:rPr lang="ar-SA" sz="4400" dirty="0" err="1" smtClean="0">
                <a:solidFill>
                  <a:schemeClr val="tx1"/>
                </a:solidFill>
                <a:latin typeface="IrisUPC" pitchFamily="34" charset="-34"/>
                <a:cs typeface="AF_Hijaz" pitchFamily="2" charset="-78"/>
              </a:rPr>
              <a:t>شهبة</a:t>
            </a:r>
            <a:r>
              <a:rPr lang="ar-SA" sz="4400" dirty="0" smtClean="0">
                <a:solidFill>
                  <a:schemeClr val="tx1"/>
                </a:solidFill>
                <a:latin typeface="IrisUPC" pitchFamily="34" charset="-34"/>
                <a:cs typeface="AF_Hijaz" pitchFamily="2" charset="-78"/>
              </a:rPr>
              <a:t> في طبقاته: أنه كانت له خصوصية بابن  تيمية، ومناضلة عنه، </a:t>
            </a:r>
            <a:r>
              <a:rPr lang="ar-SA" sz="4400" dirty="0" err="1" smtClean="0">
                <a:solidFill>
                  <a:schemeClr val="tx1"/>
                </a:solidFill>
                <a:latin typeface="IrisUPC" pitchFamily="34" charset="-34"/>
                <a:cs typeface="AF_Hijaz" pitchFamily="2" charset="-78"/>
              </a:rPr>
              <a:t>و</a:t>
            </a:r>
            <a:r>
              <a:rPr lang="ar-SA" sz="4400" dirty="0" smtClean="0">
                <a:solidFill>
                  <a:schemeClr val="tx1"/>
                </a:solidFill>
                <a:latin typeface="IrisUPC" pitchFamily="34" charset="-34"/>
                <a:cs typeface="AF_Hijaz" pitchFamily="2" charset="-78"/>
              </a:rPr>
              <a:t> إتباع له في كثير من آرائه.</a:t>
            </a:r>
          </a:p>
          <a:p>
            <a:pPr algn="r"/>
            <a:r>
              <a:rPr lang="ar-SA" sz="4400" dirty="0" smtClean="0">
                <a:solidFill>
                  <a:schemeClr val="tx1"/>
                </a:solidFill>
                <a:latin typeface="IrisUPC" pitchFamily="34" charset="-34"/>
                <a:cs typeface="AF_Hijaz" pitchFamily="2" charset="-78"/>
              </a:rPr>
              <a:t>وقال </a:t>
            </a:r>
            <a:r>
              <a:rPr lang="ar-SA" sz="4400" dirty="0" err="1" smtClean="0">
                <a:solidFill>
                  <a:schemeClr val="tx1"/>
                </a:solidFill>
                <a:latin typeface="IrisUPC" pitchFamily="34" charset="-34"/>
                <a:cs typeface="AF_Hijaz" pitchFamily="2" charset="-78"/>
              </a:rPr>
              <a:t>الداودي</a:t>
            </a:r>
            <a:r>
              <a:rPr lang="ar-SA" sz="4400" dirty="0" smtClean="0">
                <a:solidFill>
                  <a:schemeClr val="tx1"/>
                </a:solidFill>
                <a:latin typeface="IrisUPC" pitchFamily="34" charset="-34"/>
                <a:cs typeface="AF_Hijaz" pitchFamily="2" charset="-78"/>
              </a:rPr>
              <a:t> في طبقات المفسِّرين: "كان قدوه العلماء والحُفَّاظ، وعمدة أهل المعانى والألفاظ، وَلِىَ مشيخة أم الصالح بعد موت الذهبى - وبعد موت السبكى مشيخة الحديث الأشرفية مدة يسيرة، ثم أُخِذت منه".</a:t>
            </a:r>
          </a:p>
        </p:txBody>
      </p:sp>
    </p:spTree>
  </p:cSld>
  <p:clrMapOvr>
    <a:masterClrMapping/>
  </p:clrMapOvr>
  <p:transition>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500063" y="1288728"/>
            <a:ext cx="8001000" cy="3652440"/>
          </a:xfrm>
        </p:spPr>
        <p:txBody>
          <a:bodyPr>
            <a:noAutofit/>
          </a:bodyPr>
          <a:lstStyle/>
          <a:p>
            <a:pPr marL="73152"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
            </a:r>
            <a:br>
              <a:rPr lang="ar-SA" sz="4400" dirty="0" smtClean="0">
                <a:solidFill>
                  <a:schemeClr val="tx1"/>
                </a:solidFill>
                <a:latin typeface="IrisUPC" pitchFamily="34" charset="-34"/>
                <a:cs typeface="AF_Hijaz" pitchFamily="2" charset="-78"/>
              </a:rPr>
            </a:br>
            <a:r>
              <a:rPr lang="ar-SA" sz="4400" dirty="0" smtClean="0">
                <a:solidFill>
                  <a:schemeClr val="tx1"/>
                </a:solidFill>
                <a:latin typeface="IrisUPC" pitchFamily="34" charset="-34"/>
                <a:cs typeface="AF_Hijaz" pitchFamily="2" charset="-78"/>
              </a:rPr>
              <a:t>توفى فى شعبان سنة 774 هـ ، ودُفِن بمقبرة الصوفية عند شيخه ابن تيمية، وكان قد كفَّ بصره فى آخر عمره. رحمه الله رحمة واسعة</a:t>
            </a:r>
            <a:endParaRPr lang="ar-SA" sz="4400" dirty="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71472" y="428604"/>
            <a:ext cx="8229600" cy="1000132"/>
          </a:xfrm>
        </p:spPr>
        <p:txBody>
          <a:bodyPr anchor="ctr">
            <a:noAutofit/>
          </a:bodyPr>
          <a:lstStyle/>
          <a:p>
            <a:pPr fontAlgn="auto">
              <a:spcAft>
                <a:spcPts val="0"/>
              </a:spcAft>
              <a:defRPr/>
            </a:pPr>
            <a:r>
              <a:rPr lang="ar-SA" sz="72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مكانته العلمية:</a:t>
            </a:r>
            <a:endParaRPr lang="ar-SA" sz="7200" b="0" cap="none" dirty="0">
              <a:solidFill>
                <a:schemeClr val="accent1">
                  <a:tint val="90000"/>
                  <a:satMod val="120000"/>
                </a:schemeClr>
              </a:solidFill>
              <a:effectLst>
                <a:outerShdw blurRad="38100" dist="38100" dir="2700000" algn="tl">
                  <a:srgbClr val="000000">
                    <a:alpha val="43137"/>
                  </a:srgbClr>
                </a:outerShdw>
              </a:effectLst>
              <a:cs typeface="AF_Diwani" pitchFamily="2" charset="-78"/>
            </a:endParaRPr>
          </a:p>
        </p:txBody>
      </p:sp>
      <p:sp>
        <p:nvSpPr>
          <p:cNvPr id="5" name="Subtitle 4"/>
          <p:cNvSpPr>
            <a:spLocks noGrp="1"/>
          </p:cNvSpPr>
          <p:nvPr>
            <p:ph type="subTitle" idx="1"/>
          </p:nvPr>
        </p:nvSpPr>
        <p:spPr>
          <a:xfrm>
            <a:off x="285720" y="1857364"/>
            <a:ext cx="8643998" cy="4786346"/>
          </a:xfrm>
        </p:spPr>
        <p:txBody>
          <a:bodyPr>
            <a:noAutofit/>
          </a:bodyPr>
          <a:lstStyle/>
          <a:p>
            <a:pPr marL="73152" algn="r" fontAlgn="auto">
              <a:spcAft>
                <a:spcPts val="0"/>
              </a:spcAft>
              <a:buClr>
                <a:schemeClr val="tx1">
                  <a:shade val="95000"/>
                </a:schemeClr>
              </a:buClr>
              <a:defRPr/>
            </a:pPr>
            <a:r>
              <a:rPr lang="ar-SA" sz="4400" dirty="0" smtClean="0">
                <a:solidFill>
                  <a:schemeClr val="tx1"/>
                </a:solidFill>
                <a:latin typeface="IrisUPC" pitchFamily="34" charset="-34"/>
                <a:cs typeface="AF_Hijaz" pitchFamily="2" charset="-78"/>
              </a:rPr>
              <a:t>كان ابن كثير على مبلغ عظيم من العلم، وقد شهد له العلماء بسعة علمه، وغزارة مادته، خصوصاً في التفسير والحديث والتاريخ. قال عنه ابن حجر: "اشتغل بالحديث مطالعة فى متونه ورجاله، وجمع التفسير، وشرع فى كتاب كبير فى الأحكام لم يكمل، وجمع التاريخ الذى سمَّاه البداية والنهاية، وعمل طبقات الشافعية، وشرع فى شرح البخارى.. </a:t>
            </a:r>
            <a:endParaRPr lang="ar-SA" sz="4400" dirty="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714348" y="1700808"/>
            <a:ext cx="7786742" cy="3433014"/>
          </a:xfrm>
        </p:spPr>
        <p:txBody>
          <a:bodyPr anchor="b">
            <a:normAutofit/>
          </a:bodyPr>
          <a:lstStyle/>
          <a:p>
            <a:pPr algn="r" fontAlgn="auto">
              <a:spcAft>
                <a:spcPts val="0"/>
              </a:spcAft>
              <a:buClr>
                <a:schemeClr val="tx1">
                  <a:shade val="95000"/>
                </a:schemeClr>
              </a:buClr>
              <a:defRPr/>
            </a:pPr>
            <a:r>
              <a:rPr lang="ar-SA" sz="4000" dirty="0" smtClean="0">
                <a:solidFill>
                  <a:schemeClr val="tx1"/>
                </a:solidFill>
                <a:latin typeface="IrisUPC" pitchFamily="34" charset="-34"/>
                <a:cs typeface="AF_Hijaz" pitchFamily="2" charset="-78"/>
              </a:rPr>
              <a:t>وكان كثير الاستحضار، حسن المفاكهة، وصارت </a:t>
            </a:r>
            <a:r>
              <a:rPr lang="ar-SA" sz="4000" dirty="0" err="1" smtClean="0">
                <a:solidFill>
                  <a:schemeClr val="tx1"/>
                </a:solidFill>
                <a:latin typeface="IrisUPC" pitchFamily="34" charset="-34"/>
                <a:cs typeface="AF_Hijaz" pitchFamily="2" charset="-78"/>
              </a:rPr>
              <a:t>تصانيفه</a:t>
            </a:r>
            <a:r>
              <a:rPr lang="ar-SA" sz="4000" dirty="0" smtClean="0">
                <a:solidFill>
                  <a:schemeClr val="tx1"/>
                </a:solidFill>
                <a:latin typeface="IrisUPC" pitchFamily="34" charset="-34"/>
                <a:cs typeface="AF_Hijaz" pitchFamily="2" charset="-78"/>
              </a:rPr>
              <a:t> في البلاد في حياته، وانتفع </a:t>
            </a:r>
            <a:r>
              <a:rPr lang="ar-SA" sz="4000" dirty="0" err="1" smtClean="0">
                <a:solidFill>
                  <a:schemeClr val="tx1"/>
                </a:solidFill>
                <a:latin typeface="IrisUPC" pitchFamily="34" charset="-34"/>
                <a:cs typeface="AF_Hijaz" pitchFamily="2" charset="-78"/>
              </a:rPr>
              <a:t>بها</a:t>
            </a:r>
            <a:r>
              <a:rPr lang="ar-SA" sz="4000" dirty="0" smtClean="0">
                <a:solidFill>
                  <a:schemeClr val="tx1"/>
                </a:solidFill>
                <a:latin typeface="IrisUPC" pitchFamily="34" charset="-34"/>
                <a:cs typeface="AF_Hijaz" pitchFamily="2" charset="-78"/>
              </a:rPr>
              <a:t> الناس بعد وفاته،</a:t>
            </a:r>
          </a:p>
          <a:p>
            <a:pPr algn="r" fontAlgn="auto">
              <a:spcAft>
                <a:spcPts val="0"/>
              </a:spcAft>
              <a:buClr>
                <a:schemeClr val="tx1">
                  <a:shade val="95000"/>
                </a:schemeClr>
              </a:buClr>
              <a:defRPr/>
            </a:pPr>
            <a:r>
              <a:rPr lang="ar-SA" sz="4000" dirty="0" smtClean="0">
                <a:solidFill>
                  <a:schemeClr val="tx1"/>
                </a:solidFill>
                <a:latin typeface="IrisUPC" pitchFamily="34" charset="-34"/>
                <a:cs typeface="AF_Hijaz" pitchFamily="2" charset="-78"/>
              </a:rPr>
              <a:t>وقال الذهبي عنه في المعجم المختص: "الإمام المفتى، المحدِّث البارع، فقيه متفنن، مُحَدِّث متقن، مُفَسِّر نقَّال، وله تصانيف مفيدة” .</a:t>
            </a:r>
            <a:endParaRPr lang="ar-SA" sz="4000" dirty="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332656"/>
            <a:ext cx="8229600" cy="1000132"/>
          </a:xfrm>
        </p:spPr>
        <p:txBody>
          <a:bodyPr anchor="ctr">
            <a:noAutofit/>
          </a:bodyPr>
          <a:lstStyle/>
          <a:p>
            <a:pPr fontAlgn="auto">
              <a:spcAft>
                <a:spcPts val="0"/>
              </a:spcAft>
              <a:defRPr/>
            </a:pPr>
            <a:r>
              <a:rPr lang="ar-SA" sz="7200" b="0" cap="none" dirty="0" smtClean="0">
                <a:solidFill>
                  <a:schemeClr val="accent1">
                    <a:tint val="90000"/>
                    <a:satMod val="120000"/>
                  </a:schemeClr>
                </a:solidFill>
                <a:effectLst>
                  <a:outerShdw blurRad="38100" dist="38100" dir="2700000" algn="tl">
                    <a:srgbClr val="000000">
                      <a:alpha val="43137"/>
                    </a:srgbClr>
                  </a:outerShdw>
                </a:effectLst>
                <a:cs typeface="AF_Diwani" pitchFamily="2" charset="-78"/>
              </a:rPr>
              <a:t>التعريف بهذا التفسير وطريقة مؤلفة فيه:</a:t>
            </a:r>
            <a:endParaRPr lang="ar-SA" sz="7200" b="0" cap="none" dirty="0">
              <a:solidFill>
                <a:schemeClr val="accent1">
                  <a:tint val="90000"/>
                  <a:satMod val="120000"/>
                </a:schemeClr>
              </a:solidFill>
              <a:effectLst>
                <a:outerShdw blurRad="38100" dist="38100" dir="2700000" algn="tl">
                  <a:srgbClr val="000000">
                    <a:alpha val="43137"/>
                  </a:srgbClr>
                </a:outerShdw>
              </a:effectLst>
              <a:cs typeface="AF_Diwani" pitchFamily="2" charset="-78"/>
            </a:endParaRPr>
          </a:p>
        </p:txBody>
      </p:sp>
      <p:sp>
        <p:nvSpPr>
          <p:cNvPr id="5" name="Subtitle 4"/>
          <p:cNvSpPr>
            <a:spLocks noGrp="1"/>
          </p:cNvSpPr>
          <p:nvPr>
            <p:ph type="subTitle" idx="1"/>
          </p:nvPr>
        </p:nvSpPr>
        <p:spPr>
          <a:xfrm>
            <a:off x="285720" y="1857364"/>
            <a:ext cx="8643998" cy="4786346"/>
          </a:xfrm>
        </p:spPr>
        <p:txBody>
          <a:bodyPr>
            <a:noAutofit/>
          </a:bodyPr>
          <a:lstStyle/>
          <a:p>
            <a:pPr marL="73152" algn="r" fontAlgn="auto">
              <a:spcAft>
                <a:spcPts val="0"/>
              </a:spcAft>
              <a:buClr>
                <a:schemeClr val="tx1">
                  <a:shade val="95000"/>
                </a:schemeClr>
              </a:buClr>
              <a:defRPr/>
            </a:pPr>
            <a:r>
              <a:rPr lang="ar-SA" sz="4000" dirty="0" smtClean="0">
                <a:solidFill>
                  <a:schemeClr val="tx1"/>
                </a:solidFill>
                <a:latin typeface="IrisUPC" pitchFamily="34" charset="-34"/>
                <a:cs typeface="AF_Hijaz" pitchFamily="2" charset="-78"/>
              </a:rPr>
              <a:t>تفسير ابن كثير من أشهر ما دُوِّن في التفسير المأثور، ويُعتبر في هذه الناحية الكتاب الثاني بعد كتاب ابن جرير. اعتنى فيه مؤلفه بالرواية عن مفسري السَلَف، ففسَّر فيه كلام الله تعالى بالأحاديث والآثار مسندة إلى أصحابها، مع الكلام عما يحتاج إليه جرحاً وتعديلاً. </a:t>
            </a:r>
            <a:endParaRPr lang="ar-SA" sz="4000" dirty="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85750" y="332656"/>
            <a:ext cx="8501063" cy="6696743"/>
          </a:xfrm>
        </p:spPr>
        <p:txBody>
          <a:bodyPr anchor="b">
            <a:noAutofit/>
          </a:bodyPr>
          <a:lstStyle/>
          <a:p>
            <a:pPr marL="73025" algn="r">
              <a:lnSpc>
                <a:spcPct val="90000"/>
              </a:lnSpc>
            </a:pPr>
            <a:r>
              <a:rPr lang="ar-SA" sz="4400" dirty="0" smtClean="0">
                <a:solidFill>
                  <a:schemeClr val="tx1"/>
                </a:solidFill>
                <a:latin typeface="IrisUPC" pitchFamily="34" charset="-34"/>
                <a:cs typeface="AF_Hijaz" pitchFamily="2" charset="-78"/>
              </a:rPr>
              <a:t>ويمتاز في طريقته بأنه يذكر الآية، ثم يُفسِّرها بعبارة سهلة موجزة، وإن أمكن توضيح الآية بآية أخرى ذكرها وقارن بين الآيتين حتى يتبين المعنى ويظهر المراد، وهو شديد العناية بهذا النوع من التفسير الذي يسمونه تفسير القرآن بالقرآن، وهذا الكتاب أكثر ما عُرِف من كتب التفسير سرداً للآيات المتناسبة في المعنى الواحد. </a:t>
            </a:r>
            <a:br>
              <a:rPr lang="ar-SA" sz="4400" dirty="0" smtClean="0">
                <a:solidFill>
                  <a:schemeClr val="tx1"/>
                </a:solidFill>
                <a:latin typeface="IrisUPC" pitchFamily="34" charset="-34"/>
                <a:cs typeface="AF_Hijaz" pitchFamily="2" charset="-78"/>
              </a:rPr>
            </a:br>
            <a:r>
              <a:rPr lang="ar-SA" sz="4400" dirty="0" smtClean="0">
                <a:solidFill>
                  <a:schemeClr val="tx1"/>
                </a:solidFill>
                <a:latin typeface="IrisUPC" pitchFamily="34" charset="-34"/>
                <a:cs typeface="AF_Hijaz" pitchFamily="2" charset="-78"/>
              </a:rPr>
              <a:t>وقد قدَّم له مؤلفه بمقدمة طويلة هامة، تعرَّض فيها لكثير من الأُمور التي لها تعلق واتصال بالقرآن وتفسيره، ولكن أغلب هذه المقدمة مأخوذ بنصه من كلام شيخه ابن تيمية الذي ذكره في مقدمته في أصول التفسير.</a:t>
            </a:r>
            <a:r>
              <a:rPr lang="ar-SA" sz="4400" dirty="0" smtClean="0">
                <a:solidFill>
                  <a:schemeClr val="tx1"/>
                </a:solidFill>
              </a:rPr>
              <a:t/>
            </a:r>
            <a:br>
              <a:rPr lang="ar-SA" sz="4400" dirty="0" smtClean="0">
                <a:solidFill>
                  <a:schemeClr val="tx1"/>
                </a:solidFill>
              </a:rPr>
            </a:br>
            <a:endParaRPr lang="ar-SA" sz="4400" b="1" dirty="0" smtClean="0">
              <a:solidFill>
                <a:schemeClr val="tx1"/>
              </a:solidFill>
              <a:effectLst>
                <a:outerShdw blurRad="38100" dist="38100" dir="2700000" algn="tl">
                  <a:srgbClr val="323232"/>
                </a:outerShdw>
              </a:effectLst>
              <a:latin typeface="IrisUPC" pitchFamily="34" charset="-34"/>
              <a:cs typeface="Hesham Free" pitchFamily="2" charset="-78"/>
            </a:endParaRPr>
          </a:p>
        </p:txBody>
      </p:sp>
    </p:spTree>
  </p:cSld>
  <p:clrMapOvr>
    <a:masterClrMapping/>
  </p:clrMapOvr>
  <p:transition>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57158" y="576064"/>
            <a:ext cx="8429684" cy="6525344"/>
          </a:xfrm>
        </p:spPr>
        <p:txBody>
          <a:bodyPr anchor="ctr">
            <a:noAutofit/>
          </a:bodyPr>
          <a:lstStyle/>
          <a:p>
            <a:pPr marL="73152" algn="r" fontAlgn="auto">
              <a:spcAft>
                <a:spcPts val="0"/>
              </a:spcAft>
              <a:buClr>
                <a:schemeClr val="tx1">
                  <a:shade val="95000"/>
                </a:schemeClr>
              </a:buClr>
              <a:defRPr/>
            </a:pPr>
            <a:r>
              <a:rPr lang="ar-SA" sz="4300" dirty="0" smtClean="0">
                <a:solidFill>
                  <a:schemeClr val="tx1"/>
                </a:solidFill>
                <a:latin typeface="IrisUPC" pitchFamily="34" charset="-34"/>
                <a:cs typeface="AF_Hijaz" pitchFamily="2" charset="-78"/>
              </a:rPr>
              <a:t>ثم بعد أن يفرغ من هذا كله، يشرع في سرد الأحاديث المرفوعة التي تتعلق بالآية، ويبين ما يُحتَج </a:t>
            </a:r>
            <a:r>
              <a:rPr lang="ar-SA" sz="4300" dirty="0" err="1" smtClean="0">
                <a:solidFill>
                  <a:schemeClr val="tx1"/>
                </a:solidFill>
                <a:latin typeface="IrisUPC" pitchFamily="34" charset="-34"/>
                <a:cs typeface="AF_Hijaz" pitchFamily="2" charset="-78"/>
              </a:rPr>
              <a:t>به</a:t>
            </a:r>
            <a:r>
              <a:rPr lang="ar-SA" sz="4300" dirty="0" smtClean="0">
                <a:solidFill>
                  <a:schemeClr val="tx1"/>
                </a:solidFill>
                <a:latin typeface="IrisUPC" pitchFamily="34" charset="-34"/>
                <a:cs typeface="AF_Hijaz" pitchFamily="2" charset="-78"/>
              </a:rPr>
              <a:t> وما لا يُحتَج </a:t>
            </a:r>
            <a:r>
              <a:rPr lang="ar-SA" sz="4300" dirty="0" err="1" smtClean="0">
                <a:solidFill>
                  <a:schemeClr val="tx1"/>
                </a:solidFill>
                <a:latin typeface="IrisUPC" pitchFamily="34" charset="-34"/>
                <a:cs typeface="AF_Hijaz" pitchFamily="2" charset="-78"/>
              </a:rPr>
              <a:t>به</a:t>
            </a:r>
            <a:r>
              <a:rPr lang="ar-SA" sz="4300" dirty="0" smtClean="0">
                <a:solidFill>
                  <a:schemeClr val="tx1"/>
                </a:solidFill>
                <a:latin typeface="IrisUPC" pitchFamily="34" charset="-34"/>
                <a:cs typeface="AF_Hijaz" pitchFamily="2" charset="-78"/>
              </a:rPr>
              <a:t> منها، ثم يردف هذا بأقوال الصحابة والتابعين ومَن يليهم من علماء السَلَف. ونجد ابن كثير يُرَجِّح بعض الأقوال على بعض، ويُضَعِّف بعض الروايات، ويُصحِّح بعضاً آخر منها، ويُعَدِّل بعض الرواة ويُجَرِّح بعضاً آخر. وهذا يرجع إلى ما كان عليه من المعرفة بفنون الحديث وأحوال الرجال.</a:t>
            </a:r>
            <a:br>
              <a:rPr lang="ar-SA" sz="4300" dirty="0" smtClean="0">
                <a:solidFill>
                  <a:schemeClr val="tx1"/>
                </a:solidFill>
                <a:latin typeface="IrisUPC" pitchFamily="34" charset="-34"/>
                <a:cs typeface="AF_Hijaz" pitchFamily="2" charset="-78"/>
              </a:rPr>
            </a:br>
            <a:endParaRPr lang="ar-SA" sz="4300" dirty="0">
              <a:solidFill>
                <a:schemeClr val="tx1"/>
              </a:solidFill>
              <a:latin typeface="IrisUPC" pitchFamily="34" charset="-34"/>
              <a:cs typeface="AF_Hijaz" pitchFamily="2" charset="-78"/>
            </a:endParaRPr>
          </a:p>
        </p:txBody>
      </p:sp>
    </p:spTree>
  </p:cSld>
  <p:clrMapOvr>
    <a:masterClrMapping/>
  </p:clrMapOvr>
  <p:transition>
    <p:randomBar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57158" y="1000108"/>
            <a:ext cx="8429684" cy="5357850"/>
          </a:xfrm>
        </p:spPr>
        <p:txBody>
          <a:bodyPr anchor="ctr">
            <a:normAutofit/>
          </a:bodyPr>
          <a:lstStyle/>
          <a:p>
            <a:pPr marL="73152" algn="r" fontAlgn="auto">
              <a:spcAft>
                <a:spcPts val="0"/>
              </a:spcAft>
              <a:buClr>
                <a:schemeClr val="tx1">
                  <a:shade val="95000"/>
                </a:schemeClr>
              </a:buClr>
              <a:defRPr/>
            </a:pPr>
            <a:r>
              <a:rPr lang="ar-SA" sz="4000" dirty="0" smtClean="0">
                <a:solidFill>
                  <a:schemeClr val="tx1"/>
                </a:solidFill>
                <a:latin typeface="IrisUPC" pitchFamily="34" charset="-34"/>
                <a:cs typeface="AF_Hijaz" pitchFamily="2" charset="-78"/>
              </a:rPr>
              <a:t>وكثيراً ما نجد ابن كثير ينقل من تفسير ابن جرير، وابن أبى حاتم، وتفسير ابن عطية، وغيرهم ممن تقدَّمه. </a:t>
            </a:r>
          </a:p>
          <a:p>
            <a:pPr marL="73152" algn="r" fontAlgn="auto">
              <a:spcAft>
                <a:spcPts val="0"/>
              </a:spcAft>
              <a:buClr>
                <a:schemeClr val="tx1">
                  <a:shade val="95000"/>
                </a:schemeClr>
              </a:buClr>
              <a:defRPr/>
            </a:pPr>
            <a:r>
              <a:rPr lang="ar-SA" sz="4000" dirty="0" smtClean="0">
                <a:solidFill>
                  <a:schemeClr val="tx1"/>
                </a:solidFill>
                <a:latin typeface="IrisUPC" pitchFamily="34" charset="-34"/>
                <a:cs typeface="AF_Hijaz" pitchFamily="2" charset="-78"/>
              </a:rPr>
              <a:t>ومما يمتاز </a:t>
            </a:r>
            <a:r>
              <a:rPr lang="ar-SA" sz="4000" dirty="0" err="1" smtClean="0">
                <a:solidFill>
                  <a:schemeClr val="tx1"/>
                </a:solidFill>
                <a:latin typeface="IrisUPC" pitchFamily="34" charset="-34"/>
                <a:cs typeface="AF_Hijaz" pitchFamily="2" charset="-78"/>
              </a:rPr>
              <a:t>به</a:t>
            </a:r>
            <a:r>
              <a:rPr lang="ar-SA" sz="4000" dirty="0" smtClean="0">
                <a:solidFill>
                  <a:schemeClr val="tx1"/>
                </a:solidFill>
                <a:latin typeface="IrisUPC" pitchFamily="34" charset="-34"/>
                <a:cs typeface="AF_Hijaz" pitchFamily="2" charset="-78"/>
              </a:rPr>
              <a:t> ابن كثير، أنه يُنَبِّه إلى ما في التفسير المأثور من منكرات الإسرائيليات، ويُحَذِّر منها على وجه الإجمال تارة، وعلى وجه التعيين والبيان لبعض منكراتها تارة أخرى.</a:t>
            </a:r>
            <a:br>
              <a:rPr lang="ar-SA" sz="4000" dirty="0" smtClean="0">
                <a:solidFill>
                  <a:schemeClr val="tx1"/>
                </a:solidFill>
                <a:latin typeface="IrisUPC" pitchFamily="34" charset="-34"/>
                <a:cs typeface="AF_Hijaz" pitchFamily="2" charset="-78"/>
              </a:rPr>
            </a:b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 </a:t>
            </a:r>
          </a:p>
        </p:txBody>
      </p:sp>
    </p:spTree>
  </p:cSld>
  <p:clrMapOvr>
    <a:masterClrMapping/>
  </p:clrMapOvr>
  <p:transition>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57158" y="1000108"/>
            <a:ext cx="8429684" cy="5357850"/>
          </a:xfrm>
        </p:spPr>
        <p:txBody>
          <a:bodyPr anchor="ctr">
            <a:normAutofit/>
          </a:bodyPr>
          <a:lstStyle/>
          <a:p>
            <a:pPr marL="73152" algn="r" fontAlgn="auto">
              <a:spcAft>
                <a:spcPts val="0"/>
              </a:spcAft>
              <a:buClr>
                <a:schemeClr val="tx1">
                  <a:shade val="95000"/>
                </a:schemeClr>
              </a:buClr>
              <a:defRPr/>
            </a:pPr>
            <a:r>
              <a:rPr lang="ar-SA" sz="4000" dirty="0" smtClean="0">
                <a:solidFill>
                  <a:schemeClr val="tx1"/>
                </a:solidFill>
                <a:latin typeface="IrisUPC" pitchFamily="34" charset="-34"/>
                <a:cs typeface="AF_Hijaz" pitchFamily="2" charset="-78"/>
              </a:rPr>
              <a:t>كما نلاحظ على ابن كثير أنه يدخل في المناقشات الفقهية، ويذكر أقوال العلماء وأدلتهم عندما يشرح آية من آيات الأحكام،</a:t>
            </a:r>
          </a:p>
          <a:p>
            <a:pPr marL="73152" algn="r" fontAlgn="auto">
              <a:spcAft>
                <a:spcPts val="0"/>
              </a:spcAft>
              <a:buClr>
                <a:schemeClr val="tx1">
                  <a:shade val="95000"/>
                </a:schemeClr>
              </a:buClr>
              <a:defRPr/>
            </a:pPr>
            <a:r>
              <a:rPr lang="ar-SA" sz="4800" dirty="0" smtClean="0">
                <a:ln w="6350">
                  <a:noFill/>
                </a:ln>
                <a:solidFill>
                  <a:schemeClr val="tx1"/>
                </a:solidFill>
                <a:effectLst>
                  <a:outerShdw blurRad="38100" dist="38100" dir="2700000" algn="tl">
                    <a:srgbClr val="000000">
                      <a:alpha val="43137"/>
                    </a:srgbClr>
                  </a:outerShdw>
                </a:effectLst>
                <a:latin typeface="+mj-lt"/>
                <a:ea typeface="+mj-ea"/>
                <a:cs typeface="AF_Diwani" pitchFamily="2" charset="-78"/>
              </a:rPr>
              <a:t>مثال / انظر الكتاب</a:t>
            </a:r>
          </a:p>
          <a:p>
            <a:pPr marL="73152" algn="r" fontAlgn="auto">
              <a:spcAft>
                <a:spcPts val="0"/>
              </a:spcAft>
              <a:buClr>
                <a:schemeClr val="tx1">
                  <a:shade val="95000"/>
                </a:schemeClr>
              </a:buClr>
              <a:defRPr/>
            </a:pPr>
            <a:r>
              <a:rPr lang="ar-SA" sz="4000" dirty="0" smtClean="0">
                <a:solidFill>
                  <a:schemeClr val="tx1"/>
                </a:solidFill>
                <a:latin typeface="IrisUPC" pitchFamily="34" charset="-34"/>
                <a:cs typeface="AF_Hijaz" pitchFamily="2" charset="-78"/>
              </a:rPr>
              <a:t>وبالجملة.. فإن هذا التفسير من خير كتب التفسير بالمأثور، وقد شهد له بعض العلماء فقال السيوطي في ذيل "تذكرة الحفَّاظ" والزرقانى فى "شرح المواهب": إنه لم يُؤَلَّف على نمطه مثله.</a:t>
            </a:r>
            <a:r>
              <a:rPr lang="ar-SA" sz="4000" dirty="0" smtClean="0">
                <a:solidFill>
                  <a:schemeClr val="tx1"/>
                </a:solidFill>
              </a:rPr>
              <a:t/>
            </a:r>
            <a:br>
              <a:rPr lang="ar-SA" sz="4000" dirty="0" smtClean="0">
                <a:solidFill>
                  <a:schemeClr val="tx1"/>
                </a:solidFill>
              </a:rPr>
            </a:br>
            <a:endParaRPr lang="ar-SA" sz="4000" dirty="0">
              <a:solidFill>
                <a:schemeClr val="tx1"/>
              </a:solidFill>
            </a:endParaRPr>
          </a:p>
        </p:txBody>
      </p:sp>
    </p:spTree>
  </p:cSld>
  <p:clrMapOvr>
    <a:masterClrMapping/>
  </p:clrMapOvr>
  <p:transition>
    <p:randomBar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1">
      <a:dk1>
        <a:sysClr val="windowText" lastClr="000000"/>
      </a:dk1>
      <a:lt1>
        <a:sysClr val="window" lastClr="FFFFFF"/>
      </a:lt1>
      <a:dk2>
        <a:srgbClr val="FFFFFF"/>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841</TotalTime>
  <Words>2317</Words>
  <Application>Microsoft Office PowerPoint</Application>
  <PresentationFormat>On-screen Show (4:3)</PresentationFormat>
  <Paragraphs>84</Paragraphs>
  <Slides>47</Slides>
  <Notes>47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Oriel</vt:lpstr>
      <vt:lpstr>أشهر ما دُوِّنَ من كتب التفسير المأثور وخصائص هذه الكتب</vt:lpstr>
      <vt:lpstr>1 - جامع البيان فى تفسير القرآن (للطبري)</vt:lpstr>
      <vt:lpstr>Slide 3</vt:lpstr>
      <vt:lpstr>مبلغه من العلم والعدالة:</vt:lpstr>
      <vt:lpstr>Slide 5</vt:lpstr>
      <vt:lpstr>Slide 6</vt:lpstr>
      <vt:lpstr>التعريف بهذا التفسير وطريقة مؤلفة فيه:</vt:lpstr>
      <vt:lpstr>Slide 8</vt:lpstr>
      <vt:lpstr>Slide 9</vt:lpstr>
      <vt:lpstr>Slide 10</vt:lpstr>
      <vt:lpstr>Slide 11</vt:lpstr>
      <vt:lpstr>Slide 12</vt:lpstr>
      <vt:lpstr>Slide 13</vt:lpstr>
      <vt:lpstr>طريقة ابن جرير فى تفسيره:</vt:lpstr>
      <vt:lpstr>Slide 15</vt:lpstr>
      <vt:lpstr>إنكاره على مَن يفسِّر بمجرد الرأي:</vt:lpstr>
      <vt:lpstr>موقفه من الأسانيد:</vt:lpstr>
      <vt:lpstr>Slide 18</vt:lpstr>
      <vt:lpstr>موقفه من القراءات:</vt:lpstr>
      <vt:lpstr>موقفه من الإسرائيليات:</vt:lpstr>
      <vt:lpstr>Slide 21</vt:lpstr>
      <vt:lpstr>انصرافه عما لا فائدة فيه:</vt:lpstr>
      <vt:lpstr>احتكامه إلى المعروف من كلام العرب:</vt:lpstr>
      <vt:lpstr>رجوعه إلى الشعر القديم:</vt:lpstr>
      <vt:lpstr>اهتمامه بالمذاهب النحوية</vt:lpstr>
      <vt:lpstr>معالجته للأحكام الفقهية:</vt:lpstr>
      <vt:lpstr>خوضه فى مسائل الكلام:</vt:lpstr>
      <vt:lpstr>Slide 28</vt:lpstr>
      <vt:lpstr>2 - معالم التنزيل (للبغوى)</vt:lpstr>
      <vt:lpstr>التعريف بمؤلف هذا التفسير:</vt:lpstr>
      <vt:lpstr>مبلغه من العلم:</vt:lpstr>
      <vt:lpstr>Slide 32</vt:lpstr>
      <vt:lpstr>التعريف بمعالم التنزيل وطريقة مؤلفه فيه:</vt:lpstr>
      <vt:lpstr>Slide 34</vt:lpstr>
      <vt:lpstr>Slide 35</vt:lpstr>
      <vt:lpstr>Slide 36</vt:lpstr>
      <vt:lpstr>3 - تفسير القرآن العظيم  (لابن كثير)</vt:lpstr>
      <vt:lpstr>التعريف بمؤلف هذا التفسير</vt:lpstr>
      <vt:lpstr>Slide 39</vt:lpstr>
      <vt:lpstr>Slide 40</vt:lpstr>
      <vt:lpstr>مكانته العلمية:</vt:lpstr>
      <vt:lpstr>Slide 42</vt:lpstr>
      <vt:lpstr>التعريف بهذا التفسير وطريقة مؤلفة فيه:</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شغل</dc:title>
  <dc:creator>User</dc:creator>
  <cp:lastModifiedBy>saeed</cp:lastModifiedBy>
  <cp:revision>132</cp:revision>
  <dcterms:created xsi:type="dcterms:W3CDTF">2009-05-17T00:06:18Z</dcterms:created>
  <dcterms:modified xsi:type="dcterms:W3CDTF">2011-04-24T18:23:00Z</dcterms:modified>
</cp:coreProperties>
</file>