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3" r:id="rId2"/>
    <p:sldId id="264" r:id="rId3"/>
    <p:sldId id="265" r:id="rId4"/>
    <p:sldId id="266" r:id="rId5"/>
    <p:sldId id="267" r:id="rId6"/>
    <p:sldId id="268" r:id="rId7"/>
    <p:sldId id="274" r:id="rId8"/>
    <p:sldId id="273" r:id="rId9"/>
    <p:sldId id="272" r:id="rId10"/>
    <p:sldId id="271" r:id="rId11"/>
    <p:sldId id="270" r:id="rId12"/>
    <p:sldId id="269" r:id="rId13"/>
    <p:sldId id="276" r:id="rId14"/>
    <p:sldId id="275"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7" d="100"/>
          <a:sy n="67" d="100"/>
        </p:scale>
        <p:origin x="-125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5B3269A9-26E8-4771-BD73-A0F5D7A13367}" type="datetimeFigureOut">
              <a:rPr lang="ar-SA" smtClean="0"/>
              <a:pPr/>
              <a:t>25/04/1433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E6AAE84-833B-442B-845D-F5ED1EDFBAC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B3269A9-26E8-4771-BD73-A0F5D7A13367}" type="datetimeFigureOut">
              <a:rPr lang="ar-SA" smtClean="0"/>
              <a:pPr/>
              <a:t>25/04/1433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E6AAE84-833B-442B-845D-F5ED1EDFBAC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B3269A9-26E8-4771-BD73-A0F5D7A13367}" type="datetimeFigureOut">
              <a:rPr lang="ar-SA" smtClean="0"/>
              <a:pPr/>
              <a:t>25/04/1433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E6AAE84-833B-442B-845D-F5ED1EDFBAC9}"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5B3269A9-26E8-4771-BD73-A0F5D7A13367}" type="datetimeFigureOut">
              <a:rPr lang="ar-SA" smtClean="0"/>
              <a:pPr/>
              <a:t>25/04/1433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E6AAE84-833B-442B-845D-F5ED1EDFBAC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5B3269A9-26E8-4771-BD73-A0F5D7A13367}" type="datetimeFigureOut">
              <a:rPr lang="ar-SA" smtClean="0"/>
              <a:pPr/>
              <a:t>25/04/1433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E6AAE84-833B-442B-845D-F5ED1EDFBAC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5B3269A9-26E8-4771-BD73-A0F5D7A13367}" type="datetimeFigureOut">
              <a:rPr lang="ar-SA" smtClean="0"/>
              <a:pPr/>
              <a:t>25/04/1433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E6AAE84-833B-442B-845D-F5ED1EDFBAC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B3269A9-26E8-4771-BD73-A0F5D7A13367}" type="datetimeFigureOut">
              <a:rPr lang="ar-SA" smtClean="0"/>
              <a:pPr/>
              <a:t>25/04/1433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E6AAE84-833B-442B-845D-F5ED1EDFBAC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B3269A9-26E8-4771-BD73-A0F5D7A13367}" type="datetimeFigureOut">
              <a:rPr lang="ar-SA" smtClean="0"/>
              <a:pPr/>
              <a:t>25/04/1433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E6AAE84-833B-442B-845D-F5ED1EDFBAC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B3269A9-26E8-4771-BD73-A0F5D7A13367}" type="datetimeFigureOut">
              <a:rPr lang="ar-SA" smtClean="0"/>
              <a:pPr/>
              <a:t>25/04/1433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E6AAE84-833B-442B-845D-F5ED1EDFBAC9}"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B3269A9-26E8-4771-BD73-A0F5D7A13367}" type="datetimeFigureOut">
              <a:rPr lang="ar-SA" smtClean="0"/>
              <a:pPr/>
              <a:t>25/04/1433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E6AAE84-833B-442B-845D-F5ED1EDFBAC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B3269A9-26E8-4771-BD73-A0F5D7A13367}" type="datetimeFigureOut">
              <a:rPr lang="ar-SA" smtClean="0"/>
              <a:pPr/>
              <a:t>25/04/1433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E6AAE84-833B-442B-845D-F5ED1EDFBAC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B3269A9-26E8-4771-BD73-A0F5D7A13367}" type="datetimeFigureOut">
              <a:rPr lang="ar-SA" smtClean="0"/>
              <a:pPr/>
              <a:t>25/04/1433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E6AAE84-833B-442B-845D-F5ED1EDFBAC9}"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nazarat_nafs_7ayah_bp.jpg"/>
          <p:cNvPicPr>
            <a:picLocks noChangeAspect="1"/>
          </p:cNvPicPr>
          <p:nvPr/>
        </p:nvPicPr>
        <p:blipFill>
          <a:blip r:embed="rId2" cstate="print"/>
          <a:stretch>
            <a:fillRect/>
          </a:stretch>
        </p:blipFill>
        <p:spPr>
          <a:xfrm>
            <a:off x="6084168" y="188640"/>
            <a:ext cx="2692785" cy="6408712"/>
          </a:xfrm>
          <a:prstGeom prst="rect">
            <a:avLst/>
          </a:prstGeom>
        </p:spPr>
      </p:pic>
      <p:pic>
        <p:nvPicPr>
          <p:cNvPr id="3" name="صورة 2" descr="33333234.bmp"/>
          <p:cNvPicPr>
            <a:picLocks noChangeAspect="1"/>
          </p:cNvPicPr>
          <p:nvPr/>
        </p:nvPicPr>
        <p:blipFill>
          <a:blip r:embed="rId3" cstate="print"/>
          <a:stretch>
            <a:fillRect/>
          </a:stretch>
        </p:blipFill>
        <p:spPr>
          <a:xfrm>
            <a:off x="3059832" y="188640"/>
            <a:ext cx="3024336" cy="6408712"/>
          </a:xfrm>
          <a:prstGeom prst="rect">
            <a:avLst/>
          </a:prstGeom>
        </p:spPr>
      </p:pic>
      <p:pic>
        <p:nvPicPr>
          <p:cNvPr id="4" name="صورة 3" descr="1.JPG"/>
          <p:cNvPicPr>
            <a:picLocks noChangeAspect="1"/>
          </p:cNvPicPr>
          <p:nvPr/>
        </p:nvPicPr>
        <p:blipFill>
          <a:blip r:embed="rId4" cstate="print"/>
          <a:stretch>
            <a:fillRect/>
          </a:stretch>
        </p:blipFill>
        <p:spPr>
          <a:xfrm>
            <a:off x="395536" y="188640"/>
            <a:ext cx="2664296" cy="64087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323528" y="274638"/>
            <a:ext cx="8568952" cy="6250706"/>
          </a:xfrm>
        </p:spPr>
        <p:txBody>
          <a:bodyPr>
            <a:normAutofit/>
          </a:bodyPr>
          <a:lstStyle/>
          <a:p>
            <a:r>
              <a:rPr lang="ar-SA" sz="2400" b="1" u="sng" dirty="0" smtClean="0"/>
              <a:t>التشاؤم في الشعر العربي :</a:t>
            </a:r>
            <a:br>
              <a:rPr lang="ar-SA" sz="2400" b="1" u="sng" dirty="0" smtClean="0"/>
            </a:br>
            <a:r>
              <a:rPr lang="en-US" sz="2400" dirty="0" smtClean="0"/>
              <a:t/>
            </a:r>
            <a:br>
              <a:rPr lang="en-US" sz="2400" dirty="0" smtClean="0"/>
            </a:br>
            <a:r>
              <a:rPr lang="ar-SA" sz="2400" b="1" u="sng" dirty="0" smtClean="0"/>
              <a:t>1/ في العصر الجاهلي </a:t>
            </a:r>
            <a:r>
              <a:rPr lang="ar-SA" sz="2400" b="1" u="sng" dirty="0" smtClean="0"/>
              <a:t>:</a:t>
            </a:r>
            <a:r>
              <a:rPr lang="ar-SA" sz="2400" b="1" u="sng" dirty="0" smtClean="0"/>
              <a:t/>
            </a:r>
            <a:br>
              <a:rPr lang="ar-SA" sz="2400" b="1" u="sng" dirty="0" smtClean="0"/>
            </a:br>
            <a:r>
              <a:rPr lang="ar-SA" sz="2400" b="1" dirty="0" smtClean="0"/>
              <a:t> </a:t>
            </a:r>
            <a:r>
              <a:rPr lang="ar-SA" sz="2400" b="1" dirty="0" smtClean="0"/>
              <a:t>كان بين الجاهليين من فكر في الأيام وما يأتي به الدهر من مصائب ، بل كان منهم من فكر في القضاء وأحكامه ,و أن الإنسان لا يستطيع منها خلاصا, فحياته كلها في يد القدر وقد حكم عليه أن يموت آخر الأمر كما مات من سبقه ، مثل:(عدي ابن زيد و الأعشى).</a:t>
            </a:r>
            <a:br>
              <a:rPr lang="ar-SA" sz="2400" b="1" dirty="0" smtClean="0"/>
            </a:br>
            <a:r>
              <a:rPr lang="en-US" sz="2400" dirty="0" smtClean="0"/>
              <a:t/>
            </a:r>
            <a:br>
              <a:rPr lang="en-US" sz="2400" dirty="0" smtClean="0"/>
            </a:br>
            <a:r>
              <a:rPr lang="ar-SA" sz="2400" b="1" u="sng" dirty="0" smtClean="0"/>
              <a:t>2/ في العصر الإسلامي </a:t>
            </a:r>
            <a:r>
              <a:rPr lang="ar-SA" sz="2400" b="1" dirty="0" smtClean="0"/>
              <a:t>:</a:t>
            </a:r>
            <a:br>
              <a:rPr lang="ar-SA" sz="2400" b="1" dirty="0" smtClean="0"/>
            </a:br>
            <a:r>
              <a:rPr lang="en-US" sz="2400" dirty="0" smtClean="0"/>
              <a:t/>
            </a:r>
            <a:br>
              <a:rPr lang="en-US" sz="2400" dirty="0" smtClean="0"/>
            </a:br>
            <a:r>
              <a:rPr lang="ar-SA" sz="2400" b="1" dirty="0" smtClean="0"/>
              <a:t>انتشر نور الإسلام في الجزيرة وأزال ما على العرب من غشاوة التفكير في مستقبل الحياة بعد الموت وأبدلهم من القلق والحيرة طمأنينة وأمنا.</a:t>
            </a:r>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251520" y="274638"/>
            <a:ext cx="8568952" cy="6322714"/>
          </a:xfrm>
        </p:spPr>
        <p:txBody>
          <a:bodyPr>
            <a:normAutofit/>
          </a:bodyPr>
          <a:lstStyle/>
          <a:p>
            <a:r>
              <a:rPr lang="ar-SA" sz="2400" b="1" u="sng" dirty="0" smtClean="0"/>
              <a:t>3/ في العصر الأموي : </a:t>
            </a:r>
            <a:br>
              <a:rPr lang="ar-SA" sz="2400" b="1" u="sng" dirty="0" smtClean="0"/>
            </a:br>
            <a:r>
              <a:rPr lang="ar-SA" sz="2400" b="1" u="sng" dirty="0" smtClean="0"/>
              <a:t/>
            </a:r>
            <a:br>
              <a:rPr lang="ar-SA" sz="2400" b="1" u="sng" dirty="0" smtClean="0"/>
            </a:br>
            <a:r>
              <a:rPr lang="ar-SA" sz="2400" b="1" dirty="0" smtClean="0"/>
              <a:t>* غلب الطمع على الناس وقامت الثورات والفتن وعم السخط .  </a:t>
            </a:r>
            <a:r>
              <a:rPr lang="en-US" sz="2400" dirty="0" smtClean="0"/>
              <a:t/>
            </a:r>
            <a:br>
              <a:rPr lang="en-US" sz="2400" dirty="0" smtClean="0"/>
            </a:br>
            <a:r>
              <a:rPr lang="ar-SA" sz="2400" b="1" dirty="0" smtClean="0"/>
              <a:t>* نشأت أحزاب الخوارج والشيعة </a:t>
            </a:r>
            <a:r>
              <a:rPr lang="ar-SA" sz="2400" b="1" dirty="0" smtClean="0"/>
              <a:t>ونشأ التفكير </a:t>
            </a:r>
            <a:r>
              <a:rPr lang="ar-SA" sz="2400" b="1" dirty="0" smtClean="0"/>
              <a:t>في مصلحة الجماعة .</a:t>
            </a:r>
            <a:r>
              <a:rPr lang="en-US" sz="2400" dirty="0" smtClean="0"/>
              <a:t/>
            </a:r>
            <a:br>
              <a:rPr lang="en-US" sz="2400" dirty="0" smtClean="0"/>
            </a:br>
            <a:r>
              <a:rPr lang="ar-SA" sz="2400" dirty="0" smtClean="0"/>
              <a:t>*</a:t>
            </a:r>
            <a:r>
              <a:rPr lang="ar-SA" sz="2400" b="1" dirty="0" smtClean="0"/>
              <a:t> نشأ التفكير في القدر وصلة الإنسان به .</a:t>
            </a:r>
            <a:r>
              <a:rPr lang="en-US" sz="2400" dirty="0" smtClean="0"/>
              <a:t/>
            </a:r>
            <a:br>
              <a:rPr lang="en-US" sz="2400" dirty="0" smtClean="0"/>
            </a:br>
            <a:r>
              <a:rPr lang="ar-SA" sz="2400" b="1" dirty="0" smtClean="0"/>
              <a:t>* تكونت مذاهب الجبرية والقدرية وتكون تفكير واسع في حقائق الحياة والناس.</a:t>
            </a:r>
            <a:r>
              <a:rPr lang="en-US" sz="2400" dirty="0" smtClean="0"/>
              <a:t/>
            </a:r>
            <a:br>
              <a:rPr lang="en-US" sz="2400" dirty="0" smtClean="0"/>
            </a:br>
            <a:r>
              <a:rPr lang="ar-SA" sz="2400" b="1" dirty="0" smtClean="0"/>
              <a:t>* كثرت سيئات الحكم الأموي.</a:t>
            </a:r>
            <a:r>
              <a:rPr lang="en-US" sz="2400" dirty="0" smtClean="0"/>
              <a:t/>
            </a:r>
            <a:br>
              <a:rPr lang="en-US" sz="2400" dirty="0" smtClean="0"/>
            </a:br>
            <a:r>
              <a:rPr lang="ar-SA" sz="2400" b="1" dirty="0" smtClean="0"/>
              <a:t>* كثرت الفروق بين المحكومين من العرب والموالي .</a:t>
            </a:r>
            <a:br>
              <a:rPr lang="ar-SA" sz="2400" b="1" dirty="0" smtClean="0"/>
            </a:br>
            <a:r>
              <a:rPr lang="en-US" sz="2400" dirty="0" smtClean="0"/>
              <a:t/>
            </a:r>
            <a:br>
              <a:rPr lang="en-US" sz="2400" dirty="0" smtClean="0"/>
            </a:br>
            <a:r>
              <a:rPr lang="ar-SA" sz="2400" b="1" dirty="0" smtClean="0"/>
              <a:t>و لهذا كله نشب تشاؤم واسع في نفوس الشعراء يـُرد بعضه وخاصة عند الخوارج والشيعة إلى اليأس من الحكم، ويرد بعضه، وخاصة عند الموالي، إلى التفاوت الواسع بينهم وبين العرب، ويجري ذلك كله على ألسنه الشعراء.</a:t>
            </a:r>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323528" y="274638"/>
            <a:ext cx="8496944" cy="6250706"/>
          </a:xfrm>
        </p:spPr>
        <p:txBody>
          <a:bodyPr>
            <a:normAutofit/>
          </a:bodyPr>
          <a:lstStyle/>
          <a:p>
            <a:r>
              <a:rPr lang="ar-SA" sz="2400" b="1" u="sng" dirty="0" smtClean="0"/>
              <a:t>4/ في العصر العباسي :</a:t>
            </a:r>
            <a:br>
              <a:rPr lang="ar-SA" sz="2400" b="1" u="sng" dirty="0" smtClean="0"/>
            </a:br>
            <a:r>
              <a:rPr lang="en-US" sz="2400" dirty="0" smtClean="0"/>
              <a:t/>
            </a:r>
            <a:br>
              <a:rPr lang="en-US" sz="2400" dirty="0" smtClean="0"/>
            </a:br>
            <a:r>
              <a:rPr lang="ar-SA" sz="2400" b="1" dirty="0" smtClean="0"/>
              <a:t>وهو عصر الاعتزال والفلسفة والشك والزندقة، وفيه:</a:t>
            </a:r>
            <a:r>
              <a:rPr lang="en-US" sz="2400" dirty="0" smtClean="0"/>
              <a:t/>
            </a:r>
            <a:br>
              <a:rPr lang="en-US" sz="2400" dirty="0" smtClean="0"/>
            </a:br>
            <a:r>
              <a:rPr lang="ar-SA" sz="2400" b="1" dirty="0" smtClean="0"/>
              <a:t>* تفتحت أبواب من الجدل والحوار في مشاكل الحياة وصلة الإنسان بالقضاء .</a:t>
            </a:r>
            <a:r>
              <a:rPr lang="en-US" sz="2400" dirty="0" smtClean="0"/>
              <a:t/>
            </a:r>
            <a:br>
              <a:rPr lang="en-US" sz="2400" dirty="0" smtClean="0"/>
            </a:br>
            <a:r>
              <a:rPr lang="ar-SA" sz="2400" b="1" dirty="0" smtClean="0"/>
              <a:t>* كثرة من يـُقتل على الإلحاد والزندقة ولكنهما يشيعان، ويشيع معهما القلق والحيرة في الحياة.</a:t>
            </a:r>
            <a:r>
              <a:rPr lang="en-US" sz="2400" dirty="0" smtClean="0"/>
              <a:t/>
            </a:r>
            <a:br>
              <a:rPr lang="en-US" sz="2400" dirty="0" smtClean="0"/>
            </a:br>
            <a:r>
              <a:rPr lang="ar-SA" sz="2400" b="1" dirty="0" smtClean="0"/>
              <a:t>ويختلف الشعراء في تعاملهم مع الحيرة والقلق فمنهم :</a:t>
            </a:r>
            <a:r>
              <a:rPr lang="en-US" sz="2400" dirty="0" smtClean="0"/>
              <a:t/>
            </a:r>
            <a:br>
              <a:rPr lang="en-US" sz="2400" dirty="0" smtClean="0"/>
            </a:br>
            <a:r>
              <a:rPr lang="ar-SA" sz="2400" b="1" dirty="0" smtClean="0"/>
              <a:t>* من يـُغرق حيرته وقلقه في الخمر والمجون.</a:t>
            </a:r>
            <a:r>
              <a:rPr lang="en-US" sz="2400" dirty="0" smtClean="0"/>
              <a:t/>
            </a:r>
            <a:br>
              <a:rPr lang="en-US" sz="2400" dirty="0" smtClean="0"/>
            </a:br>
            <a:r>
              <a:rPr lang="ar-SA" sz="2400" b="1" dirty="0" smtClean="0"/>
              <a:t>* ويتحول كثير منهم إلى التنفير من الحياة ومتاعها، فليس فيها ما يـُرضي أو يسر. مثل:(أبو العتاهية)، فالحياة عنده شر وهي لا تستحق حبا ولا إقبالا ، بل الكره والإعراض .</a:t>
            </a:r>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251520" y="274638"/>
            <a:ext cx="8640960" cy="6250706"/>
          </a:xfrm>
        </p:spPr>
        <p:txBody>
          <a:bodyPr>
            <a:normAutofit/>
          </a:bodyPr>
          <a:lstStyle/>
          <a:p>
            <a:r>
              <a:rPr lang="ar-SA" sz="2400" b="1" u="sng" dirty="0" smtClean="0"/>
              <a:t>5/القرن الثالث الهجري :</a:t>
            </a:r>
            <a:br>
              <a:rPr lang="ar-SA" sz="2400" b="1" u="sng" dirty="0" smtClean="0"/>
            </a:br>
            <a:r>
              <a:rPr lang="en-US" sz="2400" dirty="0" smtClean="0"/>
              <a:t/>
            </a:r>
            <a:br>
              <a:rPr lang="en-US" sz="2400" dirty="0" smtClean="0"/>
            </a:br>
            <a:r>
              <a:rPr lang="ar-SA" sz="2400" b="1" dirty="0" smtClean="0"/>
              <a:t>يزداد العصر قنوطاً ويأساً وذلك :</a:t>
            </a:r>
            <a:r>
              <a:rPr lang="en-US" sz="2400" dirty="0" smtClean="0"/>
              <a:t/>
            </a:r>
            <a:br>
              <a:rPr lang="en-US" sz="2400" dirty="0" smtClean="0"/>
            </a:br>
            <a:r>
              <a:rPr lang="ar-SA" sz="2400" b="1" dirty="0" smtClean="0"/>
              <a:t>* لاختلال الحياة العباسية اختلالا واسعا وثورة الزنج على مواليهم وإحراقهم البصرة وقتلهم </a:t>
            </a:r>
            <a:r>
              <a:rPr lang="ar-SA" sz="2400" b="1" dirty="0" err="1" smtClean="0"/>
              <a:t>و</a:t>
            </a:r>
            <a:r>
              <a:rPr lang="ar-SA" sz="2400" b="1" dirty="0" smtClean="0"/>
              <a:t> فتكهم </a:t>
            </a:r>
            <a:r>
              <a:rPr lang="ar-SA" sz="2400" b="1" dirty="0" err="1" smtClean="0"/>
              <a:t>لساداتهم</a:t>
            </a:r>
            <a:r>
              <a:rPr lang="ar-SA" sz="2400" b="1" dirty="0" smtClean="0"/>
              <a:t>.</a:t>
            </a:r>
            <a:r>
              <a:rPr lang="en-US" sz="2400" dirty="0" smtClean="0"/>
              <a:t/>
            </a:r>
            <a:br>
              <a:rPr lang="en-US" sz="2400" dirty="0" smtClean="0"/>
            </a:br>
            <a:r>
              <a:rPr lang="ar-SA" sz="2400" b="1" dirty="0" smtClean="0"/>
              <a:t>* الشعور بالفروق الهائلة بين الناس، كما عم التشاؤم وانتشر في النفوس. وخير من يصور هذا التشاؤم من شعراء هذا العصر:(ابن الرومي)، والحق أنه ثمرة هذا العصر المضطرب ، فشعره عويل وصراخ من التعاسة والشقاء والإحساس العميق بالألم واليأس الشديد .</a:t>
            </a:r>
            <a:br>
              <a:rPr lang="ar-SA" sz="2400" b="1" dirty="0" smtClean="0"/>
            </a:br>
            <a:r>
              <a:rPr lang="en-US" sz="2400" dirty="0" smtClean="0"/>
              <a:t/>
            </a:r>
            <a:br>
              <a:rPr lang="en-US" sz="2400" dirty="0" smtClean="0"/>
            </a:br>
            <a:r>
              <a:rPr lang="ar-SA" sz="2400" b="1" u="sng" dirty="0" smtClean="0"/>
              <a:t>6/القرن الرابع </a:t>
            </a:r>
            <a:r>
              <a:rPr lang="ar-SA" sz="2400" b="1" u="sng" smtClean="0"/>
              <a:t>الهجري :</a:t>
            </a:r>
            <a:br>
              <a:rPr lang="ar-SA" sz="2400" b="1" u="sng" smtClean="0"/>
            </a:br>
            <a:r>
              <a:rPr lang="ar-SA" sz="2400" b="1" smtClean="0"/>
              <a:t>* </a:t>
            </a:r>
            <a:r>
              <a:rPr lang="ar-SA" sz="2400" b="1" dirty="0" smtClean="0"/>
              <a:t>وصول الاختلال الاجتماعي والسياسي أقصاه.</a:t>
            </a:r>
            <a:r>
              <a:rPr lang="en-US" sz="2400" dirty="0" smtClean="0"/>
              <a:t/>
            </a:r>
            <a:br>
              <a:rPr lang="en-US" sz="2400" dirty="0" smtClean="0"/>
            </a:br>
            <a:r>
              <a:rPr lang="ar-SA" sz="2400" b="1" dirty="0" smtClean="0"/>
              <a:t>* قيام ثورات القرامطة في البحرين والعراق.</a:t>
            </a:r>
            <a:r>
              <a:rPr lang="en-US" sz="2400" dirty="0" smtClean="0"/>
              <a:t/>
            </a:r>
            <a:br>
              <a:rPr lang="en-US" sz="2400" dirty="0" smtClean="0"/>
            </a:br>
            <a:r>
              <a:rPr lang="ar-SA" sz="2400" b="1" dirty="0" smtClean="0"/>
              <a:t>* انتشار الفتن في كل مكان وأخذت حياة الناس تسوء سوءا </a:t>
            </a:r>
            <a:r>
              <a:rPr lang="ar-SA" sz="2400" b="1" dirty="0" err="1" smtClean="0"/>
              <a:t>ً</a:t>
            </a:r>
            <a:r>
              <a:rPr lang="ar-SA" sz="2400" b="1" dirty="0" smtClean="0"/>
              <a:t> شديدا </a:t>
            </a:r>
            <a:r>
              <a:rPr lang="ar-SA" sz="2400" b="1" dirty="0" err="1" smtClean="0"/>
              <a:t>ً</a:t>
            </a:r>
            <a:r>
              <a:rPr lang="ar-SA" sz="2400" b="1" dirty="0" smtClean="0"/>
              <a:t> ، فقد اضطرب الأمن اضطرابا لم تشهده قبل ذلك البلاد العربية.</a:t>
            </a:r>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251520" y="274638"/>
            <a:ext cx="8640960" cy="6250706"/>
          </a:xfrm>
        </p:spPr>
        <p:txBody>
          <a:bodyPr>
            <a:normAutofit/>
          </a:bodyPr>
          <a:lstStyle/>
          <a:p>
            <a:r>
              <a:rPr lang="ar-SA" sz="2400" b="1" dirty="0" smtClean="0"/>
              <a:t/>
            </a:r>
            <a:br>
              <a:rPr lang="ar-SA" sz="2400" b="1" dirty="0" smtClean="0"/>
            </a:br>
            <a:r>
              <a:rPr lang="en-US" sz="2400" dirty="0" smtClean="0"/>
              <a:t/>
            </a:r>
            <a:br>
              <a:rPr lang="en-US" sz="2400" dirty="0" smtClean="0"/>
            </a:br>
            <a:r>
              <a:rPr lang="ar-SA" sz="2400" b="1" u="sng" dirty="0" smtClean="0"/>
              <a:t>شعراء عرفوا بتشاؤمهم</a:t>
            </a:r>
            <a:r>
              <a:rPr lang="ar-SA" sz="2400" b="1" dirty="0" smtClean="0"/>
              <a:t>:</a:t>
            </a:r>
            <a:br>
              <a:rPr lang="ar-SA" sz="2400" b="1" dirty="0" smtClean="0"/>
            </a:br>
            <a:r>
              <a:rPr lang="en-US" sz="2400" dirty="0" smtClean="0"/>
              <a:t/>
            </a:r>
            <a:br>
              <a:rPr lang="en-US" sz="2400" dirty="0" smtClean="0"/>
            </a:br>
            <a:r>
              <a:rPr lang="ar-SA" sz="2400" b="1" dirty="0" smtClean="0"/>
              <a:t>1 – المتنبي: فقد اجتمعت في قلبه هذه الأحاسيس القاتمة ومعانيها المظلمة، وقد أخذ يرددها في شعره ، وكان يردد معها تشاؤماً واسعاً في حقائق الناس السياسية والاجتماعية، وفي حقائق الموت والحياة .</a:t>
            </a:r>
            <a:br>
              <a:rPr lang="ar-SA" sz="2400" b="1" dirty="0" smtClean="0"/>
            </a:br>
            <a:r>
              <a:rPr lang="en-US" sz="2400" dirty="0" smtClean="0"/>
              <a:t/>
            </a:r>
            <a:br>
              <a:rPr lang="en-US" sz="2400" dirty="0" smtClean="0"/>
            </a:br>
            <a:r>
              <a:rPr lang="ar-SA" sz="2400" b="1" dirty="0" smtClean="0"/>
              <a:t>2– أبو العلاء المعري : فقد أصبح التشاؤم عنده </a:t>
            </a:r>
            <a:r>
              <a:rPr lang="ar-SA" sz="2400" b="1" dirty="0" smtClean="0"/>
              <a:t>مذهبا </a:t>
            </a:r>
            <a:r>
              <a:rPr lang="ar-SA" sz="2400" b="1" dirty="0" smtClean="0"/>
              <a:t>وفلسفة ، وتعبير عن آراء تكونت من قراءاته ومن ظروفه بالإضافة إلى ظروف مجتمعه، فيحرم نفسه من متع الدنيا من طعام وزواج وأولاد ، بل يدعو من حوله كذلك إلى إيقاف التزاوج والتوالد، حتى تنتهي الحياة التعيسة.</a:t>
            </a:r>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251520" y="274638"/>
            <a:ext cx="8640960" cy="6250706"/>
          </a:xfrm>
        </p:spPr>
        <p:txBody>
          <a:bodyPr>
            <a:normAutofit/>
          </a:bodyPr>
          <a:lstStyle/>
          <a:p>
            <a:r>
              <a:rPr lang="ar-SA" sz="2400" b="1" dirty="0" smtClean="0"/>
              <a:t>ومصر لم تعرف في عصورها المختلفة شاعرا متشائما كما عرفت</a:t>
            </a:r>
            <a:br>
              <a:rPr lang="ar-SA" sz="2400" b="1" dirty="0" smtClean="0"/>
            </a:br>
            <a:r>
              <a:rPr lang="ar-SA" sz="2400" b="1" dirty="0" smtClean="0"/>
              <a:t> (عبد الرحمن شكري).</a:t>
            </a:r>
            <a:r>
              <a:rPr lang="en-US" sz="2400" dirty="0" smtClean="0"/>
              <a:t/>
            </a:r>
            <a:br>
              <a:rPr lang="en-US" sz="2400" dirty="0" smtClean="0"/>
            </a:br>
            <a:r>
              <a:rPr lang="ar-SA" sz="2400" b="1" u="sng" dirty="0" smtClean="0"/>
              <a:t>ثقافته:</a:t>
            </a:r>
            <a:r>
              <a:rPr lang="ar-SA" sz="2400" b="1" dirty="0" smtClean="0"/>
              <a:t> ممن تثقفوا ثقافة عميقة بالآداب العربية والغربية .</a:t>
            </a:r>
            <a:br>
              <a:rPr lang="ar-SA" sz="2400" b="1" dirty="0" smtClean="0"/>
            </a:br>
            <a:r>
              <a:rPr lang="en-US" sz="2400" dirty="0" smtClean="0"/>
              <a:t/>
            </a:r>
            <a:br>
              <a:rPr lang="en-US" sz="2400" dirty="0" smtClean="0"/>
            </a:br>
            <a:r>
              <a:rPr lang="ar-SA" sz="2400" b="1" u="sng" dirty="0" smtClean="0"/>
              <a:t>آثاره:</a:t>
            </a:r>
            <a:r>
              <a:rPr lang="ar-SA" sz="2400" b="1" dirty="0" smtClean="0"/>
              <a:t> </a:t>
            </a:r>
            <a:br>
              <a:rPr lang="ar-SA" sz="2400" b="1" dirty="0" smtClean="0"/>
            </a:br>
            <a:r>
              <a:rPr lang="ar-SA" sz="2400" b="1" dirty="0" smtClean="0"/>
              <a:t>* نشر سبعة دواوين كلها تصور قصة سوداء من التشاؤم الحزين .</a:t>
            </a:r>
            <a:r>
              <a:rPr lang="en-US" sz="2400" dirty="0" smtClean="0"/>
              <a:t/>
            </a:r>
            <a:br>
              <a:rPr lang="en-US" sz="2400" dirty="0" smtClean="0"/>
            </a:br>
            <a:r>
              <a:rPr lang="ar-SA" sz="2400" dirty="0" smtClean="0"/>
              <a:t>* </a:t>
            </a:r>
            <a:r>
              <a:rPr lang="ar-SA" sz="2400" b="1" dirty="0" smtClean="0"/>
              <a:t>ألف كتاب على لسان صديق باسم ( الاعترافات ) وهو في هذا الكتاب يضع في أيدينا مفاتيح محنته والمؤثرات التي أثرت في حياته النفسية. وللمازني الفضل في بيان الصلة بين هذا الكتاب ومؤلفه الحقيقي شكري.</a:t>
            </a:r>
            <a:r>
              <a:rPr lang="en-US" sz="2400" dirty="0" smtClean="0"/>
              <a:t/>
            </a:r>
            <a:br>
              <a:rPr lang="en-US" sz="2400" dirty="0" smtClean="0"/>
            </a:br>
            <a:r>
              <a:rPr lang="ar-SA" sz="2400" b="1" dirty="0" smtClean="0"/>
              <a:t>و يرينا شكري في سطور من اعترافاته إلى أي حد استولى عليه الجزع والحيرة والضجر حتى إنه ليطلب عالما غير عالمه، وبيئة غير بيئته فيرحل من حياة المدن في مصر إلى عالم الصحراء، عله يشفيه من الحياة اليائسة التي </a:t>
            </a:r>
            <a:r>
              <a:rPr lang="ar-SA" sz="2400" b="1" dirty="0" err="1" smtClean="0"/>
              <a:t>يحياها</a:t>
            </a:r>
            <a:r>
              <a:rPr lang="ar-SA" sz="2400" b="1" dirty="0" smtClean="0"/>
              <a:t>. ويُشيع </a:t>
            </a:r>
            <a:r>
              <a:rPr lang="ar-SA" sz="2400" b="1" dirty="0" smtClean="0"/>
              <a:t>شكري في </a:t>
            </a:r>
            <a:r>
              <a:rPr lang="ar-SA" sz="2400" b="1" dirty="0" smtClean="0"/>
              <a:t>ذلك كله ضربا من السخرية بالناس ومعتقداتهم في آلهتهم.</a:t>
            </a:r>
            <a:r>
              <a:rPr lang="en-US" sz="2400" dirty="0" smtClean="0"/>
              <a:t/>
            </a:r>
            <a:br>
              <a:rPr lang="en-US" sz="2400" dirty="0" smtClean="0"/>
            </a:br>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251520" y="274638"/>
            <a:ext cx="8640960" cy="6250706"/>
          </a:xfrm>
        </p:spPr>
        <p:txBody>
          <a:bodyPr>
            <a:normAutofit/>
          </a:bodyPr>
          <a:lstStyle/>
          <a:p>
            <a:r>
              <a:rPr lang="ar-SA" sz="2800" b="1" u="sng" dirty="0" smtClean="0"/>
              <a:t>حال مصر آنذاك :</a:t>
            </a:r>
            <a:br>
              <a:rPr lang="ar-SA" sz="2800" b="1" u="sng" dirty="0" smtClean="0"/>
            </a:br>
            <a:r>
              <a:rPr lang="en-US" sz="2800" dirty="0" smtClean="0"/>
              <a:t/>
            </a:r>
            <a:br>
              <a:rPr lang="en-US" sz="2800" dirty="0" smtClean="0"/>
            </a:br>
            <a:r>
              <a:rPr lang="ar-SA" sz="2800" b="1" dirty="0" smtClean="0"/>
              <a:t>لقد كانت مصر تجتاز دورة قاتمة في حياتها، بل لعلها أكثر دورات حياتها يأسا وبؤسا. وكان شكري يرى أن الحياة قد فسدت بحيث لا يدع أملا في أن يحقق الشباب أمالهم؛ لما يقيدهم به المستعمر من قيود وأغلال، ولندع شكري يصور لنا ذلك على لسان صاحبه، يقول</a:t>
            </a:r>
            <a:r>
              <a:rPr lang="en-US" sz="2800" b="1" dirty="0" smtClean="0"/>
              <a:t>: </a:t>
            </a:r>
            <a:r>
              <a:rPr lang="ar-SA" sz="2800" b="1" dirty="0" smtClean="0"/>
              <a:t>(الشباب المصري في حالة أمتنا الاجتماعية الحاضرة عظيم الأمل ولكنه عظيم اليأس،و السبب في حالتنا الاجتماعية تستدعي شدة الأمل وشدة اليأس.فالشباب المصري يكثر من إساءة الظن،والسبب في سوء ظنه عصور الاستبداد الطويلة التي مرت على مصر...).</a:t>
            </a:r>
            <a:r>
              <a:rPr lang="en-US" sz="2800" dirty="0" smtClean="0"/>
              <a:t/>
            </a:r>
            <a:br>
              <a:rPr lang="en-US" sz="2800" dirty="0" smtClean="0"/>
            </a:br>
            <a:endParaRPr lang="ar-SA"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251520" y="274638"/>
            <a:ext cx="8640960" cy="6250706"/>
          </a:xfrm>
        </p:spPr>
        <p:txBody>
          <a:bodyPr>
            <a:normAutofit/>
          </a:bodyPr>
          <a:lstStyle/>
          <a:p>
            <a:r>
              <a:rPr lang="ar-SA" sz="2400" b="1" u="sng" dirty="0" smtClean="0"/>
              <a:t>أسباب تشاؤمه :</a:t>
            </a:r>
            <a:r>
              <a:rPr lang="en-US" sz="2400" dirty="0" smtClean="0"/>
              <a:t/>
            </a:r>
            <a:br>
              <a:rPr lang="en-US" sz="2400" dirty="0" smtClean="0"/>
            </a:br>
            <a:r>
              <a:rPr lang="ar-SA" sz="2400" b="1" dirty="0" smtClean="0"/>
              <a:t>اعتراف شكري في فصل </a:t>
            </a:r>
            <a:r>
              <a:rPr lang="ar-SA" sz="2400" b="1" dirty="0" smtClean="0"/>
              <a:t>من( </a:t>
            </a:r>
            <a:r>
              <a:rPr lang="ar-SA" sz="2400" b="1" dirty="0" smtClean="0"/>
              <a:t>اعترافاته </a:t>
            </a:r>
            <a:r>
              <a:rPr lang="ar-SA" sz="2400" b="1" dirty="0" smtClean="0"/>
              <a:t>)</a:t>
            </a:r>
            <a:r>
              <a:rPr lang="ar-SA" sz="2400" b="1" u="sng" dirty="0" smtClean="0"/>
              <a:t> </a:t>
            </a:r>
            <a:r>
              <a:rPr lang="en-US" sz="2400" dirty="0" smtClean="0"/>
              <a:t/>
            </a:r>
            <a:br>
              <a:rPr lang="en-US" sz="2400" dirty="0" smtClean="0"/>
            </a:br>
            <a:r>
              <a:rPr lang="ar-SA" sz="2400" b="1" dirty="0" smtClean="0"/>
              <a:t>* </a:t>
            </a:r>
            <a:r>
              <a:rPr lang="ar-SA" sz="2400" b="1" dirty="0" smtClean="0"/>
              <a:t> </a:t>
            </a:r>
            <a:r>
              <a:rPr lang="ar-SA" sz="2400" b="1" dirty="0" smtClean="0"/>
              <a:t>يقرر فيه أن تشاؤمه مستمد من تشاؤم مجتمعه، فقد طغت موجات اليأس أيام الاحتلال على جميع النفوس.</a:t>
            </a:r>
            <a:r>
              <a:rPr lang="en-US" sz="2400" dirty="0" smtClean="0"/>
              <a:t/>
            </a:r>
            <a:br>
              <a:rPr lang="en-US" sz="2400" dirty="0" smtClean="0"/>
            </a:br>
            <a:r>
              <a:rPr lang="ar-SA" sz="2400" b="1" dirty="0" smtClean="0"/>
              <a:t>* </a:t>
            </a:r>
            <a:r>
              <a:rPr lang="ar-SA" sz="2400" b="1" dirty="0" smtClean="0"/>
              <a:t>يصور </a:t>
            </a:r>
            <a:r>
              <a:rPr lang="ar-SA" sz="2400" b="1" dirty="0" smtClean="0"/>
              <a:t>لنا شكري منبعا آخر في تشاؤمه، إذ يقول أنه استهل حياته مؤمنا بالخرافات متعبدا أشد ما يكون التعبد، ولكن ذلك لم يكن يمنعه من اقتراف الإثم .</a:t>
            </a:r>
            <a:r>
              <a:rPr lang="en-US" sz="2400" dirty="0" smtClean="0"/>
              <a:t/>
            </a:r>
            <a:br>
              <a:rPr lang="en-US" sz="2400" dirty="0" smtClean="0"/>
            </a:br>
            <a:r>
              <a:rPr lang="ar-SA" sz="2400" b="1" dirty="0" smtClean="0"/>
              <a:t>* كان يقرأ في الشعر العربي، فكان يُؤثر (ابن الرومي والمتنبي وأبا العلاء)، ممن عانوا هذه الأزمة قبله، وكان يقرأ في الآداب الغربية،فكان يُؤثر شعراء الحركة الرومانسية وكان يجد في قراءة أولئك وهؤلاء لذة لا تقدر.</a:t>
            </a:r>
            <a:r>
              <a:rPr lang="en-US" sz="2400" b="1" dirty="0" smtClean="0"/>
              <a:t/>
            </a:r>
            <a:br>
              <a:rPr lang="en-US" sz="2400" b="1" dirty="0" smtClean="0"/>
            </a:br>
            <a:r>
              <a:rPr lang="en-US" sz="2400" dirty="0" smtClean="0"/>
              <a:t/>
            </a:r>
            <a:br>
              <a:rPr lang="en-US" sz="2400" dirty="0" smtClean="0"/>
            </a:br>
            <a:r>
              <a:rPr lang="ar-SA" sz="2400" b="1" dirty="0" smtClean="0"/>
              <a:t>فأمعن في تشاؤمه وسخطه ويأسه وحيرته وقلقه وشكه.وكانت هذه المنابع تأثر في نفسه تأثيرا عنيفا، فتحول يبحث الحياة الإنسانية وشرورها التي استفحلت واستشرت ، بل تحول يبحث نفسه ويحللها.</a:t>
            </a:r>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251520" y="274638"/>
            <a:ext cx="8640960" cy="6250706"/>
          </a:xfrm>
        </p:spPr>
        <p:txBody>
          <a:bodyPr>
            <a:normAutofit/>
          </a:bodyPr>
          <a:lstStyle/>
          <a:p>
            <a:r>
              <a:rPr lang="en-US" sz="2400" dirty="0" smtClean="0"/>
              <a:t/>
            </a:r>
            <a:br>
              <a:rPr lang="en-US" sz="2400" dirty="0" smtClean="0"/>
            </a:br>
            <a:r>
              <a:rPr lang="ar-SA" sz="2400" b="1" dirty="0" smtClean="0"/>
              <a:t>1/  في الجزء الأول من ديوانه يعلو صراخه فيقول </a:t>
            </a:r>
            <a:r>
              <a:rPr lang="en-US" sz="2400" b="1" dirty="0" smtClean="0"/>
              <a:t>:</a:t>
            </a:r>
            <a:br>
              <a:rPr lang="en-US" sz="2400" b="1" dirty="0" smtClean="0"/>
            </a:br>
            <a:r>
              <a:rPr lang="ar-SA" sz="2400" b="1" dirty="0" smtClean="0"/>
              <a:t/>
            </a:r>
            <a:br>
              <a:rPr lang="ar-SA" sz="2400" b="1" dirty="0" smtClean="0"/>
            </a:br>
            <a:r>
              <a:rPr lang="ar-SA" sz="2400" b="1" dirty="0" smtClean="0"/>
              <a:t>لقد لفظتني رحمه الله يافعاً  		  فصرت كأني في الثمانين من عمري</a:t>
            </a:r>
            <a:br>
              <a:rPr lang="ar-SA" sz="2400" b="1" dirty="0" smtClean="0"/>
            </a:br>
            <a:r>
              <a:rPr lang="en-US" sz="2400" dirty="0" smtClean="0"/>
              <a:t/>
            </a:r>
            <a:br>
              <a:rPr lang="en-US" sz="2400" dirty="0" smtClean="0"/>
            </a:br>
            <a:r>
              <a:rPr lang="ar-SA" sz="2400" b="1" dirty="0" smtClean="0"/>
              <a:t>2/ ويعلو في الجزء الثاني صراخه من المرأة والحب وخيبة أمله فيهما، وفي المساعي البائرة  فيقول :</a:t>
            </a:r>
            <a:r>
              <a:rPr lang="en-US" sz="2400" b="1" dirty="0" smtClean="0"/>
              <a:t/>
            </a:r>
            <a:br>
              <a:rPr lang="en-US" sz="2400" b="1" dirty="0" smtClean="0"/>
            </a:br>
            <a:r>
              <a:rPr lang="ar-SA" sz="2400" b="1" dirty="0" smtClean="0"/>
              <a:t>إن أكن عائشاً فعيش عليل </a:t>
            </a:r>
            <a:r>
              <a:rPr lang="ar-SA" sz="2400" b="1" dirty="0" err="1" smtClean="0"/>
              <a:t>الـ</a:t>
            </a:r>
            <a:r>
              <a:rPr lang="ar-SA" sz="2400" b="1" dirty="0" smtClean="0"/>
              <a:t>		نفس يذوى مثل الرجاء العقيم</a:t>
            </a:r>
            <a:br>
              <a:rPr lang="ar-SA" sz="2400" b="1" dirty="0" smtClean="0"/>
            </a:br>
            <a:r>
              <a:rPr lang="en-US" sz="2400" dirty="0" smtClean="0"/>
              <a:t/>
            </a:r>
            <a:br>
              <a:rPr lang="en-US" sz="2400" dirty="0" smtClean="0"/>
            </a:br>
            <a:r>
              <a:rPr lang="ar-SA" sz="2400" b="1" dirty="0" smtClean="0"/>
              <a:t>3/ ويتحدث في الجزء الثالث عن الموت الذي يطل عليه من كل مكان فيقول</a:t>
            </a:r>
            <a:r>
              <a:rPr lang="en-US" sz="2400" b="1" dirty="0" smtClean="0"/>
              <a:t>:</a:t>
            </a:r>
            <a:r>
              <a:rPr lang="ar-SA" sz="2400" b="1" dirty="0" smtClean="0"/>
              <a:t/>
            </a:r>
            <a:br>
              <a:rPr lang="ar-SA" sz="2400" b="1" dirty="0" smtClean="0"/>
            </a:br>
            <a:r>
              <a:rPr lang="en-US" sz="2400" b="1" dirty="0" smtClean="0"/>
              <a:t/>
            </a:r>
            <a:br>
              <a:rPr lang="en-US" sz="2400" b="1" dirty="0" smtClean="0"/>
            </a:br>
            <a:r>
              <a:rPr lang="ar-SA" sz="2400" b="1" dirty="0" smtClean="0"/>
              <a:t>وما الدهر إلا البحر والموت عاصف 	 عليه وأعمار الأنام </a:t>
            </a:r>
            <a:r>
              <a:rPr lang="ar-SA" sz="2400" b="1" dirty="0" err="1" smtClean="0"/>
              <a:t>سفين</a:t>
            </a:r>
            <a:r>
              <a:rPr lang="en-US" sz="2400" dirty="0" smtClean="0"/>
              <a:t/>
            </a:r>
            <a:br>
              <a:rPr lang="en-US" sz="2400" dirty="0" smtClean="0"/>
            </a:br>
            <a:r>
              <a:rPr lang="en-US" sz="2400" b="1" dirty="0" smtClean="0"/>
              <a:t/>
            </a:r>
            <a:br>
              <a:rPr lang="en-US" sz="2400" b="1" dirty="0" smtClean="0"/>
            </a:br>
            <a:endParaRPr lang="ar-SA"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251520" y="274638"/>
            <a:ext cx="8640960" cy="6250706"/>
          </a:xfrm>
        </p:spPr>
        <p:txBody>
          <a:bodyPr>
            <a:normAutofit fontScale="90000"/>
          </a:bodyPr>
          <a:lstStyle/>
          <a:p>
            <a:r>
              <a:rPr lang="ar-SA" sz="2400" b="1" dirty="0" smtClean="0"/>
              <a:t>ويبلغ التشاؤم أقصاه، في قصيدته </a:t>
            </a:r>
            <a:r>
              <a:rPr lang="ar-SA" sz="2400" b="1" dirty="0" smtClean="0"/>
              <a:t>(حلم </a:t>
            </a:r>
            <a:r>
              <a:rPr lang="ar-SA" sz="2400" b="1" dirty="0" smtClean="0"/>
              <a:t>البعث </a:t>
            </a:r>
            <a:r>
              <a:rPr lang="ar-SA" sz="2400" b="1" dirty="0" smtClean="0"/>
              <a:t>)والتي </a:t>
            </a:r>
            <a:r>
              <a:rPr lang="ar-SA" sz="2400" b="1" dirty="0" smtClean="0"/>
              <a:t>يقول فيها</a:t>
            </a:r>
            <a:r>
              <a:rPr lang="en-US" sz="2400" b="1" dirty="0" smtClean="0"/>
              <a:t>:</a:t>
            </a:r>
            <a:r>
              <a:rPr lang="ar-SA" sz="2400" b="1" dirty="0" smtClean="0"/>
              <a:t/>
            </a:r>
            <a:br>
              <a:rPr lang="ar-SA" sz="2400" b="1" dirty="0" smtClean="0"/>
            </a:br>
            <a:r>
              <a:rPr lang="ar-SA" sz="2400" b="1" dirty="0" smtClean="0"/>
              <a:t>    رأيت </a:t>
            </a:r>
            <a:r>
              <a:rPr lang="ar-SA" sz="2400" b="1" dirty="0" smtClean="0"/>
              <a:t>في النوم أني رهن مـــظلمة </a:t>
            </a:r>
            <a:r>
              <a:rPr lang="ar-SA" sz="2400" b="1" dirty="0" smtClean="0"/>
              <a:t>  </a:t>
            </a:r>
            <a:r>
              <a:rPr lang="ar-SA" sz="2400" b="1" dirty="0" smtClean="0"/>
              <a:t>	 </a:t>
            </a:r>
            <a:r>
              <a:rPr lang="ar-SA" sz="2400" b="1" dirty="0" smtClean="0"/>
              <a:t>  من </a:t>
            </a:r>
            <a:r>
              <a:rPr lang="ar-SA" sz="2400" b="1" dirty="0" smtClean="0"/>
              <a:t>المقابر ميتاً حوله الرمـــــــــم</a:t>
            </a:r>
            <a:r>
              <a:rPr lang="en-US" sz="2400" dirty="0" smtClean="0"/>
              <a:t/>
            </a:r>
            <a:br>
              <a:rPr lang="en-US" sz="2400" dirty="0" smtClean="0"/>
            </a:br>
            <a:r>
              <a:rPr lang="ar-SA" sz="2400" b="1" dirty="0" smtClean="0"/>
              <a:t>ناء عن الناس لا صوت فيزعجني	ولا </a:t>
            </a:r>
            <a:r>
              <a:rPr lang="ar-SA" sz="2400" b="1" dirty="0" smtClean="0"/>
              <a:t>طمـوح </a:t>
            </a:r>
            <a:r>
              <a:rPr lang="ar-SA" sz="2400" b="1" dirty="0" smtClean="0"/>
              <a:t>ولا </a:t>
            </a:r>
            <a:r>
              <a:rPr lang="ar-SA" sz="2400" b="1" dirty="0" smtClean="0"/>
              <a:t>حلـم </a:t>
            </a:r>
            <a:r>
              <a:rPr lang="ar-SA" sz="2400" b="1" dirty="0" smtClean="0"/>
              <a:t>ولا </a:t>
            </a:r>
            <a:r>
              <a:rPr lang="ar-SA" sz="2400" b="1" dirty="0" smtClean="0"/>
              <a:t>كلــم</a:t>
            </a:r>
            <a:r>
              <a:rPr lang="ar-SA" sz="2400" b="1" dirty="0" smtClean="0"/>
              <a:t/>
            </a:r>
            <a:br>
              <a:rPr lang="ar-SA" sz="2400" b="1" dirty="0" smtClean="0"/>
            </a:br>
            <a:r>
              <a:rPr lang="en-US" sz="2400" b="1" dirty="0" smtClean="0"/>
              <a:t/>
            </a:r>
            <a:br>
              <a:rPr lang="en-US" sz="2400" b="1" dirty="0" smtClean="0"/>
            </a:br>
            <a:r>
              <a:rPr lang="ar-SA" sz="2400" b="1" dirty="0" smtClean="0"/>
              <a:t>4/ ويظل في وسط الأحزان في الجزء الرابع يقول في قصيدة المجاهد الجريح</a:t>
            </a:r>
            <a:r>
              <a:rPr lang="en-US" sz="2400" b="1" dirty="0" smtClean="0"/>
              <a:t>: </a:t>
            </a:r>
            <a:br>
              <a:rPr lang="en-US" sz="2400" b="1" dirty="0" smtClean="0"/>
            </a:br>
            <a:r>
              <a:rPr lang="ar-SA" sz="2400" b="1" dirty="0" smtClean="0"/>
              <a:t>هو العيش حرب والحياة جهاد 		وإن حياة العالمين سهاد</a:t>
            </a:r>
            <a:r>
              <a:rPr lang="en-US" sz="2400" b="1" dirty="0" smtClean="0"/>
              <a:t/>
            </a:r>
            <a:br>
              <a:rPr lang="en-US" sz="2400" b="1" dirty="0" smtClean="0"/>
            </a:br>
            <a:r>
              <a:rPr lang="ar-SA" sz="2400" b="1" dirty="0" smtClean="0"/>
              <a:t>وليست نفوس الناس إلا أسنة		 لها كل يوم مطعن وجلاد</a:t>
            </a:r>
            <a:br>
              <a:rPr lang="ar-SA" sz="2400" b="1" dirty="0" smtClean="0"/>
            </a:br>
            <a:r>
              <a:rPr lang="ar-SA" sz="2400" b="1" dirty="0" smtClean="0"/>
              <a:t/>
            </a:r>
            <a:br>
              <a:rPr lang="ar-SA" sz="2400" b="1" dirty="0" smtClean="0"/>
            </a:br>
            <a:r>
              <a:rPr lang="ar-SA" sz="2400" b="1" dirty="0" smtClean="0"/>
              <a:t> 5/ وينظم شكري الجزء الخامس من ديوانه في هذا العناء النفسي، فيخال أنه هو نفسه المذنب الذي يجب أن يقتص منه ، وهو لا ينسى جريمته حتى في نومه كما في قصيدته  " المجرم  " </a:t>
            </a:r>
            <a:r>
              <a:rPr lang="ar-SA" sz="2400" b="1" dirty="0" smtClean="0"/>
              <a:t> </a:t>
            </a:r>
            <a:r>
              <a:rPr lang="ar-SA" sz="2400" b="1" dirty="0" smtClean="0"/>
              <a:t>يقول :</a:t>
            </a:r>
            <a:r>
              <a:rPr lang="en-US" sz="2400" dirty="0" smtClean="0"/>
              <a:t/>
            </a:r>
            <a:br>
              <a:rPr lang="en-US" sz="2400" dirty="0" smtClean="0"/>
            </a:br>
            <a:r>
              <a:rPr lang="ar-SA" sz="2400" b="1" dirty="0" smtClean="0"/>
              <a:t>يرى الناس أن النوم أمٌ رحيمة .. و لكن نوم الجارمين عقابُ</a:t>
            </a:r>
            <a:r>
              <a:rPr lang="en-US" sz="2400" dirty="0" smtClean="0"/>
              <a:t/>
            </a:r>
            <a:br>
              <a:rPr lang="en-US" sz="2400" dirty="0" smtClean="0"/>
            </a:br>
            <a:r>
              <a:rPr lang="ar-SA" sz="2400" b="1" dirty="0" smtClean="0"/>
              <a:t>يسل على الحلم أسياف نقمةٍ   .. فأحلام نومي كالجحيم عذاب</a:t>
            </a:r>
            <a:br>
              <a:rPr lang="ar-SA" sz="2400" b="1" dirty="0" smtClean="0"/>
            </a:br>
            <a:r>
              <a:rPr lang="en-US" sz="2400" dirty="0" smtClean="0"/>
              <a:t/>
            </a:r>
            <a:br>
              <a:rPr lang="en-US" sz="2400" dirty="0" smtClean="0"/>
            </a:br>
            <a:r>
              <a:rPr lang="ar-SA" sz="2400" b="1" dirty="0" smtClean="0"/>
              <a:t>ويشعر شعوراً عميقاَ بأن الشؤم يلازمه وأنه لا مفر منه إلا أن يخلص من الحياة ويستقبل الموت.</a:t>
            </a:r>
            <a:r>
              <a:rPr lang="en-US" sz="2400" dirty="0" smtClean="0"/>
              <a:t/>
            </a:r>
            <a:br>
              <a:rPr lang="en-US" sz="2400" dirty="0" smtClean="0"/>
            </a:br>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251520" y="274638"/>
            <a:ext cx="8640960" cy="6250706"/>
          </a:xfrm>
        </p:spPr>
        <p:txBody>
          <a:bodyPr>
            <a:normAutofit/>
          </a:bodyPr>
          <a:lstStyle/>
          <a:p>
            <a:r>
              <a:rPr lang="ar-SA" sz="2400" b="1" dirty="0" smtClean="0"/>
              <a:t>6/ ويمضي شكري في الجزء السادس من ديوانه مغيظاً على الحياة والأحياء ،  فيصورهم في أشنع صورهم من المعايب والرذائل.</a:t>
            </a:r>
            <a:r>
              <a:rPr lang="en-US" sz="2400" dirty="0" smtClean="0"/>
              <a:t/>
            </a:r>
            <a:br>
              <a:rPr lang="en-US" sz="2400" dirty="0" smtClean="0"/>
            </a:br>
            <a:r>
              <a:rPr lang="ar-SA" sz="2400" b="1" dirty="0" smtClean="0"/>
              <a:t>ونشعر كأن اليأس أصبح لهيب نار متقدة في أعماق نفسه ، ويبلغ به ذلك أن ينظم قصيدته " بيت اليأس " وفيها يصور نفسه قد بنى لنفسه داراً في الحياة يبغى فيها العيش الآمن ، ولكن غراب القضاء سبقه إليها ، وأخذ ينعب فيها </a:t>
            </a:r>
            <a:r>
              <a:rPr lang="ar-SA" sz="2400" b="1" dirty="0" smtClean="0"/>
              <a:t> </a:t>
            </a:r>
            <a:r>
              <a:rPr lang="ar-SA" sz="2400" b="1" dirty="0" smtClean="0"/>
              <a:t>:</a:t>
            </a:r>
            <a:r>
              <a:rPr lang="en-US" sz="2400" dirty="0" smtClean="0"/>
              <a:t/>
            </a:r>
            <a:br>
              <a:rPr lang="en-US" sz="2400" dirty="0" smtClean="0"/>
            </a:br>
            <a:r>
              <a:rPr lang="ar-SA" sz="2400" b="1" dirty="0" smtClean="0"/>
              <a:t>كمن    بنى    بالتراب    بيتاً		فأنهار   حتى  غدا  ضريحاً</a:t>
            </a:r>
            <a:br>
              <a:rPr lang="ar-SA" sz="2400" b="1" dirty="0" smtClean="0"/>
            </a:br>
            <a:r>
              <a:rPr lang="en-US" sz="2400" dirty="0" smtClean="0"/>
              <a:t/>
            </a:r>
            <a:br>
              <a:rPr lang="en-US" sz="2400" dirty="0" smtClean="0"/>
            </a:br>
            <a:r>
              <a:rPr lang="ar-SA" sz="2400" b="1" dirty="0" smtClean="0"/>
              <a:t>7/ ولا يسأم شكري في جزئه السابع تكرار هذه النغمات الحزينة ولا يملها ، وكأنه يريد أن يحس غيره ما حسه من هذا البؤس العظيم .</a:t>
            </a:r>
            <a:r>
              <a:rPr lang="en-US" sz="2400" dirty="0" smtClean="0"/>
              <a:t/>
            </a:r>
            <a:br>
              <a:rPr lang="en-US" sz="2400" dirty="0" smtClean="0"/>
            </a:br>
            <a:r>
              <a:rPr lang="ar-SA" sz="2400" b="1" dirty="0" smtClean="0"/>
              <a:t>ولم يكن شكري يبغي في تشاؤمه أن يصرف الناس عن العمل والأمل دفعة واحد ، أنما ظروف الحياة التي كانت تعانيها مصر حينذاك ، وهي نفسها الظروف التي عانتها الأمم أحياناً ، فنشأ هذا الأدب الأسود الحزين.</a:t>
            </a:r>
            <a:br>
              <a:rPr lang="ar-SA" sz="2400" b="1" dirty="0" smtClean="0"/>
            </a:br>
            <a:r>
              <a:rPr lang="ar-SA" sz="2400" b="1" smtClean="0"/>
              <a:t> </a:t>
            </a:r>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251520" y="274638"/>
            <a:ext cx="8640960" cy="6250706"/>
          </a:xfrm>
        </p:spPr>
        <p:txBody>
          <a:bodyPr>
            <a:normAutofit/>
          </a:bodyPr>
          <a:lstStyle/>
          <a:p>
            <a:r>
              <a:rPr lang="ar-SA" sz="2400" b="1" u="sng" dirty="0" smtClean="0"/>
              <a:t>الأمل عند عبد الرحمن شكري :</a:t>
            </a:r>
            <a:br>
              <a:rPr lang="ar-SA" sz="2400" b="1" u="sng" dirty="0" smtClean="0"/>
            </a:br>
            <a:r>
              <a:rPr lang="en-US" sz="2400" dirty="0" smtClean="0"/>
              <a:t/>
            </a:r>
            <a:br>
              <a:rPr lang="en-US" sz="2400" dirty="0" smtClean="0"/>
            </a:br>
            <a:r>
              <a:rPr lang="ar-SA" sz="2400" b="1" dirty="0" smtClean="0"/>
              <a:t>ومع ما أكثرناه من الحديث عن يأسه تتفلَّت أضواء من الأمل في ظلمات هذا اليأس . مصورة ما في ضمير الشعب المصري من كفاح لغاصبيه.</a:t>
            </a:r>
            <a:r>
              <a:rPr lang="en-US" sz="2400" dirty="0" smtClean="0"/>
              <a:t/>
            </a:r>
            <a:br>
              <a:rPr lang="en-US" sz="2400" dirty="0" smtClean="0"/>
            </a:br>
            <a:r>
              <a:rPr lang="ar-SA" sz="2400" b="1" dirty="0" smtClean="0"/>
              <a:t>ولنضرب لذلك أمثلة مختلفة من دواوينه وقصائده ، فمن ذلك أن نراه في بعض أبياته يميز بين يأس قانط يبعث على العجز و الخمول و يأس آمل يبعث على العمل ، فيقول :</a:t>
            </a:r>
            <a:r>
              <a:rPr lang="en-US" sz="2400" b="1" dirty="0" smtClean="0"/>
              <a:t/>
            </a:r>
            <a:br>
              <a:rPr lang="en-US" sz="2400" b="1" dirty="0" smtClean="0"/>
            </a:br>
            <a:r>
              <a:rPr lang="en-US" sz="2400" dirty="0" smtClean="0"/>
              <a:t/>
            </a:r>
            <a:br>
              <a:rPr lang="en-US" sz="2400" dirty="0" smtClean="0"/>
            </a:br>
            <a:r>
              <a:rPr lang="ar-SA" sz="2400" b="1" dirty="0" smtClean="0"/>
              <a:t>وفي اليأس يأس يبعث المرء بعثةً		إلى الغاية القصوى من السعي </a:t>
            </a:r>
            <a:r>
              <a:rPr lang="ar-SA" sz="2400" b="1" dirty="0" smtClean="0"/>
              <a:t>والجدِّ</a:t>
            </a:r>
            <a:r>
              <a:rPr lang="en-US" sz="2400" b="1" dirty="0" smtClean="0"/>
              <a:t/>
            </a:r>
            <a:br>
              <a:rPr lang="en-US" sz="2400" b="1" dirty="0" smtClean="0"/>
            </a:br>
            <a:r>
              <a:rPr lang="en-US" sz="2400" b="1" dirty="0" smtClean="0"/>
              <a:t/>
            </a:r>
            <a:br>
              <a:rPr lang="en-US" sz="2400" b="1" dirty="0" smtClean="0"/>
            </a:br>
            <a:r>
              <a:rPr lang="ar-SA" sz="2400" b="1" dirty="0" smtClean="0"/>
              <a:t> و يكثر من بيان أن الشر كالنار ، يمر بها الإنسان فلا يحترق ، وإنما يتطهر من أدرانه ، فالشر قد يجر الخير و يجلب النفع . و قد دعا إلى طموح المرء وأن يقتحم دنياه اقتحاماً ويأخذها غلاباً ، فيقول :</a:t>
            </a:r>
            <a:br>
              <a:rPr lang="ar-SA" sz="2400" b="1" dirty="0" smtClean="0"/>
            </a:br>
            <a:r>
              <a:rPr lang="en-US" sz="2400" dirty="0" smtClean="0"/>
              <a:t/>
            </a:r>
            <a:br>
              <a:rPr lang="en-US" sz="2400" dirty="0" smtClean="0"/>
            </a:br>
            <a:r>
              <a:rPr lang="ar-SA" sz="2400" b="1" dirty="0" smtClean="0"/>
              <a:t>و تعظم نفس المرء حتى كأنها  	  عوالم فيها الكائنات تدورُ </a:t>
            </a:r>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gif"/>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title"/>
          </p:nvPr>
        </p:nvSpPr>
        <p:spPr>
          <a:xfrm>
            <a:off x="251520" y="274638"/>
            <a:ext cx="8640960" cy="6250706"/>
          </a:xfrm>
        </p:spPr>
        <p:txBody>
          <a:bodyPr>
            <a:normAutofit/>
          </a:bodyPr>
          <a:lstStyle/>
          <a:p>
            <a:r>
              <a:rPr lang="ar-SA" sz="2800" b="1" dirty="0" smtClean="0"/>
              <a:t>فتشاؤم شكري لم يكن تشاؤماً محرقاً ، و إنما </a:t>
            </a:r>
            <a:r>
              <a:rPr lang="ar-SA" sz="2800" b="1" dirty="0" smtClean="0"/>
              <a:t>تشاؤم خير طامح ، </a:t>
            </a:r>
            <a:r>
              <a:rPr lang="ar-SA" sz="2800" b="1" dirty="0" smtClean="0"/>
              <a:t>حتى ما قد يبدو عنده من شك في الدين و العقيدة نراه يعود فيخفف من حدته ويسلم أمره لربه ، فيقول :</a:t>
            </a:r>
            <a:r>
              <a:rPr lang="en-US" sz="2800" b="1" dirty="0" smtClean="0"/>
              <a:t/>
            </a:r>
            <a:br>
              <a:rPr lang="en-US" sz="2800" b="1" dirty="0" smtClean="0"/>
            </a:br>
            <a:r>
              <a:rPr lang="en-US" sz="2800" dirty="0" smtClean="0"/>
              <a:t/>
            </a:r>
            <a:br>
              <a:rPr lang="en-US" sz="2800" dirty="0" smtClean="0"/>
            </a:br>
            <a:r>
              <a:rPr lang="ar-SA" sz="2800" b="1" dirty="0" smtClean="0"/>
              <a:t>جهلنا فما ندري على العيش ما الذي	 يراد بعيشٍ نحن فيه نُقادُ</a:t>
            </a:r>
            <a:r>
              <a:rPr lang="en-US" sz="2800" dirty="0" smtClean="0"/>
              <a:t/>
            </a:r>
            <a:br>
              <a:rPr lang="en-US" sz="2800" dirty="0" smtClean="0"/>
            </a:br>
            <a:r>
              <a:rPr lang="ar-SA" sz="2800" b="1" dirty="0" smtClean="0"/>
              <a:t>سوى أن عيش المرء بالشك فاسدٌ	وأنَّ يقيناً في الحياة رشاد</a:t>
            </a:r>
            <a:br>
              <a:rPr lang="ar-SA" sz="2800" b="1" dirty="0" smtClean="0"/>
            </a:br>
            <a:r>
              <a:rPr lang="ar-SA" sz="2800" b="1" dirty="0" smtClean="0"/>
              <a:t/>
            </a:r>
            <a:br>
              <a:rPr lang="ar-SA" sz="2800" b="1" dirty="0" smtClean="0"/>
            </a:br>
            <a:r>
              <a:rPr lang="ar-SA" sz="2800" b="1" dirty="0" smtClean="0"/>
              <a:t>و بذلك كان تشاؤم شكري لا تضيق به النفس ولا تنقبض ، لأنه ليس مظلماً خالص الظلام ، بل هو كالسحاب تلمع فيه بروق أمل كثرة ، تشد العزائم و تدفعها إلى الإقدام ، و هو تشاؤم يغلب فيه السواد لكن للبياض مكانه ، إذ يشرق الأمل و يضيء في كثير من جوانب شعره و قصيده .</a:t>
            </a:r>
            <a:r>
              <a:rPr lang="en-US" sz="2400" dirty="0" smtClean="0"/>
              <a:t/>
            </a:r>
            <a:br>
              <a:rPr lang="en-US" sz="2400" dirty="0" smtClean="0"/>
            </a:br>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TotalTime>
  <Words>115</Words>
  <Application>Microsoft Office PowerPoint</Application>
  <PresentationFormat>عرض على الشاشة (3:4)‏</PresentationFormat>
  <Paragraphs>13</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سمة Office</vt:lpstr>
      <vt:lpstr>الشريحة 1</vt:lpstr>
      <vt:lpstr>التشاؤم في الشعر العربي :  1/ في العصر الجاهلي :  كان بين الجاهليين من فكر في الأيام وما يأتي به الدهر من مصائب ، بل كان منهم من فكر في القضاء وأحكامه ,و أن الإنسان لا يستطيع منها خلاصا, فحياته كلها في يد القدر وقد حكم عليه أن يموت آخر الأمر كما مات من سبقه ، مثل:(عدي ابن زيد و الأعشى).  2/ في العصر الإسلامي :  انتشر نور الإسلام في الجزيرة وأزال ما على العرب من غشاوة التفكير في مستقبل الحياة بعد الموت وأبدلهم من القلق والحيرة طمأنينة وأمنا. </vt:lpstr>
      <vt:lpstr>3/ في العصر الأموي :   * غلب الطمع على الناس وقامت الثورات والفتن وعم السخط .   * نشأت أحزاب الخوارج والشيعة ونشأ التفكير في مصلحة الجماعة . * نشأ التفكير في القدر وصلة الإنسان به . * تكونت مذاهب الجبرية والقدرية وتكون تفكير واسع في حقائق الحياة والناس. * كثرت سيئات الحكم الأموي. * كثرت الفروق بين المحكومين من العرب والموالي .  و لهذا كله نشب تشاؤم واسع في نفوس الشعراء يـُرد بعضه وخاصة عند الخوارج والشيعة إلى اليأس من الحكم، ويرد بعضه، وخاصة عند الموالي، إلى التفاوت الواسع بينهم وبين العرب، ويجري ذلك كله على ألسنه الشعراء. </vt:lpstr>
      <vt:lpstr>4/ في العصر العباسي :  وهو عصر الاعتزال والفلسفة والشك والزندقة، وفيه: * تفتحت أبواب من الجدل والحوار في مشاكل الحياة وصلة الإنسان بالقضاء . * كثرة من يـُقتل على الإلحاد والزندقة ولكنهما يشيعان، ويشيع معهما القلق والحيرة في الحياة. ويختلف الشعراء في تعاملهم مع الحيرة والقلق فمنهم : * من يـُغرق حيرته وقلقه في الخمر والمجون. * ويتحول كثير منهم إلى التنفير من الحياة ومتاعها، فليس فيها ما يـُرضي أو يسر. مثل:(أبو العتاهية)، فالحياة عنده شر وهي لا تستحق حبا ولا إقبالا ، بل الكره والإعراض . </vt:lpstr>
      <vt:lpstr>5/القرن الثالث الهجري :  يزداد العصر قنوطاً ويأساً وذلك : * لاختلال الحياة العباسية اختلالا واسعا وثورة الزنج على مواليهم وإحراقهم البصرة وقتلهم و فتكهم لساداتهم. * الشعور بالفروق الهائلة بين الناس، كما عم التشاؤم وانتشر في النفوس. وخير من يصور هذا التشاؤم من شعراء هذا العصر:(ابن الرومي)، والحق أنه ثمرة هذا العصر المضطرب ، فشعره عويل وصراخ من التعاسة والشقاء والإحساس العميق بالألم واليأس الشديد .  6/القرن الرابع الهجري : * وصول الاختلال الاجتماعي والسياسي أقصاه. * قيام ثورات القرامطة في البحرين والعراق. * انتشار الفتن في كل مكان وأخذت حياة الناس تسوء سوءا ً شديدا ً ، فقد اضطرب الأمن اضطرابا لم تشهده قبل ذلك البلاد العربية. </vt:lpstr>
      <vt:lpstr>  شعراء عرفوا بتشاؤمهم:  1 – المتنبي: فقد اجتمعت في قلبه هذه الأحاسيس القاتمة ومعانيها المظلمة، وقد أخذ يرددها في شعره ، وكان يردد معها تشاؤماً واسعاً في حقائق الناس السياسية والاجتماعية، وفي حقائق الموت والحياة .  2– أبو العلاء المعري : فقد أصبح التشاؤم عنده مذهبا وفلسفة ، وتعبير عن آراء تكونت من قراءاته ومن ظروفه بالإضافة إلى ظروف مجتمعه، فيحرم نفسه من متع الدنيا من طعام وزواج وأولاد ، بل يدعو من حوله كذلك إلى إيقاف التزاوج والتوالد، حتى تنتهي الحياة التعيسة. </vt:lpstr>
      <vt:lpstr>ومصر لم تعرف في عصورها المختلفة شاعرا متشائما كما عرفت  (عبد الرحمن شكري). ثقافته: ممن تثقفوا ثقافة عميقة بالآداب العربية والغربية .  آثاره:  * نشر سبعة دواوين كلها تصور قصة سوداء من التشاؤم الحزين . * ألف كتاب على لسان صديق باسم ( الاعترافات ) وهو في هذا الكتاب يضع في أيدينا مفاتيح محنته والمؤثرات التي أثرت في حياته النفسية. وللمازني الفضل في بيان الصلة بين هذا الكتاب ومؤلفه الحقيقي شكري. و يرينا شكري في سطور من اعترافاته إلى أي حد استولى عليه الجزع والحيرة والضجر حتى إنه ليطلب عالما غير عالمه، وبيئة غير بيئته فيرحل من حياة المدن في مصر إلى عالم الصحراء، عله يشفيه من الحياة اليائسة التي يحياها. ويُشيع شكري في ذلك كله ضربا من السخرية بالناس ومعتقداتهم في آلهتهم.  </vt:lpstr>
      <vt:lpstr>حال مصر آنذاك :  لقد كانت مصر تجتاز دورة قاتمة في حياتها، بل لعلها أكثر دورات حياتها يأسا وبؤسا. وكان شكري يرى أن الحياة قد فسدت بحيث لا يدع أملا في أن يحقق الشباب أمالهم؛ لما يقيدهم به المستعمر من قيود وأغلال، ولندع شكري يصور لنا ذلك على لسان صاحبه، يقول: (الشباب المصري في حالة أمتنا الاجتماعية الحاضرة عظيم الأمل ولكنه عظيم اليأس،و السبب في حالتنا الاجتماعية تستدعي شدة الأمل وشدة اليأس.فالشباب المصري يكثر من إساءة الظن،والسبب في سوء ظنه عصور الاستبداد الطويلة التي مرت على مصر...). </vt:lpstr>
      <vt:lpstr>أسباب تشاؤمه : اعتراف شكري في فصل من( اعترافاته )  *  يقرر فيه أن تشاؤمه مستمد من تشاؤم مجتمعه، فقد طغت موجات اليأس أيام الاحتلال على جميع النفوس. * يصور لنا شكري منبعا آخر في تشاؤمه، إذ يقول أنه استهل حياته مؤمنا بالخرافات متعبدا أشد ما يكون التعبد، ولكن ذلك لم يكن يمنعه من اقتراف الإثم . * كان يقرأ في الشعر العربي، فكان يُؤثر (ابن الرومي والمتنبي وأبا العلاء)، ممن عانوا هذه الأزمة قبله، وكان يقرأ في الآداب الغربية،فكان يُؤثر شعراء الحركة الرومانسية وكان يجد في قراءة أولئك وهؤلاء لذة لا تقدر.  فأمعن في تشاؤمه وسخطه ويأسه وحيرته وقلقه وشكه.وكانت هذه المنابع تأثر في نفسه تأثيرا عنيفا، فتحول يبحث الحياة الإنسانية وشرورها التي استفحلت واستشرت ، بل تحول يبحث نفسه ويحللها. </vt:lpstr>
      <vt:lpstr> 1/  في الجزء الأول من ديوانه يعلو صراخه فيقول :  لقد لفظتني رحمه الله يافعاً      فصرت كأني في الثمانين من عمري  2/ ويعلو في الجزء الثاني صراخه من المرأة والحب وخيبة أمله فيهما، وفي المساعي البائرة  فيقول : إن أكن عائشاً فعيش عليل الـ  نفس يذوى مثل الرجاء العقيم  3/ ويتحدث في الجزء الثالث عن الموت الذي يطل عليه من كل مكان فيقول:  وما الدهر إلا البحر والموت عاصف   عليه وأعمار الأنام سفين  </vt:lpstr>
      <vt:lpstr>ويبلغ التشاؤم أقصاه، في قصيدته (حلم البعث )والتي يقول فيها:     رأيت في النوم أني رهن مـــظلمة       من المقابر ميتاً حوله الرمـــــــــم ناء عن الناس لا صوت فيزعجني ولا طمـوح ولا حلـم ولا كلــم  4/ ويظل في وسط الأحزان في الجزء الرابع يقول في قصيدة المجاهد الجريح:  هو العيش حرب والحياة جهاد   وإن حياة العالمين سهاد وليست نفوس الناس إلا أسنة   لها كل يوم مطعن وجلاد   5/ وينظم شكري الجزء الخامس من ديوانه في هذا العناء النفسي، فيخال أنه هو نفسه المذنب الذي يجب أن يقتص منه ، وهو لا ينسى جريمته حتى في نومه كما في قصيدته  " المجرم  "  يقول : يرى الناس أن النوم أمٌ رحيمة .. و لكن نوم الجارمين عقابُ يسل على الحلم أسياف نقمةٍ   .. فأحلام نومي كالجحيم عذاب  ويشعر شعوراً عميقاَ بأن الشؤم يلازمه وأنه لا مفر منه إلا أن يخلص من الحياة ويستقبل الموت.  </vt:lpstr>
      <vt:lpstr>6/ ويمضي شكري في الجزء السادس من ديوانه مغيظاً على الحياة والأحياء ،  فيصورهم في أشنع صورهم من المعايب والرذائل. ونشعر كأن اليأس أصبح لهيب نار متقدة في أعماق نفسه ، ويبلغ به ذلك أن ينظم قصيدته " بيت اليأس " وفيها يصور نفسه قد بنى لنفسه داراً في الحياة يبغى فيها العيش الآمن ، ولكن غراب القضاء سبقه إليها ، وأخذ ينعب فيها  : كمن    بنى    بالتراب    بيتاً  فأنهار   حتى  غدا  ضريحاً  7/ ولا يسأم شكري في جزئه السابع تكرار هذه النغمات الحزينة ولا يملها ، وكأنه يريد أن يحس غيره ما حسه من هذا البؤس العظيم . ولم يكن شكري يبغي في تشاؤمه أن يصرف الناس عن العمل والأمل دفعة واحد ، أنما ظروف الحياة التي كانت تعانيها مصر حينذاك ، وهي نفسها الظروف التي عانتها الأمم أحياناً ، فنشأ هذا الأدب الأسود الحزين.   </vt:lpstr>
      <vt:lpstr>الأمل عند عبد الرحمن شكري :  ومع ما أكثرناه من الحديث عن يأسه تتفلَّت أضواء من الأمل في ظلمات هذا اليأس . مصورة ما في ضمير الشعب المصري من كفاح لغاصبيه. ولنضرب لذلك أمثلة مختلفة من دواوينه وقصائده ، فمن ذلك أن نراه في بعض أبياته يميز بين يأس قانط يبعث على العجز و الخمول و يأس آمل يبعث على العمل ، فيقول :  وفي اليأس يأس يبعث المرء بعثةً  إلى الغاية القصوى من السعي والجدِّ   و يكثر من بيان أن الشر كالنار ، يمر بها الإنسان فلا يحترق ، وإنما يتطهر من أدرانه ، فالشر قد يجر الخير و يجلب النفع . و قد دعا إلى طموح المرء وأن يقتحم دنياه اقتحاماً ويأخذها غلاباً ، فيقول :  و تعظم نفس المرء حتى كأنها     عوالم فيها الكائنات تدورُ  </vt:lpstr>
      <vt:lpstr>فتشاؤم شكري لم يكن تشاؤماً محرقاً ، و إنما تشاؤم خير طامح ، حتى ما قد يبدو عنده من شك في الدين و العقيدة نراه يعود فيخفف من حدته ويسلم أمره لربه ، فيقول :  جهلنا فما ندري على العيش ما الذي  يراد بعيشٍ نحن فيه نُقادُ سوى أن عيش المرء بالشك فاسدٌ وأنَّ يقيناً في الحياة رشاد  و بذلك كان تشاؤم شكري لا تضيق به النفس ولا تنقبض ، لأنه ليس مظلماً خالص الظلام ، بل هو كالسحاب تلمع فيه بروق أمل كثرة ، تشد العزائم و تدفعها إلى الإقدام ، و هو تشاؤم يغلب فيه السواد لكن للبياض مكانه ، إذ يشرق الأمل و يضيء في كثير من جوانب شعره و قصيده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مادة : الشعر العربي الحديث ( التشاؤم في شعر عبدالرحمن شكري)</dc:title>
  <dc:creator>acer</dc:creator>
  <cp:lastModifiedBy>smsm</cp:lastModifiedBy>
  <cp:revision>32</cp:revision>
  <dcterms:created xsi:type="dcterms:W3CDTF">2012-02-21T13:33:09Z</dcterms:created>
  <dcterms:modified xsi:type="dcterms:W3CDTF">2012-03-18T14:58:34Z</dcterms:modified>
</cp:coreProperties>
</file>