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5AD"/>
    <a:srgbClr val="E60000"/>
    <a:srgbClr val="FF0066"/>
    <a:srgbClr val="6699FF"/>
    <a:srgbClr val="A50021"/>
    <a:srgbClr val="FCE660"/>
    <a:srgbClr val="FBDE33"/>
    <a:srgbClr val="FBFE8C"/>
    <a:srgbClr val="FBEA6B"/>
    <a:srgbClr val="FDC16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4" d="100"/>
          <a:sy n="74" d="100"/>
        </p:scale>
        <p:origin x="-126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C02D86-58E7-49A5-AB26-797BAE59757A}" type="doc">
      <dgm:prSet loTypeId="urn:microsoft.com/office/officeart/2005/8/layout/cycle2" loCatId="cycle" qsTypeId="urn:microsoft.com/office/officeart/2005/8/quickstyle/simple1" qsCatId="simple" csTypeId="urn:microsoft.com/office/officeart/2005/8/colors/accent1_2" csCatId="accent1" phldr="1"/>
      <dgm:spPr/>
      <dgm:t>
        <a:bodyPr/>
        <a:lstStyle/>
        <a:p>
          <a:pPr rtl="1"/>
          <a:endParaRPr lang="ar-SA"/>
        </a:p>
      </dgm:t>
    </dgm:pt>
    <dgm:pt modelId="{AEB21D54-D33D-4DD6-90D1-6B8B332F71DD}">
      <dgm:prSet phldrT="[نص]" custT="1"/>
      <dgm:spPr/>
      <dgm:t>
        <a:bodyPr/>
        <a:lstStyle/>
        <a:p>
          <a:pPr rtl="1"/>
          <a:r>
            <a:rPr lang="ar-SA" sz="2800"/>
            <a:t>الطلاقة</a:t>
          </a:r>
        </a:p>
      </dgm:t>
    </dgm:pt>
    <dgm:pt modelId="{0871C1CF-D168-41DF-9DF6-50AD70C6D569}" type="parTrans" cxnId="{9B8BF0CA-0542-4EBA-A225-C6827EB7809F}">
      <dgm:prSet/>
      <dgm:spPr/>
      <dgm:t>
        <a:bodyPr/>
        <a:lstStyle/>
        <a:p>
          <a:pPr rtl="1"/>
          <a:endParaRPr lang="ar-SA"/>
        </a:p>
      </dgm:t>
    </dgm:pt>
    <dgm:pt modelId="{A9912EF1-6EDF-4D11-B3CA-8D3CB62BEFF1}" type="sibTrans" cxnId="{9B8BF0CA-0542-4EBA-A225-C6827EB7809F}">
      <dgm:prSet/>
      <dgm:spPr/>
      <dgm:t>
        <a:bodyPr/>
        <a:lstStyle/>
        <a:p>
          <a:pPr rtl="1"/>
          <a:endParaRPr lang="ar-SA"/>
        </a:p>
      </dgm:t>
    </dgm:pt>
    <dgm:pt modelId="{F71D5ED2-D184-4373-B9E3-F35D56ED8985}">
      <dgm:prSet phldrT="[نص]" custT="1"/>
      <dgm:spPr/>
      <dgm:t>
        <a:bodyPr/>
        <a:lstStyle/>
        <a:p>
          <a:pPr rtl="1"/>
          <a:r>
            <a:rPr lang="ar-SA" sz="2400"/>
            <a:t>المرونة</a:t>
          </a:r>
        </a:p>
      </dgm:t>
    </dgm:pt>
    <dgm:pt modelId="{6351984A-4FE5-4D25-A3AD-B4F9050E900A}" type="parTrans" cxnId="{1B298B5C-6518-45AE-991D-7E18AAC682D6}">
      <dgm:prSet/>
      <dgm:spPr/>
      <dgm:t>
        <a:bodyPr/>
        <a:lstStyle/>
        <a:p>
          <a:pPr rtl="1"/>
          <a:endParaRPr lang="ar-SA"/>
        </a:p>
      </dgm:t>
    </dgm:pt>
    <dgm:pt modelId="{C6681306-2ED7-49CC-B764-BD012A99F7DD}" type="sibTrans" cxnId="{1B298B5C-6518-45AE-991D-7E18AAC682D6}">
      <dgm:prSet/>
      <dgm:spPr/>
      <dgm:t>
        <a:bodyPr/>
        <a:lstStyle/>
        <a:p>
          <a:pPr rtl="1"/>
          <a:endParaRPr lang="ar-SA"/>
        </a:p>
      </dgm:t>
    </dgm:pt>
    <dgm:pt modelId="{DDF848CC-A072-4519-B2AC-5B084F9E069D}">
      <dgm:prSet phldrT="[نص]"/>
      <dgm:spPr/>
      <dgm:t>
        <a:bodyPr/>
        <a:lstStyle/>
        <a:p>
          <a:pPr rtl="1"/>
          <a:r>
            <a:rPr lang="ar-SA"/>
            <a:t>الأصالة</a:t>
          </a:r>
        </a:p>
      </dgm:t>
    </dgm:pt>
    <dgm:pt modelId="{F57365D4-8F41-4EAD-9270-54F86A37A123}" type="parTrans" cxnId="{069772FC-C0E4-4091-9EA4-61AFC40DA1F5}">
      <dgm:prSet/>
      <dgm:spPr/>
      <dgm:t>
        <a:bodyPr/>
        <a:lstStyle/>
        <a:p>
          <a:pPr rtl="1"/>
          <a:endParaRPr lang="ar-SA"/>
        </a:p>
      </dgm:t>
    </dgm:pt>
    <dgm:pt modelId="{44573333-C2CE-4DB3-883F-1F6882C7A170}" type="sibTrans" cxnId="{069772FC-C0E4-4091-9EA4-61AFC40DA1F5}">
      <dgm:prSet/>
      <dgm:spPr/>
      <dgm:t>
        <a:bodyPr/>
        <a:lstStyle/>
        <a:p>
          <a:pPr rtl="1"/>
          <a:endParaRPr lang="ar-SA"/>
        </a:p>
      </dgm:t>
    </dgm:pt>
    <dgm:pt modelId="{5E2E324D-A803-4204-BD25-777E49F7766F}">
      <dgm:prSet phldrT="[نص]"/>
      <dgm:spPr/>
      <dgm:t>
        <a:bodyPr/>
        <a:lstStyle/>
        <a:p>
          <a:pPr rtl="1"/>
          <a:r>
            <a:rPr lang="ar-SA"/>
            <a:t>الإفاضة</a:t>
          </a:r>
        </a:p>
      </dgm:t>
    </dgm:pt>
    <dgm:pt modelId="{2BECE7BF-B5D4-416A-A5F9-E95A6D65C034}" type="parTrans" cxnId="{896F698D-8A55-4C26-A500-7C98BC501600}">
      <dgm:prSet/>
      <dgm:spPr/>
      <dgm:t>
        <a:bodyPr/>
        <a:lstStyle/>
        <a:p>
          <a:pPr rtl="1"/>
          <a:endParaRPr lang="ar-SA"/>
        </a:p>
      </dgm:t>
    </dgm:pt>
    <dgm:pt modelId="{6F840B7E-0164-4B90-A8D1-EFF803BE8C87}" type="sibTrans" cxnId="{896F698D-8A55-4C26-A500-7C98BC501600}">
      <dgm:prSet/>
      <dgm:spPr/>
      <dgm:t>
        <a:bodyPr/>
        <a:lstStyle/>
        <a:p>
          <a:pPr rtl="1"/>
          <a:endParaRPr lang="ar-SA"/>
        </a:p>
      </dgm:t>
    </dgm:pt>
    <dgm:pt modelId="{CAD2DB51-C297-4241-B816-EAFEA94A6B8E}">
      <dgm:prSet phldrT="[نص]"/>
      <dgm:spPr/>
      <dgm:t>
        <a:bodyPr/>
        <a:lstStyle/>
        <a:p>
          <a:pPr rtl="1"/>
          <a:r>
            <a:rPr lang="ar-SA"/>
            <a:t>الحساسية المشكلات</a:t>
          </a:r>
        </a:p>
      </dgm:t>
    </dgm:pt>
    <dgm:pt modelId="{D3298B9D-1A75-4683-915C-2B4B8D9CFE26}" type="parTrans" cxnId="{A29650F3-79F6-45B8-81A3-316145AD991D}">
      <dgm:prSet/>
      <dgm:spPr/>
      <dgm:t>
        <a:bodyPr/>
        <a:lstStyle/>
        <a:p>
          <a:pPr rtl="1"/>
          <a:endParaRPr lang="ar-SA"/>
        </a:p>
      </dgm:t>
    </dgm:pt>
    <dgm:pt modelId="{704C073B-E3D1-49F6-9108-2A477C380CC2}" type="sibTrans" cxnId="{A29650F3-79F6-45B8-81A3-316145AD991D}">
      <dgm:prSet/>
      <dgm:spPr/>
      <dgm:t>
        <a:bodyPr/>
        <a:lstStyle/>
        <a:p>
          <a:pPr rtl="1"/>
          <a:endParaRPr lang="ar-SA"/>
        </a:p>
      </dgm:t>
    </dgm:pt>
    <dgm:pt modelId="{03009DE0-C5B6-417C-A37F-BEF8897662FB}" type="pres">
      <dgm:prSet presAssocID="{33C02D86-58E7-49A5-AB26-797BAE59757A}" presName="cycle" presStyleCnt="0">
        <dgm:presLayoutVars>
          <dgm:dir/>
          <dgm:resizeHandles val="exact"/>
        </dgm:presLayoutVars>
      </dgm:prSet>
      <dgm:spPr/>
      <dgm:t>
        <a:bodyPr/>
        <a:lstStyle/>
        <a:p>
          <a:pPr rtl="1"/>
          <a:endParaRPr lang="ar-SA"/>
        </a:p>
      </dgm:t>
    </dgm:pt>
    <dgm:pt modelId="{910D7AB7-8D3B-41B5-B6D8-173FFA6DE79B}" type="pres">
      <dgm:prSet presAssocID="{AEB21D54-D33D-4DD6-90D1-6B8B332F71DD}" presName="node" presStyleLbl="node1" presStyleIdx="0" presStyleCnt="5" custScaleX="125159" custScaleY="128885">
        <dgm:presLayoutVars>
          <dgm:bulletEnabled val="1"/>
        </dgm:presLayoutVars>
      </dgm:prSet>
      <dgm:spPr/>
      <dgm:t>
        <a:bodyPr/>
        <a:lstStyle/>
        <a:p>
          <a:pPr rtl="1"/>
          <a:endParaRPr lang="ar-SA"/>
        </a:p>
      </dgm:t>
    </dgm:pt>
    <dgm:pt modelId="{6D7E9576-CC62-4601-BA14-9A49E29C2178}" type="pres">
      <dgm:prSet presAssocID="{A9912EF1-6EDF-4D11-B3CA-8D3CB62BEFF1}" presName="sibTrans" presStyleLbl="sibTrans2D1" presStyleIdx="0" presStyleCnt="5"/>
      <dgm:spPr/>
      <dgm:t>
        <a:bodyPr/>
        <a:lstStyle/>
        <a:p>
          <a:pPr rtl="1"/>
          <a:endParaRPr lang="ar-SA"/>
        </a:p>
      </dgm:t>
    </dgm:pt>
    <dgm:pt modelId="{F96FA603-3CA1-4777-B50D-23FFE4443B09}" type="pres">
      <dgm:prSet presAssocID="{A9912EF1-6EDF-4D11-B3CA-8D3CB62BEFF1}" presName="connectorText" presStyleLbl="sibTrans2D1" presStyleIdx="0" presStyleCnt="5"/>
      <dgm:spPr/>
      <dgm:t>
        <a:bodyPr/>
        <a:lstStyle/>
        <a:p>
          <a:pPr rtl="1"/>
          <a:endParaRPr lang="ar-SA"/>
        </a:p>
      </dgm:t>
    </dgm:pt>
    <dgm:pt modelId="{A9C1AB98-81A4-42A8-8EA6-CA02DCD0619C}" type="pres">
      <dgm:prSet presAssocID="{F71D5ED2-D184-4373-B9E3-F35D56ED8985}" presName="node" presStyleLbl="node1" presStyleIdx="1" presStyleCnt="5" custScaleX="123028" custScaleY="130574">
        <dgm:presLayoutVars>
          <dgm:bulletEnabled val="1"/>
        </dgm:presLayoutVars>
      </dgm:prSet>
      <dgm:spPr/>
      <dgm:t>
        <a:bodyPr/>
        <a:lstStyle/>
        <a:p>
          <a:pPr rtl="1"/>
          <a:endParaRPr lang="ar-SA"/>
        </a:p>
      </dgm:t>
    </dgm:pt>
    <dgm:pt modelId="{CBBDFE0D-9F34-4726-A51E-E4B5DE1F1DFD}" type="pres">
      <dgm:prSet presAssocID="{C6681306-2ED7-49CC-B764-BD012A99F7DD}" presName="sibTrans" presStyleLbl="sibTrans2D1" presStyleIdx="1" presStyleCnt="5"/>
      <dgm:spPr/>
      <dgm:t>
        <a:bodyPr/>
        <a:lstStyle/>
        <a:p>
          <a:pPr rtl="1"/>
          <a:endParaRPr lang="ar-SA"/>
        </a:p>
      </dgm:t>
    </dgm:pt>
    <dgm:pt modelId="{CF10F48B-9E24-4EA0-A33C-E18F4AEF1966}" type="pres">
      <dgm:prSet presAssocID="{C6681306-2ED7-49CC-B764-BD012A99F7DD}" presName="connectorText" presStyleLbl="sibTrans2D1" presStyleIdx="1" presStyleCnt="5"/>
      <dgm:spPr/>
      <dgm:t>
        <a:bodyPr/>
        <a:lstStyle/>
        <a:p>
          <a:pPr rtl="1"/>
          <a:endParaRPr lang="ar-SA"/>
        </a:p>
      </dgm:t>
    </dgm:pt>
    <dgm:pt modelId="{85BB7BCE-38B2-4758-964D-F001792C9865}" type="pres">
      <dgm:prSet presAssocID="{DDF848CC-A072-4519-B2AC-5B084F9E069D}" presName="node" presStyleLbl="node1" presStyleIdx="2" presStyleCnt="5" custScaleX="121241" custScaleY="116369">
        <dgm:presLayoutVars>
          <dgm:bulletEnabled val="1"/>
        </dgm:presLayoutVars>
      </dgm:prSet>
      <dgm:spPr/>
      <dgm:t>
        <a:bodyPr/>
        <a:lstStyle/>
        <a:p>
          <a:pPr rtl="1"/>
          <a:endParaRPr lang="ar-SA"/>
        </a:p>
      </dgm:t>
    </dgm:pt>
    <dgm:pt modelId="{A0F6C0AB-F4BD-4D5D-9CC5-281F79DE14E7}" type="pres">
      <dgm:prSet presAssocID="{44573333-C2CE-4DB3-883F-1F6882C7A170}" presName="sibTrans" presStyleLbl="sibTrans2D1" presStyleIdx="2" presStyleCnt="5"/>
      <dgm:spPr/>
      <dgm:t>
        <a:bodyPr/>
        <a:lstStyle/>
        <a:p>
          <a:pPr rtl="1"/>
          <a:endParaRPr lang="ar-SA"/>
        </a:p>
      </dgm:t>
    </dgm:pt>
    <dgm:pt modelId="{8C043AF6-57CE-4D7D-AA09-ECE2314D0E7F}" type="pres">
      <dgm:prSet presAssocID="{44573333-C2CE-4DB3-883F-1F6882C7A170}" presName="connectorText" presStyleLbl="sibTrans2D1" presStyleIdx="2" presStyleCnt="5"/>
      <dgm:spPr/>
      <dgm:t>
        <a:bodyPr/>
        <a:lstStyle/>
        <a:p>
          <a:pPr rtl="1"/>
          <a:endParaRPr lang="ar-SA"/>
        </a:p>
      </dgm:t>
    </dgm:pt>
    <dgm:pt modelId="{FD7FFEE0-6FEE-4301-BC6F-385841663E78}" type="pres">
      <dgm:prSet presAssocID="{5E2E324D-A803-4204-BD25-777E49F7766F}" presName="node" presStyleLbl="node1" presStyleIdx="3" presStyleCnt="5" custScaleX="129315" custScaleY="117813">
        <dgm:presLayoutVars>
          <dgm:bulletEnabled val="1"/>
        </dgm:presLayoutVars>
      </dgm:prSet>
      <dgm:spPr/>
      <dgm:t>
        <a:bodyPr/>
        <a:lstStyle/>
        <a:p>
          <a:pPr rtl="1"/>
          <a:endParaRPr lang="ar-SA"/>
        </a:p>
      </dgm:t>
    </dgm:pt>
    <dgm:pt modelId="{398FD252-B825-45B6-929D-5F1D8EBAEA90}" type="pres">
      <dgm:prSet presAssocID="{6F840B7E-0164-4B90-A8D1-EFF803BE8C87}" presName="sibTrans" presStyleLbl="sibTrans2D1" presStyleIdx="3" presStyleCnt="5"/>
      <dgm:spPr/>
      <dgm:t>
        <a:bodyPr/>
        <a:lstStyle/>
        <a:p>
          <a:pPr rtl="1"/>
          <a:endParaRPr lang="ar-SA"/>
        </a:p>
      </dgm:t>
    </dgm:pt>
    <dgm:pt modelId="{07DB2941-B168-4F1E-A249-FB5872BB8FB9}" type="pres">
      <dgm:prSet presAssocID="{6F840B7E-0164-4B90-A8D1-EFF803BE8C87}" presName="connectorText" presStyleLbl="sibTrans2D1" presStyleIdx="3" presStyleCnt="5"/>
      <dgm:spPr/>
      <dgm:t>
        <a:bodyPr/>
        <a:lstStyle/>
        <a:p>
          <a:pPr rtl="1"/>
          <a:endParaRPr lang="ar-SA"/>
        </a:p>
      </dgm:t>
    </dgm:pt>
    <dgm:pt modelId="{AFE8BC1C-0D00-4F71-857A-1662E8562BCC}" type="pres">
      <dgm:prSet presAssocID="{CAD2DB51-C297-4241-B816-EAFEA94A6B8E}" presName="node" presStyleLbl="node1" presStyleIdx="4" presStyleCnt="5" custScaleX="123400" custScaleY="122872">
        <dgm:presLayoutVars>
          <dgm:bulletEnabled val="1"/>
        </dgm:presLayoutVars>
      </dgm:prSet>
      <dgm:spPr/>
      <dgm:t>
        <a:bodyPr/>
        <a:lstStyle/>
        <a:p>
          <a:pPr rtl="1"/>
          <a:endParaRPr lang="ar-SA"/>
        </a:p>
      </dgm:t>
    </dgm:pt>
    <dgm:pt modelId="{55840B6B-BC64-444C-A0D9-D647FF5CCB7D}" type="pres">
      <dgm:prSet presAssocID="{704C073B-E3D1-49F6-9108-2A477C380CC2}" presName="sibTrans" presStyleLbl="sibTrans2D1" presStyleIdx="4" presStyleCnt="5"/>
      <dgm:spPr/>
      <dgm:t>
        <a:bodyPr/>
        <a:lstStyle/>
        <a:p>
          <a:pPr rtl="1"/>
          <a:endParaRPr lang="ar-SA"/>
        </a:p>
      </dgm:t>
    </dgm:pt>
    <dgm:pt modelId="{98A247F7-0730-466F-B8EF-7152F5CDBD9A}" type="pres">
      <dgm:prSet presAssocID="{704C073B-E3D1-49F6-9108-2A477C380CC2}" presName="connectorText" presStyleLbl="sibTrans2D1" presStyleIdx="4" presStyleCnt="5"/>
      <dgm:spPr/>
      <dgm:t>
        <a:bodyPr/>
        <a:lstStyle/>
        <a:p>
          <a:pPr rtl="1"/>
          <a:endParaRPr lang="ar-SA"/>
        </a:p>
      </dgm:t>
    </dgm:pt>
  </dgm:ptLst>
  <dgm:cxnLst>
    <dgm:cxn modelId="{B5C5AD1E-8D1C-4CB8-93CB-CD07D5E3BC8E}" type="presOf" srcId="{F71D5ED2-D184-4373-B9E3-F35D56ED8985}" destId="{A9C1AB98-81A4-42A8-8EA6-CA02DCD0619C}" srcOrd="0" destOrd="0" presId="urn:microsoft.com/office/officeart/2005/8/layout/cycle2"/>
    <dgm:cxn modelId="{D45E63A6-B27E-4901-9D22-1DCA875A6193}" type="presOf" srcId="{AEB21D54-D33D-4DD6-90D1-6B8B332F71DD}" destId="{910D7AB7-8D3B-41B5-B6D8-173FFA6DE79B}" srcOrd="0" destOrd="0" presId="urn:microsoft.com/office/officeart/2005/8/layout/cycle2"/>
    <dgm:cxn modelId="{896F698D-8A55-4C26-A500-7C98BC501600}" srcId="{33C02D86-58E7-49A5-AB26-797BAE59757A}" destId="{5E2E324D-A803-4204-BD25-777E49F7766F}" srcOrd="3" destOrd="0" parTransId="{2BECE7BF-B5D4-416A-A5F9-E95A6D65C034}" sibTransId="{6F840B7E-0164-4B90-A8D1-EFF803BE8C87}"/>
    <dgm:cxn modelId="{26B926A4-6A47-462E-AE3F-2361C4C2312A}" type="presOf" srcId="{44573333-C2CE-4DB3-883F-1F6882C7A170}" destId="{A0F6C0AB-F4BD-4D5D-9CC5-281F79DE14E7}" srcOrd="0" destOrd="0" presId="urn:microsoft.com/office/officeart/2005/8/layout/cycle2"/>
    <dgm:cxn modelId="{78CC1C05-7D3C-4A22-BFFC-A1B69425AA4F}" type="presOf" srcId="{44573333-C2CE-4DB3-883F-1F6882C7A170}" destId="{8C043AF6-57CE-4D7D-AA09-ECE2314D0E7F}" srcOrd="1" destOrd="0" presId="urn:microsoft.com/office/officeart/2005/8/layout/cycle2"/>
    <dgm:cxn modelId="{C2DB5E6C-9CAB-44F7-8F46-63D60CF9E6DB}" type="presOf" srcId="{A9912EF1-6EDF-4D11-B3CA-8D3CB62BEFF1}" destId="{6D7E9576-CC62-4601-BA14-9A49E29C2178}" srcOrd="0" destOrd="0" presId="urn:microsoft.com/office/officeart/2005/8/layout/cycle2"/>
    <dgm:cxn modelId="{A3A7EAB8-E66B-4C9A-9639-6DAC7E0BCF49}" type="presOf" srcId="{A9912EF1-6EDF-4D11-B3CA-8D3CB62BEFF1}" destId="{F96FA603-3CA1-4777-B50D-23FFE4443B09}" srcOrd="1" destOrd="0" presId="urn:microsoft.com/office/officeart/2005/8/layout/cycle2"/>
    <dgm:cxn modelId="{A29650F3-79F6-45B8-81A3-316145AD991D}" srcId="{33C02D86-58E7-49A5-AB26-797BAE59757A}" destId="{CAD2DB51-C297-4241-B816-EAFEA94A6B8E}" srcOrd="4" destOrd="0" parTransId="{D3298B9D-1A75-4683-915C-2B4B8D9CFE26}" sibTransId="{704C073B-E3D1-49F6-9108-2A477C380CC2}"/>
    <dgm:cxn modelId="{7A6130E7-23C7-4B61-BF90-664ED0C93044}" type="presOf" srcId="{C6681306-2ED7-49CC-B764-BD012A99F7DD}" destId="{CBBDFE0D-9F34-4726-A51E-E4B5DE1F1DFD}" srcOrd="0" destOrd="0" presId="urn:microsoft.com/office/officeart/2005/8/layout/cycle2"/>
    <dgm:cxn modelId="{069772FC-C0E4-4091-9EA4-61AFC40DA1F5}" srcId="{33C02D86-58E7-49A5-AB26-797BAE59757A}" destId="{DDF848CC-A072-4519-B2AC-5B084F9E069D}" srcOrd="2" destOrd="0" parTransId="{F57365D4-8F41-4EAD-9270-54F86A37A123}" sibTransId="{44573333-C2CE-4DB3-883F-1F6882C7A170}"/>
    <dgm:cxn modelId="{0A8F3100-D604-4325-AC95-82EBFB097519}" type="presOf" srcId="{5E2E324D-A803-4204-BD25-777E49F7766F}" destId="{FD7FFEE0-6FEE-4301-BC6F-385841663E78}" srcOrd="0" destOrd="0" presId="urn:microsoft.com/office/officeart/2005/8/layout/cycle2"/>
    <dgm:cxn modelId="{CFB03BAD-AD98-4F9A-B57C-39CA9FA0D20E}" type="presOf" srcId="{6F840B7E-0164-4B90-A8D1-EFF803BE8C87}" destId="{398FD252-B825-45B6-929D-5F1D8EBAEA90}" srcOrd="0" destOrd="0" presId="urn:microsoft.com/office/officeart/2005/8/layout/cycle2"/>
    <dgm:cxn modelId="{753A6A6E-FC8A-4B1A-B99F-B5880D07F35F}" type="presOf" srcId="{33C02D86-58E7-49A5-AB26-797BAE59757A}" destId="{03009DE0-C5B6-417C-A37F-BEF8897662FB}" srcOrd="0" destOrd="0" presId="urn:microsoft.com/office/officeart/2005/8/layout/cycle2"/>
    <dgm:cxn modelId="{1B298B5C-6518-45AE-991D-7E18AAC682D6}" srcId="{33C02D86-58E7-49A5-AB26-797BAE59757A}" destId="{F71D5ED2-D184-4373-B9E3-F35D56ED8985}" srcOrd="1" destOrd="0" parTransId="{6351984A-4FE5-4D25-A3AD-B4F9050E900A}" sibTransId="{C6681306-2ED7-49CC-B764-BD012A99F7DD}"/>
    <dgm:cxn modelId="{C9F8C34D-F6B8-4AE2-83B6-D64B38FFAAB3}" type="presOf" srcId="{DDF848CC-A072-4519-B2AC-5B084F9E069D}" destId="{85BB7BCE-38B2-4758-964D-F001792C9865}" srcOrd="0" destOrd="0" presId="urn:microsoft.com/office/officeart/2005/8/layout/cycle2"/>
    <dgm:cxn modelId="{970205C4-49CD-441C-A36E-6D157E39F51E}" type="presOf" srcId="{704C073B-E3D1-49F6-9108-2A477C380CC2}" destId="{98A247F7-0730-466F-B8EF-7152F5CDBD9A}" srcOrd="1" destOrd="0" presId="urn:microsoft.com/office/officeart/2005/8/layout/cycle2"/>
    <dgm:cxn modelId="{94A07134-AC55-4753-8B15-8785DD7012E6}" type="presOf" srcId="{C6681306-2ED7-49CC-B764-BD012A99F7DD}" destId="{CF10F48B-9E24-4EA0-A33C-E18F4AEF1966}" srcOrd="1" destOrd="0" presId="urn:microsoft.com/office/officeart/2005/8/layout/cycle2"/>
    <dgm:cxn modelId="{D649AEC7-83FA-43DE-A986-4FC1B32F4859}" type="presOf" srcId="{6F840B7E-0164-4B90-A8D1-EFF803BE8C87}" destId="{07DB2941-B168-4F1E-A249-FB5872BB8FB9}" srcOrd="1" destOrd="0" presId="urn:microsoft.com/office/officeart/2005/8/layout/cycle2"/>
    <dgm:cxn modelId="{705C04C5-E59E-4061-8E72-F8E5B69738F9}" type="presOf" srcId="{CAD2DB51-C297-4241-B816-EAFEA94A6B8E}" destId="{AFE8BC1C-0D00-4F71-857A-1662E8562BCC}" srcOrd="0" destOrd="0" presId="urn:microsoft.com/office/officeart/2005/8/layout/cycle2"/>
    <dgm:cxn modelId="{368F5A2F-6637-44AE-AE8C-30735F89F5D5}" type="presOf" srcId="{704C073B-E3D1-49F6-9108-2A477C380CC2}" destId="{55840B6B-BC64-444C-A0D9-D647FF5CCB7D}" srcOrd="0" destOrd="0" presId="urn:microsoft.com/office/officeart/2005/8/layout/cycle2"/>
    <dgm:cxn modelId="{9B8BF0CA-0542-4EBA-A225-C6827EB7809F}" srcId="{33C02D86-58E7-49A5-AB26-797BAE59757A}" destId="{AEB21D54-D33D-4DD6-90D1-6B8B332F71DD}" srcOrd="0" destOrd="0" parTransId="{0871C1CF-D168-41DF-9DF6-50AD70C6D569}" sibTransId="{A9912EF1-6EDF-4D11-B3CA-8D3CB62BEFF1}"/>
    <dgm:cxn modelId="{14E260C0-7FF8-41BD-A6EA-4A969C545ED1}" type="presParOf" srcId="{03009DE0-C5B6-417C-A37F-BEF8897662FB}" destId="{910D7AB7-8D3B-41B5-B6D8-173FFA6DE79B}" srcOrd="0" destOrd="0" presId="urn:microsoft.com/office/officeart/2005/8/layout/cycle2"/>
    <dgm:cxn modelId="{B7290638-DD75-4ACE-91DF-F3E22E40CA7D}" type="presParOf" srcId="{03009DE0-C5B6-417C-A37F-BEF8897662FB}" destId="{6D7E9576-CC62-4601-BA14-9A49E29C2178}" srcOrd="1" destOrd="0" presId="urn:microsoft.com/office/officeart/2005/8/layout/cycle2"/>
    <dgm:cxn modelId="{DE3052A4-2128-43AE-AE6C-31FDB4DA2735}" type="presParOf" srcId="{6D7E9576-CC62-4601-BA14-9A49E29C2178}" destId="{F96FA603-3CA1-4777-B50D-23FFE4443B09}" srcOrd="0" destOrd="0" presId="urn:microsoft.com/office/officeart/2005/8/layout/cycle2"/>
    <dgm:cxn modelId="{EA4FEDEF-57DC-466E-82D3-C16127118201}" type="presParOf" srcId="{03009DE0-C5B6-417C-A37F-BEF8897662FB}" destId="{A9C1AB98-81A4-42A8-8EA6-CA02DCD0619C}" srcOrd="2" destOrd="0" presId="urn:microsoft.com/office/officeart/2005/8/layout/cycle2"/>
    <dgm:cxn modelId="{2109A10A-3FA2-4608-9D00-0C651C8511EA}" type="presParOf" srcId="{03009DE0-C5B6-417C-A37F-BEF8897662FB}" destId="{CBBDFE0D-9F34-4726-A51E-E4B5DE1F1DFD}" srcOrd="3" destOrd="0" presId="urn:microsoft.com/office/officeart/2005/8/layout/cycle2"/>
    <dgm:cxn modelId="{DB2571DC-D275-44C2-9A33-45CEFDA06568}" type="presParOf" srcId="{CBBDFE0D-9F34-4726-A51E-E4B5DE1F1DFD}" destId="{CF10F48B-9E24-4EA0-A33C-E18F4AEF1966}" srcOrd="0" destOrd="0" presId="urn:microsoft.com/office/officeart/2005/8/layout/cycle2"/>
    <dgm:cxn modelId="{6266F2DA-5015-40C9-9F09-B96EDA4BC52E}" type="presParOf" srcId="{03009DE0-C5B6-417C-A37F-BEF8897662FB}" destId="{85BB7BCE-38B2-4758-964D-F001792C9865}" srcOrd="4" destOrd="0" presId="urn:microsoft.com/office/officeart/2005/8/layout/cycle2"/>
    <dgm:cxn modelId="{3B32AB2B-AE7C-4845-9A19-9E37A44EDAA0}" type="presParOf" srcId="{03009DE0-C5B6-417C-A37F-BEF8897662FB}" destId="{A0F6C0AB-F4BD-4D5D-9CC5-281F79DE14E7}" srcOrd="5" destOrd="0" presId="urn:microsoft.com/office/officeart/2005/8/layout/cycle2"/>
    <dgm:cxn modelId="{FF03CBE7-4D14-4C22-84E4-0CB689A313E0}" type="presParOf" srcId="{A0F6C0AB-F4BD-4D5D-9CC5-281F79DE14E7}" destId="{8C043AF6-57CE-4D7D-AA09-ECE2314D0E7F}" srcOrd="0" destOrd="0" presId="urn:microsoft.com/office/officeart/2005/8/layout/cycle2"/>
    <dgm:cxn modelId="{C8B8F2EF-C8AE-42C6-9A4A-D12CBD7C1FD6}" type="presParOf" srcId="{03009DE0-C5B6-417C-A37F-BEF8897662FB}" destId="{FD7FFEE0-6FEE-4301-BC6F-385841663E78}" srcOrd="6" destOrd="0" presId="urn:microsoft.com/office/officeart/2005/8/layout/cycle2"/>
    <dgm:cxn modelId="{86EDAC7F-277C-43A7-810C-8C08155D0C24}" type="presParOf" srcId="{03009DE0-C5B6-417C-A37F-BEF8897662FB}" destId="{398FD252-B825-45B6-929D-5F1D8EBAEA90}" srcOrd="7" destOrd="0" presId="urn:microsoft.com/office/officeart/2005/8/layout/cycle2"/>
    <dgm:cxn modelId="{6542B9EF-5F91-45EE-80DC-C29B9E122FB2}" type="presParOf" srcId="{398FD252-B825-45B6-929D-5F1D8EBAEA90}" destId="{07DB2941-B168-4F1E-A249-FB5872BB8FB9}" srcOrd="0" destOrd="0" presId="urn:microsoft.com/office/officeart/2005/8/layout/cycle2"/>
    <dgm:cxn modelId="{0FD2679A-2AD9-4DD0-B01A-CD770476F591}" type="presParOf" srcId="{03009DE0-C5B6-417C-A37F-BEF8897662FB}" destId="{AFE8BC1C-0D00-4F71-857A-1662E8562BCC}" srcOrd="8" destOrd="0" presId="urn:microsoft.com/office/officeart/2005/8/layout/cycle2"/>
    <dgm:cxn modelId="{86FEBCBB-EF18-41A2-B1E2-2CF4E01E8F37}" type="presParOf" srcId="{03009DE0-C5B6-417C-A37F-BEF8897662FB}" destId="{55840B6B-BC64-444C-A0D9-D647FF5CCB7D}" srcOrd="9" destOrd="0" presId="urn:microsoft.com/office/officeart/2005/8/layout/cycle2"/>
    <dgm:cxn modelId="{832C828E-B669-41C4-ABC4-C577B98D5566}" type="presParOf" srcId="{55840B6B-BC64-444C-A0D9-D647FF5CCB7D}" destId="{98A247F7-0730-466F-B8EF-7152F5CDBD9A}"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CAC635-E532-4E59-8A14-62B68A8812B5}" type="doc">
      <dgm:prSet loTypeId="urn:microsoft.com/office/officeart/2005/8/layout/vList5" loCatId="list" qsTypeId="urn:microsoft.com/office/officeart/2005/8/quickstyle/simple1" qsCatId="simple" csTypeId="urn:microsoft.com/office/officeart/2005/8/colors/colorful5" csCatId="colorful" phldr="1"/>
      <dgm:spPr/>
      <dgm:t>
        <a:bodyPr/>
        <a:lstStyle/>
        <a:p>
          <a:pPr rtl="1"/>
          <a:endParaRPr lang="ar-SA"/>
        </a:p>
      </dgm:t>
    </dgm:pt>
    <dgm:pt modelId="{B961DAAD-0105-4BDB-A228-79E7D824B829}">
      <dgm:prSet phldrT="[نص]"/>
      <dgm:spPr/>
      <dgm:t>
        <a:bodyPr/>
        <a:lstStyle/>
        <a:p>
          <a:pPr rtl="1"/>
          <a:r>
            <a:rPr lang="ar-SA"/>
            <a:t>طلاقة المعاني أو الطلاقة الفكرية</a:t>
          </a:r>
        </a:p>
      </dgm:t>
    </dgm:pt>
    <dgm:pt modelId="{3158C59E-A772-459C-A352-2A8578FA1392}" type="parTrans" cxnId="{9026CD16-0B8B-44DA-9E0B-538965E01B53}">
      <dgm:prSet/>
      <dgm:spPr/>
      <dgm:t>
        <a:bodyPr/>
        <a:lstStyle/>
        <a:p>
          <a:pPr rtl="1"/>
          <a:endParaRPr lang="ar-SA"/>
        </a:p>
      </dgm:t>
    </dgm:pt>
    <dgm:pt modelId="{58CCE8B4-8E89-49AC-B1FE-629EF3D7C438}" type="sibTrans" cxnId="{9026CD16-0B8B-44DA-9E0B-538965E01B53}">
      <dgm:prSet/>
      <dgm:spPr/>
      <dgm:t>
        <a:bodyPr/>
        <a:lstStyle/>
        <a:p>
          <a:pPr rtl="1"/>
          <a:endParaRPr lang="ar-SA"/>
        </a:p>
      </dgm:t>
    </dgm:pt>
    <dgm:pt modelId="{856660E3-50E2-40BC-A334-3FC812C065E1}">
      <dgm:prSet phldrT="[نص]"/>
      <dgm:spPr/>
      <dgm:t>
        <a:bodyPr/>
        <a:lstStyle/>
        <a:p>
          <a:pPr rtl="1"/>
          <a:r>
            <a:rPr lang="ar-SA"/>
            <a:t>طلاقة الأشكال</a:t>
          </a:r>
        </a:p>
      </dgm:t>
    </dgm:pt>
    <dgm:pt modelId="{F5853682-FDF5-4B14-9131-5BA0DB204C87}" type="parTrans" cxnId="{EFA32413-788F-4D59-BD92-0CE9FF2C4C45}">
      <dgm:prSet/>
      <dgm:spPr/>
      <dgm:t>
        <a:bodyPr/>
        <a:lstStyle/>
        <a:p>
          <a:pPr rtl="1"/>
          <a:endParaRPr lang="ar-SA"/>
        </a:p>
      </dgm:t>
    </dgm:pt>
    <dgm:pt modelId="{254B04FC-E0F2-43C8-9354-1EE51A4F2738}" type="sibTrans" cxnId="{EFA32413-788F-4D59-BD92-0CE9FF2C4C45}">
      <dgm:prSet/>
      <dgm:spPr/>
      <dgm:t>
        <a:bodyPr/>
        <a:lstStyle/>
        <a:p>
          <a:pPr rtl="1"/>
          <a:endParaRPr lang="ar-SA"/>
        </a:p>
      </dgm:t>
    </dgm:pt>
    <dgm:pt modelId="{2F27A668-3FFA-4679-A50A-0D932961FE52}">
      <dgm:prSet phldrT="[نص]"/>
      <dgm:spPr/>
      <dgm:t>
        <a:bodyPr/>
        <a:lstStyle/>
        <a:p>
          <a:pPr rtl="1"/>
          <a:r>
            <a:rPr lang="ar-SA"/>
            <a:t>الطلاقة اللفظية أو طلاقة الكلمات</a:t>
          </a:r>
        </a:p>
      </dgm:t>
    </dgm:pt>
    <dgm:pt modelId="{83C03101-B0F7-4B58-9A28-44E5745023A9}" type="sibTrans" cxnId="{C77FE133-0869-4833-837C-9E8CC7612029}">
      <dgm:prSet/>
      <dgm:spPr/>
      <dgm:t>
        <a:bodyPr/>
        <a:lstStyle/>
        <a:p>
          <a:pPr rtl="1"/>
          <a:endParaRPr lang="ar-SA"/>
        </a:p>
      </dgm:t>
    </dgm:pt>
    <dgm:pt modelId="{C4B8D6B5-185C-4E5E-9CA8-74D3D398E730}" type="parTrans" cxnId="{C77FE133-0869-4833-837C-9E8CC7612029}">
      <dgm:prSet/>
      <dgm:spPr/>
      <dgm:t>
        <a:bodyPr/>
        <a:lstStyle/>
        <a:p>
          <a:pPr rtl="1"/>
          <a:endParaRPr lang="ar-SA"/>
        </a:p>
      </dgm:t>
    </dgm:pt>
    <dgm:pt modelId="{30EDCCAC-3B46-4490-A8AA-B3A6ADC74334}" type="pres">
      <dgm:prSet presAssocID="{A7CAC635-E532-4E59-8A14-62B68A8812B5}" presName="Name0" presStyleCnt="0">
        <dgm:presLayoutVars>
          <dgm:dir/>
          <dgm:animLvl val="lvl"/>
          <dgm:resizeHandles val="exact"/>
        </dgm:presLayoutVars>
      </dgm:prSet>
      <dgm:spPr/>
      <dgm:t>
        <a:bodyPr/>
        <a:lstStyle/>
        <a:p>
          <a:pPr rtl="1"/>
          <a:endParaRPr lang="ar-SA"/>
        </a:p>
      </dgm:t>
    </dgm:pt>
    <dgm:pt modelId="{217516A1-EAFB-4235-A509-892073B23CDC}" type="pres">
      <dgm:prSet presAssocID="{2F27A668-3FFA-4679-A50A-0D932961FE52}" presName="linNode" presStyleCnt="0"/>
      <dgm:spPr/>
    </dgm:pt>
    <dgm:pt modelId="{955DE432-63B1-4FA3-8965-324E0B5F336E}" type="pres">
      <dgm:prSet presAssocID="{2F27A668-3FFA-4679-A50A-0D932961FE52}" presName="parentText" presStyleLbl="node1" presStyleIdx="0" presStyleCnt="3">
        <dgm:presLayoutVars>
          <dgm:chMax val="1"/>
          <dgm:bulletEnabled val="1"/>
        </dgm:presLayoutVars>
      </dgm:prSet>
      <dgm:spPr/>
      <dgm:t>
        <a:bodyPr/>
        <a:lstStyle/>
        <a:p>
          <a:pPr rtl="1"/>
          <a:endParaRPr lang="ar-SA"/>
        </a:p>
      </dgm:t>
    </dgm:pt>
    <dgm:pt modelId="{662762A4-0074-4B3B-B2DB-496DEFC21846}" type="pres">
      <dgm:prSet presAssocID="{83C03101-B0F7-4B58-9A28-44E5745023A9}" presName="sp" presStyleCnt="0"/>
      <dgm:spPr/>
    </dgm:pt>
    <dgm:pt modelId="{7BABDCE8-49A2-45D7-99DC-FFA1ACADAE10}" type="pres">
      <dgm:prSet presAssocID="{B961DAAD-0105-4BDB-A228-79E7D824B829}" presName="linNode" presStyleCnt="0"/>
      <dgm:spPr/>
    </dgm:pt>
    <dgm:pt modelId="{D0B1B224-8836-4A74-9CBE-35BA98192239}" type="pres">
      <dgm:prSet presAssocID="{B961DAAD-0105-4BDB-A228-79E7D824B829}" presName="parentText" presStyleLbl="node1" presStyleIdx="1" presStyleCnt="3">
        <dgm:presLayoutVars>
          <dgm:chMax val="1"/>
          <dgm:bulletEnabled val="1"/>
        </dgm:presLayoutVars>
      </dgm:prSet>
      <dgm:spPr/>
      <dgm:t>
        <a:bodyPr/>
        <a:lstStyle/>
        <a:p>
          <a:pPr rtl="1"/>
          <a:endParaRPr lang="ar-SA"/>
        </a:p>
      </dgm:t>
    </dgm:pt>
    <dgm:pt modelId="{543CFB7F-4C86-4585-817D-96C273A50113}" type="pres">
      <dgm:prSet presAssocID="{58CCE8B4-8E89-49AC-B1FE-629EF3D7C438}" presName="sp" presStyleCnt="0"/>
      <dgm:spPr/>
    </dgm:pt>
    <dgm:pt modelId="{4486E1E5-6F83-4E46-BC18-FB286DA047C7}" type="pres">
      <dgm:prSet presAssocID="{856660E3-50E2-40BC-A334-3FC812C065E1}" presName="linNode" presStyleCnt="0"/>
      <dgm:spPr/>
    </dgm:pt>
    <dgm:pt modelId="{CB0AFE65-C5D6-4EF0-A341-13EA910D8973}" type="pres">
      <dgm:prSet presAssocID="{856660E3-50E2-40BC-A334-3FC812C065E1}" presName="parentText" presStyleLbl="node1" presStyleIdx="2" presStyleCnt="3">
        <dgm:presLayoutVars>
          <dgm:chMax val="1"/>
          <dgm:bulletEnabled val="1"/>
        </dgm:presLayoutVars>
      </dgm:prSet>
      <dgm:spPr/>
      <dgm:t>
        <a:bodyPr/>
        <a:lstStyle/>
        <a:p>
          <a:pPr rtl="1"/>
          <a:endParaRPr lang="ar-SA"/>
        </a:p>
      </dgm:t>
    </dgm:pt>
  </dgm:ptLst>
  <dgm:cxnLst>
    <dgm:cxn modelId="{91AF95B6-D8D1-4609-92C5-CB0FDA4A3BD1}" type="presOf" srcId="{B961DAAD-0105-4BDB-A228-79E7D824B829}" destId="{D0B1B224-8836-4A74-9CBE-35BA98192239}" srcOrd="0" destOrd="0" presId="urn:microsoft.com/office/officeart/2005/8/layout/vList5"/>
    <dgm:cxn modelId="{F6C143BC-6B8D-420C-B87B-794C2CF69DEB}" type="presOf" srcId="{2F27A668-3FFA-4679-A50A-0D932961FE52}" destId="{955DE432-63B1-4FA3-8965-324E0B5F336E}" srcOrd="0" destOrd="0" presId="urn:microsoft.com/office/officeart/2005/8/layout/vList5"/>
    <dgm:cxn modelId="{9026CD16-0B8B-44DA-9E0B-538965E01B53}" srcId="{A7CAC635-E532-4E59-8A14-62B68A8812B5}" destId="{B961DAAD-0105-4BDB-A228-79E7D824B829}" srcOrd="1" destOrd="0" parTransId="{3158C59E-A772-459C-A352-2A8578FA1392}" sibTransId="{58CCE8B4-8E89-49AC-B1FE-629EF3D7C438}"/>
    <dgm:cxn modelId="{EFA32413-788F-4D59-BD92-0CE9FF2C4C45}" srcId="{A7CAC635-E532-4E59-8A14-62B68A8812B5}" destId="{856660E3-50E2-40BC-A334-3FC812C065E1}" srcOrd="2" destOrd="0" parTransId="{F5853682-FDF5-4B14-9131-5BA0DB204C87}" sibTransId="{254B04FC-E0F2-43C8-9354-1EE51A4F2738}"/>
    <dgm:cxn modelId="{4AA07AC3-DCA0-415D-B645-0A5A416E61EB}" type="presOf" srcId="{A7CAC635-E532-4E59-8A14-62B68A8812B5}" destId="{30EDCCAC-3B46-4490-A8AA-B3A6ADC74334}" srcOrd="0" destOrd="0" presId="urn:microsoft.com/office/officeart/2005/8/layout/vList5"/>
    <dgm:cxn modelId="{C77FE133-0869-4833-837C-9E8CC7612029}" srcId="{A7CAC635-E532-4E59-8A14-62B68A8812B5}" destId="{2F27A668-3FFA-4679-A50A-0D932961FE52}" srcOrd="0" destOrd="0" parTransId="{C4B8D6B5-185C-4E5E-9CA8-74D3D398E730}" sibTransId="{83C03101-B0F7-4B58-9A28-44E5745023A9}"/>
    <dgm:cxn modelId="{23CE0666-8202-493C-85D3-AC7B35671B44}" type="presOf" srcId="{856660E3-50E2-40BC-A334-3FC812C065E1}" destId="{CB0AFE65-C5D6-4EF0-A341-13EA910D8973}" srcOrd="0" destOrd="0" presId="urn:microsoft.com/office/officeart/2005/8/layout/vList5"/>
    <dgm:cxn modelId="{F1CC3F42-AB1C-456D-A604-2ABCF98AC437}" type="presParOf" srcId="{30EDCCAC-3B46-4490-A8AA-B3A6ADC74334}" destId="{217516A1-EAFB-4235-A509-892073B23CDC}" srcOrd="0" destOrd="0" presId="urn:microsoft.com/office/officeart/2005/8/layout/vList5"/>
    <dgm:cxn modelId="{9EBC8773-B585-4118-B76A-2265E75CA40A}" type="presParOf" srcId="{217516A1-EAFB-4235-A509-892073B23CDC}" destId="{955DE432-63B1-4FA3-8965-324E0B5F336E}" srcOrd="0" destOrd="0" presId="urn:microsoft.com/office/officeart/2005/8/layout/vList5"/>
    <dgm:cxn modelId="{FBFAA4F9-8E60-4616-AFBC-FF4792C7CEBA}" type="presParOf" srcId="{30EDCCAC-3B46-4490-A8AA-B3A6ADC74334}" destId="{662762A4-0074-4B3B-B2DB-496DEFC21846}" srcOrd="1" destOrd="0" presId="urn:microsoft.com/office/officeart/2005/8/layout/vList5"/>
    <dgm:cxn modelId="{F4B97137-3811-482F-9601-627557B361B6}" type="presParOf" srcId="{30EDCCAC-3B46-4490-A8AA-B3A6ADC74334}" destId="{7BABDCE8-49A2-45D7-99DC-FFA1ACADAE10}" srcOrd="2" destOrd="0" presId="urn:microsoft.com/office/officeart/2005/8/layout/vList5"/>
    <dgm:cxn modelId="{09BE56B7-DCAF-4286-96CA-11FECDDB7EB5}" type="presParOf" srcId="{7BABDCE8-49A2-45D7-99DC-FFA1ACADAE10}" destId="{D0B1B224-8836-4A74-9CBE-35BA98192239}" srcOrd="0" destOrd="0" presId="urn:microsoft.com/office/officeart/2005/8/layout/vList5"/>
    <dgm:cxn modelId="{9349C56A-4124-46F0-BCF7-0BA06E0FF14A}" type="presParOf" srcId="{30EDCCAC-3B46-4490-A8AA-B3A6ADC74334}" destId="{543CFB7F-4C86-4585-817D-96C273A50113}" srcOrd="3" destOrd="0" presId="urn:microsoft.com/office/officeart/2005/8/layout/vList5"/>
    <dgm:cxn modelId="{FC000E6C-3FD5-435A-A7FE-506EFD47E3BD}" type="presParOf" srcId="{30EDCCAC-3B46-4490-A8AA-B3A6ADC74334}" destId="{4486E1E5-6F83-4E46-BC18-FB286DA047C7}" srcOrd="4" destOrd="0" presId="urn:microsoft.com/office/officeart/2005/8/layout/vList5"/>
    <dgm:cxn modelId="{E5FA76A6-7BFE-4ABC-8C1A-2EE082F01A2B}" type="presParOf" srcId="{4486E1E5-6F83-4E46-BC18-FB286DA047C7}" destId="{CB0AFE65-C5D6-4EF0-A341-13EA910D8973}"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10D7AB7-8D3B-41B5-B6D8-173FFA6DE79B}">
      <dsp:nvSpPr>
        <dsp:cNvPr id="0" name=""/>
        <dsp:cNvSpPr/>
      </dsp:nvSpPr>
      <dsp:spPr>
        <a:xfrm>
          <a:off x="2770420" y="-174363"/>
          <a:ext cx="1878774" cy="193470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1">
            <a:lnSpc>
              <a:spcPct val="90000"/>
            </a:lnSpc>
            <a:spcBef>
              <a:spcPct val="0"/>
            </a:spcBef>
            <a:spcAft>
              <a:spcPct val="35000"/>
            </a:spcAft>
          </a:pPr>
          <a:r>
            <a:rPr lang="ar-SA" sz="2800" kern="1200"/>
            <a:t>الطلاقة</a:t>
          </a:r>
        </a:p>
      </dsp:txBody>
      <dsp:txXfrm>
        <a:off x="2770420" y="-174363"/>
        <a:ext cx="1878774" cy="1934705"/>
      </dsp:txXfrm>
    </dsp:sp>
    <dsp:sp modelId="{6D7E9576-CC62-4601-BA14-9A49E29C2178}">
      <dsp:nvSpPr>
        <dsp:cNvPr id="0" name=""/>
        <dsp:cNvSpPr/>
      </dsp:nvSpPr>
      <dsp:spPr>
        <a:xfrm rot="2160000">
          <a:off x="4523429" y="1200413"/>
          <a:ext cx="191607" cy="5066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2160000">
        <a:off x="4523429" y="1200413"/>
        <a:ext cx="191607" cy="506624"/>
      </dsp:txXfrm>
    </dsp:sp>
    <dsp:sp modelId="{A9C1AB98-81A4-42A8-8EA6-CA02DCD0619C}">
      <dsp:nvSpPr>
        <dsp:cNvPr id="0" name=""/>
        <dsp:cNvSpPr/>
      </dsp:nvSpPr>
      <dsp:spPr>
        <a:xfrm>
          <a:off x="4608428" y="1136729"/>
          <a:ext cx="1846785" cy="19600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kern="1200"/>
            <a:t>المرونة</a:t>
          </a:r>
        </a:p>
      </dsp:txBody>
      <dsp:txXfrm>
        <a:off x="4608428" y="1136729"/>
        <a:ext cx="1846785" cy="1960059"/>
      </dsp:txXfrm>
    </dsp:sp>
    <dsp:sp modelId="{CBBDFE0D-9F34-4726-A51E-E4B5DE1F1DFD}">
      <dsp:nvSpPr>
        <dsp:cNvPr id="0" name=""/>
        <dsp:cNvSpPr/>
      </dsp:nvSpPr>
      <dsp:spPr>
        <a:xfrm rot="6480000">
          <a:off x="5064319" y="2975015"/>
          <a:ext cx="212661" cy="5066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6480000">
        <a:off x="5064319" y="2975015"/>
        <a:ext cx="212661" cy="506624"/>
      </dsp:txXfrm>
    </dsp:sp>
    <dsp:sp modelId="{85BB7BCE-38B2-4758-964D-F001792C9865}">
      <dsp:nvSpPr>
        <dsp:cNvPr id="0" name=""/>
        <dsp:cNvSpPr/>
      </dsp:nvSpPr>
      <dsp:spPr>
        <a:xfrm>
          <a:off x="3925893" y="3385250"/>
          <a:ext cx="1819960" cy="174682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rtl="1">
            <a:lnSpc>
              <a:spcPct val="90000"/>
            </a:lnSpc>
            <a:spcBef>
              <a:spcPct val="0"/>
            </a:spcBef>
            <a:spcAft>
              <a:spcPct val="35000"/>
            </a:spcAft>
          </a:pPr>
          <a:r>
            <a:rPr lang="ar-SA" sz="3100" kern="1200"/>
            <a:t>الأصالة</a:t>
          </a:r>
        </a:p>
      </dsp:txBody>
      <dsp:txXfrm>
        <a:off x="3925893" y="3385250"/>
        <a:ext cx="1819960" cy="1746826"/>
      </dsp:txXfrm>
    </dsp:sp>
    <dsp:sp modelId="{A0F6C0AB-F4BD-4D5D-9CC5-281F79DE14E7}">
      <dsp:nvSpPr>
        <dsp:cNvPr id="0" name=""/>
        <dsp:cNvSpPr/>
      </dsp:nvSpPr>
      <dsp:spPr>
        <a:xfrm rot="10800000">
          <a:off x="3647215" y="4005351"/>
          <a:ext cx="196932" cy="5066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10800000">
        <a:off x="3647215" y="4005351"/>
        <a:ext cx="196932" cy="506624"/>
      </dsp:txXfrm>
    </dsp:sp>
    <dsp:sp modelId="{FD7FFEE0-6FEE-4301-BC6F-385841663E78}">
      <dsp:nvSpPr>
        <dsp:cNvPr id="0" name=""/>
        <dsp:cNvSpPr/>
      </dsp:nvSpPr>
      <dsp:spPr>
        <a:xfrm>
          <a:off x="1613161" y="3374412"/>
          <a:ext cx="1941160" cy="176850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rtl="1">
            <a:lnSpc>
              <a:spcPct val="90000"/>
            </a:lnSpc>
            <a:spcBef>
              <a:spcPct val="0"/>
            </a:spcBef>
            <a:spcAft>
              <a:spcPct val="35000"/>
            </a:spcAft>
          </a:pPr>
          <a:r>
            <a:rPr lang="ar-SA" sz="3100" kern="1200"/>
            <a:t>الإفاضة</a:t>
          </a:r>
        </a:p>
      </dsp:txBody>
      <dsp:txXfrm>
        <a:off x="1613161" y="3374412"/>
        <a:ext cx="1941160" cy="1768502"/>
      </dsp:txXfrm>
    </dsp:sp>
    <dsp:sp modelId="{398FD252-B825-45B6-929D-5F1D8EBAEA90}">
      <dsp:nvSpPr>
        <dsp:cNvPr id="0" name=""/>
        <dsp:cNvSpPr/>
      </dsp:nvSpPr>
      <dsp:spPr>
        <a:xfrm rot="15120000">
          <a:off x="2126526" y="2955428"/>
          <a:ext cx="232149" cy="5066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15120000">
        <a:off x="2126526" y="2955428"/>
        <a:ext cx="232149" cy="506624"/>
      </dsp:txXfrm>
    </dsp:sp>
    <dsp:sp modelId="{AFE8BC1C-0D00-4F71-857A-1662E8562BCC}">
      <dsp:nvSpPr>
        <dsp:cNvPr id="0" name=""/>
        <dsp:cNvSpPr/>
      </dsp:nvSpPr>
      <dsp:spPr>
        <a:xfrm>
          <a:off x="961610" y="1194537"/>
          <a:ext cx="1852369" cy="18444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rtl="1">
            <a:lnSpc>
              <a:spcPct val="90000"/>
            </a:lnSpc>
            <a:spcBef>
              <a:spcPct val="0"/>
            </a:spcBef>
            <a:spcAft>
              <a:spcPct val="35000"/>
            </a:spcAft>
          </a:pPr>
          <a:r>
            <a:rPr lang="ar-SA" sz="3100" kern="1200"/>
            <a:t>الحساسية المشكلات</a:t>
          </a:r>
        </a:p>
      </dsp:txBody>
      <dsp:txXfrm>
        <a:off x="961610" y="1194537"/>
        <a:ext cx="1852369" cy="1844444"/>
      </dsp:txXfrm>
    </dsp:sp>
    <dsp:sp modelId="{55840B6B-BC64-444C-A0D9-D647FF5CCB7D}">
      <dsp:nvSpPr>
        <dsp:cNvPr id="0" name=""/>
        <dsp:cNvSpPr/>
      </dsp:nvSpPr>
      <dsp:spPr>
        <a:xfrm rot="19440000">
          <a:off x="2684199" y="1211942"/>
          <a:ext cx="200630" cy="5066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rtl="1">
            <a:lnSpc>
              <a:spcPct val="90000"/>
            </a:lnSpc>
            <a:spcBef>
              <a:spcPct val="0"/>
            </a:spcBef>
            <a:spcAft>
              <a:spcPct val="35000"/>
            </a:spcAft>
          </a:pPr>
          <a:endParaRPr lang="ar-SA" sz="2300" kern="1200"/>
        </a:p>
      </dsp:txBody>
      <dsp:txXfrm rot="19440000">
        <a:off x="2684199" y="1211942"/>
        <a:ext cx="200630" cy="50662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5DE432-63B1-4FA3-8965-324E0B5F336E}">
      <dsp:nvSpPr>
        <dsp:cNvPr id="0" name=""/>
        <dsp:cNvSpPr/>
      </dsp:nvSpPr>
      <dsp:spPr>
        <a:xfrm>
          <a:off x="2258170" y="2637"/>
          <a:ext cx="2540442" cy="174042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1">
            <a:lnSpc>
              <a:spcPct val="90000"/>
            </a:lnSpc>
            <a:spcBef>
              <a:spcPct val="0"/>
            </a:spcBef>
            <a:spcAft>
              <a:spcPct val="35000"/>
            </a:spcAft>
          </a:pPr>
          <a:r>
            <a:rPr lang="ar-SA" sz="3600" kern="1200"/>
            <a:t>الطلاقة اللفظية أو طلاقة الكلمات</a:t>
          </a:r>
        </a:p>
      </dsp:txBody>
      <dsp:txXfrm>
        <a:off x="2258170" y="2637"/>
        <a:ext cx="2540442" cy="1740427"/>
      </dsp:txXfrm>
    </dsp:sp>
    <dsp:sp modelId="{D0B1B224-8836-4A74-9CBE-35BA98192239}">
      <dsp:nvSpPr>
        <dsp:cNvPr id="0" name=""/>
        <dsp:cNvSpPr/>
      </dsp:nvSpPr>
      <dsp:spPr>
        <a:xfrm>
          <a:off x="2258170" y="1830086"/>
          <a:ext cx="2540442" cy="1740427"/>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1">
            <a:lnSpc>
              <a:spcPct val="90000"/>
            </a:lnSpc>
            <a:spcBef>
              <a:spcPct val="0"/>
            </a:spcBef>
            <a:spcAft>
              <a:spcPct val="35000"/>
            </a:spcAft>
          </a:pPr>
          <a:r>
            <a:rPr lang="ar-SA" sz="3600" kern="1200"/>
            <a:t>طلاقة المعاني أو الطلاقة الفكرية</a:t>
          </a:r>
        </a:p>
      </dsp:txBody>
      <dsp:txXfrm>
        <a:off x="2258170" y="1830086"/>
        <a:ext cx="2540442" cy="1740427"/>
      </dsp:txXfrm>
    </dsp:sp>
    <dsp:sp modelId="{CB0AFE65-C5D6-4EF0-A341-13EA910D8973}">
      <dsp:nvSpPr>
        <dsp:cNvPr id="0" name=""/>
        <dsp:cNvSpPr/>
      </dsp:nvSpPr>
      <dsp:spPr>
        <a:xfrm>
          <a:off x="2258170" y="3657535"/>
          <a:ext cx="2540442" cy="1740427"/>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1">
            <a:lnSpc>
              <a:spcPct val="90000"/>
            </a:lnSpc>
            <a:spcBef>
              <a:spcPct val="0"/>
            </a:spcBef>
            <a:spcAft>
              <a:spcPct val="35000"/>
            </a:spcAft>
          </a:pPr>
          <a:r>
            <a:rPr lang="ar-SA" sz="3600" kern="1200"/>
            <a:t>طلاقة الأشكال</a:t>
          </a:r>
        </a:p>
      </dsp:txBody>
      <dsp:txXfrm>
        <a:off x="2258170" y="3657535"/>
        <a:ext cx="2540442" cy="174042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F93FB9FC-1AF0-4C9A-B6E6-FFC40ECFF588}" type="datetimeFigureOut">
              <a:rPr lang="ar-SA" smtClean="0"/>
              <a:pPr/>
              <a:t>24/03/33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F93FB9FC-1AF0-4C9A-B6E6-FFC40ECFF588}" type="datetimeFigureOut">
              <a:rPr lang="ar-SA" smtClean="0"/>
              <a:pPr/>
              <a:t>24/03/33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3FB9FC-1AF0-4C9A-B6E6-FFC40ECFF588}" type="datetimeFigureOut">
              <a:rPr lang="ar-SA" smtClean="0"/>
              <a:pPr/>
              <a:t>24/03/33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F93FB9FC-1AF0-4C9A-B6E6-FFC40ECFF588}" type="datetimeFigureOut">
              <a:rPr lang="ar-SA" smtClean="0"/>
              <a:pPr/>
              <a:t>24/03/33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F93FB9FC-1AF0-4C9A-B6E6-FFC40ECFF588}" type="datetimeFigureOut">
              <a:rPr lang="ar-SA" smtClean="0"/>
              <a:pPr/>
              <a:t>24/03/33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F93FB9FC-1AF0-4C9A-B6E6-FFC40ECFF588}" type="datetimeFigureOut">
              <a:rPr lang="ar-SA" smtClean="0"/>
              <a:pPr/>
              <a:t>24/03/33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3FB9FC-1AF0-4C9A-B6E6-FFC40ECFF588}" type="datetimeFigureOut">
              <a:rPr lang="ar-SA" smtClean="0"/>
              <a:pPr/>
              <a:t>24/03/33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3FB9FC-1AF0-4C9A-B6E6-FFC40ECFF588}" type="datetimeFigureOut">
              <a:rPr lang="ar-SA" smtClean="0"/>
              <a:pPr/>
              <a:t>24/03/33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3FB9FC-1AF0-4C9A-B6E6-FFC40ECFF588}" type="datetimeFigureOut">
              <a:rPr lang="ar-SA" smtClean="0"/>
              <a:pPr/>
              <a:t>24/03/33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F93FB9FC-1AF0-4C9A-B6E6-FFC40ECFF588}" type="datetimeFigureOut">
              <a:rPr lang="ar-SA" smtClean="0"/>
              <a:pPr/>
              <a:t>24/03/33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F93FB9FC-1AF0-4C9A-B6E6-FFC40ECFF588}" type="datetimeFigureOut">
              <a:rPr lang="ar-SA" smtClean="0"/>
              <a:pPr/>
              <a:t>24/03/33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ADFDDD-D799-4AEB-B98C-CB72336E6A5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93FB9FC-1AF0-4C9A-B6E6-FFC40ECFF588}" type="datetimeFigureOut">
              <a:rPr lang="ar-SA" smtClean="0"/>
              <a:pPr/>
              <a:t>24/03/33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FADFDDD-D799-4AEB-B98C-CB72336E6A5F}"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upload.illaftrain.co.uk/uploads/images/4b5gk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1475656" y="476672"/>
            <a:ext cx="6552728" cy="1569660"/>
          </a:xfrm>
          <a:prstGeom prst="rect">
            <a:avLst/>
          </a:prstGeom>
          <a:noFill/>
        </p:spPr>
        <p:txBody>
          <a:bodyPr wrap="square" rtlCol="1">
            <a:spAutoFit/>
          </a:bodyPr>
          <a:lstStyle/>
          <a:p>
            <a:pPr algn="ctr"/>
            <a:r>
              <a:rPr lang="ar-SA" sz="9600" dirty="0" smtClean="0">
                <a:solidFill>
                  <a:srgbClr val="0070C0"/>
                </a:solidFill>
                <a:effectLst>
                  <a:outerShdw blurRad="38100" dist="38100" dir="2700000" algn="tl">
                    <a:srgbClr val="000000">
                      <a:alpha val="43137"/>
                    </a:srgbClr>
                  </a:outerShdw>
                </a:effectLst>
              </a:rPr>
              <a:t>التفكير الإبداعي </a:t>
            </a:r>
            <a:endParaRPr lang="ar-SA" sz="9600" dirty="0">
              <a:solidFill>
                <a:srgbClr val="0070C0"/>
              </a:solidFill>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EA6B"/>
        </a:solidFill>
        <a:effectLst/>
      </p:bgPr>
    </p:bg>
    <p:spTree>
      <p:nvGrpSpPr>
        <p:cNvPr id="1" name=""/>
        <p:cNvGrpSpPr/>
        <p:nvPr/>
      </p:nvGrpSpPr>
      <p:grpSpPr>
        <a:xfrm>
          <a:off x="0" y="0"/>
          <a:ext cx="0" cy="0"/>
          <a:chOff x="0" y="0"/>
          <a:chExt cx="0" cy="0"/>
        </a:xfrm>
      </p:grpSpPr>
      <p:pic>
        <p:nvPicPr>
          <p:cNvPr id="4" name="Picture 3" descr="creative-thinking[1].png"/>
          <p:cNvPicPr>
            <a:picLocks noChangeAspect="1"/>
          </p:cNvPicPr>
          <p:nvPr/>
        </p:nvPicPr>
        <p:blipFill>
          <a:blip r:embed="rId2" cstate="print"/>
          <a:stretch>
            <a:fillRect/>
          </a:stretch>
        </p:blipFill>
        <p:spPr>
          <a:xfrm>
            <a:off x="179512" y="260648"/>
            <a:ext cx="3048000" cy="2962275"/>
          </a:xfrm>
          <a:prstGeom prst="rect">
            <a:avLst/>
          </a:prstGeom>
          <a:ln>
            <a:noFill/>
          </a:ln>
          <a:effectLst>
            <a:softEdge rad="112500"/>
          </a:effectLst>
        </p:spPr>
      </p:pic>
      <p:sp>
        <p:nvSpPr>
          <p:cNvPr id="5" name="TextBox 4"/>
          <p:cNvSpPr txBox="1"/>
          <p:nvPr/>
        </p:nvSpPr>
        <p:spPr>
          <a:xfrm>
            <a:off x="3851920" y="404664"/>
            <a:ext cx="4032448" cy="523220"/>
          </a:xfrm>
          <a:prstGeom prst="rect">
            <a:avLst/>
          </a:prstGeom>
          <a:noFill/>
        </p:spPr>
        <p:txBody>
          <a:bodyPr wrap="square" rtlCol="1">
            <a:spAutoFit/>
          </a:bodyPr>
          <a:lstStyle/>
          <a:p>
            <a:pPr algn="ctr"/>
            <a:r>
              <a:rPr lang="ar-SA" sz="2800" b="1" dirty="0" smtClean="0">
                <a:solidFill>
                  <a:srgbClr val="7030A0"/>
                </a:solidFill>
                <a:effectLst>
                  <a:outerShdw blurRad="38100" dist="38100" dir="2700000" algn="tl">
                    <a:srgbClr val="000000">
                      <a:alpha val="43137"/>
                    </a:srgbClr>
                  </a:outerShdw>
                </a:effectLst>
              </a:rPr>
              <a:t>ما هو </a:t>
            </a:r>
            <a:r>
              <a:rPr lang="ar-SA" sz="2800" b="1" dirty="0" smtClean="0">
                <a:solidFill>
                  <a:srgbClr val="7030A0"/>
                </a:solidFill>
                <a:effectLst>
                  <a:outerShdw blurRad="38100" dist="38100" dir="2700000" algn="tl">
                    <a:srgbClr val="000000">
                      <a:alpha val="43137"/>
                    </a:srgbClr>
                  </a:outerShdw>
                </a:effectLst>
              </a:rPr>
              <a:t>التفكير الإبداعي ؟</a:t>
            </a:r>
            <a:endParaRPr lang="ar-SA" sz="2800" b="1" dirty="0">
              <a:solidFill>
                <a:srgbClr val="7030A0"/>
              </a:solidFill>
              <a:effectLst>
                <a:outerShdw blurRad="38100" dist="38100" dir="2700000" algn="tl">
                  <a:srgbClr val="000000">
                    <a:alpha val="43137"/>
                  </a:srgbClr>
                </a:outerShdw>
              </a:effectLst>
            </a:endParaRPr>
          </a:p>
        </p:txBody>
      </p:sp>
      <p:sp>
        <p:nvSpPr>
          <p:cNvPr id="6" name="TextBox 5"/>
          <p:cNvSpPr txBox="1"/>
          <p:nvPr/>
        </p:nvSpPr>
        <p:spPr>
          <a:xfrm>
            <a:off x="3203848" y="980728"/>
            <a:ext cx="5688632" cy="1938992"/>
          </a:xfrm>
          <a:prstGeom prst="rect">
            <a:avLst/>
          </a:prstGeom>
          <a:noFill/>
        </p:spPr>
        <p:txBody>
          <a:bodyPr wrap="square" rtlCol="1">
            <a:spAutoFit/>
          </a:bodyPr>
          <a:lstStyle/>
          <a:p>
            <a:endParaRPr lang="ar-SA" sz="2000" dirty="0" smtClean="0">
              <a:solidFill>
                <a:schemeClr val="accent6">
                  <a:lumMod val="75000"/>
                </a:schemeClr>
              </a:solidFill>
              <a:effectLst>
                <a:outerShdw blurRad="38100" dist="38100" dir="2700000" algn="tl">
                  <a:srgbClr val="000000">
                    <a:alpha val="43137"/>
                  </a:srgbClr>
                </a:outerShdw>
              </a:effectLst>
            </a:endParaRPr>
          </a:p>
          <a:p>
            <a:r>
              <a:rPr lang="ar-SA" sz="2000" dirty="0" smtClean="0">
                <a:solidFill>
                  <a:schemeClr val="accent6">
                    <a:lumMod val="75000"/>
                  </a:schemeClr>
                </a:solidFill>
                <a:effectLst>
                  <a:outerShdw blurRad="38100" dist="38100" dir="2700000" algn="tl">
                    <a:srgbClr val="000000">
                      <a:alpha val="43137"/>
                    </a:srgbClr>
                  </a:outerShdw>
                </a:effectLst>
              </a:rPr>
              <a:t>هو نشاط عقلي مركب وهادف توجهه رغبة قوية في البحث عن حلول أو التوصل إلى نواتج أصيلة لم تكن معروفة سابقاً .</a:t>
            </a:r>
          </a:p>
          <a:p>
            <a:endParaRPr lang="ar-SA" sz="2000" dirty="0" smtClean="0">
              <a:solidFill>
                <a:schemeClr val="accent6">
                  <a:lumMod val="75000"/>
                </a:schemeClr>
              </a:solidFill>
              <a:effectLst>
                <a:outerShdw blurRad="38100" dist="38100" dir="2700000" algn="tl">
                  <a:srgbClr val="000000">
                    <a:alpha val="43137"/>
                  </a:srgbClr>
                </a:outerShdw>
              </a:effectLst>
            </a:endParaRPr>
          </a:p>
          <a:p>
            <a:r>
              <a:rPr lang="ar-SA" sz="2000" dirty="0" smtClean="0">
                <a:solidFill>
                  <a:schemeClr val="accent6">
                    <a:lumMod val="75000"/>
                  </a:schemeClr>
                </a:solidFill>
                <a:effectLst>
                  <a:outerShdw blurRad="38100" dist="38100" dir="2700000" algn="tl">
                    <a:srgbClr val="000000">
                      <a:alpha val="43137"/>
                    </a:srgbClr>
                  </a:outerShdw>
                </a:effectLst>
              </a:rPr>
              <a:t>يسمى التفكير الإبداعي بمسميات أخرى منها :</a:t>
            </a:r>
          </a:p>
          <a:p>
            <a:r>
              <a:rPr lang="ar-SA" sz="2000" b="1" dirty="0" smtClean="0">
                <a:solidFill>
                  <a:srgbClr val="0070C0"/>
                </a:solidFill>
                <a:effectLst>
                  <a:outerShdw blurRad="38100" dist="38100" dir="2700000" algn="tl">
                    <a:srgbClr val="000000">
                      <a:alpha val="43137"/>
                    </a:srgbClr>
                  </a:outerShdw>
                </a:effectLst>
              </a:rPr>
              <a:t>التفكير المنتج   ،   التفكير المتباعد   ،    التفكير الجانبي</a:t>
            </a:r>
          </a:p>
        </p:txBody>
      </p:sp>
      <p:pic>
        <p:nvPicPr>
          <p:cNvPr id="7" name="Picture 6" descr="creative-thinking[1].jpg"/>
          <p:cNvPicPr>
            <a:picLocks noChangeAspect="1"/>
          </p:cNvPicPr>
          <p:nvPr/>
        </p:nvPicPr>
        <p:blipFill>
          <a:blip r:embed="rId3" cstate="print"/>
          <a:stretch>
            <a:fillRect/>
          </a:stretch>
        </p:blipFill>
        <p:spPr>
          <a:xfrm>
            <a:off x="5796136" y="3645024"/>
            <a:ext cx="2985120" cy="2913112"/>
          </a:xfrm>
          <a:prstGeom prst="rect">
            <a:avLst/>
          </a:prstGeom>
          <a:ln>
            <a:noFill/>
          </a:ln>
          <a:effectLst>
            <a:softEdge rad="112500"/>
          </a:effectLst>
        </p:spPr>
      </p:pic>
      <p:sp>
        <p:nvSpPr>
          <p:cNvPr id="8" name="TextBox 7"/>
          <p:cNvSpPr txBox="1"/>
          <p:nvPr/>
        </p:nvSpPr>
        <p:spPr>
          <a:xfrm>
            <a:off x="179512" y="3933056"/>
            <a:ext cx="5472608" cy="1815882"/>
          </a:xfrm>
          <a:prstGeom prst="rect">
            <a:avLst/>
          </a:prstGeom>
          <a:noFill/>
        </p:spPr>
        <p:txBody>
          <a:bodyPr wrap="square" rtlCol="1">
            <a:spAutoFit/>
          </a:bodyPr>
          <a:lstStyle/>
          <a:p>
            <a:r>
              <a:rPr lang="ar-SA" sz="2800" b="1" dirty="0">
                <a:solidFill>
                  <a:schemeClr val="accent4">
                    <a:lumMod val="75000"/>
                  </a:schemeClr>
                </a:solidFill>
                <a:effectLst>
                  <a:outerShdw blurRad="38100" dist="38100" dir="2700000" algn="tl">
                    <a:srgbClr val="000000">
                      <a:alpha val="43137"/>
                    </a:srgbClr>
                  </a:outerShdw>
                </a:effectLst>
              </a:rPr>
              <a:t>يتميز التفكير الإبداعي بـ </a:t>
            </a:r>
            <a:r>
              <a:rPr lang="ar-SA" sz="2800" b="1" i="1" u="sng" dirty="0">
                <a:solidFill>
                  <a:schemeClr val="accent4">
                    <a:lumMod val="75000"/>
                  </a:schemeClr>
                </a:solidFill>
                <a:effectLst>
                  <a:outerShdw blurRad="38100" dist="38100" dir="2700000" algn="tl">
                    <a:srgbClr val="000000">
                      <a:alpha val="43137"/>
                    </a:srgbClr>
                  </a:outerShdw>
                </a:effectLst>
              </a:rPr>
              <a:t>الشمولية والتعقيد</a:t>
            </a:r>
            <a:r>
              <a:rPr lang="ar-SA" sz="2800" b="1" dirty="0">
                <a:solidFill>
                  <a:schemeClr val="accent4">
                    <a:lumMod val="75000"/>
                  </a:schemeClr>
                </a:solidFill>
                <a:effectLst>
                  <a:outerShdw blurRad="38100" dist="38100" dir="2700000" algn="tl">
                    <a:srgbClr val="000000">
                      <a:alpha val="43137"/>
                    </a:srgbClr>
                  </a:outerShdw>
                </a:effectLst>
              </a:rPr>
              <a:t> والسبب في ذلك ؛أنه ينطوي على عناصر معرفية وانفعالية وأخلاقية متداخلة تشك حالة ذهنية فريدة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aphicFrame>
        <p:nvGraphicFramePr>
          <p:cNvPr id="4" name="رسم تخطيطي 1"/>
          <p:cNvGraphicFramePr/>
          <p:nvPr/>
        </p:nvGraphicFramePr>
        <p:xfrm>
          <a:off x="899592" y="1628800"/>
          <a:ext cx="7416824"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411760" y="188640"/>
            <a:ext cx="4320480" cy="646331"/>
          </a:xfrm>
          <a:prstGeom prst="rect">
            <a:avLst/>
          </a:prstGeom>
          <a:noFill/>
        </p:spPr>
        <p:txBody>
          <a:bodyPr wrap="square" rtlCol="1">
            <a:spAutoFit/>
          </a:bodyPr>
          <a:lstStyle/>
          <a:p>
            <a:pPr algn="ctr"/>
            <a:r>
              <a:rPr lang="ar-SA" sz="3600" b="1" dirty="0" smtClean="0">
                <a:solidFill>
                  <a:srgbClr val="0070C0"/>
                </a:solidFill>
                <a:effectLst>
                  <a:outerShdw blurRad="38100" dist="38100" dir="2700000" algn="tl">
                    <a:srgbClr val="000000">
                      <a:alpha val="43137"/>
                    </a:srgbClr>
                  </a:outerShdw>
                </a:effectLst>
              </a:rPr>
              <a:t>مهارات التفكير الإبداعي</a:t>
            </a:r>
            <a:endParaRPr lang="ar-SA" sz="3600" b="1" dirty="0">
              <a:solidFill>
                <a:srgbClr val="0070C0"/>
              </a:solidFill>
              <a:effectLst>
                <a:outerShdw blurRad="38100" dist="38100" dir="2700000" algn="tl">
                  <a:srgbClr val="000000">
                    <a:alpha val="43137"/>
                  </a:srgbClr>
                </a:outerShdw>
              </a:effectLst>
            </a:endParaRPr>
          </a:p>
        </p:txBody>
      </p:sp>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http://3.bp.blogspot.com/_Xa4LH3viv1k/TOeZFlm_wNI/AAAAAAAAAL8/CsFyD5mrlFA/s1600/spoken-english-fluency.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TextBox 5"/>
          <p:cNvSpPr txBox="1"/>
          <p:nvPr/>
        </p:nvSpPr>
        <p:spPr>
          <a:xfrm>
            <a:off x="899592" y="0"/>
            <a:ext cx="8244408" cy="4154984"/>
          </a:xfrm>
          <a:prstGeom prst="rect">
            <a:avLst/>
          </a:prstGeom>
          <a:noFill/>
        </p:spPr>
        <p:txBody>
          <a:bodyPr wrap="square" rtlCol="1">
            <a:spAutoFit/>
          </a:bodyPr>
          <a:lstStyle/>
          <a:p>
            <a:r>
              <a:rPr lang="ar-SA" sz="2800" b="1" u="sng" dirty="0" smtClean="0">
                <a:solidFill>
                  <a:srgbClr val="A50021"/>
                </a:solidFill>
                <a:effectLst>
                  <a:outerShdw blurRad="38100" dist="38100" dir="2700000" algn="tl">
                    <a:srgbClr val="000000">
                      <a:alpha val="43137"/>
                    </a:srgbClr>
                  </a:outerShdw>
                </a:effectLst>
              </a:rPr>
              <a:t>أولا</a:t>
            </a:r>
            <a:r>
              <a:rPr lang="ar-SA" sz="2800" b="1" u="sng" dirty="0">
                <a:solidFill>
                  <a:srgbClr val="A50021"/>
                </a:solidFill>
                <a:effectLst>
                  <a:outerShdw blurRad="38100" dist="38100" dir="2700000" algn="tl">
                    <a:srgbClr val="000000">
                      <a:alpha val="43137"/>
                    </a:srgbClr>
                  </a:outerShdw>
                </a:effectLst>
              </a:rPr>
              <a:t>: </a:t>
            </a:r>
            <a:r>
              <a:rPr lang="ar-SA" sz="2800" b="1" u="sng" dirty="0" smtClean="0">
                <a:solidFill>
                  <a:srgbClr val="A50021"/>
                </a:solidFill>
                <a:effectLst>
                  <a:outerShdw blurRad="38100" dist="38100" dir="2700000" algn="tl">
                    <a:srgbClr val="000000">
                      <a:alpha val="43137"/>
                    </a:srgbClr>
                  </a:outerShdw>
                </a:effectLst>
              </a:rPr>
              <a:t>الطلاقة</a:t>
            </a:r>
          </a:p>
          <a:p>
            <a:pPr lvl="0"/>
            <a:r>
              <a:rPr lang="ar-SA" sz="2800" dirty="0">
                <a:effectLst>
                  <a:outerShdw blurRad="38100" dist="38100" dir="2700000" algn="tl">
                    <a:srgbClr val="000000">
                      <a:alpha val="43137"/>
                    </a:srgbClr>
                  </a:outerShdw>
                </a:effectLst>
              </a:rPr>
              <a:t>هي القدرة على توليد عدد كبير من البدائل والمترادفات والأفكار أو المشكلات أو الاستعمالات عند الاستجابة لمثير معين بشرط </a:t>
            </a:r>
            <a:endParaRPr lang="ar-SA" sz="2800" dirty="0" smtClean="0">
              <a:effectLst>
                <a:outerShdw blurRad="38100" dist="38100" dir="2700000" algn="tl">
                  <a:srgbClr val="000000">
                    <a:alpha val="43137"/>
                  </a:srgbClr>
                </a:outerShdw>
              </a:effectLst>
            </a:endParaRPr>
          </a:p>
          <a:p>
            <a:pPr lvl="0">
              <a:buFont typeface="Arial" pitchFamily="34" charset="0"/>
              <a:buChar char="•"/>
            </a:pPr>
            <a:r>
              <a:rPr lang="ar-SA" sz="2800" b="1" dirty="0" smtClean="0">
                <a:solidFill>
                  <a:srgbClr val="A50021"/>
                </a:solidFill>
                <a:effectLst>
                  <a:outerShdw blurRad="38100" dist="38100" dir="2700000" algn="tl">
                    <a:srgbClr val="000000">
                      <a:alpha val="43137"/>
                    </a:srgbClr>
                  </a:outerShdw>
                </a:effectLst>
              </a:rPr>
              <a:t>  السرعة</a:t>
            </a:r>
            <a:endParaRPr lang="ar-SA" sz="1200" b="1" dirty="0" smtClean="0">
              <a:solidFill>
                <a:srgbClr val="A50021"/>
              </a:solidFill>
              <a:effectLst>
                <a:outerShdw blurRad="38100" dist="38100" dir="2700000" algn="tl">
                  <a:srgbClr val="000000">
                    <a:alpha val="43137"/>
                  </a:srgbClr>
                </a:outerShdw>
              </a:effectLst>
            </a:endParaRPr>
          </a:p>
          <a:p>
            <a:pPr lvl="0">
              <a:buFont typeface="Arial" pitchFamily="34" charset="0"/>
              <a:buChar char="•"/>
            </a:pPr>
            <a:r>
              <a:rPr lang="ar-SA" sz="2800" b="1" dirty="0" smtClean="0">
                <a:solidFill>
                  <a:srgbClr val="A50021"/>
                </a:solidFill>
                <a:effectLst>
                  <a:outerShdw blurRad="38100" dist="38100" dir="2700000" algn="tl">
                    <a:srgbClr val="000000">
                      <a:alpha val="43137"/>
                    </a:srgbClr>
                  </a:outerShdw>
                </a:effectLst>
              </a:rPr>
              <a:t>  السهولة</a:t>
            </a:r>
            <a:endParaRPr lang="en-US" sz="1200" b="1" dirty="0">
              <a:solidFill>
                <a:srgbClr val="A50021"/>
              </a:solidFill>
              <a:effectLst>
                <a:outerShdw blurRad="38100" dist="38100" dir="2700000" algn="tl">
                  <a:srgbClr val="000000">
                    <a:alpha val="43137"/>
                  </a:srgbClr>
                </a:outerShdw>
              </a:effectLst>
            </a:endParaRPr>
          </a:p>
          <a:p>
            <a:pPr lvl="0"/>
            <a:r>
              <a:rPr lang="ar-SA" sz="2800" b="1" dirty="0">
                <a:effectLst>
                  <a:outerShdw blurRad="38100" dist="38100" dir="2700000" algn="tl">
                    <a:srgbClr val="000000">
                      <a:alpha val="43137"/>
                    </a:srgbClr>
                  </a:outerShdw>
                </a:effectLst>
              </a:rPr>
              <a:t> </a:t>
            </a:r>
            <a:endParaRPr lang="ar-SA" sz="2800" b="1" dirty="0" smtClean="0">
              <a:effectLst>
                <a:outerShdw blurRad="38100" dist="38100" dir="2700000" algn="tl">
                  <a:srgbClr val="000000">
                    <a:alpha val="43137"/>
                  </a:srgbClr>
                </a:outerShdw>
              </a:effectLst>
            </a:endParaRPr>
          </a:p>
          <a:p>
            <a:pPr lvl="0"/>
            <a:r>
              <a:rPr lang="ar-SA" sz="2800" b="1" dirty="0" smtClean="0">
                <a:effectLst>
                  <a:outerShdw blurRad="38100" dist="38100" dir="2700000" algn="tl">
                    <a:srgbClr val="000000">
                      <a:alpha val="43137"/>
                    </a:srgbClr>
                  </a:outerShdw>
                </a:effectLst>
              </a:rPr>
              <a:t>الطلاقة </a:t>
            </a:r>
            <a:r>
              <a:rPr lang="ar-SA" sz="2800" b="1" dirty="0">
                <a:effectLst>
                  <a:outerShdw blurRad="38100" dist="38100" dir="2700000" algn="tl">
                    <a:srgbClr val="000000">
                      <a:alpha val="43137"/>
                    </a:srgbClr>
                  </a:outerShdw>
                </a:effectLst>
              </a:rPr>
              <a:t>تعتمد على </a:t>
            </a:r>
            <a:r>
              <a:rPr lang="ar-SA" sz="2800" b="1" i="1" dirty="0">
                <a:effectLst>
                  <a:outerShdw blurRad="38100" dist="38100" dir="2700000" algn="tl">
                    <a:srgbClr val="000000">
                      <a:alpha val="43137"/>
                    </a:srgbClr>
                  </a:outerShdw>
                </a:effectLst>
              </a:rPr>
              <a:t>التذكر والاستدعاء لمعلومات أو خبرات أو مفاهيم سبق تعلمها</a:t>
            </a:r>
            <a:r>
              <a:rPr lang="ar-SA" sz="2800" b="1" i="1" dirty="0" smtClean="0">
                <a:effectLst>
                  <a:outerShdw blurRad="38100" dist="38100" dir="2700000" algn="tl">
                    <a:srgbClr val="000000">
                      <a:alpha val="43137"/>
                    </a:srgbClr>
                  </a:outerShdw>
                </a:effectLst>
              </a:rPr>
              <a:t>.</a:t>
            </a:r>
          </a:p>
          <a:p>
            <a:pPr lvl="0"/>
            <a:endParaRPr lang="en-US" sz="1200" b="1" dirty="0">
              <a:effectLst>
                <a:outerShdw blurRad="38100" dist="38100" dir="2700000" algn="tl">
                  <a:srgbClr val="000000">
                    <a:alpha val="43137"/>
                  </a:srgbClr>
                </a:outerShdw>
              </a:effectLst>
            </a:endParaRPr>
          </a:p>
          <a:p>
            <a:endParaRPr lang="ar-SA" sz="2800" b="1" dirty="0">
              <a:effectLst>
                <a:outerShdw blurRad="38100" dist="38100" dir="2700000" algn="tl">
                  <a:srgbClr val="000000">
                    <a:alpha val="43137"/>
                  </a:srgbClr>
                </a:outerShdw>
              </a:effectLst>
            </a:endParaRPr>
          </a:p>
        </p:txBody>
      </p:sp>
      <p:pic>
        <p:nvPicPr>
          <p:cNvPr id="1028" name="Picture 4" descr="http://www.digitalrampage.com/images/remember.jpg"/>
          <p:cNvPicPr>
            <a:picLocks noChangeAspect="1" noChangeArrowheads="1"/>
          </p:cNvPicPr>
          <p:nvPr/>
        </p:nvPicPr>
        <p:blipFill>
          <a:blip r:embed="rId3" cstate="print"/>
          <a:srcRect/>
          <a:stretch>
            <a:fillRect/>
          </a:stretch>
        </p:blipFill>
        <p:spPr bwMode="auto">
          <a:xfrm>
            <a:off x="0" y="3573016"/>
            <a:ext cx="3810001" cy="3284984"/>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graphicFrame>
        <p:nvGraphicFramePr>
          <p:cNvPr id="7" name="رسم تخطيطي 3"/>
          <p:cNvGraphicFramePr/>
          <p:nvPr/>
        </p:nvGraphicFramePr>
        <p:xfrm>
          <a:off x="971600" y="1196752"/>
          <a:ext cx="7056784"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2195736" y="260648"/>
            <a:ext cx="4536504" cy="584775"/>
          </a:xfrm>
          <a:prstGeom prst="rect">
            <a:avLst/>
          </a:prstGeom>
          <a:noFill/>
        </p:spPr>
        <p:txBody>
          <a:bodyPr wrap="square" rtlCol="1">
            <a:spAutoFit/>
          </a:bodyPr>
          <a:lstStyle/>
          <a:p>
            <a:pPr algn="ctr"/>
            <a:r>
              <a:rPr lang="ar-SA" sz="3200" b="1" dirty="0" smtClean="0">
                <a:solidFill>
                  <a:srgbClr val="7030A0"/>
                </a:solidFill>
                <a:effectLst>
                  <a:outerShdw blurRad="38100" dist="38100" dir="2700000" algn="tl">
                    <a:srgbClr val="000000">
                      <a:alpha val="43137"/>
                    </a:srgbClr>
                  </a:outerShdw>
                </a:effectLst>
              </a:rPr>
              <a:t>أنواع الطلاقة </a:t>
            </a:r>
            <a:endParaRPr lang="ar-SA" sz="3200" b="1" dirty="0">
              <a:solidFill>
                <a:srgbClr val="7030A0"/>
              </a:solidFill>
              <a:effectLst>
                <a:outerShdw blurRad="38100" dist="38100" dir="2700000" algn="tl">
                  <a:srgbClr val="000000">
                    <a:alpha val="43137"/>
                  </a:srgbClr>
                </a:outerShdw>
              </a:effectLst>
            </a:endParaRP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p:cNvSpPr txBox="1"/>
          <p:nvPr/>
        </p:nvSpPr>
        <p:spPr>
          <a:xfrm>
            <a:off x="827584" y="260648"/>
            <a:ext cx="8316416" cy="2062103"/>
          </a:xfrm>
          <a:prstGeom prst="rect">
            <a:avLst/>
          </a:prstGeom>
          <a:noFill/>
        </p:spPr>
        <p:txBody>
          <a:bodyPr wrap="square" rtlCol="1">
            <a:spAutoFit/>
          </a:bodyPr>
          <a:lstStyle/>
          <a:p>
            <a:r>
              <a:rPr lang="ar-SA" sz="3200" b="1" u="sng" dirty="0">
                <a:solidFill>
                  <a:srgbClr val="E60000"/>
                </a:solidFill>
              </a:rPr>
              <a:t>أولا : الطلاقة اللفظية أو طلاقة الكلمات</a:t>
            </a:r>
            <a:endParaRPr lang="en-US" sz="3200" b="1" dirty="0">
              <a:solidFill>
                <a:srgbClr val="E60000"/>
              </a:solidFill>
            </a:endParaRPr>
          </a:p>
          <a:p>
            <a:endParaRPr lang="ar-SA" sz="3200" dirty="0" smtClean="0"/>
          </a:p>
          <a:p>
            <a:r>
              <a:rPr lang="ar-SA" sz="3200" dirty="0" smtClean="0"/>
              <a:t>هي </a:t>
            </a:r>
            <a:r>
              <a:rPr lang="ar-SA" sz="3200" dirty="0"/>
              <a:t>القدرة على إنتاج عدد كبير من الألفاظ بسرعة وسهولة </a:t>
            </a:r>
            <a:endParaRPr lang="en-US" sz="3200" dirty="0"/>
          </a:p>
          <a:p>
            <a:endParaRPr lang="ar-SA" sz="3200" b="1" dirty="0"/>
          </a:p>
        </p:txBody>
      </p:sp>
      <p:sp>
        <p:nvSpPr>
          <p:cNvPr id="5" name="TextBox 4"/>
          <p:cNvSpPr txBox="1"/>
          <p:nvPr/>
        </p:nvSpPr>
        <p:spPr>
          <a:xfrm>
            <a:off x="4175448" y="4797152"/>
            <a:ext cx="4968552" cy="954107"/>
          </a:xfrm>
          <a:prstGeom prst="rect">
            <a:avLst/>
          </a:prstGeom>
          <a:noFill/>
        </p:spPr>
        <p:txBody>
          <a:bodyPr wrap="square" rtlCol="1">
            <a:spAutoFit/>
          </a:bodyPr>
          <a:lstStyle/>
          <a:p>
            <a:r>
              <a:rPr lang="ar-SA" sz="2800" b="1" u="sng" dirty="0" smtClean="0">
                <a:solidFill>
                  <a:srgbClr val="E60000"/>
                </a:solidFill>
              </a:rPr>
              <a:t>مثال:</a:t>
            </a:r>
            <a:endParaRPr lang="en-US" sz="2800" b="1" u="sng" dirty="0" smtClean="0">
              <a:solidFill>
                <a:srgbClr val="E60000"/>
              </a:solidFill>
            </a:endParaRPr>
          </a:p>
          <a:p>
            <a:r>
              <a:rPr lang="ar-SA" sz="2800" dirty="0" smtClean="0"/>
              <a:t>أعطي 3 كلمات ثلاثية تبدأ بحرف الباء؟</a:t>
            </a:r>
            <a:endParaRPr lang="en-US" sz="2800" dirty="0" smtClean="0"/>
          </a:p>
        </p:txBody>
      </p:sp>
      <p:pic>
        <p:nvPicPr>
          <p:cNvPr id="17410" name="Picture 2" descr="C:\Users\ABS\Desktop\imagesCATVEXDQ.jpg"/>
          <p:cNvPicPr>
            <a:picLocks noChangeAspect="1" noChangeArrowheads="1"/>
          </p:cNvPicPr>
          <p:nvPr/>
        </p:nvPicPr>
        <p:blipFill>
          <a:blip r:embed="rId2" cstate="print"/>
          <a:srcRect/>
          <a:stretch>
            <a:fillRect/>
          </a:stretch>
        </p:blipFill>
        <p:spPr bwMode="auto">
          <a:xfrm>
            <a:off x="539552" y="2348880"/>
            <a:ext cx="3672408" cy="2921234"/>
          </a:xfrm>
          <a:prstGeom prst="rect">
            <a:avLst/>
          </a:prstGeom>
          <a:ln w="228600" cap="sq" cmpd="thickThin">
            <a:solidFill>
              <a:srgbClr val="000000"/>
            </a:solidFill>
            <a:prstDash val="solid"/>
            <a:miter lim="800000"/>
          </a:ln>
          <a:effectLst>
            <a:innerShdw blurRad="76200">
              <a:srgbClr val="000000"/>
            </a:innerShdw>
          </a:effectLst>
        </p:spPr>
      </p:pic>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E660"/>
        </a:solidFill>
        <a:effectLst/>
      </p:bgPr>
    </p:bg>
    <p:spTree>
      <p:nvGrpSpPr>
        <p:cNvPr id="1" name=""/>
        <p:cNvGrpSpPr/>
        <p:nvPr/>
      </p:nvGrpSpPr>
      <p:grpSpPr>
        <a:xfrm>
          <a:off x="0" y="0"/>
          <a:ext cx="0" cy="0"/>
          <a:chOff x="0" y="0"/>
          <a:chExt cx="0" cy="0"/>
        </a:xfrm>
      </p:grpSpPr>
      <p:sp>
        <p:nvSpPr>
          <p:cNvPr id="4" name="TextBox 3"/>
          <p:cNvSpPr txBox="1"/>
          <p:nvPr/>
        </p:nvSpPr>
        <p:spPr>
          <a:xfrm>
            <a:off x="2699792" y="0"/>
            <a:ext cx="6444208" cy="1815882"/>
          </a:xfrm>
          <a:prstGeom prst="rect">
            <a:avLst/>
          </a:prstGeom>
          <a:noFill/>
        </p:spPr>
        <p:txBody>
          <a:bodyPr wrap="square" rtlCol="1">
            <a:spAutoFit/>
          </a:bodyPr>
          <a:lstStyle/>
          <a:p>
            <a:r>
              <a:rPr lang="ar-SA" sz="2800" b="1" u="sng" dirty="0">
                <a:solidFill>
                  <a:srgbClr val="FFC000"/>
                </a:solidFill>
                <a:effectLst>
                  <a:outerShdw blurRad="38100" dist="38100" dir="2700000" algn="tl">
                    <a:srgbClr val="000000">
                      <a:alpha val="43137"/>
                    </a:srgbClr>
                  </a:outerShdw>
                </a:effectLst>
              </a:rPr>
              <a:t>ثانيا: طلاقة المعاني أو الطلاقة الفكرية</a:t>
            </a:r>
            <a:endParaRPr lang="en-US" sz="2800" b="1" dirty="0">
              <a:solidFill>
                <a:srgbClr val="FFC000"/>
              </a:solidFill>
              <a:effectLst>
                <a:outerShdw blurRad="38100" dist="38100" dir="2700000" algn="tl">
                  <a:srgbClr val="000000">
                    <a:alpha val="43137"/>
                  </a:srgbClr>
                </a:outerShdw>
              </a:effectLst>
            </a:endParaRPr>
          </a:p>
          <a:p>
            <a:r>
              <a:rPr lang="ar-SA" sz="2800" dirty="0">
                <a:effectLst>
                  <a:outerShdw blurRad="38100" dist="38100" dir="2700000" algn="tl">
                    <a:srgbClr val="000000">
                      <a:alpha val="43137"/>
                    </a:srgbClr>
                  </a:outerShdw>
                </a:effectLst>
              </a:rPr>
              <a:t>وهي القدرة على إنتاج عدد كبير من الأفكار وفق شروط معينة بسرعة وسهولة.</a:t>
            </a:r>
            <a:endParaRPr lang="en-US" sz="2800" dirty="0">
              <a:effectLst>
                <a:outerShdw blurRad="38100" dist="38100" dir="2700000" algn="tl">
                  <a:srgbClr val="000000">
                    <a:alpha val="43137"/>
                  </a:srgbClr>
                </a:outerShdw>
              </a:effectLst>
            </a:endParaRPr>
          </a:p>
          <a:p>
            <a:endParaRPr lang="ar-SA" sz="2800" b="1" dirty="0">
              <a:effectLst>
                <a:outerShdw blurRad="38100" dist="38100" dir="2700000" algn="tl">
                  <a:srgbClr val="000000">
                    <a:alpha val="43137"/>
                  </a:srgbClr>
                </a:outerShdw>
              </a:effectLst>
            </a:endParaRPr>
          </a:p>
        </p:txBody>
      </p:sp>
      <p:sp>
        <p:nvSpPr>
          <p:cNvPr id="5" name="TextBox 4"/>
          <p:cNvSpPr txBox="1"/>
          <p:nvPr/>
        </p:nvSpPr>
        <p:spPr>
          <a:xfrm>
            <a:off x="2555776" y="5157192"/>
            <a:ext cx="5976664" cy="1200329"/>
          </a:xfrm>
          <a:prstGeom prst="rect">
            <a:avLst/>
          </a:prstGeom>
          <a:noFill/>
        </p:spPr>
        <p:txBody>
          <a:bodyPr wrap="square" rtlCol="1">
            <a:spAutoFit/>
          </a:bodyPr>
          <a:lstStyle/>
          <a:p>
            <a:r>
              <a:rPr lang="ar-SA" sz="2400" b="1" dirty="0" smtClean="0">
                <a:solidFill>
                  <a:srgbClr val="FFC000"/>
                </a:solidFill>
                <a:effectLst>
                  <a:outerShdw blurRad="38100" dist="38100" dir="2700000" algn="tl">
                    <a:srgbClr val="000000">
                      <a:alpha val="43137"/>
                    </a:srgbClr>
                  </a:outerShdw>
                </a:effectLst>
              </a:rPr>
              <a:t>مثل:</a:t>
            </a:r>
            <a:endParaRPr lang="en-US" sz="2400" b="1" dirty="0" smtClean="0">
              <a:solidFill>
                <a:srgbClr val="FFC000"/>
              </a:solidFill>
              <a:effectLst>
                <a:outerShdw blurRad="38100" dist="38100" dir="2700000" algn="tl">
                  <a:srgbClr val="000000">
                    <a:alpha val="43137"/>
                  </a:srgbClr>
                </a:outerShdw>
              </a:effectLst>
            </a:endParaRPr>
          </a:p>
          <a:p>
            <a:r>
              <a:rPr lang="ar-SA" sz="2400" b="1" dirty="0" smtClean="0">
                <a:effectLst>
                  <a:outerShdw blurRad="38100" dist="38100" dir="2700000" algn="tl">
                    <a:srgbClr val="000000">
                      <a:alpha val="43137"/>
                    </a:srgbClr>
                  </a:outerShdw>
                </a:effectLst>
              </a:rPr>
              <a:t>اقترحي 4 وسائل مقترحة لإدخال السرور على الوالدين؟</a:t>
            </a:r>
            <a:endParaRPr lang="en-US" sz="2400" b="1" dirty="0" smtClean="0">
              <a:effectLst>
                <a:outerShdw blurRad="38100" dist="38100" dir="2700000" algn="tl">
                  <a:srgbClr val="000000">
                    <a:alpha val="43137"/>
                  </a:srgbClr>
                </a:outerShdw>
              </a:effectLst>
            </a:endParaRPr>
          </a:p>
          <a:p>
            <a:endParaRPr lang="ar-SA" sz="2400" dirty="0"/>
          </a:p>
        </p:txBody>
      </p:sp>
      <p:pic>
        <p:nvPicPr>
          <p:cNvPr id="18434" name="Picture 2" descr="C:\Users\ABS\Desktop\domain-ead81145f2[1].jpg"/>
          <p:cNvPicPr>
            <a:picLocks noChangeAspect="1" noChangeArrowheads="1"/>
          </p:cNvPicPr>
          <p:nvPr/>
        </p:nvPicPr>
        <p:blipFill>
          <a:blip r:embed="rId2" cstate="print"/>
          <a:srcRect/>
          <a:stretch>
            <a:fillRect/>
          </a:stretch>
        </p:blipFill>
        <p:spPr bwMode="auto">
          <a:xfrm>
            <a:off x="251520" y="1772816"/>
            <a:ext cx="4759176" cy="3201144"/>
          </a:xfrm>
          <a:prstGeom prst="rect">
            <a:avLst/>
          </a:prstGeom>
          <a:noFill/>
        </p:spPr>
      </p:pic>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22114"/>
            <a:ext cx="9144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3600" b="1" i="0" u="sng" strike="noStrike" cap="none" normalizeH="0" baseline="0" dirty="0" smtClean="0">
                <a:ln>
                  <a:noFill/>
                </a:ln>
                <a:solidFill>
                  <a:srgbClr val="00B050"/>
                </a:solidFill>
                <a:effectLst/>
                <a:latin typeface="Calibri" pitchFamily="34" charset="0"/>
                <a:ea typeface="Calibri" pitchFamily="34" charset="0"/>
                <a:cs typeface="Arial" pitchFamily="34" charset="0"/>
              </a:rPr>
              <a:t>ثالثا: طلاقة الأشكال:</a:t>
            </a:r>
            <a:endParaRPr kumimoji="0" lang="en-US" sz="1100" b="0" i="0" u="none" strike="noStrike" cap="none" normalizeH="0" baseline="0" dirty="0" smtClean="0">
              <a:ln>
                <a:noFill/>
              </a:ln>
              <a:solidFill>
                <a:srgbClr val="00B050"/>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2400" b="1" i="0" u="none" strike="noStrike" cap="none" normalizeH="0" baseline="0" dirty="0" smtClean="0">
                <a:ln>
                  <a:noFill/>
                </a:ln>
                <a:solidFill>
                  <a:srgbClr val="FF0066"/>
                </a:solidFill>
                <a:effectLst/>
                <a:latin typeface="Calibri" pitchFamily="34" charset="0"/>
                <a:ea typeface="Calibri" pitchFamily="34" charset="0"/>
                <a:cs typeface="Arial" pitchFamily="34" charset="0"/>
              </a:rPr>
              <a:t>هي القدرة على الرسم السريع لعدد من الأمثلة والتفصيلات أو التعديلات في الاستجابة لمثير وصفي أو بصري.</a:t>
            </a:r>
            <a:endParaRPr kumimoji="0" lang="ar-SA" sz="2400" b="1" i="0" u="none" strike="noStrike" cap="none" normalizeH="0" baseline="0" dirty="0" smtClean="0">
              <a:ln>
                <a:noFill/>
              </a:ln>
              <a:solidFill>
                <a:srgbClr val="FF0066"/>
              </a:solidFill>
              <a:effectLst/>
              <a:latin typeface="Arial" pitchFamily="34" charset="0"/>
              <a:cs typeface="Arial" pitchFamily="34" charset="0"/>
            </a:endParaRPr>
          </a:p>
        </p:txBody>
      </p:sp>
      <p:pic>
        <p:nvPicPr>
          <p:cNvPr id="19458" name="Picture 2" descr="C:\Users\ABS\Desktop\Wisconsin%20Card%20Sorting[1].gif"/>
          <p:cNvPicPr>
            <a:picLocks noChangeAspect="1" noChangeArrowheads="1"/>
          </p:cNvPicPr>
          <p:nvPr/>
        </p:nvPicPr>
        <p:blipFill>
          <a:blip r:embed="rId2" cstate="print"/>
          <a:srcRect/>
          <a:stretch>
            <a:fillRect/>
          </a:stretch>
        </p:blipFill>
        <p:spPr bwMode="auto">
          <a:xfrm>
            <a:off x="1691680" y="1772816"/>
            <a:ext cx="5575609" cy="4275094"/>
          </a:xfrm>
          <a:prstGeom prst="rect">
            <a:avLst/>
          </a:prstGeom>
          <a:noFill/>
        </p:spPr>
      </p:pic>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4" name="TextBox 3"/>
          <p:cNvSpPr txBox="1"/>
          <p:nvPr/>
        </p:nvSpPr>
        <p:spPr>
          <a:xfrm>
            <a:off x="1331640" y="0"/>
            <a:ext cx="7812360" cy="3016210"/>
          </a:xfrm>
          <a:prstGeom prst="rect">
            <a:avLst/>
          </a:prstGeom>
          <a:noFill/>
        </p:spPr>
        <p:txBody>
          <a:bodyPr wrap="square" rtlCol="1">
            <a:spAutoFit/>
          </a:bodyPr>
          <a:lstStyle/>
          <a:p>
            <a:r>
              <a:rPr lang="ar-SA" sz="2800" b="1" dirty="0">
                <a:solidFill>
                  <a:srgbClr val="FFC000"/>
                </a:solidFill>
              </a:rPr>
              <a:t>ثانياً : المرونة :</a:t>
            </a:r>
            <a:endParaRPr lang="en-US" sz="2800" dirty="0">
              <a:solidFill>
                <a:srgbClr val="FFC000"/>
              </a:solidFill>
            </a:endParaRPr>
          </a:p>
          <a:p>
            <a:r>
              <a:rPr lang="ar-SA" sz="2400" dirty="0"/>
              <a:t>وهي القدرة على توليد أفكار متنوعة ليست من نوع الأفكار المتوقعة عادةً , وهي عكس الجمود الذهني </a:t>
            </a:r>
            <a:endParaRPr lang="en-US" sz="2400" dirty="0"/>
          </a:p>
          <a:p>
            <a:r>
              <a:rPr lang="ar-SA" sz="2400" dirty="0"/>
              <a:t>ومن أشكال المرونة : المرونة التلقائية , والمرونة </a:t>
            </a:r>
            <a:r>
              <a:rPr lang="ar-SA" sz="2400" dirty="0" err="1"/>
              <a:t>التكيفية</a:t>
            </a:r>
            <a:r>
              <a:rPr lang="ar-SA" sz="2400" dirty="0"/>
              <a:t>  ...</a:t>
            </a:r>
            <a:endParaRPr lang="en-US" sz="2400" dirty="0"/>
          </a:p>
          <a:p>
            <a:endParaRPr lang="ar-SA" sz="2400" u="sng" dirty="0" smtClean="0"/>
          </a:p>
          <a:p>
            <a:r>
              <a:rPr lang="ar-SA" sz="2400" b="1" u="sng" dirty="0" smtClean="0"/>
              <a:t>ويلاحظ </a:t>
            </a:r>
            <a:r>
              <a:rPr lang="ar-SA" sz="2400" b="1" u="sng" dirty="0"/>
              <a:t>أن الاهتمام هنا ينصب على تنوع الأفكار , بينما يتركز الاهتمام بالنسبة للطلاقة على الكم دون الكيف والتنوع . </a:t>
            </a:r>
            <a:endParaRPr lang="en-US" sz="2400" b="1" u="sng" dirty="0"/>
          </a:p>
          <a:p>
            <a:endParaRPr lang="ar-SA" dirty="0"/>
          </a:p>
        </p:txBody>
      </p:sp>
      <p:pic>
        <p:nvPicPr>
          <p:cNvPr id="21506" name="Picture 2" descr="C:\Users\ABS\Desktop\istock_000005651286xsmall_thumb[1].jpg"/>
          <p:cNvPicPr>
            <a:picLocks noChangeAspect="1" noChangeArrowheads="1"/>
          </p:cNvPicPr>
          <p:nvPr/>
        </p:nvPicPr>
        <p:blipFill>
          <a:blip r:embed="rId2" cstate="print"/>
          <a:srcRect/>
          <a:stretch>
            <a:fillRect/>
          </a:stretch>
        </p:blipFill>
        <p:spPr bwMode="auto">
          <a:xfrm>
            <a:off x="755576" y="3140968"/>
            <a:ext cx="4896544" cy="3312368"/>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2530" name="Picture 2" descr="http://www.real-estate-marketing-link.info/image-files/personal_bran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5220072" y="260648"/>
            <a:ext cx="3672408" cy="707886"/>
          </a:xfrm>
          <a:prstGeom prst="rect">
            <a:avLst/>
          </a:prstGeom>
          <a:noFill/>
        </p:spPr>
        <p:txBody>
          <a:bodyPr wrap="square" rtlCol="1">
            <a:spAutoFit/>
          </a:bodyPr>
          <a:lstStyle/>
          <a:p>
            <a:r>
              <a:rPr lang="ar-SA" sz="4000" b="1" u="sng" dirty="0" smtClean="0">
                <a:solidFill>
                  <a:srgbClr val="FF0000"/>
                </a:solidFill>
                <a:effectLst>
                  <a:outerShdw blurRad="38100" dist="38100" dir="2700000" algn="tl">
                    <a:srgbClr val="000000">
                      <a:alpha val="43137"/>
                    </a:srgbClr>
                  </a:outerShdw>
                </a:effectLst>
              </a:rPr>
              <a:t>ثالثا: </a:t>
            </a:r>
            <a:r>
              <a:rPr lang="ar-SA" sz="4000" b="1" u="sng" dirty="0" err="1" smtClean="0">
                <a:solidFill>
                  <a:srgbClr val="FF0000"/>
                </a:solidFill>
                <a:effectLst>
                  <a:outerShdw blurRad="38100" dist="38100" dir="2700000" algn="tl">
                    <a:srgbClr val="000000">
                      <a:alpha val="43137"/>
                    </a:srgbClr>
                  </a:outerShdw>
                </a:effectLst>
              </a:rPr>
              <a:t>الأصاله</a:t>
            </a:r>
            <a:r>
              <a:rPr lang="ar-SA" sz="4000" b="1" u="sng" dirty="0" smtClean="0">
                <a:solidFill>
                  <a:srgbClr val="FF0000"/>
                </a:solidFill>
                <a:effectLst>
                  <a:outerShdw blurRad="38100" dist="38100" dir="2700000" algn="tl">
                    <a:srgbClr val="000000">
                      <a:alpha val="43137"/>
                    </a:srgbClr>
                  </a:outerShdw>
                </a:effectLst>
              </a:rPr>
              <a:t> </a:t>
            </a:r>
            <a:endParaRPr lang="ar-SA" sz="4000" b="1" u="sng" dirty="0">
              <a:solidFill>
                <a:srgbClr val="FF0000"/>
              </a:solidFill>
              <a:effectLst>
                <a:outerShdw blurRad="38100" dist="38100" dir="2700000" algn="tl">
                  <a:srgbClr val="000000">
                    <a:alpha val="43137"/>
                  </a:srgbClr>
                </a:outerShdw>
              </a:effectLst>
            </a:endParaRPr>
          </a:p>
        </p:txBody>
      </p:sp>
      <p:sp>
        <p:nvSpPr>
          <p:cNvPr id="7" name="TextBox 6"/>
          <p:cNvSpPr txBox="1"/>
          <p:nvPr/>
        </p:nvSpPr>
        <p:spPr>
          <a:xfrm>
            <a:off x="827584" y="3140968"/>
            <a:ext cx="7632848" cy="2677656"/>
          </a:xfrm>
          <a:prstGeom prst="rect">
            <a:avLst/>
          </a:prstGeom>
          <a:noFill/>
        </p:spPr>
        <p:txBody>
          <a:bodyPr wrap="square" rtlCol="1">
            <a:spAutoFit/>
          </a:bodyPr>
          <a:lstStyle/>
          <a:p>
            <a:r>
              <a:rPr lang="ar-SA"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هي أكثر الخصائص ارتباطاً بالتفكير الإبداعي , والأصالة هنا بمعنى الجدة والتفرد وهي العامل المشترك بين معظم التعريفات التي تركز على النواتج الإبداعية كمحك للحكم على مستوى الإبداع .</a:t>
            </a:r>
          </a:p>
          <a:p>
            <a:r>
              <a:rPr lang="ar-SA"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والأصالة ليست صفة مطلقة ولكنها محددة في إطار الخبرة الذاتية للفرد .</a:t>
            </a:r>
            <a:endParaRPr lang="ar-SA"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23554" name="Picture 2" descr="http://c3.ort.org.il/InAttach/bc8280de-0e02-4cb8-b633-fdf7d1229855/51a261fc-90eb-46dc-ae37-0824d9057e0a.jpg"/>
          <p:cNvPicPr>
            <a:picLocks noChangeAspect="1" noChangeArrowheads="1"/>
          </p:cNvPicPr>
          <p:nvPr/>
        </p:nvPicPr>
        <p:blipFill>
          <a:blip r:embed="rId2" cstate="print"/>
          <a:srcRect/>
          <a:stretch>
            <a:fillRect/>
          </a:stretch>
        </p:blipFill>
        <p:spPr bwMode="auto">
          <a:xfrm>
            <a:off x="179512" y="404664"/>
            <a:ext cx="3209926" cy="3676650"/>
          </a:xfrm>
          <a:prstGeom prst="rect">
            <a:avLst/>
          </a:prstGeom>
          <a:ln>
            <a:noFill/>
          </a:ln>
          <a:effectLst>
            <a:softEdge rad="112500"/>
          </a:effectLst>
        </p:spPr>
      </p:pic>
      <p:sp>
        <p:nvSpPr>
          <p:cNvPr id="6" name="TextBox 5"/>
          <p:cNvSpPr txBox="1"/>
          <p:nvPr/>
        </p:nvSpPr>
        <p:spPr>
          <a:xfrm>
            <a:off x="4067944" y="620689"/>
            <a:ext cx="4824536" cy="1323439"/>
          </a:xfrm>
          <a:prstGeom prst="rect">
            <a:avLst/>
          </a:prstGeom>
          <a:noFill/>
        </p:spPr>
        <p:txBody>
          <a:bodyPr wrap="square" rtlCol="1">
            <a:spAutoFit/>
          </a:bodyPr>
          <a:lstStyle/>
          <a:p>
            <a:r>
              <a:rPr lang="ar-SA" sz="4000" b="1" dirty="0" smtClean="0">
                <a:solidFill>
                  <a:srgbClr val="7030A0"/>
                </a:solidFill>
                <a:effectLst>
                  <a:outerShdw blurRad="38100" dist="38100" dir="2700000" algn="tl">
                    <a:srgbClr val="000000">
                      <a:alpha val="43137"/>
                    </a:srgbClr>
                  </a:outerShdw>
                </a:effectLst>
              </a:rPr>
              <a:t>رابعا: الإفاضة </a:t>
            </a:r>
          </a:p>
          <a:p>
            <a:endParaRPr lang="ar-SA" sz="4000" b="1" dirty="0">
              <a:solidFill>
                <a:srgbClr val="7030A0"/>
              </a:solidFill>
              <a:effectLst>
                <a:outerShdw blurRad="38100" dist="38100" dir="2700000" algn="tl">
                  <a:srgbClr val="000000">
                    <a:alpha val="43137"/>
                  </a:srgbClr>
                </a:outerShdw>
              </a:effectLst>
            </a:endParaRPr>
          </a:p>
        </p:txBody>
      </p:sp>
      <p:sp>
        <p:nvSpPr>
          <p:cNvPr id="7" name="TextBox 6"/>
          <p:cNvSpPr txBox="1"/>
          <p:nvPr/>
        </p:nvSpPr>
        <p:spPr>
          <a:xfrm>
            <a:off x="3563888" y="2276872"/>
            <a:ext cx="5256584" cy="1815882"/>
          </a:xfrm>
          <a:prstGeom prst="rect">
            <a:avLst/>
          </a:prstGeom>
          <a:noFill/>
        </p:spPr>
        <p:txBody>
          <a:bodyPr wrap="square" rtlCol="1">
            <a:spAutoFit/>
          </a:bodyPr>
          <a:lstStyle/>
          <a:p>
            <a:r>
              <a:rPr lang="ar-SA" sz="2800" b="1" dirty="0">
                <a:solidFill>
                  <a:srgbClr val="0070C0"/>
                </a:solidFill>
                <a:effectLst>
                  <a:outerShdw blurRad="38100" dist="38100" dir="2700000" algn="tl">
                    <a:srgbClr val="000000">
                      <a:alpha val="43137"/>
                    </a:srgbClr>
                  </a:outerShdw>
                </a:effectLst>
              </a:rPr>
              <a:t>تعني القدرة على إضافة تفاصيل جديدة ومتنوعة لفكرة من شأنها أن تساعد على تطويرها وإغنائها وتنفيذها .</a:t>
            </a:r>
            <a:endParaRPr lang="en-US" sz="2800" b="1" dirty="0">
              <a:solidFill>
                <a:srgbClr val="0070C0"/>
              </a:solidFill>
              <a:effectLst>
                <a:outerShdw blurRad="38100" dist="38100" dir="2700000" algn="tl">
                  <a:srgbClr val="000000">
                    <a:alpha val="43137"/>
                  </a:srgbClr>
                </a:outerShdw>
              </a:effectLst>
            </a:endParaRPr>
          </a:p>
          <a:p>
            <a:endParaRPr lang="ar-SA" sz="2800" b="1" dirty="0">
              <a:solidFill>
                <a:srgbClr val="0070C0"/>
              </a:solidFill>
              <a:effectLst>
                <a:outerShdw blurRad="38100" dist="38100" dir="2700000" algn="tl">
                  <a:srgbClr val="000000">
                    <a:alpha val="43137"/>
                  </a:srgbClr>
                </a:outerShdw>
              </a:effectLst>
            </a:endParaRP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4578" name="Picture 2" descr="http://jonmell.co.uk/wp-content/uploads/2008/12/find-peopl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3779912" y="476672"/>
            <a:ext cx="4824536" cy="646331"/>
          </a:xfrm>
          <a:prstGeom prst="rect">
            <a:avLst/>
          </a:prstGeom>
          <a:noFill/>
        </p:spPr>
        <p:txBody>
          <a:bodyPr wrap="square" rtlCol="1">
            <a:spAutoFit/>
          </a:bodyPr>
          <a:lstStyle/>
          <a:p>
            <a:r>
              <a:rPr lang="ar-SA" sz="3600" b="1" dirty="0">
                <a:solidFill>
                  <a:srgbClr val="A50021"/>
                </a:solidFill>
                <a:effectLst>
                  <a:outerShdw blurRad="38100" dist="38100" dir="2700000" algn="tl">
                    <a:srgbClr val="000000">
                      <a:alpha val="43137"/>
                    </a:srgbClr>
                  </a:outerShdw>
                </a:effectLst>
              </a:rPr>
              <a:t>خامساً : الحساسية للمشكلات :</a:t>
            </a:r>
            <a:endParaRPr lang="ar-SA" sz="3600" dirty="0">
              <a:solidFill>
                <a:srgbClr val="A50021"/>
              </a:solidFill>
              <a:effectLst>
                <a:outerShdw blurRad="38100" dist="38100" dir="2700000" algn="tl">
                  <a:srgbClr val="000000">
                    <a:alpha val="43137"/>
                  </a:srgbClr>
                </a:outerShdw>
              </a:effectLst>
            </a:endParaRPr>
          </a:p>
        </p:txBody>
      </p:sp>
      <p:sp>
        <p:nvSpPr>
          <p:cNvPr id="6" name="TextBox 5"/>
          <p:cNvSpPr txBox="1"/>
          <p:nvPr/>
        </p:nvSpPr>
        <p:spPr>
          <a:xfrm>
            <a:off x="575048" y="2564904"/>
            <a:ext cx="8568952" cy="2246769"/>
          </a:xfrm>
          <a:prstGeom prst="rect">
            <a:avLst/>
          </a:prstGeom>
          <a:noFill/>
        </p:spPr>
        <p:txBody>
          <a:bodyPr wrap="square" rtlCol="1">
            <a:spAutoFit/>
          </a:bodyPr>
          <a:lstStyle/>
          <a:p>
            <a:r>
              <a:rPr lang="ar-SA"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يقصد بها الوعي بوجود مشكلات أو حاجات أو عناصر ضعف في البيئة أو الموقف , ولا شك في أن اكتشاف المشكلة يمثل خطوة أولى في عملية البحث عن حل لها أو إدخال تحسينات أو تعديلات على معارف أو منتجات موجودة . </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endParaRPr lang="ar-SA"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p:cNvSpPr txBox="1"/>
          <p:nvPr/>
        </p:nvSpPr>
        <p:spPr>
          <a:xfrm>
            <a:off x="4716016" y="260648"/>
            <a:ext cx="4104456" cy="584775"/>
          </a:xfrm>
          <a:prstGeom prst="rect">
            <a:avLst/>
          </a:prstGeom>
          <a:noFill/>
        </p:spPr>
        <p:txBody>
          <a:bodyPr wrap="square" rtlCol="1">
            <a:spAutoFit/>
          </a:bodyPr>
          <a:lstStyle/>
          <a:p>
            <a:r>
              <a:rPr lang="ar-SA" sz="3200" b="1" dirty="0" smtClean="0">
                <a:solidFill>
                  <a:srgbClr val="FF0000"/>
                </a:solidFill>
                <a:effectLst>
                  <a:outerShdw blurRad="38100" dist="38100" dir="2700000" algn="tl">
                    <a:srgbClr val="000000">
                      <a:alpha val="43137"/>
                    </a:srgbClr>
                  </a:outerShdw>
                </a:effectLst>
              </a:rPr>
              <a:t>عقبات التفكير الإبداعي :</a:t>
            </a:r>
            <a:endParaRPr lang="ar-SA" sz="3200" b="1" dirty="0">
              <a:solidFill>
                <a:srgbClr val="FF0000"/>
              </a:solidFill>
              <a:effectLst>
                <a:outerShdw blurRad="38100" dist="38100" dir="2700000" algn="tl">
                  <a:srgbClr val="000000">
                    <a:alpha val="43137"/>
                  </a:srgbClr>
                </a:outerShdw>
              </a:effectLst>
            </a:endParaRPr>
          </a:p>
        </p:txBody>
      </p:sp>
      <p:pic>
        <p:nvPicPr>
          <p:cNvPr id="25602" name="Picture 2" descr="C:\Users\ABS\Desktop\sucesso1[1].png"/>
          <p:cNvPicPr>
            <a:picLocks noChangeAspect="1" noChangeArrowheads="1"/>
          </p:cNvPicPr>
          <p:nvPr/>
        </p:nvPicPr>
        <p:blipFill>
          <a:blip r:embed="rId2" cstate="print"/>
          <a:srcRect/>
          <a:stretch>
            <a:fillRect/>
          </a:stretch>
        </p:blipFill>
        <p:spPr bwMode="auto">
          <a:xfrm>
            <a:off x="0" y="764704"/>
            <a:ext cx="4445000" cy="4292600"/>
          </a:xfrm>
          <a:prstGeom prst="rect">
            <a:avLst/>
          </a:prstGeom>
          <a:ln>
            <a:noFill/>
          </a:ln>
          <a:effectLst>
            <a:softEdge rad="112500"/>
          </a:effectLst>
        </p:spPr>
      </p:pic>
      <p:sp>
        <p:nvSpPr>
          <p:cNvPr id="6" name="TextBox 5"/>
          <p:cNvSpPr txBox="1"/>
          <p:nvPr/>
        </p:nvSpPr>
        <p:spPr>
          <a:xfrm>
            <a:off x="3491880" y="1268760"/>
            <a:ext cx="5652120" cy="4524315"/>
          </a:xfrm>
          <a:prstGeom prst="rect">
            <a:avLst/>
          </a:prstGeom>
          <a:noFill/>
        </p:spPr>
        <p:txBody>
          <a:bodyPr wrap="square" rtlCol="1">
            <a:spAutoFit/>
          </a:bodyPr>
          <a:lstStyle/>
          <a:p>
            <a:endParaRPr lang="ar-SA" sz="2400" dirty="0" smtClean="0"/>
          </a:p>
          <a:p>
            <a:r>
              <a:rPr lang="ar-SA" sz="2400" dirty="0" smtClean="0"/>
              <a:t>أشارت مراجع عديدة إلى وجود عقبات كثيرة ومتنوعة تقف في طريق تنمية مهارات التفكير الإبداعي والتفكير الفعال . فكانت الخطوة الأولى هي تحديد هذه العقبات</a:t>
            </a:r>
          </a:p>
          <a:p>
            <a:r>
              <a:rPr lang="ar-SA" sz="2400" dirty="0" smtClean="0"/>
              <a:t>حتى يمكن التغلب عليها بفاعلية عند تطبيق البرنامج التعليمي أو التدريبي الذي يستهدف تنمية مهارات التفكير الإبداعي . فصنفت عقبات التفكير الإبداعي إلى مجموعتين رئيستين هما :</a:t>
            </a:r>
          </a:p>
          <a:p>
            <a:endParaRPr lang="ar-SA" sz="2400" b="1" dirty="0" smtClean="0"/>
          </a:p>
          <a:p>
            <a:pPr marL="457200" lvl="0" indent="-457200">
              <a:buFont typeface="+mj-lt"/>
              <a:buAutoNum type="arabicPeriod"/>
            </a:pPr>
            <a:r>
              <a:rPr lang="ar-SA" sz="2400" b="1" dirty="0">
                <a:solidFill>
                  <a:srgbClr val="FF0000"/>
                </a:solidFill>
              </a:rPr>
              <a:t>العقبات </a:t>
            </a:r>
            <a:r>
              <a:rPr lang="ar-SA" sz="2400" b="1" dirty="0" smtClean="0">
                <a:solidFill>
                  <a:srgbClr val="FF0000"/>
                </a:solidFill>
              </a:rPr>
              <a:t>الشخصية</a:t>
            </a:r>
          </a:p>
          <a:p>
            <a:pPr marL="457200" lvl="0" indent="-457200">
              <a:buFont typeface="+mj-lt"/>
              <a:buAutoNum type="arabicPeriod"/>
            </a:pPr>
            <a:endParaRPr lang="en-US" sz="2400" b="1" dirty="0">
              <a:solidFill>
                <a:srgbClr val="FF0000"/>
              </a:solidFill>
            </a:endParaRPr>
          </a:p>
          <a:p>
            <a:pPr marL="457200" lvl="0" indent="-457200">
              <a:buFont typeface="+mj-lt"/>
              <a:buAutoNum type="arabicPeriod"/>
            </a:pPr>
            <a:r>
              <a:rPr lang="ar-SA" sz="2400" b="1" dirty="0">
                <a:solidFill>
                  <a:srgbClr val="FF0000"/>
                </a:solidFill>
              </a:rPr>
              <a:t>العقبات </a:t>
            </a:r>
            <a:r>
              <a:rPr lang="ar-SA" sz="2400" b="1" dirty="0" smtClean="0">
                <a:solidFill>
                  <a:srgbClr val="FF0000"/>
                </a:solidFill>
              </a:rPr>
              <a:t>الظرفية</a:t>
            </a:r>
            <a:endParaRPr lang="en-US" sz="2400" b="1" dirty="0">
              <a:solidFill>
                <a:srgbClr val="FF0000"/>
              </a:solidFill>
            </a:endParaRP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TextBox 3"/>
          <p:cNvSpPr txBox="1"/>
          <p:nvPr/>
        </p:nvSpPr>
        <p:spPr>
          <a:xfrm>
            <a:off x="3419872" y="260648"/>
            <a:ext cx="5328592" cy="584775"/>
          </a:xfrm>
          <a:prstGeom prst="rect">
            <a:avLst/>
          </a:prstGeom>
          <a:noFill/>
        </p:spPr>
        <p:txBody>
          <a:bodyPr wrap="square" rtlCol="1">
            <a:spAutoFit/>
          </a:bodyPr>
          <a:lstStyle/>
          <a:p>
            <a:r>
              <a:rPr lang="ar-SA" sz="3200" b="1" u="sng" dirty="0" smtClean="0">
                <a:solidFill>
                  <a:srgbClr val="6699FF"/>
                </a:solidFill>
              </a:rPr>
              <a:t>أولا: العقبات الشخصية </a:t>
            </a:r>
            <a:endParaRPr lang="ar-SA" sz="3200" b="1" u="sng" dirty="0">
              <a:solidFill>
                <a:srgbClr val="6699FF"/>
              </a:solidFill>
            </a:endParaRPr>
          </a:p>
        </p:txBody>
      </p:sp>
      <p:pic>
        <p:nvPicPr>
          <p:cNvPr id="26626" name="Picture 2" descr="C:\Users\ABS\Desktop\6666[1].jpg"/>
          <p:cNvPicPr>
            <a:picLocks noChangeAspect="1" noChangeArrowheads="1"/>
          </p:cNvPicPr>
          <p:nvPr/>
        </p:nvPicPr>
        <p:blipFill>
          <a:blip r:embed="rId2" cstate="print"/>
          <a:srcRect/>
          <a:stretch>
            <a:fillRect/>
          </a:stretch>
        </p:blipFill>
        <p:spPr bwMode="auto">
          <a:xfrm>
            <a:off x="0" y="0"/>
            <a:ext cx="4283968" cy="6858000"/>
          </a:xfrm>
          <a:prstGeom prst="rect">
            <a:avLst/>
          </a:prstGeom>
          <a:noFill/>
        </p:spPr>
      </p:pic>
      <p:sp>
        <p:nvSpPr>
          <p:cNvPr id="7" name="TextBox 6"/>
          <p:cNvSpPr txBox="1"/>
          <p:nvPr/>
        </p:nvSpPr>
        <p:spPr>
          <a:xfrm>
            <a:off x="4283968" y="908720"/>
            <a:ext cx="4860032" cy="4154984"/>
          </a:xfrm>
          <a:prstGeom prst="rect">
            <a:avLst/>
          </a:prstGeom>
          <a:noFill/>
        </p:spPr>
        <p:txBody>
          <a:bodyPr wrap="square" rtlCol="1">
            <a:spAutoFit/>
          </a:bodyPr>
          <a:lstStyle/>
          <a:p>
            <a:endParaRPr lang="ar-SA" sz="2400" b="1" dirty="0" smtClean="0">
              <a:solidFill>
                <a:srgbClr val="6699FF"/>
              </a:solidFill>
            </a:endParaRPr>
          </a:p>
          <a:p>
            <a:r>
              <a:rPr lang="ar-SA" sz="2400" b="1" dirty="0" smtClean="0">
                <a:solidFill>
                  <a:srgbClr val="6699FF"/>
                </a:solidFill>
              </a:rPr>
              <a:t>أ- </a:t>
            </a:r>
            <a:r>
              <a:rPr lang="ar-SA" sz="2400" b="1" dirty="0">
                <a:solidFill>
                  <a:srgbClr val="6699FF"/>
                </a:solidFill>
              </a:rPr>
              <a:t>ضعف الثقة بالنفس : </a:t>
            </a:r>
            <a:r>
              <a:rPr lang="ar-SA" sz="2400" dirty="0"/>
              <a:t>الثقة بالنفس عامل مهم في التفكير </a:t>
            </a:r>
            <a:r>
              <a:rPr lang="ar-SA" sz="2400" dirty="0" smtClean="0"/>
              <a:t>الإبداعي </a:t>
            </a:r>
            <a:r>
              <a:rPr lang="ar-SA" sz="2400" dirty="0"/>
              <a:t>,لان ضعف الثقة بالنفس يقود </a:t>
            </a:r>
            <a:r>
              <a:rPr lang="ar-SA" sz="2400" dirty="0" smtClean="0"/>
              <a:t>إلى </a:t>
            </a:r>
            <a:r>
              <a:rPr lang="ar-SA" sz="2400" dirty="0"/>
              <a:t>الخوف من </a:t>
            </a:r>
            <a:r>
              <a:rPr lang="ar-SA" sz="2400" dirty="0" smtClean="0"/>
              <a:t>الإخفاق </a:t>
            </a:r>
            <a:r>
              <a:rPr lang="ar-SA" sz="2400" dirty="0"/>
              <a:t>وتجنب المخاطرة والمواقف غير المأمونة عواقبها.</a:t>
            </a:r>
            <a:endParaRPr lang="en-US" sz="2400" dirty="0"/>
          </a:p>
          <a:p>
            <a:endParaRPr lang="ar-SA" sz="2400" dirty="0" smtClean="0"/>
          </a:p>
          <a:p>
            <a:r>
              <a:rPr lang="ar-SA" sz="2400" b="1" dirty="0" smtClean="0">
                <a:solidFill>
                  <a:srgbClr val="6699FF"/>
                </a:solidFill>
              </a:rPr>
              <a:t>ب- </a:t>
            </a:r>
            <a:r>
              <a:rPr lang="ar-SA" sz="2400" b="1" dirty="0">
                <a:solidFill>
                  <a:srgbClr val="6699FF"/>
                </a:solidFill>
              </a:rPr>
              <a:t>الميل للمجاراة : </a:t>
            </a:r>
            <a:r>
              <a:rPr lang="ar-SA" sz="2400" dirty="0" smtClean="0"/>
              <a:t>إن </a:t>
            </a:r>
            <a:r>
              <a:rPr lang="ar-SA" sz="2400" dirty="0"/>
              <a:t>النزعة للامتثال </a:t>
            </a:r>
            <a:r>
              <a:rPr lang="ar-SA" sz="2400" dirty="0" smtClean="0"/>
              <a:t>إلى </a:t>
            </a:r>
            <a:r>
              <a:rPr lang="ar-SA" sz="2400" dirty="0"/>
              <a:t>المعايير السائدة تعيق استخدام جميع </a:t>
            </a:r>
            <a:r>
              <a:rPr lang="ar-SA" sz="2400" dirty="0" smtClean="0"/>
              <a:t>المدخلات </a:t>
            </a:r>
            <a:r>
              <a:rPr lang="ar-SA" sz="2400" dirty="0"/>
              <a:t>الحسية وتحد من احتمالات التخيل والتوقع , وبالتالي تضع حدودا للتفكير </a:t>
            </a:r>
            <a:r>
              <a:rPr lang="ar-SA" sz="2400" dirty="0" smtClean="0"/>
              <a:t>الإبداعي.</a:t>
            </a:r>
            <a:endParaRPr lang="en-US" sz="2400" dirty="0"/>
          </a:p>
          <a:p>
            <a:endParaRPr lang="ar-SA" sz="2400" dirty="0"/>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BS\Desktop\12(15)[1].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10" name="TextBox 9"/>
          <p:cNvSpPr txBox="1"/>
          <p:nvPr/>
        </p:nvSpPr>
        <p:spPr>
          <a:xfrm>
            <a:off x="3131840" y="260648"/>
            <a:ext cx="5688632" cy="5509200"/>
          </a:xfrm>
          <a:prstGeom prst="rect">
            <a:avLst/>
          </a:prstGeom>
          <a:noFill/>
        </p:spPr>
        <p:txBody>
          <a:bodyPr wrap="square" rtlCol="1">
            <a:spAutoFit/>
          </a:bodyPr>
          <a:lstStyle/>
          <a:p>
            <a:r>
              <a:rPr lang="ar-SA" sz="3200" b="1" dirty="0">
                <a:solidFill>
                  <a:schemeClr val="bg1">
                    <a:lumMod val="85000"/>
                    <a:lumOff val="15000"/>
                  </a:schemeClr>
                </a:solidFill>
                <a:effectLst>
                  <a:outerShdw blurRad="38100" dist="38100" dir="2700000" algn="tl">
                    <a:srgbClr val="000000">
                      <a:alpha val="43137"/>
                    </a:srgbClr>
                  </a:outerShdw>
                </a:effectLst>
              </a:rPr>
              <a:t>ج- الحماس المفرط : تؤدي الرغبة القوية في النجاح والحماس لتحقيق الانجازات </a:t>
            </a:r>
            <a:r>
              <a:rPr lang="ar-SA" sz="3200" b="1" dirty="0" smtClean="0">
                <a:solidFill>
                  <a:schemeClr val="bg1">
                    <a:lumMod val="85000"/>
                    <a:lumOff val="15000"/>
                  </a:schemeClr>
                </a:solidFill>
                <a:effectLst>
                  <a:outerShdw blurRad="38100" dist="38100" dir="2700000" algn="tl">
                    <a:srgbClr val="000000">
                      <a:alpha val="43137"/>
                    </a:srgbClr>
                  </a:outerShdw>
                </a:effectLst>
              </a:rPr>
              <a:t>إلى </a:t>
            </a:r>
            <a:r>
              <a:rPr lang="ar-SA" sz="3200" b="1" dirty="0">
                <a:solidFill>
                  <a:schemeClr val="bg1">
                    <a:lumMod val="85000"/>
                    <a:lumOff val="15000"/>
                  </a:schemeClr>
                </a:solidFill>
                <a:effectLst>
                  <a:outerShdw blurRad="38100" dist="38100" dir="2700000" algn="tl">
                    <a:srgbClr val="000000">
                      <a:alpha val="43137"/>
                    </a:srgbClr>
                  </a:outerShdw>
                </a:effectLst>
              </a:rPr>
              <a:t>استعجال النتائج , وربما القفز </a:t>
            </a:r>
            <a:r>
              <a:rPr lang="ar-SA" sz="3200" b="1" dirty="0" smtClean="0">
                <a:solidFill>
                  <a:schemeClr val="bg1">
                    <a:lumMod val="85000"/>
                    <a:lumOff val="15000"/>
                  </a:schemeClr>
                </a:solidFill>
                <a:effectLst>
                  <a:outerShdw blurRad="38100" dist="38100" dir="2700000" algn="tl">
                    <a:srgbClr val="000000">
                      <a:alpha val="43137"/>
                    </a:srgbClr>
                  </a:outerShdw>
                </a:effectLst>
              </a:rPr>
              <a:t>إلى </a:t>
            </a:r>
            <a:r>
              <a:rPr lang="ar-SA" sz="3200" b="1" dirty="0">
                <a:solidFill>
                  <a:schemeClr val="bg1">
                    <a:lumMod val="85000"/>
                    <a:lumOff val="15000"/>
                  </a:schemeClr>
                </a:solidFill>
                <a:effectLst>
                  <a:outerShdw blurRad="38100" dist="38100" dir="2700000" algn="tl">
                    <a:srgbClr val="000000">
                      <a:alpha val="43137"/>
                    </a:srgbClr>
                  </a:outerShdw>
                </a:effectLst>
              </a:rPr>
              <a:t>مرحلة متأخرة في العملية </a:t>
            </a:r>
            <a:r>
              <a:rPr lang="ar-SA" sz="3200" b="1" dirty="0" smtClean="0">
                <a:solidFill>
                  <a:schemeClr val="bg1">
                    <a:lumMod val="85000"/>
                    <a:lumOff val="15000"/>
                  </a:schemeClr>
                </a:solidFill>
                <a:effectLst>
                  <a:outerShdw blurRad="38100" dist="38100" dir="2700000" algn="tl">
                    <a:srgbClr val="000000">
                      <a:alpha val="43137"/>
                    </a:srgbClr>
                  </a:outerShdw>
                </a:effectLst>
              </a:rPr>
              <a:t>الإبداعية </a:t>
            </a:r>
            <a:r>
              <a:rPr lang="ar-SA" sz="3200" b="1" dirty="0">
                <a:solidFill>
                  <a:schemeClr val="bg1">
                    <a:lumMod val="85000"/>
                    <a:lumOff val="15000"/>
                  </a:schemeClr>
                </a:solidFill>
                <a:effectLst>
                  <a:outerShdw blurRad="38100" dist="38100" dir="2700000" algn="tl">
                    <a:srgbClr val="000000">
                      <a:alpha val="43137"/>
                    </a:srgbClr>
                  </a:outerShdw>
                </a:effectLst>
              </a:rPr>
              <a:t>دون استنفاذ المتطلبات المسبقة.</a:t>
            </a:r>
            <a:endParaRPr lang="en-US" sz="3200" b="1" dirty="0">
              <a:solidFill>
                <a:schemeClr val="bg1">
                  <a:lumMod val="85000"/>
                  <a:lumOff val="15000"/>
                </a:schemeClr>
              </a:solidFill>
              <a:effectLst>
                <a:outerShdw blurRad="38100" dist="38100" dir="2700000" algn="tl">
                  <a:srgbClr val="000000">
                    <a:alpha val="43137"/>
                  </a:srgbClr>
                </a:outerShdw>
              </a:effectLst>
            </a:endParaRPr>
          </a:p>
          <a:p>
            <a:endParaRPr lang="ar-SA" sz="3200" b="1" dirty="0" smtClean="0">
              <a:solidFill>
                <a:schemeClr val="bg1">
                  <a:lumMod val="85000"/>
                  <a:lumOff val="15000"/>
                </a:schemeClr>
              </a:solidFill>
              <a:effectLst>
                <a:outerShdw blurRad="38100" dist="38100" dir="2700000" algn="tl">
                  <a:srgbClr val="000000">
                    <a:alpha val="43137"/>
                  </a:srgbClr>
                </a:outerShdw>
              </a:effectLst>
            </a:endParaRPr>
          </a:p>
          <a:p>
            <a:r>
              <a:rPr lang="ar-SA" sz="3200" b="1" dirty="0" smtClean="0">
                <a:solidFill>
                  <a:schemeClr val="bg1">
                    <a:lumMod val="85000"/>
                    <a:lumOff val="15000"/>
                  </a:schemeClr>
                </a:solidFill>
                <a:effectLst>
                  <a:outerShdw blurRad="38100" dist="38100" dir="2700000" algn="tl">
                    <a:srgbClr val="000000">
                      <a:alpha val="43137"/>
                    </a:srgbClr>
                  </a:outerShdw>
                </a:effectLst>
              </a:rPr>
              <a:t>د- </a:t>
            </a:r>
            <a:r>
              <a:rPr lang="ar-SA" sz="3200" b="1" dirty="0">
                <a:solidFill>
                  <a:schemeClr val="bg1">
                    <a:lumMod val="85000"/>
                    <a:lumOff val="15000"/>
                  </a:schemeClr>
                </a:solidFill>
                <a:effectLst>
                  <a:outerShdw blurRad="38100" dist="38100" dir="2700000" algn="tl">
                    <a:srgbClr val="000000">
                      <a:alpha val="43137"/>
                    </a:srgbClr>
                  </a:outerShdw>
                </a:effectLst>
              </a:rPr>
              <a:t>التشبع : هو الوصول </a:t>
            </a:r>
            <a:r>
              <a:rPr lang="ar-SA" sz="3200" b="1" dirty="0" smtClean="0">
                <a:solidFill>
                  <a:schemeClr val="bg1">
                    <a:lumMod val="85000"/>
                    <a:lumOff val="15000"/>
                  </a:schemeClr>
                </a:solidFill>
                <a:effectLst>
                  <a:outerShdw blurRad="38100" dist="38100" dir="2700000" algn="tl">
                    <a:srgbClr val="000000">
                      <a:alpha val="43137"/>
                    </a:srgbClr>
                  </a:outerShdw>
                </a:effectLst>
              </a:rPr>
              <a:t>إلى </a:t>
            </a:r>
            <a:r>
              <a:rPr lang="ar-SA" sz="3200" b="1" dirty="0">
                <a:solidFill>
                  <a:schemeClr val="bg1">
                    <a:lumMod val="85000"/>
                    <a:lumOff val="15000"/>
                  </a:schemeClr>
                </a:solidFill>
                <a:effectLst>
                  <a:outerShdw blurRad="38100" dist="38100" dir="2700000" algn="tl">
                    <a:srgbClr val="000000">
                      <a:alpha val="43137"/>
                    </a:srgbClr>
                  </a:outerShdw>
                </a:effectLst>
              </a:rPr>
              <a:t>حالة من الاستغراق الزائد الذي قد يؤدي </a:t>
            </a:r>
            <a:r>
              <a:rPr lang="ar-SA" sz="3200" b="1" dirty="0" smtClean="0">
                <a:solidFill>
                  <a:schemeClr val="bg1">
                    <a:lumMod val="85000"/>
                    <a:lumOff val="15000"/>
                  </a:schemeClr>
                </a:solidFill>
                <a:effectLst>
                  <a:outerShdw blurRad="38100" dist="38100" dir="2700000" algn="tl">
                    <a:srgbClr val="000000">
                      <a:alpha val="43137"/>
                    </a:srgbClr>
                  </a:outerShdw>
                </a:effectLst>
              </a:rPr>
              <a:t>إلى إنقاص </a:t>
            </a:r>
            <a:r>
              <a:rPr lang="ar-SA" sz="3200" b="1" dirty="0">
                <a:solidFill>
                  <a:schemeClr val="bg1">
                    <a:lumMod val="85000"/>
                    <a:lumOff val="15000"/>
                  </a:schemeClr>
                </a:solidFill>
                <a:effectLst>
                  <a:outerShdw blurRad="38100" dist="38100" dir="2700000" algn="tl">
                    <a:srgbClr val="000000">
                      <a:alpha val="43137"/>
                    </a:srgbClr>
                  </a:outerShdw>
                </a:effectLst>
              </a:rPr>
              <a:t>الوعي بحيثيات الوضع الراهن , وعدم دقة المشاهدات.</a:t>
            </a:r>
            <a:endParaRPr lang="en-US" sz="3200" b="1" dirty="0">
              <a:solidFill>
                <a:schemeClr val="bg1">
                  <a:lumMod val="85000"/>
                  <a:lumOff val="15000"/>
                </a:schemeClr>
              </a:solidFill>
              <a:effectLst>
                <a:outerShdw blurRad="38100" dist="38100" dir="2700000" algn="tl">
                  <a:srgbClr val="000000">
                    <a:alpha val="43137"/>
                  </a:srgbClr>
                </a:outerShdw>
              </a:effectLst>
            </a:endParaRPr>
          </a:p>
          <a:p>
            <a:endParaRPr lang="ar-SA" sz="3200" b="1" dirty="0">
              <a:solidFill>
                <a:schemeClr val="bg1">
                  <a:lumMod val="85000"/>
                  <a:lumOff val="15000"/>
                </a:schemeClr>
              </a:solidFill>
              <a:effectLst>
                <a:outerShdw blurRad="38100" dist="38100" dir="2700000" algn="tl">
                  <a:srgbClr val="000000">
                    <a:alpha val="43137"/>
                  </a:srgbClr>
                </a:outerShdw>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8674" name="Picture 2" descr="http://upload.illaftrain.co.uk/uploads/images/cyhwqt.jpg"/>
          <p:cNvPicPr>
            <a:picLocks noChangeAspect="1" noChangeArrowheads="1"/>
          </p:cNvPicPr>
          <p:nvPr/>
        </p:nvPicPr>
        <p:blipFill>
          <a:blip r:embed="rId2" cstate="print"/>
          <a:srcRect/>
          <a:stretch>
            <a:fillRect/>
          </a:stretch>
        </p:blipFill>
        <p:spPr bwMode="auto">
          <a:xfrm>
            <a:off x="179512" y="188640"/>
            <a:ext cx="3672408" cy="3024336"/>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5615608" y="0"/>
            <a:ext cx="3528392" cy="646331"/>
          </a:xfrm>
          <a:prstGeom prst="rect">
            <a:avLst/>
          </a:prstGeom>
          <a:noFill/>
        </p:spPr>
        <p:txBody>
          <a:bodyPr wrap="square" rtlCol="1">
            <a:spAutoFit/>
          </a:bodyPr>
          <a:lstStyle/>
          <a:p>
            <a:r>
              <a:rPr lang="ar-SA" sz="3600" b="1" dirty="0" smtClean="0">
                <a:effectLst>
                  <a:outerShdw blurRad="38100" dist="38100" dir="2700000" algn="tl">
                    <a:srgbClr val="000000">
                      <a:alpha val="43137"/>
                    </a:srgbClr>
                  </a:outerShdw>
                </a:effectLst>
              </a:rPr>
              <a:t>هـ- التفكير النمطي : </a:t>
            </a:r>
            <a:endParaRPr lang="ar-SA" sz="3600" b="1" dirty="0">
              <a:effectLst>
                <a:outerShdw blurRad="38100" dist="38100" dir="2700000" algn="tl">
                  <a:srgbClr val="000000">
                    <a:alpha val="43137"/>
                  </a:srgbClr>
                </a:outerShdw>
              </a:effectLst>
            </a:endParaRPr>
          </a:p>
        </p:txBody>
      </p:sp>
      <p:sp>
        <p:nvSpPr>
          <p:cNvPr id="6" name="TextBox 5"/>
          <p:cNvSpPr txBox="1"/>
          <p:nvPr/>
        </p:nvSpPr>
        <p:spPr>
          <a:xfrm>
            <a:off x="4607496" y="764704"/>
            <a:ext cx="4536504" cy="3416320"/>
          </a:xfrm>
          <a:prstGeom prst="rect">
            <a:avLst/>
          </a:prstGeom>
          <a:noFill/>
        </p:spPr>
        <p:txBody>
          <a:bodyPr wrap="square" rtlCol="1">
            <a:spAutoFit/>
          </a:bodyPr>
          <a:lstStyle/>
          <a:p>
            <a:r>
              <a:rPr lang="ar-SA" sz="2400" dirty="0"/>
              <a:t>هو التفكير المقيد بالعادة ويعد من ابرز عقبات التفكير </a:t>
            </a:r>
            <a:r>
              <a:rPr lang="ar-SA" sz="2400" dirty="0" smtClean="0"/>
              <a:t>الإبداعي </a:t>
            </a:r>
            <a:r>
              <a:rPr lang="ar-SA" sz="2400" dirty="0"/>
              <a:t>. مثال على ذلك : </a:t>
            </a:r>
            <a:r>
              <a:rPr lang="ar-SA" sz="2400" dirty="0" smtClean="0"/>
              <a:t>أن </a:t>
            </a:r>
            <a:r>
              <a:rPr lang="ar-SA" sz="2400" dirty="0"/>
              <a:t>كلباً اعتاد </a:t>
            </a:r>
            <a:r>
              <a:rPr lang="ar-SA" sz="2400" dirty="0" smtClean="0"/>
              <a:t>أن </a:t>
            </a:r>
            <a:r>
              <a:rPr lang="ar-SA" sz="2400" dirty="0"/>
              <a:t>يسلك طريقاً طويلاً للحصول على عظمة  يضعها صاحبها في نفس الموقع خلف السياج وقد كانت ناجحة هذه المحاولة وظل الكلب متمسكاً بها فأصبحت عادة لديه ولو </a:t>
            </a:r>
            <a:r>
              <a:rPr lang="ar-SA" sz="2400" dirty="0" smtClean="0"/>
              <a:t>أمكن </a:t>
            </a:r>
            <a:r>
              <a:rPr lang="ar-SA" sz="2400" dirty="0"/>
              <a:t>توجيه الكلب لهذه </a:t>
            </a:r>
            <a:r>
              <a:rPr lang="ar-SA" sz="2400" dirty="0" smtClean="0"/>
              <a:t>العقبة </a:t>
            </a:r>
            <a:r>
              <a:rPr lang="ar-SA" sz="2400" dirty="0"/>
              <a:t>لأستطاع </a:t>
            </a:r>
            <a:r>
              <a:rPr lang="ar-SA" sz="2400" dirty="0" smtClean="0"/>
              <a:t>أن </a:t>
            </a:r>
            <a:r>
              <a:rPr lang="ar-SA" sz="2400" dirty="0"/>
              <a:t>يتخلى عن عادته ويكتشف الطريق </a:t>
            </a:r>
            <a:r>
              <a:rPr lang="ar-SA" sz="2400" dirty="0" smtClean="0"/>
              <a:t>الأقصر </a:t>
            </a:r>
            <a:r>
              <a:rPr lang="ar-SA" sz="2400" dirty="0"/>
              <a:t>لهدفه.</a:t>
            </a:r>
          </a:p>
        </p:txBody>
      </p:sp>
      <p:pic>
        <p:nvPicPr>
          <p:cNvPr id="28675" name="Picture 3" descr="C:\Users\ABS\Desktop\Capture.JPG"/>
          <p:cNvPicPr>
            <a:picLocks noChangeAspect="1" noChangeArrowheads="1"/>
          </p:cNvPicPr>
          <p:nvPr/>
        </p:nvPicPr>
        <p:blipFill>
          <a:blip r:embed="rId3" cstate="print"/>
          <a:srcRect/>
          <a:stretch>
            <a:fillRect/>
          </a:stretch>
        </p:blipFill>
        <p:spPr bwMode="auto">
          <a:xfrm>
            <a:off x="0" y="3573016"/>
            <a:ext cx="5004048" cy="3116387"/>
          </a:xfrm>
          <a:prstGeom prst="rect">
            <a:avLst/>
          </a:prstGeom>
          <a:noFill/>
        </p:spPr>
      </p:pic>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descr="C:\Users\ABS\Desktop\11(88)[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TextBox 6"/>
          <p:cNvSpPr txBox="1"/>
          <p:nvPr/>
        </p:nvSpPr>
        <p:spPr>
          <a:xfrm>
            <a:off x="3995936" y="260648"/>
            <a:ext cx="4824536" cy="584775"/>
          </a:xfrm>
          <a:prstGeom prst="rect">
            <a:avLst/>
          </a:prstGeom>
          <a:noFill/>
        </p:spPr>
        <p:txBody>
          <a:bodyPr wrap="square" rtlCol="1">
            <a:spAutoFit/>
          </a:bodyPr>
          <a:lstStyle/>
          <a:p>
            <a:r>
              <a:rPr lang="ar-SA" sz="3200" dirty="0" smtClean="0">
                <a:solidFill>
                  <a:schemeClr val="bg2">
                    <a:lumMod val="50000"/>
                  </a:schemeClr>
                </a:solidFill>
                <a:effectLst>
                  <a:outerShdw blurRad="38100" dist="38100" dir="2700000" algn="tl">
                    <a:srgbClr val="000000">
                      <a:alpha val="43137"/>
                    </a:srgbClr>
                  </a:outerShdw>
                </a:effectLst>
              </a:rPr>
              <a:t>و- عدم الحساسية أو الشعور بالعجز </a:t>
            </a:r>
            <a:endParaRPr lang="ar-SA" sz="3200" dirty="0">
              <a:solidFill>
                <a:schemeClr val="bg2">
                  <a:lumMod val="50000"/>
                </a:schemeClr>
              </a:solidFill>
              <a:effectLst>
                <a:outerShdw blurRad="38100" dist="38100" dir="2700000" algn="tl">
                  <a:srgbClr val="000000">
                    <a:alpha val="43137"/>
                  </a:srgbClr>
                </a:outerShdw>
              </a:effectLst>
            </a:endParaRPr>
          </a:p>
        </p:txBody>
      </p:sp>
      <p:sp>
        <p:nvSpPr>
          <p:cNvPr id="9" name="TextBox 8"/>
          <p:cNvSpPr txBox="1"/>
          <p:nvPr/>
        </p:nvSpPr>
        <p:spPr>
          <a:xfrm>
            <a:off x="1979712" y="4077072"/>
            <a:ext cx="6840760" cy="1569660"/>
          </a:xfrm>
          <a:prstGeom prst="rect">
            <a:avLst/>
          </a:prstGeom>
          <a:noFill/>
        </p:spPr>
        <p:txBody>
          <a:bodyPr wrap="square" rtlCol="1">
            <a:spAutoFit/>
          </a:bodyPr>
          <a:lstStyle/>
          <a:p>
            <a:r>
              <a:rPr lang="ar-SA" sz="2400" b="1" dirty="0" smtClean="0">
                <a:solidFill>
                  <a:schemeClr val="accent1">
                    <a:lumMod val="50000"/>
                  </a:schemeClr>
                </a:solidFill>
              </a:rPr>
              <a:t>من الخصائص الضرورية لعملية التفكير الإبداعي اليقظة والحساسية المرهفة  المشكلات وعندماالتضعف الحساسية نتيجة عدم الاثاره، يصبح  الشخص أكثر ميلا للبقاء في ردود الفعل ويتخلى عن إبعاد المشكلة والانشغال في إيجاد حلول لها مجرد الإحساس به</a:t>
            </a:r>
            <a:endParaRPr lang="ar-SA" sz="2400" b="1" dirty="0">
              <a:solidFill>
                <a:schemeClr val="accent1">
                  <a:lumMod val="50000"/>
                </a:schemeClr>
              </a:solidFill>
            </a:endParaRPr>
          </a:p>
        </p:txBody>
      </p:sp>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22" name="Picture 2" descr="C:\Users\ABS\Desktop\93698.imgcache[1].jpg"/>
          <p:cNvPicPr>
            <a:picLocks noChangeAspect="1" noChangeArrowheads="1"/>
          </p:cNvPicPr>
          <p:nvPr/>
        </p:nvPicPr>
        <p:blipFill>
          <a:blip r:embed="rId2" cstate="print"/>
          <a:srcRect/>
          <a:stretch>
            <a:fillRect/>
          </a:stretch>
        </p:blipFill>
        <p:spPr bwMode="auto">
          <a:xfrm>
            <a:off x="539552" y="2204864"/>
            <a:ext cx="2880320" cy="2664296"/>
          </a:xfrm>
          <a:prstGeom prst="rect">
            <a:avLst/>
          </a:prstGeom>
          <a:ln>
            <a:noFill/>
          </a:ln>
          <a:effectLst>
            <a:softEdge rad="112500"/>
          </a:effectLst>
        </p:spPr>
      </p:pic>
      <p:sp>
        <p:nvSpPr>
          <p:cNvPr id="5" name="TextBox 4"/>
          <p:cNvSpPr txBox="1"/>
          <p:nvPr/>
        </p:nvSpPr>
        <p:spPr>
          <a:xfrm>
            <a:off x="2987824" y="332656"/>
            <a:ext cx="5832648" cy="584775"/>
          </a:xfrm>
          <a:prstGeom prst="rect">
            <a:avLst/>
          </a:prstGeom>
          <a:noFill/>
        </p:spPr>
        <p:txBody>
          <a:bodyPr wrap="square" rtlCol="1">
            <a:spAutoFit/>
          </a:bodyPr>
          <a:lstStyle/>
          <a:p>
            <a:r>
              <a:rPr lang="ar-SA" sz="3200" b="1" dirty="0" smtClean="0">
                <a:solidFill>
                  <a:srgbClr val="E60000"/>
                </a:solidFill>
                <a:effectLst>
                  <a:outerShdw blurRad="38100" dist="38100" dir="2700000" algn="tl">
                    <a:srgbClr val="000000">
                      <a:alpha val="43137"/>
                    </a:srgbClr>
                  </a:outerShdw>
                </a:effectLst>
              </a:rPr>
              <a:t>ز- التسرع وعدم احتمال الغموض</a:t>
            </a:r>
            <a:endParaRPr lang="ar-SA" sz="3200" b="1" dirty="0">
              <a:solidFill>
                <a:srgbClr val="E60000"/>
              </a:solidFill>
              <a:effectLst>
                <a:outerShdw blurRad="38100" dist="38100" dir="2700000" algn="tl">
                  <a:srgbClr val="000000">
                    <a:alpha val="43137"/>
                  </a:srgbClr>
                </a:outerShdw>
              </a:effectLst>
            </a:endParaRPr>
          </a:p>
        </p:txBody>
      </p:sp>
      <p:sp>
        <p:nvSpPr>
          <p:cNvPr id="7" name="TextBox 6"/>
          <p:cNvSpPr txBox="1"/>
          <p:nvPr/>
        </p:nvSpPr>
        <p:spPr>
          <a:xfrm>
            <a:off x="4211960" y="1268760"/>
            <a:ext cx="4680520" cy="4524315"/>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ترتبط هذه الصفة في التوصل إلى جواب  من خلال انتهاز أول فرصه والعمل على تطوير بدائل ومن ثم اختيار أفضلها أن الرغبة الجامحة  في الحفاظ على شروط الأمن  والنظام الشخصي تضعف القدرة  على احتمال المواقف الغامض  أو المواقف غير الواعدة بنتائج سارة  وتتجلى هذه الصفة لدى الأشخاص الذين يصرون على طرح الأفكار العلمية والمحسوسة في الصورة النهائية كما يعد تأجيل إصدار الأحكام من الأبعد  استنفاذ كل فرصه ممكنه لتوليد الأفكار.</a:t>
            </a:r>
            <a:endParaRPr lang="ar-SA"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31746" name="Picture 2" descr="http://us.123rf.com/400wm/400/400/raminkhojasteh/raminkhojasteh0907/raminkhojasteh090700095/5226073.jpg"/>
          <p:cNvPicPr>
            <a:picLocks noChangeAspect="1" noChangeArrowheads="1"/>
          </p:cNvPicPr>
          <p:nvPr/>
        </p:nvPicPr>
        <p:blipFill>
          <a:blip r:embed="rId2" cstate="print"/>
          <a:srcRect/>
          <a:stretch>
            <a:fillRect/>
          </a:stretch>
        </p:blipFill>
        <p:spPr bwMode="auto">
          <a:xfrm>
            <a:off x="179512" y="188640"/>
            <a:ext cx="3024336" cy="6408712"/>
          </a:xfrm>
          <a:prstGeom prst="rect">
            <a:avLst/>
          </a:prstGeom>
          <a:ln>
            <a:noFill/>
          </a:ln>
          <a:effectLst>
            <a:softEdge rad="112500"/>
          </a:effectLst>
        </p:spPr>
      </p:pic>
      <p:sp>
        <p:nvSpPr>
          <p:cNvPr id="6" name="TextBox 5"/>
          <p:cNvSpPr txBox="1"/>
          <p:nvPr/>
        </p:nvSpPr>
        <p:spPr>
          <a:xfrm>
            <a:off x="5796136" y="260648"/>
            <a:ext cx="3168352" cy="707886"/>
          </a:xfrm>
          <a:prstGeom prst="rect">
            <a:avLst/>
          </a:prstGeom>
          <a:noFill/>
        </p:spPr>
        <p:txBody>
          <a:bodyPr wrap="square" rtlCol="1">
            <a:spAutoFit/>
          </a:bodyPr>
          <a:lstStyle/>
          <a:p>
            <a:r>
              <a:rPr lang="ar-SA" sz="4000" b="1" dirty="0" smtClean="0">
                <a:solidFill>
                  <a:schemeClr val="bg1">
                    <a:lumMod val="50000"/>
                  </a:schemeClr>
                </a:solidFill>
                <a:effectLst>
                  <a:outerShdw blurRad="38100" dist="38100" dir="2700000" algn="tl">
                    <a:srgbClr val="000000">
                      <a:alpha val="43137"/>
                    </a:srgbClr>
                  </a:outerShdw>
                </a:effectLst>
              </a:rPr>
              <a:t>ح- نقل العادة </a:t>
            </a:r>
            <a:endParaRPr lang="ar-SA" sz="4000" b="1" dirty="0">
              <a:solidFill>
                <a:schemeClr val="bg1">
                  <a:lumMod val="50000"/>
                </a:schemeClr>
              </a:solidFill>
              <a:effectLst>
                <a:outerShdw blurRad="38100" dist="38100" dir="2700000" algn="tl">
                  <a:srgbClr val="000000">
                    <a:alpha val="43137"/>
                  </a:srgbClr>
                </a:outerShdw>
              </a:effectLst>
            </a:endParaRPr>
          </a:p>
        </p:txBody>
      </p:sp>
      <p:sp>
        <p:nvSpPr>
          <p:cNvPr id="7" name="TextBox 6"/>
          <p:cNvSpPr txBox="1"/>
          <p:nvPr/>
        </p:nvSpPr>
        <p:spPr>
          <a:xfrm>
            <a:off x="3923928" y="1916832"/>
            <a:ext cx="4824536" cy="3046988"/>
          </a:xfrm>
          <a:prstGeom prst="rect">
            <a:avLst/>
          </a:prstGeom>
          <a:noFill/>
        </p:spPr>
        <p:txBody>
          <a:bodyPr wrap="square" rtlCol="1">
            <a:spAutoFit/>
          </a:bodyPr>
          <a:lstStyle/>
          <a:p>
            <a:r>
              <a:rPr lang="ar-SA" sz="3200" dirty="0" smtClean="0">
                <a:solidFill>
                  <a:srgbClr val="00B050"/>
                </a:solidFill>
              </a:rPr>
              <a:t>عندما ترسخ لدى الفرد أنماط وابنيه ذهنيه  معينه كانت فعاله في التعامل  مع مواقف جديدة  ومن العبارات  القاتلة التي تلخص هذه العقبة قولنا :لقد كنا دائما نفعل هذا بنجاح. </a:t>
            </a:r>
            <a:r>
              <a:rPr lang="ar-SA" sz="3200" dirty="0" err="1" smtClean="0">
                <a:solidFill>
                  <a:srgbClr val="00B050"/>
                </a:solidFill>
              </a:rPr>
              <a:t>او</a:t>
            </a:r>
            <a:r>
              <a:rPr lang="ar-SA" sz="3200" dirty="0" smtClean="0">
                <a:solidFill>
                  <a:srgbClr val="00B050"/>
                </a:solidFill>
              </a:rPr>
              <a:t> كنا دائما نحل المشكلة بهذه الطريقة.</a:t>
            </a:r>
            <a:endParaRPr lang="ar-SA" sz="3200" dirty="0">
              <a:solidFill>
                <a:srgbClr val="00B050"/>
              </a:solidFill>
            </a:endParaRPr>
          </a:p>
        </p:txBody>
      </p:sp>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2770" name="Picture 2" descr="http://www.hespress.com/_img/hypnoGuy.jpg"/>
          <p:cNvPicPr>
            <a:picLocks noChangeAspect="1" noChangeArrowheads="1"/>
          </p:cNvPicPr>
          <p:nvPr/>
        </p:nvPicPr>
        <p:blipFill>
          <a:blip r:embed="rId2" cstate="print"/>
          <a:srcRect/>
          <a:stretch>
            <a:fillRect/>
          </a:stretch>
        </p:blipFill>
        <p:spPr bwMode="auto">
          <a:xfrm>
            <a:off x="0" y="0"/>
            <a:ext cx="9144000" cy="6859076"/>
          </a:xfrm>
          <a:prstGeom prst="rect">
            <a:avLst/>
          </a:prstGeom>
          <a:noFill/>
        </p:spPr>
      </p:pic>
      <p:sp>
        <p:nvSpPr>
          <p:cNvPr id="5" name="TextBox 4"/>
          <p:cNvSpPr txBox="1"/>
          <p:nvPr/>
        </p:nvSpPr>
        <p:spPr>
          <a:xfrm>
            <a:off x="1115616" y="908720"/>
            <a:ext cx="6768752" cy="1200329"/>
          </a:xfrm>
          <a:prstGeom prst="rect">
            <a:avLst/>
          </a:prstGeom>
          <a:noFill/>
        </p:spPr>
        <p:txBody>
          <a:bodyPr wrap="square" rtlCol="1">
            <a:spAutoFit/>
          </a:bodyPr>
          <a:lstStyle/>
          <a:p>
            <a:pPr algn="ctr"/>
            <a:r>
              <a:rPr lang="ar-SA" sz="7200" b="1" dirty="0" smtClean="0">
                <a:solidFill>
                  <a:schemeClr val="bg1"/>
                </a:solidFill>
                <a:effectLst>
                  <a:outerShdw blurRad="38100" dist="38100" dir="2700000" algn="tl">
                    <a:srgbClr val="000000">
                      <a:alpha val="43137"/>
                    </a:srgbClr>
                  </a:outerShdw>
                </a:effectLst>
              </a:rPr>
              <a:t>ثانيا:العقبات الظرفية</a:t>
            </a:r>
            <a:endParaRPr lang="ar-SA" sz="7200"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1691680" y="2636912"/>
            <a:ext cx="6840760" cy="2677656"/>
          </a:xfrm>
          <a:prstGeom prst="rect">
            <a:avLst/>
          </a:prstGeom>
          <a:noFill/>
        </p:spPr>
        <p:txBody>
          <a:bodyPr wrap="square" rtlCol="1">
            <a:spAutoFit/>
          </a:bodyPr>
          <a:lstStyle/>
          <a:p>
            <a:r>
              <a:rPr lang="ar-SA" sz="2800" dirty="0" smtClean="0">
                <a:solidFill>
                  <a:schemeClr val="bg1"/>
                </a:solidFill>
                <a:effectLst>
                  <a:outerShdw blurRad="38100" dist="38100" dir="2700000" algn="tl">
                    <a:srgbClr val="000000">
                      <a:alpha val="43137"/>
                    </a:srgbClr>
                  </a:outerShdw>
                </a:effectLst>
              </a:rPr>
              <a:t>يقصد بالعقبات الظرفية للتفكير الإبداعي ” الجوانب المتعلقة بالموقف ذاته أو الجوانب الاجتماعية أو الثقافية السائدة </a:t>
            </a:r>
          </a:p>
          <a:p>
            <a:endParaRPr lang="ar-SA" sz="2800" dirty="0" smtClean="0">
              <a:solidFill>
                <a:schemeClr val="bg1"/>
              </a:solidFill>
              <a:effectLst>
                <a:outerShdw blurRad="38100" dist="38100" dir="2700000" algn="tl">
                  <a:srgbClr val="000000">
                    <a:alpha val="43137"/>
                  </a:srgbClr>
                </a:outerShdw>
              </a:effectLst>
            </a:endParaRPr>
          </a:p>
          <a:p>
            <a:endParaRPr lang="ar-SA" sz="2800" dirty="0" smtClean="0">
              <a:solidFill>
                <a:schemeClr val="bg1"/>
              </a:solidFill>
              <a:effectLst>
                <a:outerShdw blurRad="38100" dist="38100" dir="2700000" algn="tl">
                  <a:srgbClr val="000000">
                    <a:alpha val="43137"/>
                  </a:srgbClr>
                </a:outerShdw>
              </a:effectLst>
            </a:endParaRPr>
          </a:p>
          <a:p>
            <a:endParaRPr lang="ar-SA" sz="2800" dirty="0" smtClean="0">
              <a:solidFill>
                <a:schemeClr val="bg1"/>
              </a:solidFill>
              <a:effectLst>
                <a:outerShdw blurRad="38100" dist="38100" dir="2700000" algn="tl">
                  <a:srgbClr val="000000">
                    <a:alpha val="43137"/>
                  </a:srgbClr>
                </a:outerShdw>
              </a:effectLst>
            </a:endParaRPr>
          </a:p>
          <a:p>
            <a:r>
              <a:rPr lang="ar-SA" sz="2800" dirty="0" smtClean="0">
                <a:solidFill>
                  <a:schemeClr val="bg1"/>
                </a:solidFill>
                <a:effectLst>
                  <a:outerShdw blurRad="38100" dist="38100" dir="2700000" algn="tl">
                    <a:srgbClr val="000000">
                      <a:alpha val="43137"/>
                    </a:srgbClr>
                  </a:outerShdw>
                </a:effectLst>
              </a:rPr>
              <a:t>ومن أهمها :</a:t>
            </a:r>
            <a:endParaRPr lang="ar-SA" sz="2800" dirty="0">
              <a:solidFill>
                <a:schemeClr val="bg1"/>
              </a:solidFill>
              <a:effectLst>
                <a:outerShdw blurRad="38100" dist="38100" dir="2700000" algn="tl">
                  <a:srgbClr val="000000">
                    <a:alpha val="43137"/>
                  </a:srgbClr>
                </a:outerShdw>
              </a:effectLst>
            </a:endParaRPr>
          </a:p>
        </p:txBody>
      </p:sp>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33794" name="Picture 2" descr="http://www.onislam.net/arabic/oimedia/onislamar/images/mainimages/%D9%85%D9%82%D8%A7%D9%88%D9%85%D8%A9-%D8%A7%D9%84%D8%AA%D8%BA%D9%8A%D9%8A%D8%B1_01-03-2011_1.jpg"/>
          <p:cNvPicPr>
            <a:picLocks noChangeAspect="1" noChangeArrowheads="1"/>
          </p:cNvPicPr>
          <p:nvPr/>
        </p:nvPicPr>
        <p:blipFill>
          <a:blip r:embed="rId2" cstate="print"/>
          <a:srcRect/>
          <a:stretch>
            <a:fillRect/>
          </a:stretch>
        </p:blipFill>
        <p:spPr bwMode="auto">
          <a:xfrm>
            <a:off x="323528" y="836712"/>
            <a:ext cx="3384376" cy="3240360"/>
          </a:xfrm>
          <a:prstGeom prst="rect">
            <a:avLst/>
          </a:prstGeom>
          <a:ln>
            <a:noFill/>
          </a:ln>
          <a:effectLst>
            <a:softEdge rad="112500"/>
          </a:effectLst>
        </p:spPr>
      </p:pic>
      <p:sp>
        <p:nvSpPr>
          <p:cNvPr id="5" name="TextBox 4"/>
          <p:cNvSpPr txBox="1"/>
          <p:nvPr/>
        </p:nvSpPr>
        <p:spPr>
          <a:xfrm>
            <a:off x="4644008" y="260648"/>
            <a:ext cx="4248472" cy="769441"/>
          </a:xfrm>
          <a:prstGeom prst="rect">
            <a:avLst/>
          </a:prstGeom>
          <a:noFill/>
        </p:spPr>
        <p:txBody>
          <a:bodyPr wrap="square" rtlCol="1">
            <a:spAutoFit/>
          </a:bodyPr>
          <a:lstStyle/>
          <a:p>
            <a:r>
              <a:rPr lang="ar-SA" sz="4400" b="1" dirty="0" smtClean="0">
                <a:solidFill>
                  <a:srgbClr val="E60000"/>
                </a:solidFill>
                <a:effectLst>
                  <a:outerShdw blurRad="38100" dist="38100" dir="2700000" algn="tl">
                    <a:srgbClr val="000000">
                      <a:alpha val="43137"/>
                    </a:srgbClr>
                  </a:outerShdw>
                </a:effectLst>
              </a:rPr>
              <a:t>أ- مقاومة التغير </a:t>
            </a:r>
            <a:endParaRPr lang="ar-SA" sz="4400" b="1" dirty="0">
              <a:solidFill>
                <a:srgbClr val="E60000"/>
              </a:solidFill>
              <a:effectLst>
                <a:outerShdw blurRad="38100" dist="38100" dir="2700000" algn="tl">
                  <a:srgbClr val="000000">
                    <a:alpha val="43137"/>
                  </a:srgbClr>
                </a:outerShdw>
              </a:effectLst>
            </a:endParaRPr>
          </a:p>
        </p:txBody>
      </p:sp>
      <p:sp>
        <p:nvSpPr>
          <p:cNvPr id="6" name="TextBox 5"/>
          <p:cNvSpPr txBox="1"/>
          <p:nvPr/>
        </p:nvSpPr>
        <p:spPr>
          <a:xfrm>
            <a:off x="3923928" y="1340768"/>
            <a:ext cx="5040560" cy="4031873"/>
          </a:xfrm>
          <a:prstGeom prst="rect">
            <a:avLst/>
          </a:prstGeom>
          <a:noFill/>
        </p:spPr>
        <p:txBody>
          <a:bodyPr wrap="square" rtlCol="1">
            <a:spAutoFit/>
          </a:bodyPr>
          <a:lstStyle/>
          <a:p>
            <a:endParaRPr lang="ar-SA" sz="3200" dirty="0" smtClean="0">
              <a:solidFill>
                <a:schemeClr val="tx1">
                  <a:lumMod val="65000"/>
                  <a:lumOff val="35000"/>
                </a:schemeClr>
              </a:solidFill>
            </a:endParaRPr>
          </a:p>
          <a:p>
            <a:r>
              <a:rPr lang="ar-SA" sz="3200" dirty="0" smtClean="0">
                <a:solidFill>
                  <a:schemeClr val="tx1">
                    <a:lumMod val="65000"/>
                    <a:lumOff val="35000"/>
                  </a:schemeClr>
                </a:solidFill>
              </a:rPr>
              <a:t>هناك مقاومه للأفكار  للحفاظ على الوضع الراهن  وهناك من يعتقد بان الخبرة  الحديثة  تشكل تهديد  لمكتسباته وأوضاعه مثل:</a:t>
            </a:r>
          </a:p>
          <a:p>
            <a:endParaRPr lang="ar-SA" sz="3200" dirty="0" smtClean="0">
              <a:solidFill>
                <a:schemeClr val="tx1">
                  <a:lumMod val="65000"/>
                  <a:lumOff val="35000"/>
                </a:schemeClr>
              </a:solidFill>
              <a:effectLst>
                <a:outerShdw blurRad="38100" dist="38100" dir="2700000" algn="tl">
                  <a:srgbClr val="000000">
                    <a:alpha val="43137"/>
                  </a:srgbClr>
                </a:outerShdw>
              </a:effectLst>
            </a:endParaRPr>
          </a:p>
          <a:p>
            <a:r>
              <a:rPr lang="ar-SA" sz="3200" u="sng" dirty="0" smtClean="0">
                <a:solidFill>
                  <a:srgbClr val="E60000"/>
                </a:solidFill>
                <a:effectLst>
                  <a:outerShdw blurRad="38100" dist="38100" dir="2700000" algn="tl">
                    <a:srgbClr val="000000">
                      <a:alpha val="43137"/>
                    </a:srgbClr>
                  </a:outerShdw>
                </a:effectLst>
              </a:rPr>
              <a:t>*لن تنجح هذه الطريقة في حل المشكلة.</a:t>
            </a:r>
            <a:endParaRPr lang="ar-SA" sz="3200" u="sng" dirty="0">
              <a:solidFill>
                <a:srgbClr val="E60000"/>
              </a:solidFill>
              <a:effectLst>
                <a:outerShdw blurRad="38100" dist="38100" dir="2700000" algn="tl">
                  <a:srgbClr val="000000">
                    <a:alpha val="43137"/>
                  </a:srgbClr>
                </a:outerShdw>
              </a:effectLst>
            </a:endParaRPr>
          </a:p>
        </p:txBody>
      </p:sp>
    </p:spTree>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camlya.com/system/pictures/1168/large/%D9%86%D8%B5%D8%A7%D8%B1%D9%89%20%D9%85%D8%B5%D8%B1.jpg?1294851465"/>
          <p:cNvPicPr>
            <a:picLocks noChangeAspect="1" noChangeArrowheads="1"/>
          </p:cNvPicPr>
          <p:nvPr/>
        </p:nvPicPr>
        <p:blipFill>
          <a:blip r:embed="rId2" cstate="print"/>
          <a:srcRect/>
          <a:stretch>
            <a:fillRect/>
          </a:stretch>
        </p:blipFill>
        <p:spPr bwMode="auto">
          <a:xfrm>
            <a:off x="0" y="0"/>
            <a:ext cx="3491880" cy="68580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4355976" y="260648"/>
            <a:ext cx="4536504" cy="523220"/>
          </a:xfrm>
          <a:prstGeom prst="rect">
            <a:avLst/>
          </a:prstGeom>
          <a:noFill/>
        </p:spPr>
        <p:txBody>
          <a:bodyPr wrap="square" rtlCol="1">
            <a:spAutoFit/>
          </a:bodyPr>
          <a:lstStyle/>
          <a:p>
            <a:r>
              <a:rPr lang="ar-SA" sz="2800" b="1" dirty="0" smtClean="0">
                <a:solidFill>
                  <a:schemeClr val="accent1">
                    <a:lumMod val="75000"/>
                  </a:schemeClr>
                </a:solidFill>
                <a:effectLst>
                  <a:outerShdw blurRad="38100" dist="38100" dir="2700000" algn="tl">
                    <a:srgbClr val="000000">
                      <a:alpha val="43137"/>
                    </a:srgbClr>
                  </a:outerShdw>
                </a:effectLst>
              </a:rPr>
              <a:t>ب- عدم التوازن بين الجد والفكاهة</a:t>
            </a:r>
            <a:endParaRPr lang="ar-SA" sz="2800" b="1" dirty="0">
              <a:solidFill>
                <a:schemeClr val="accent1">
                  <a:lumMod val="75000"/>
                </a:schemeClr>
              </a:solidFill>
              <a:effectLst>
                <a:outerShdw blurRad="38100" dist="38100" dir="2700000" algn="tl">
                  <a:srgbClr val="000000">
                    <a:alpha val="43137"/>
                  </a:srgbClr>
                </a:outerShdw>
              </a:effectLst>
            </a:endParaRPr>
          </a:p>
        </p:txBody>
      </p:sp>
      <p:sp>
        <p:nvSpPr>
          <p:cNvPr id="6" name="TextBox 5"/>
          <p:cNvSpPr txBox="1"/>
          <p:nvPr/>
        </p:nvSpPr>
        <p:spPr>
          <a:xfrm>
            <a:off x="3707904" y="1124744"/>
            <a:ext cx="5184576" cy="2677656"/>
          </a:xfrm>
          <a:prstGeom prst="rect">
            <a:avLst/>
          </a:prstGeom>
          <a:noFill/>
        </p:spPr>
        <p:txBody>
          <a:bodyPr wrap="square" rtlCol="1">
            <a:spAutoFit/>
          </a:bodyPr>
          <a:lstStyle/>
          <a:p>
            <a:r>
              <a:rPr lang="ar-SA" sz="2400" dirty="0" smtClean="0"/>
              <a:t>يعتقد البعض أن التفكير الإبداعي تفكير منطقي وعقلاني وعملي وجدي . ولا مكان فيه للتأمل والمرح. وان اللعب يكون مناسب للأطفال . والتخيل والتأمل هما مضيعه للوقت </a:t>
            </a:r>
          </a:p>
          <a:p>
            <a:endParaRPr lang="ar-SA" sz="2400" dirty="0" smtClean="0"/>
          </a:p>
          <a:p>
            <a:r>
              <a:rPr lang="ar-SA" sz="2400" dirty="0" smtClean="0"/>
              <a:t>أن تنمية التفكير الإبداعي تتطلب نوعا من التوازن بين كل هذه العناصر </a:t>
            </a:r>
            <a:endParaRPr lang="ar-SA"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5842" name="Picture 2" descr="C:\Users\ABS\Desktop\large_1234182887[1].jpg"/>
          <p:cNvPicPr>
            <a:picLocks noChangeAspect="1" noChangeArrowheads="1"/>
          </p:cNvPicPr>
          <p:nvPr/>
        </p:nvPicPr>
        <p:blipFill>
          <a:blip r:embed="rId2" cstate="print"/>
          <a:srcRect/>
          <a:stretch>
            <a:fillRect/>
          </a:stretch>
        </p:blipFill>
        <p:spPr bwMode="auto">
          <a:xfrm>
            <a:off x="0" y="2994025"/>
            <a:ext cx="9144000" cy="3853789"/>
          </a:xfrm>
          <a:prstGeom prst="rect">
            <a:avLst/>
          </a:prstGeom>
          <a:noFill/>
        </p:spPr>
      </p:pic>
      <p:sp>
        <p:nvSpPr>
          <p:cNvPr id="6" name="TextBox 5"/>
          <p:cNvSpPr txBox="1"/>
          <p:nvPr/>
        </p:nvSpPr>
        <p:spPr>
          <a:xfrm>
            <a:off x="4716016" y="188640"/>
            <a:ext cx="4104456" cy="461665"/>
          </a:xfrm>
          <a:prstGeom prst="rect">
            <a:avLst/>
          </a:prstGeom>
          <a:noFill/>
        </p:spPr>
        <p:txBody>
          <a:bodyPr wrap="square" rtlCol="1">
            <a:spAutoFit/>
          </a:bodyPr>
          <a:lstStyle/>
          <a:p>
            <a:r>
              <a:rPr lang="ar-SA" sz="2400" b="1" dirty="0" smtClean="0">
                <a:effectLst>
                  <a:outerShdw blurRad="38100" dist="38100" dir="2700000" algn="tl">
                    <a:srgbClr val="000000">
                      <a:alpha val="43137"/>
                    </a:srgbClr>
                  </a:outerShdw>
                </a:effectLst>
              </a:rPr>
              <a:t>ج- عدم التوازن بين التنافس والتعاون </a:t>
            </a:r>
            <a:endParaRPr lang="ar-SA" sz="2400" b="1" dirty="0">
              <a:effectLst>
                <a:outerShdw blurRad="38100" dist="38100" dir="2700000" algn="tl">
                  <a:srgbClr val="000000">
                    <a:alpha val="43137"/>
                  </a:srgbClr>
                </a:outerShdw>
              </a:effectLst>
            </a:endParaRPr>
          </a:p>
        </p:txBody>
      </p:sp>
      <p:sp>
        <p:nvSpPr>
          <p:cNvPr id="7" name="TextBox 6"/>
          <p:cNvSpPr txBox="1"/>
          <p:nvPr/>
        </p:nvSpPr>
        <p:spPr>
          <a:xfrm>
            <a:off x="755576" y="836712"/>
            <a:ext cx="8136904" cy="1815882"/>
          </a:xfrm>
          <a:prstGeom prst="rect">
            <a:avLst/>
          </a:prstGeom>
          <a:noFill/>
        </p:spPr>
        <p:txBody>
          <a:bodyPr wrap="square" rtlCol="1">
            <a:spAutoFit/>
          </a:bodyPr>
          <a:lstStyle/>
          <a:p>
            <a:r>
              <a:rPr lang="ar-SA" sz="2800" dirty="0" smtClean="0"/>
              <a:t>هناك حاجه للمزج بين روح التنافس وروح التعاون لتحقيق انجازات قيمه , وقد يكون الاعتبار المفرط لأي منهما سببا في فقدان الاتصال بالمشكلة لذلك فإن التوازن بينهما شرط من شروط التفكير المنتج </a:t>
            </a:r>
            <a:r>
              <a:rPr lang="ar-SA" sz="2800" dirty="0" err="1" smtClean="0"/>
              <a:t>او</a:t>
            </a:r>
            <a:r>
              <a:rPr lang="ar-SA" sz="2800" dirty="0" smtClean="0"/>
              <a:t> التفكير الإبداعي</a:t>
            </a:r>
            <a:endParaRPr lang="ar-SA" sz="2800" dirty="0"/>
          </a:p>
        </p:txBody>
      </p:sp>
    </p:spTree>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971600" y="1052733"/>
          <a:ext cx="7344816" cy="5040585"/>
        </p:xfrm>
        <a:graphic>
          <a:graphicData uri="http://schemas.openxmlformats.org/drawingml/2006/table">
            <a:tbl>
              <a:tblPr rtl="1" firstRow="1" bandRow="1">
                <a:tableStyleId>{1FECB4D8-DB02-4DC6-A0A2-4F2EBAE1DC90}</a:tableStyleId>
              </a:tblPr>
              <a:tblGrid>
                <a:gridCol w="7344816"/>
              </a:tblGrid>
              <a:tr h="678933">
                <a:tc>
                  <a:txBody>
                    <a:bodyPr/>
                    <a:lstStyle/>
                    <a:p>
                      <a:pPr algn="ctr" rtl="1"/>
                      <a:r>
                        <a:rPr lang="ar-SA" sz="3200" dirty="0" smtClean="0"/>
                        <a:t>التفكير الإبداعي </a:t>
                      </a:r>
                      <a:endParaRPr lang="ar-SA" sz="3200" dirty="0"/>
                    </a:p>
                  </a:txBody>
                  <a:tcPr anchor="ctr"/>
                </a:tc>
              </a:tr>
              <a:tr h="678933">
                <a:tc>
                  <a:txBody>
                    <a:bodyPr/>
                    <a:lstStyle/>
                    <a:p>
                      <a:pPr algn="ctr" rtl="1"/>
                      <a:r>
                        <a:rPr lang="ar-SA" sz="2400" b="1" dirty="0" smtClean="0"/>
                        <a:t>تفكير متشعب </a:t>
                      </a:r>
                      <a:endParaRPr lang="ar-SA" sz="2400" b="1" dirty="0"/>
                    </a:p>
                  </a:txBody>
                  <a:tcPr anchor="ctr"/>
                </a:tc>
              </a:tr>
              <a:tr h="678933">
                <a:tc>
                  <a:txBody>
                    <a:bodyPr/>
                    <a:lstStyle/>
                    <a:p>
                      <a:pPr algn="ctr" rtl="1"/>
                      <a:r>
                        <a:rPr lang="ar-SA" sz="2400" b="1" dirty="0" smtClean="0"/>
                        <a:t>يتصف بالاصاله</a:t>
                      </a:r>
                      <a:endParaRPr lang="ar-SA" sz="2400" b="1" dirty="0"/>
                    </a:p>
                  </a:txBody>
                  <a:tcPr anchor="ctr"/>
                </a:tc>
              </a:tr>
              <a:tr h="678933">
                <a:tc>
                  <a:txBody>
                    <a:bodyPr/>
                    <a:lstStyle/>
                    <a:p>
                      <a:pPr algn="ctr" rtl="1"/>
                      <a:r>
                        <a:rPr lang="ar-SA" sz="2400" b="1" dirty="0" smtClean="0"/>
                        <a:t>عادة ما ينتهك مبادئ موجودة ومقبولة</a:t>
                      </a:r>
                      <a:endParaRPr lang="ar-SA" sz="2400" b="1" dirty="0"/>
                    </a:p>
                  </a:txBody>
                  <a:tcPr anchor="ctr"/>
                </a:tc>
              </a:tr>
              <a:tr h="678933">
                <a:tc>
                  <a:txBody>
                    <a:bodyPr/>
                    <a:lstStyle/>
                    <a:p>
                      <a:pPr algn="ctr" rtl="1"/>
                      <a:r>
                        <a:rPr lang="ar-SA" sz="2400" b="1" dirty="0" smtClean="0"/>
                        <a:t>لا يتحدد بالقواعد المنطقية, ولا يمكن التنبؤ بنتائجه </a:t>
                      </a:r>
                      <a:endParaRPr lang="ar-SA" sz="2400" b="1" dirty="0"/>
                    </a:p>
                  </a:txBody>
                  <a:tcPr anchor="ctr"/>
                </a:tc>
              </a:tr>
              <a:tr h="678933">
                <a:tc>
                  <a:txBody>
                    <a:bodyPr/>
                    <a:lstStyle/>
                    <a:p>
                      <a:pPr algn="ctr" rtl="1"/>
                      <a:r>
                        <a:rPr lang="ar-SA" sz="2400" b="1" dirty="0" smtClean="0"/>
                        <a:t>يشترك مع التفكير الناقد بأنه يتطلب مجموعه من الميول والاستعداد لدى الفرد</a:t>
                      </a:r>
                      <a:endParaRPr lang="ar-SA" sz="2400" b="1" dirty="0"/>
                    </a:p>
                  </a:txBody>
                  <a:tcPr anchor="ctr"/>
                </a:tc>
              </a:tr>
              <a:tr h="678933">
                <a:tc>
                  <a:txBody>
                    <a:bodyPr/>
                    <a:lstStyle/>
                    <a:p>
                      <a:pPr algn="ctr" rtl="1"/>
                      <a:r>
                        <a:rPr lang="ar-SA" sz="2400" b="1" dirty="0" smtClean="0"/>
                        <a:t>وانه يستخدم أنواع التفكير</a:t>
                      </a:r>
                      <a:r>
                        <a:rPr lang="ar-SA" sz="2400" b="1" baseline="0" dirty="0" smtClean="0"/>
                        <a:t> العليا كحل المشكلات واتخاذ القرارات وصياغة المفاهيم</a:t>
                      </a:r>
                      <a:endParaRPr lang="ar-SA" sz="2400" b="1" dirty="0"/>
                    </a:p>
                  </a:txBody>
                  <a:tcPr anchor="ct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ABS\Pictures\Background\Textures (4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1187624" y="1412776"/>
            <a:ext cx="4176464" cy="2554545"/>
          </a:xfrm>
          <a:prstGeom prst="rect">
            <a:avLst/>
          </a:prstGeom>
          <a:noFill/>
        </p:spPr>
        <p:txBody>
          <a:bodyPr wrap="square" rtlCol="1">
            <a:spAutoFit/>
          </a:bodyPr>
          <a:lstStyle/>
          <a:p>
            <a:r>
              <a:rPr lang="ar-SA" sz="4000" dirty="0" smtClean="0">
                <a:solidFill>
                  <a:srgbClr val="FF75AD"/>
                </a:solidFill>
              </a:rPr>
              <a:t> </a:t>
            </a:r>
            <a:r>
              <a:rPr lang="ar-SA" sz="3200" b="1" dirty="0" smtClean="0">
                <a:solidFill>
                  <a:srgbClr val="FF75AD"/>
                </a:solidFill>
              </a:rPr>
              <a:t>أشكركم على حسن المتابعة </a:t>
            </a:r>
          </a:p>
          <a:p>
            <a:r>
              <a:rPr lang="ar-SA" sz="4000" dirty="0" smtClean="0">
                <a:solidFill>
                  <a:srgbClr val="FF75AD"/>
                </a:solidFill>
              </a:rPr>
              <a:t> </a:t>
            </a:r>
            <a:r>
              <a:rPr lang="ar-SA" sz="4000" b="1" dirty="0" smtClean="0">
                <a:solidFill>
                  <a:srgbClr val="FF75AD"/>
                </a:solidFill>
              </a:rPr>
              <a:t>الدكتورة :</a:t>
            </a:r>
          </a:p>
          <a:p>
            <a:r>
              <a:rPr lang="ar-SA" sz="4000" b="1" dirty="0" smtClean="0">
                <a:solidFill>
                  <a:srgbClr val="FF75AD"/>
                </a:solidFill>
              </a:rPr>
              <a:t>نعمه عبدالسلام </a:t>
            </a:r>
          </a:p>
          <a:p>
            <a:endParaRPr lang="ar-SA" sz="4000" dirty="0">
              <a:solidFill>
                <a:srgbClr val="FF75AD"/>
              </a:solidFill>
            </a:endParaRPr>
          </a:p>
        </p:txBody>
      </p:sp>
      <p:sp>
        <p:nvSpPr>
          <p:cNvPr id="6" name="TextBox 5"/>
          <p:cNvSpPr txBox="1"/>
          <p:nvPr/>
        </p:nvSpPr>
        <p:spPr>
          <a:xfrm>
            <a:off x="1331640" y="764704"/>
            <a:ext cx="3888432" cy="707886"/>
          </a:xfrm>
          <a:prstGeom prst="rect">
            <a:avLst/>
          </a:prstGeom>
          <a:noFill/>
        </p:spPr>
        <p:txBody>
          <a:bodyPr wrap="square" rtlCol="1">
            <a:spAutoFit/>
          </a:bodyPr>
          <a:lstStyle/>
          <a:p>
            <a:r>
              <a:rPr lang="ar-SA" sz="4000" b="1" dirty="0" smtClean="0">
                <a:solidFill>
                  <a:srgbClr val="FF75AD"/>
                </a:solidFill>
              </a:rPr>
              <a:t> </a:t>
            </a:r>
          </a:p>
        </p:txBody>
      </p:sp>
      <p:sp>
        <p:nvSpPr>
          <p:cNvPr id="7" name="TextBox 6"/>
          <p:cNvSpPr txBox="1"/>
          <p:nvPr/>
        </p:nvSpPr>
        <p:spPr>
          <a:xfrm>
            <a:off x="5940152" y="1268760"/>
            <a:ext cx="2952328" cy="2923877"/>
          </a:xfrm>
          <a:prstGeom prst="rect">
            <a:avLst/>
          </a:prstGeom>
          <a:noFill/>
        </p:spPr>
        <p:txBody>
          <a:bodyPr wrap="square" rtlCol="1">
            <a:spAutoFit/>
          </a:bodyPr>
          <a:lstStyle/>
          <a:p>
            <a:r>
              <a:rPr lang="ar-SA" sz="2400" b="1" dirty="0" smtClean="0">
                <a:solidFill>
                  <a:srgbClr val="FF75AD"/>
                </a:solidFill>
              </a:rPr>
              <a:t>  </a:t>
            </a:r>
          </a:p>
          <a:p>
            <a:endParaRPr lang="ar-SA" sz="2400" b="1" dirty="0" smtClean="0">
              <a:solidFill>
                <a:srgbClr val="FF75AD"/>
              </a:solidFill>
            </a:endParaRPr>
          </a:p>
          <a:p>
            <a:r>
              <a:rPr lang="ar-SA" sz="3200" b="1" dirty="0" smtClean="0">
                <a:solidFill>
                  <a:srgbClr val="FF75AD"/>
                </a:solidFill>
              </a:rPr>
              <a:t>مادة مهارات التعلم والتفكير </a:t>
            </a:r>
          </a:p>
          <a:p>
            <a:endParaRPr lang="ar-SA" sz="2400" b="1" dirty="0" smtClean="0">
              <a:solidFill>
                <a:srgbClr val="FF75AD"/>
              </a:solidFill>
            </a:endParaRPr>
          </a:p>
          <a:p>
            <a:endParaRPr lang="ar-SA" sz="2400" b="1" dirty="0" smtClean="0">
              <a:solidFill>
                <a:srgbClr val="FF75AD"/>
              </a:solidFill>
            </a:endParaRPr>
          </a:p>
          <a:p>
            <a:r>
              <a:rPr lang="ar-SA" sz="2400" b="1" dirty="0" smtClean="0">
                <a:solidFill>
                  <a:srgbClr val="FF75AD"/>
                </a:solidFill>
              </a:rPr>
              <a:t> </a:t>
            </a:r>
            <a:endParaRPr lang="ar-SA" sz="24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970</Words>
  <Application>Microsoft Office PowerPoint</Application>
  <PresentationFormat>On-screen Show (4:3)</PresentationFormat>
  <Paragraphs>105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ABS</dc:creator>
  <cp:lastModifiedBy>TOSHIBA</cp:lastModifiedBy>
  <cp:revision>35</cp:revision>
  <dcterms:created xsi:type="dcterms:W3CDTF">2011-03-19T19:25:21Z</dcterms:created>
  <dcterms:modified xsi:type="dcterms:W3CDTF">2012-02-16T12:46:53Z</dcterms:modified>
</cp:coreProperties>
</file>