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60"/>
  </p:notesMasterIdLst>
  <p:sldIdLst>
    <p:sldId id="257" r:id="rId2"/>
    <p:sldId id="293" r:id="rId3"/>
    <p:sldId id="292" r:id="rId4"/>
    <p:sldId id="265" r:id="rId5"/>
    <p:sldId id="270" r:id="rId6"/>
    <p:sldId id="324" r:id="rId7"/>
    <p:sldId id="271" r:id="rId8"/>
    <p:sldId id="272" r:id="rId9"/>
    <p:sldId id="325" r:id="rId10"/>
    <p:sldId id="294" r:id="rId11"/>
    <p:sldId id="295" r:id="rId12"/>
    <p:sldId id="296" r:id="rId13"/>
    <p:sldId id="326" r:id="rId14"/>
    <p:sldId id="276" r:id="rId15"/>
    <p:sldId id="284" r:id="rId16"/>
    <p:sldId id="290" r:id="rId17"/>
    <p:sldId id="298" r:id="rId18"/>
    <p:sldId id="299" r:id="rId19"/>
    <p:sldId id="300" r:id="rId20"/>
    <p:sldId id="327" r:id="rId21"/>
    <p:sldId id="301" r:id="rId22"/>
    <p:sldId id="328" r:id="rId23"/>
    <p:sldId id="302" r:id="rId24"/>
    <p:sldId id="304" r:id="rId25"/>
    <p:sldId id="303" r:id="rId26"/>
    <p:sldId id="329" r:id="rId27"/>
    <p:sldId id="287" r:id="rId28"/>
    <p:sldId id="330" r:id="rId29"/>
    <p:sldId id="306" r:id="rId30"/>
    <p:sldId id="305" r:id="rId31"/>
    <p:sldId id="331" r:id="rId32"/>
    <p:sldId id="307" r:id="rId33"/>
    <p:sldId id="332" r:id="rId34"/>
    <p:sldId id="308" r:id="rId35"/>
    <p:sldId id="333" r:id="rId36"/>
    <p:sldId id="309" r:id="rId37"/>
    <p:sldId id="334" r:id="rId38"/>
    <p:sldId id="310" r:id="rId39"/>
    <p:sldId id="335" r:id="rId40"/>
    <p:sldId id="311" r:id="rId41"/>
    <p:sldId id="313" r:id="rId42"/>
    <p:sldId id="312" r:id="rId43"/>
    <p:sldId id="314" r:id="rId44"/>
    <p:sldId id="336" r:id="rId45"/>
    <p:sldId id="315" r:id="rId46"/>
    <p:sldId id="317" r:id="rId47"/>
    <p:sldId id="316" r:id="rId48"/>
    <p:sldId id="337" r:id="rId49"/>
    <p:sldId id="318" r:id="rId50"/>
    <p:sldId id="319" r:id="rId51"/>
    <p:sldId id="338" r:id="rId52"/>
    <p:sldId id="320" r:id="rId53"/>
    <p:sldId id="339" r:id="rId54"/>
    <p:sldId id="321" r:id="rId55"/>
    <p:sldId id="340" r:id="rId56"/>
    <p:sldId id="323" r:id="rId57"/>
    <p:sldId id="322" r:id="rId58"/>
    <p:sldId id="341" r:id="rId59"/>
  </p:sldIdLst>
  <p:sldSz cx="9144000" cy="6858000" type="screen4x3"/>
  <p:notesSz cx="6858000" cy="9144000"/>
  <p:defaultTextStyle>
    <a:defPPr>
      <a:defRPr lang="ar-SA"/>
    </a:defPPr>
    <a:lvl1pPr algn="r" rtl="1" fontAlgn="base">
      <a:spcBef>
        <a:spcPct val="0"/>
      </a:spcBef>
      <a:spcAft>
        <a:spcPct val="0"/>
      </a:spcAft>
      <a:defRPr b="1" kern="1200">
        <a:solidFill>
          <a:schemeClr val="tx1"/>
        </a:solidFill>
        <a:latin typeface="Arial" pitchFamily="34" charset="0"/>
        <a:ea typeface="+mn-ea"/>
        <a:cs typeface="Arial" pitchFamily="34" charset="0"/>
      </a:defRPr>
    </a:lvl1pPr>
    <a:lvl2pPr marL="457200" algn="r" rtl="1" fontAlgn="base">
      <a:spcBef>
        <a:spcPct val="0"/>
      </a:spcBef>
      <a:spcAft>
        <a:spcPct val="0"/>
      </a:spcAft>
      <a:defRPr b="1" kern="1200">
        <a:solidFill>
          <a:schemeClr val="tx1"/>
        </a:solidFill>
        <a:latin typeface="Arial" pitchFamily="34" charset="0"/>
        <a:ea typeface="+mn-ea"/>
        <a:cs typeface="Arial" pitchFamily="34" charset="0"/>
      </a:defRPr>
    </a:lvl2pPr>
    <a:lvl3pPr marL="914400" algn="r" rtl="1" fontAlgn="base">
      <a:spcBef>
        <a:spcPct val="0"/>
      </a:spcBef>
      <a:spcAft>
        <a:spcPct val="0"/>
      </a:spcAft>
      <a:defRPr b="1"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b="1"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b="1" kern="1200">
        <a:solidFill>
          <a:schemeClr val="tx1"/>
        </a:solidFill>
        <a:latin typeface="Arial" pitchFamily="34" charset="0"/>
        <a:ea typeface="+mn-ea"/>
        <a:cs typeface="Arial" pitchFamily="34" charset="0"/>
      </a:defRPr>
    </a:lvl5pPr>
    <a:lvl6pPr marL="2286000" algn="r" defTabSz="914400" rtl="1" eaLnBrk="1" latinLnBrk="0" hangingPunct="1">
      <a:defRPr b="1" kern="1200">
        <a:solidFill>
          <a:schemeClr val="tx1"/>
        </a:solidFill>
        <a:latin typeface="Arial" pitchFamily="34" charset="0"/>
        <a:ea typeface="+mn-ea"/>
        <a:cs typeface="Arial" pitchFamily="34" charset="0"/>
      </a:defRPr>
    </a:lvl6pPr>
    <a:lvl7pPr marL="2743200" algn="r" defTabSz="914400" rtl="1" eaLnBrk="1" latinLnBrk="0" hangingPunct="1">
      <a:defRPr b="1" kern="1200">
        <a:solidFill>
          <a:schemeClr val="tx1"/>
        </a:solidFill>
        <a:latin typeface="Arial" pitchFamily="34" charset="0"/>
        <a:ea typeface="+mn-ea"/>
        <a:cs typeface="Arial" pitchFamily="34" charset="0"/>
      </a:defRPr>
    </a:lvl7pPr>
    <a:lvl8pPr marL="3200400" algn="r" defTabSz="914400" rtl="1" eaLnBrk="1" latinLnBrk="0" hangingPunct="1">
      <a:defRPr b="1" kern="1200">
        <a:solidFill>
          <a:schemeClr val="tx1"/>
        </a:solidFill>
        <a:latin typeface="Arial" pitchFamily="34" charset="0"/>
        <a:ea typeface="+mn-ea"/>
        <a:cs typeface="Arial" pitchFamily="34" charset="0"/>
      </a:defRPr>
    </a:lvl8pPr>
    <a:lvl9pPr marL="3657600" algn="r" defTabSz="914400" rtl="1" eaLnBrk="1" latinLnBrk="0" hangingPunct="1">
      <a:defRPr b="1"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59" d="100"/>
          <a:sy n="59" d="100"/>
        </p:scale>
        <p:origin x="-146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3075" name="Rectangle 3"/>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a:lvl1pPr>
          </a:lstStyle>
          <a:p>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endParaRPr lang="en-US" smtClean="0"/>
          </a:p>
          <a:p>
            <a:pPr lvl="1"/>
            <a:r>
              <a:rPr lang="ar-SA" smtClean="0"/>
              <a:t>المستوى الثاني</a:t>
            </a:r>
            <a:endParaRPr lang="en-US" smtClean="0"/>
          </a:p>
          <a:p>
            <a:pPr lvl="2"/>
            <a:r>
              <a:rPr lang="ar-SA" smtClean="0"/>
              <a:t>المستوى الثالث</a:t>
            </a:r>
            <a:endParaRPr lang="en-US" smtClean="0"/>
          </a:p>
          <a:p>
            <a:pPr lvl="3"/>
            <a:r>
              <a:rPr lang="ar-SA" smtClean="0"/>
              <a:t>المستوى الرابع</a:t>
            </a:r>
            <a:endParaRPr lang="en-US" smtClean="0"/>
          </a:p>
          <a:p>
            <a:pPr lvl="4"/>
            <a:r>
              <a:rPr lang="ar-SA" smtClean="0"/>
              <a:t>المستوى الخامس</a:t>
            </a:r>
            <a:endParaRPr lang="en-US" smtClean="0"/>
          </a:p>
        </p:txBody>
      </p:sp>
      <p:sp>
        <p:nvSpPr>
          <p:cNvPr id="3078" name="Rectangle 6"/>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3079" name="Rectangle 7"/>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a:lvl1pPr>
          </a:lstStyle>
          <a:p>
            <a:fld id="{B6F53E75-7E60-4B96-BDDB-FCAB94BA6E0C}" type="slidenum">
              <a:rPr lang="ar-SA"/>
              <a:pPr/>
              <a:t>‹#›</a:t>
            </a:fld>
            <a:endParaRPr lang="en-US"/>
          </a:p>
        </p:txBody>
      </p:sp>
    </p:spTree>
  </p:cSld>
  <p:clrMap bg1="lt1" tx1="dk1" bg2="lt2" tx2="dk2" accent1="accent1" accent2="accent2" accent3="accent3" accent4="accent4" accent5="accent5" accent6="accent6" hlink="hlink" folHlink="folHlink"/>
  <p:notesStyle>
    <a:lvl1pPr algn="r" rtl="1" fontAlgn="base">
      <a:spcBef>
        <a:spcPct val="30000"/>
      </a:spcBef>
      <a:spcAft>
        <a:spcPct val="0"/>
      </a:spcAft>
      <a:defRPr sz="1200" kern="1200">
        <a:solidFill>
          <a:schemeClr val="tx1"/>
        </a:solidFill>
        <a:latin typeface="Arial" pitchFamily="34" charset="0"/>
        <a:ea typeface="+mn-ea"/>
        <a:cs typeface="Arial" pitchFamily="34" charset="0"/>
      </a:defRPr>
    </a:lvl1pPr>
    <a:lvl2pPr marL="457200" algn="r" rtl="1" fontAlgn="base">
      <a:spcBef>
        <a:spcPct val="30000"/>
      </a:spcBef>
      <a:spcAft>
        <a:spcPct val="0"/>
      </a:spcAft>
      <a:defRPr sz="1200" kern="1200">
        <a:solidFill>
          <a:schemeClr val="tx1"/>
        </a:solidFill>
        <a:latin typeface="Arial" pitchFamily="34" charset="0"/>
        <a:ea typeface="+mn-ea"/>
        <a:cs typeface="Arial" pitchFamily="34" charset="0"/>
      </a:defRPr>
    </a:lvl2pPr>
    <a:lvl3pPr marL="914400" algn="r" rtl="1" fontAlgn="base">
      <a:spcBef>
        <a:spcPct val="30000"/>
      </a:spcBef>
      <a:spcAft>
        <a:spcPct val="0"/>
      </a:spcAft>
      <a:defRPr sz="1200" kern="1200">
        <a:solidFill>
          <a:schemeClr val="tx1"/>
        </a:solidFill>
        <a:latin typeface="Arial" pitchFamily="34" charset="0"/>
        <a:ea typeface="+mn-ea"/>
        <a:cs typeface="Arial" pitchFamily="34" charset="0"/>
      </a:defRPr>
    </a:lvl3pPr>
    <a:lvl4pPr marL="1371600" algn="r" rtl="1" fontAlgn="base">
      <a:spcBef>
        <a:spcPct val="30000"/>
      </a:spcBef>
      <a:spcAft>
        <a:spcPct val="0"/>
      </a:spcAft>
      <a:defRPr sz="1200" kern="1200">
        <a:solidFill>
          <a:schemeClr val="tx1"/>
        </a:solidFill>
        <a:latin typeface="Arial" pitchFamily="34" charset="0"/>
        <a:ea typeface="+mn-ea"/>
        <a:cs typeface="Arial" pitchFamily="34" charset="0"/>
      </a:defRPr>
    </a:lvl4pPr>
    <a:lvl5pPr marL="1828800" algn="r" rtl="1" fontAlgn="base">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7B0A41-F337-4E27-8B6F-4692C82A94FE}" type="slidenum">
              <a:rPr lang="ar-SA"/>
              <a:pPr/>
              <a:t>1</a:t>
            </a:fld>
            <a:endParaRPr lang="en-US"/>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319AEA-7948-4EE6-AA3E-ACB353D8060D}" type="slidenum">
              <a:rPr lang="ar-SA"/>
              <a:pPr/>
              <a:t>2</a:t>
            </a:fld>
            <a:endParaRPr lang="en-US"/>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C2C7EE-DE80-4A6B-BCA3-5AF0A751CE46}" type="slidenum">
              <a:rPr lang="ar-SA"/>
              <a:pPr/>
              <a:t>3</a:t>
            </a:fld>
            <a:endParaRPr lang="en-US"/>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319AEA-7948-4EE6-AA3E-ACB353D8060D}" type="slidenum">
              <a:rPr lang="ar-SA"/>
              <a:pPr/>
              <a:t>4</a:t>
            </a:fld>
            <a:endParaRPr lang="en-US"/>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A879B2-0579-4A26-A793-5867125B0F61}" type="slidenum">
              <a:rPr lang="ar-SA"/>
              <a:pPr/>
              <a:t>5</a:t>
            </a:fld>
            <a:endParaRPr lang="en-US"/>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A879B2-0579-4A26-A793-5867125B0F61}" type="slidenum">
              <a:rPr lang="ar-SA"/>
              <a:pPr/>
              <a:t>6</a:t>
            </a:fld>
            <a:endParaRPr lang="en-US"/>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5546EB-40DF-4322-AF65-95EB76092446}" type="slidenum">
              <a:rPr lang="ar-SA"/>
              <a:pPr/>
              <a:t>7</a:t>
            </a:fld>
            <a:endParaRPr lang="en-US"/>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034844-AF8E-4FF9-97B5-F340326D91FE}" type="slidenum">
              <a:rPr lang="ar-SA"/>
              <a:pPr/>
              <a:t>8</a:t>
            </a:fld>
            <a:endParaRPr lang="en-US"/>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034844-AF8E-4FF9-97B5-F340326D91FE}" type="slidenum">
              <a:rPr lang="ar-SA"/>
              <a:pPr/>
              <a:t>9</a:t>
            </a:fld>
            <a:endParaRPr lang="en-US"/>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034844-AF8E-4FF9-97B5-F340326D91FE}" type="slidenum">
              <a:rPr lang="ar-SA"/>
              <a:pPr/>
              <a:t>10</a:t>
            </a:fld>
            <a:endParaRPr lang="en-US"/>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034844-AF8E-4FF9-97B5-F340326D91FE}" type="slidenum">
              <a:rPr lang="ar-SA"/>
              <a:pPr/>
              <a:t>11</a:t>
            </a:fld>
            <a:endParaRPr lang="en-US"/>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034844-AF8E-4FF9-97B5-F340326D91FE}" type="slidenum">
              <a:rPr lang="ar-SA"/>
              <a:pPr/>
              <a:t>12</a:t>
            </a:fld>
            <a:endParaRPr lang="en-US"/>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034844-AF8E-4FF9-97B5-F340326D91FE}" type="slidenum">
              <a:rPr lang="ar-SA"/>
              <a:pPr/>
              <a:t>13</a:t>
            </a:fld>
            <a:endParaRPr lang="en-US"/>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E54760-FF94-4431-B07C-0737C79C2DCD}" type="slidenum">
              <a:rPr lang="ar-SA"/>
              <a:pPr/>
              <a:t>14</a:t>
            </a:fld>
            <a:endParaRPr lang="en-US"/>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8D4844-DE81-4F26-A6D5-4407141E94BB}" type="slidenum">
              <a:rPr lang="ar-SA"/>
              <a:pPr/>
              <a:t>15</a:t>
            </a:fld>
            <a:endParaRPr 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45C8F0-3510-432A-A676-E315614446B7}" type="slidenum">
              <a:rPr lang="ar-SA"/>
              <a:pPr/>
              <a:t>16</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45C8F0-3510-432A-A676-E315614446B7}" type="slidenum">
              <a:rPr lang="ar-SA"/>
              <a:pPr/>
              <a:t>17</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45C8F0-3510-432A-A676-E315614446B7}" type="slidenum">
              <a:rPr lang="ar-SA"/>
              <a:pPr/>
              <a:t>18</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45C8F0-3510-432A-A676-E315614446B7}" type="slidenum">
              <a:rPr lang="ar-SA"/>
              <a:pPr/>
              <a:t>19</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45C8F0-3510-432A-A676-E315614446B7}" type="slidenum">
              <a:rPr lang="ar-SA"/>
              <a:pPr/>
              <a:t>20</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45C8F0-3510-432A-A676-E315614446B7}" type="slidenum">
              <a:rPr lang="ar-SA"/>
              <a:pPr/>
              <a:t>21</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45C8F0-3510-432A-A676-E315614446B7}" type="slidenum">
              <a:rPr lang="ar-SA"/>
              <a:pPr/>
              <a:t>22</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45C8F0-3510-432A-A676-E315614446B7}" type="slidenum">
              <a:rPr lang="ar-SA"/>
              <a:pPr/>
              <a:t>23</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3C7779-8EA5-4F15-9218-F7DCF9B67075}" type="slidenum">
              <a:rPr lang="ar-SA"/>
              <a:pPr/>
              <a:t>24</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45C8F0-3510-432A-A676-E315614446B7}" type="slidenum">
              <a:rPr lang="ar-SA"/>
              <a:pPr/>
              <a:t>25</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45C8F0-3510-432A-A676-E315614446B7}" type="slidenum">
              <a:rPr lang="ar-SA"/>
              <a:pPr/>
              <a:t>26</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27</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28</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8D4844-DE81-4F26-A6D5-4407141E94BB}" type="slidenum">
              <a:rPr lang="ar-SA"/>
              <a:pPr/>
              <a:t>29</a:t>
            </a:fld>
            <a:endParaRPr 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30</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31</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32</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33</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34</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35</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36</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37</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38</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39</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40</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8D4844-DE81-4F26-A6D5-4407141E94BB}" type="slidenum">
              <a:rPr lang="ar-SA"/>
              <a:pPr/>
              <a:t>41</a:t>
            </a:fld>
            <a:endParaRPr 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42</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43</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44</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45</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8D4844-DE81-4F26-A6D5-4407141E94BB}" type="slidenum">
              <a:rPr lang="ar-SA"/>
              <a:pPr/>
              <a:t>46</a:t>
            </a:fld>
            <a:endParaRPr 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47</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48</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49</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50</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51</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52</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53</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54</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55</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8D4844-DE81-4F26-A6D5-4407141E94BB}" type="slidenum">
              <a:rPr lang="ar-SA"/>
              <a:pPr/>
              <a:t>56</a:t>
            </a:fld>
            <a:endParaRPr 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57</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06B65-1417-488D-9010-D99A365EC69D}" type="slidenum">
              <a:rPr lang="ar-SA"/>
              <a:pPr/>
              <a:t>58</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507562C4-9230-4297-B46D-22DC27D79293}" type="slidenum">
              <a:rPr lang="ar-SA"/>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8DF68DD8-B9D2-4152-9999-6D5B877427DC}" type="slidenum">
              <a:rPr lang="ar-SA"/>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3B25501B-8748-48E1-82D9-35E58397FDBD}" type="slidenum">
              <a:rPr lang="ar-SA"/>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E0089F8F-4FAF-4798-9A64-B4B66650370E}" type="slidenum">
              <a:rPr lang="ar-SA"/>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endParaRPr lang="en-US"/>
          </a:p>
        </p:txBody>
      </p:sp>
      <p:sp>
        <p:nvSpPr>
          <p:cNvPr id="8" name="عنصر نائب للتذييل 7"/>
          <p:cNvSpPr>
            <a:spLocks noGrp="1"/>
          </p:cNvSpPr>
          <p:nvPr>
            <p:ph type="ftr" sz="quarter" idx="11"/>
          </p:nvPr>
        </p:nvSpPr>
        <p:spPr/>
        <p:txBody>
          <a:bodyPr/>
          <a:lstStyle>
            <a:lvl1pPr>
              <a:defRPr/>
            </a:lvl1pPr>
          </a:lstStyle>
          <a:p>
            <a:endParaRPr lang="en-US"/>
          </a:p>
        </p:txBody>
      </p:sp>
      <p:sp>
        <p:nvSpPr>
          <p:cNvPr id="9" name="عنصر نائب لرقم الشريحة 8"/>
          <p:cNvSpPr>
            <a:spLocks noGrp="1"/>
          </p:cNvSpPr>
          <p:nvPr>
            <p:ph type="sldNum" sz="quarter" idx="12"/>
          </p:nvPr>
        </p:nvSpPr>
        <p:spPr/>
        <p:txBody>
          <a:bodyPr/>
          <a:lstStyle>
            <a:lvl1pPr>
              <a:defRPr/>
            </a:lvl1pPr>
          </a:lstStyle>
          <a:p>
            <a:fld id="{5AF54E20-8120-4502-A823-590D3FA5E863}" type="slidenum">
              <a:rPr lang="ar-SA"/>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endParaRPr lang="en-US"/>
          </a:p>
        </p:txBody>
      </p:sp>
      <p:sp>
        <p:nvSpPr>
          <p:cNvPr id="4" name="عنصر نائب للتذييل 3"/>
          <p:cNvSpPr>
            <a:spLocks noGrp="1"/>
          </p:cNvSpPr>
          <p:nvPr>
            <p:ph type="ftr" sz="quarter" idx="11"/>
          </p:nvPr>
        </p:nvSpPr>
        <p:spPr/>
        <p:txBody>
          <a:bodyPr/>
          <a:lstStyle>
            <a:lvl1pPr>
              <a:defRPr/>
            </a:lvl1pPr>
          </a:lstStyle>
          <a:p>
            <a:endParaRPr lang="en-US"/>
          </a:p>
        </p:txBody>
      </p:sp>
      <p:sp>
        <p:nvSpPr>
          <p:cNvPr id="5" name="عنصر نائب لرقم الشريحة 4"/>
          <p:cNvSpPr>
            <a:spLocks noGrp="1"/>
          </p:cNvSpPr>
          <p:nvPr>
            <p:ph type="sldNum" sz="quarter" idx="12"/>
          </p:nvPr>
        </p:nvSpPr>
        <p:spPr/>
        <p:txBody>
          <a:bodyPr/>
          <a:lstStyle>
            <a:lvl1pPr>
              <a:defRPr/>
            </a:lvl1pPr>
          </a:lstStyle>
          <a:p>
            <a:fld id="{D653AC83-DF70-4BD4-8D7C-FB83D0C4ADBE}" type="slidenum">
              <a:rPr lang="ar-SA"/>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p>
        </p:txBody>
      </p:sp>
      <p:sp>
        <p:nvSpPr>
          <p:cNvPr id="3" name="عنصر نائب للتذييل 2"/>
          <p:cNvSpPr>
            <a:spLocks noGrp="1"/>
          </p:cNvSpPr>
          <p:nvPr>
            <p:ph type="ftr" sz="quarter" idx="11"/>
          </p:nvPr>
        </p:nvSpPr>
        <p:spPr/>
        <p:txBody>
          <a:bodyPr/>
          <a:lstStyle>
            <a:lvl1pPr>
              <a:defRPr/>
            </a:lvl1pPr>
          </a:lstStyle>
          <a:p>
            <a:endParaRPr lang="en-US"/>
          </a:p>
        </p:txBody>
      </p:sp>
      <p:sp>
        <p:nvSpPr>
          <p:cNvPr id="4" name="عنصر نائب لرقم الشريحة 3"/>
          <p:cNvSpPr>
            <a:spLocks noGrp="1"/>
          </p:cNvSpPr>
          <p:nvPr>
            <p:ph type="sldNum" sz="quarter" idx="12"/>
          </p:nvPr>
        </p:nvSpPr>
        <p:spPr/>
        <p:txBody>
          <a:bodyPr/>
          <a:lstStyle>
            <a:lvl1pPr>
              <a:defRPr/>
            </a:lvl1pPr>
          </a:lstStyle>
          <a:p>
            <a:fld id="{BFDBFDFC-335E-4F86-A794-CDA7527676F7}" type="slidenum">
              <a:rPr lang="ar-SA"/>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450BAB18-DA4D-4850-A355-49C45254E284}" type="slidenum">
              <a:rPr lang="ar-SA"/>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EFD33CB0-F012-47D3-B682-6D96F400C3D3}" type="slidenum">
              <a:rPr lang="ar-SA"/>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8D8E3A8E-B38D-4498-84AF-39A613CCD3E4}" type="slidenum">
              <a:rPr lang="ar-SA"/>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B170C324-2FA5-4DE8-A07D-9AFC1CA6C595}" type="slidenum">
              <a:rPr lang="ar-SA"/>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fld id="{C0F82138-BA98-4211-B92F-06CD6D81BA26}" type="slidenum">
              <a:rPr lang="ar-SA"/>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pitchFamily="34" charset="0"/>
          <a:cs typeface="Arial" pitchFamily="34" charset="0"/>
        </a:defRPr>
      </a:lvl2pPr>
      <a:lvl3pPr algn="ctr" rtl="1" fontAlgn="base">
        <a:spcBef>
          <a:spcPct val="0"/>
        </a:spcBef>
        <a:spcAft>
          <a:spcPct val="0"/>
        </a:spcAft>
        <a:defRPr sz="4400">
          <a:solidFill>
            <a:schemeClr val="tx2"/>
          </a:solidFill>
          <a:latin typeface="Arial" pitchFamily="34" charset="0"/>
          <a:cs typeface="Arial" pitchFamily="34" charset="0"/>
        </a:defRPr>
      </a:lvl3pPr>
      <a:lvl4pPr algn="ctr" rtl="1" fontAlgn="base">
        <a:spcBef>
          <a:spcPct val="0"/>
        </a:spcBef>
        <a:spcAft>
          <a:spcPct val="0"/>
        </a:spcAft>
        <a:defRPr sz="4400">
          <a:solidFill>
            <a:schemeClr val="tx2"/>
          </a:solidFill>
          <a:latin typeface="Arial" pitchFamily="34" charset="0"/>
          <a:cs typeface="Arial" pitchFamily="34" charset="0"/>
        </a:defRPr>
      </a:lvl4pPr>
      <a:lvl5pPr algn="ctr" rtl="1" fontAlgn="base">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122"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5125" name="Text Box 5"/>
          <p:cNvSpPr txBox="1">
            <a:spLocks noChangeArrowheads="1"/>
          </p:cNvSpPr>
          <p:nvPr/>
        </p:nvSpPr>
        <p:spPr bwMode="auto">
          <a:xfrm>
            <a:off x="466352" y="2132856"/>
            <a:ext cx="8066088" cy="1323439"/>
          </a:xfrm>
          <a:prstGeom prst="rect">
            <a:avLst/>
          </a:prstGeom>
          <a:noFill/>
          <a:ln w="9525">
            <a:noFill/>
            <a:miter lim="800000"/>
            <a:headEnd/>
            <a:tailEnd/>
          </a:ln>
          <a:effectLst/>
        </p:spPr>
        <p:txBody>
          <a:bodyPr>
            <a:spAutoFit/>
          </a:bodyPr>
          <a:lstStyle/>
          <a:p>
            <a:pPr>
              <a:buFontTx/>
              <a:buChar char="•"/>
            </a:pPr>
            <a:r>
              <a:rPr lang="ar-SA" sz="8000" b="0" dirty="0" smtClean="0">
                <a:cs typeface="Al Moharib Free Othman 1" pitchFamily="2" charset="-78"/>
              </a:rPr>
              <a:t>التفسير في عصور التدوين </a:t>
            </a:r>
            <a:endParaRPr lang="en-US" sz="5400" b="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5"/>
                                        </p:tgtEl>
                                        <p:attrNameLst>
                                          <p:attrName>style.visibility</p:attrName>
                                        </p:attrNameLst>
                                      </p:cBhvr>
                                      <p:to>
                                        <p:strVal val="visible"/>
                                      </p:to>
                                    </p:set>
                                    <p:anim calcmode="lin" valueType="num">
                                      <p:cBhvr additive="base">
                                        <p:cTn id="7" dur="500" fill="hold"/>
                                        <p:tgtEl>
                                          <p:spTgt spid="5125"/>
                                        </p:tgtEl>
                                        <p:attrNameLst>
                                          <p:attrName>ppt_x</p:attrName>
                                        </p:attrNameLst>
                                      </p:cBhvr>
                                      <p:tavLst>
                                        <p:tav tm="0">
                                          <p:val>
                                            <p:strVal val="#ppt_x"/>
                                          </p:val>
                                        </p:tav>
                                        <p:tav tm="100000">
                                          <p:val>
                                            <p:strVal val="#ppt_x"/>
                                          </p:val>
                                        </p:tav>
                                      </p:tavLst>
                                    </p:anim>
                                    <p:anim calcmode="lin" valueType="num">
                                      <p:cBhvr additive="base">
                                        <p:cTn id="8" dur="500" fill="hold"/>
                                        <p:tgtEl>
                                          <p:spTgt spid="51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23556" name="Text Box 4"/>
          <p:cNvSpPr txBox="1">
            <a:spLocks noChangeArrowheads="1"/>
          </p:cNvSpPr>
          <p:nvPr/>
        </p:nvSpPr>
        <p:spPr bwMode="auto">
          <a:xfrm>
            <a:off x="611188" y="1052513"/>
            <a:ext cx="8137525" cy="4708981"/>
          </a:xfrm>
          <a:prstGeom prst="rect">
            <a:avLst/>
          </a:prstGeom>
          <a:noFill/>
          <a:ln w="9525">
            <a:noFill/>
            <a:miter lim="800000"/>
            <a:headEnd/>
            <a:tailEnd/>
          </a:ln>
          <a:effectLst/>
        </p:spPr>
        <p:txBody>
          <a:bodyPr>
            <a:spAutoFit/>
          </a:bodyPr>
          <a:lstStyle/>
          <a:p>
            <a:r>
              <a:rPr lang="ar-SA" sz="6000" dirty="0" smtClean="0">
                <a:solidFill>
                  <a:srgbClr val="660033"/>
                </a:solidFill>
                <a:cs typeface="AL-Yadawi 2" pitchFamily="2" charset="-78"/>
              </a:rPr>
              <a:t>ابتداء هذه المرحلة:</a:t>
            </a:r>
            <a:r>
              <a:rPr lang="ar-SA" sz="6000" dirty="0" smtClean="0">
                <a:cs typeface="AL-Yadawi 2" pitchFamily="2" charset="-78"/>
              </a:rPr>
              <a:t/>
            </a:r>
            <a:br>
              <a:rPr lang="ar-SA" sz="6000" dirty="0" smtClean="0">
                <a:cs typeface="AL-Yadawi 2" pitchFamily="2" charset="-78"/>
              </a:rPr>
            </a:br>
            <a:r>
              <a:rPr lang="ar-SA" sz="6000" b="0" dirty="0" smtClean="0">
                <a:cs typeface="AL-Yadawi 2" pitchFamily="2" charset="-78"/>
              </a:rPr>
              <a:t>تبدأ المرحلة الثالثة للتفسير من مبدأ ظهور التدوين، وذلك </a:t>
            </a:r>
            <a:r>
              <a:rPr lang="ar-SA" sz="6000" b="0" dirty="0" smtClean="0">
                <a:cs typeface="AL-Yadawi 2" pitchFamily="2" charset="-78"/>
              </a:rPr>
              <a:t>في </a:t>
            </a:r>
            <a:r>
              <a:rPr lang="ar-SA" sz="6000" b="0" dirty="0" smtClean="0">
                <a:cs typeface="AL-Yadawi 2" pitchFamily="2" charset="-78"/>
              </a:rPr>
              <a:t>أواخر عهد بنى أمية، وأول عهد للعباسين.</a:t>
            </a:r>
            <a:endParaRPr lang="en-US" sz="16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3556"/>
                                        </p:tgtEl>
                                        <p:attrNameLst>
                                          <p:attrName>style.visibility</p:attrName>
                                        </p:attrNameLst>
                                      </p:cBhvr>
                                      <p:to>
                                        <p:strVal val="visible"/>
                                      </p:to>
                                    </p:set>
                                    <p:animEffect transition="in" filter="barn(inHorizontal)">
                                      <p:cBhvr>
                                        <p:cTn id="7" dur="1000"/>
                                        <p:tgtEl>
                                          <p:spTgt spid="2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und"/>
          <p:cNvPicPr>
            <a:picLocks noChangeAspect="1" noChangeArrowheads="1"/>
          </p:cNvPicPr>
          <p:nvPr/>
        </p:nvPicPr>
        <p:blipFill>
          <a:blip r:embed="rId3" cstate="print"/>
          <a:srcRect/>
          <a:stretch>
            <a:fillRect/>
          </a:stretch>
        </p:blipFill>
        <p:spPr bwMode="auto">
          <a:xfrm>
            <a:off x="0" y="171450"/>
            <a:ext cx="9144000" cy="6858000"/>
          </a:xfrm>
          <a:prstGeom prst="rect">
            <a:avLst/>
          </a:prstGeom>
          <a:noFill/>
        </p:spPr>
      </p:pic>
      <p:sp>
        <p:nvSpPr>
          <p:cNvPr id="44035" name="Text Box 3"/>
          <p:cNvSpPr txBox="1">
            <a:spLocks noChangeArrowheads="1"/>
          </p:cNvSpPr>
          <p:nvPr/>
        </p:nvSpPr>
        <p:spPr bwMode="auto">
          <a:xfrm>
            <a:off x="611188" y="2201863"/>
            <a:ext cx="8137525" cy="1446550"/>
          </a:xfrm>
          <a:prstGeom prst="rect">
            <a:avLst/>
          </a:prstGeom>
          <a:noFill/>
          <a:ln w="9525">
            <a:noFill/>
            <a:miter lim="800000"/>
            <a:headEnd/>
            <a:tailEnd/>
          </a:ln>
          <a:effectLst/>
        </p:spPr>
        <p:txBody>
          <a:bodyPr>
            <a:spAutoFit/>
          </a:bodyPr>
          <a:lstStyle/>
          <a:p>
            <a:r>
              <a:rPr lang="ar-SA" sz="8800" b="0" dirty="0" smtClean="0">
                <a:cs typeface="AL-Yadawi 2" pitchFamily="2" charset="-78"/>
              </a:rPr>
              <a:t>الخطوات التي تدرج فيها </a:t>
            </a:r>
            <a:endParaRPr lang="en-US" sz="8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4035"/>
                                        </p:tgtEl>
                                        <p:attrNameLst>
                                          <p:attrName>style.visibility</p:attrName>
                                        </p:attrNameLst>
                                      </p:cBhvr>
                                      <p:to>
                                        <p:strVal val="visible"/>
                                      </p:to>
                                    </p:set>
                                    <p:anim to="" calcmode="lin" valueType="num">
                                      <p:cBhvr>
                                        <p:cTn id="7" dur="1" fill="hold"/>
                                        <p:tgtEl>
                                          <p:spTgt spid="4403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23556" name="Text Box 4"/>
          <p:cNvSpPr txBox="1">
            <a:spLocks noChangeArrowheads="1"/>
          </p:cNvSpPr>
          <p:nvPr/>
        </p:nvSpPr>
        <p:spPr bwMode="auto">
          <a:xfrm>
            <a:off x="611188" y="404664"/>
            <a:ext cx="8137525" cy="6294031"/>
          </a:xfrm>
          <a:prstGeom prst="rect">
            <a:avLst/>
          </a:prstGeom>
          <a:noFill/>
          <a:ln w="9525">
            <a:noFill/>
            <a:miter lim="800000"/>
            <a:headEnd/>
            <a:tailEnd/>
          </a:ln>
          <a:effectLst/>
        </p:spPr>
        <p:txBody>
          <a:bodyPr wrap="square">
            <a:spAutoFit/>
          </a:bodyPr>
          <a:lstStyle/>
          <a:p>
            <a:r>
              <a:rPr lang="ar-SA" sz="6000" dirty="0" smtClean="0">
                <a:solidFill>
                  <a:srgbClr val="660033"/>
                </a:solidFill>
                <a:cs typeface="AL-Yadawi 2" pitchFamily="2" charset="-78"/>
              </a:rPr>
              <a:t>الخطوة الأولى للتفسير:</a:t>
            </a:r>
            <a:r>
              <a:rPr lang="ar-SA" sz="4400" dirty="0" smtClean="0"/>
              <a:t/>
            </a:r>
            <a:br>
              <a:rPr lang="ar-SA" sz="4400" dirty="0" smtClean="0"/>
            </a:br>
            <a:endParaRPr lang="ar-SA" sz="4400" dirty="0" smtClean="0"/>
          </a:p>
          <a:p>
            <a:r>
              <a:rPr lang="ar-SA" sz="4800" b="0" dirty="0" smtClean="0">
                <a:cs typeface="AL-Yadawi 2" pitchFamily="2" charset="-78"/>
              </a:rPr>
              <a:t>كان التفسير قبل ذلك يُتناقل بطريق الرواية، فالصحابة يروون عن رسول الله صلى الله عليه وسلم، كما يروى بعضهم عن بعض. والتابعون يروون عن الصحابة. كما يروى بعضهم عن بعض، وهذه هي الخطوة الأولى للتفسير. </a:t>
            </a:r>
            <a:r>
              <a:rPr lang="ar-SA" sz="4400" dirty="0" smtClean="0"/>
              <a:t/>
            </a:r>
            <a:br>
              <a:rPr lang="ar-SA" sz="4400" dirty="0" smtClean="0"/>
            </a:br>
            <a:endParaRPr lang="en-US" sz="11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3556"/>
                                        </p:tgtEl>
                                        <p:attrNameLst>
                                          <p:attrName>style.visibility</p:attrName>
                                        </p:attrNameLst>
                                      </p:cBhvr>
                                      <p:to>
                                        <p:strVal val="visible"/>
                                      </p:to>
                                    </p:set>
                                    <p:animEffect transition="in" filter="barn(inHorizontal)">
                                      <p:cBhvr>
                                        <p:cTn id="7" dur="1000"/>
                                        <p:tgtEl>
                                          <p:spTgt spid="2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33795" name="Text Box 3"/>
          <p:cNvSpPr txBox="1">
            <a:spLocks noChangeArrowheads="1"/>
          </p:cNvSpPr>
          <p:nvPr/>
        </p:nvSpPr>
        <p:spPr bwMode="auto">
          <a:xfrm>
            <a:off x="251520" y="307677"/>
            <a:ext cx="8640960" cy="6186309"/>
          </a:xfrm>
          <a:prstGeom prst="rect">
            <a:avLst/>
          </a:prstGeom>
          <a:noFill/>
          <a:ln w="9525">
            <a:noFill/>
            <a:miter lim="800000"/>
            <a:headEnd/>
            <a:tailEnd/>
          </a:ln>
          <a:effectLst/>
        </p:spPr>
        <p:txBody>
          <a:bodyPr wrap="square">
            <a:spAutoFit/>
          </a:bodyPr>
          <a:lstStyle/>
          <a:p>
            <a:pPr marL="342900" indent="-342900"/>
            <a:r>
              <a:rPr lang="ar-SA" sz="4800" dirty="0" smtClean="0">
                <a:cs typeface="AL-Yadawi 2" pitchFamily="2" charset="-78"/>
              </a:rPr>
              <a:t> </a:t>
            </a:r>
            <a:r>
              <a:rPr lang="ar-SA" sz="6000" dirty="0" smtClean="0">
                <a:solidFill>
                  <a:srgbClr val="660033"/>
                </a:solidFill>
                <a:cs typeface="AL-Yadawi 2" pitchFamily="2" charset="-78"/>
              </a:rPr>
              <a:t>الخطوة الثانية:</a:t>
            </a:r>
            <a:r>
              <a:rPr lang="ar-SA" sz="4800" b="0" dirty="0" smtClean="0">
                <a:cs typeface="AL-Yadawi 2" pitchFamily="2" charset="-78"/>
              </a:rPr>
              <a:t/>
            </a:r>
            <a:br>
              <a:rPr lang="ar-SA" sz="4800" b="0" dirty="0" smtClean="0">
                <a:cs typeface="AL-Yadawi 2" pitchFamily="2" charset="-78"/>
              </a:rPr>
            </a:br>
            <a:r>
              <a:rPr lang="ar-SA" sz="4800" b="0" dirty="0" smtClean="0">
                <a:cs typeface="AL-Yadawi 2" pitchFamily="2" charset="-78"/>
              </a:rPr>
              <a:t>ثم بعد عصر الصحابة والتابعين، خطا التفسير خطوة ثانية، وذلك حيث ابتدأ التدوين لحديث رسول الله صلى الله عليه وسلم، فكانت أبوابه متنوعة، وكان التفسير باباً من هذه الأبواب التي أشتمل عليها الحديث، فلم يُفرد له تأليف خاص يُفسِّر القرآن سورة سورة، وآية آية، من مبدئه إلى منتهاه، </a:t>
            </a: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3795"/>
                                        </p:tgtEl>
                                        <p:attrNameLst>
                                          <p:attrName>style.visibility</p:attrName>
                                        </p:attrNameLst>
                                      </p:cBhvr>
                                      <p:to>
                                        <p:strVal val="visible"/>
                                      </p:to>
                                    </p:set>
                                    <p:animEffect transition="in" filter="fade">
                                      <p:cBhvr>
                                        <p:cTn id="7" dur="1000"/>
                                        <p:tgtEl>
                                          <p:spTgt spid="33795"/>
                                        </p:tgtEl>
                                      </p:cBhvr>
                                    </p:animEffect>
                                    <p:anim calcmode="lin" valueType="num">
                                      <p:cBhvr>
                                        <p:cTn id="8" dur="1000" fill="hold"/>
                                        <p:tgtEl>
                                          <p:spTgt spid="33795"/>
                                        </p:tgtEl>
                                        <p:attrNameLst>
                                          <p:attrName>ppt_x</p:attrName>
                                        </p:attrNameLst>
                                      </p:cBhvr>
                                      <p:tavLst>
                                        <p:tav tm="0">
                                          <p:val>
                                            <p:strVal val="#ppt_x"/>
                                          </p:val>
                                        </p:tav>
                                        <p:tav tm="100000">
                                          <p:val>
                                            <p:strVal val="#ppt_x"/>
                                          </p:val>
                                        </p:tav>
                                      </p:tavLst>
                                    </p:anim>
                                    <p:anim calcmode="lin" valueType="num">
                                      <p:cBhvr>
                                        <p:cTn id="9" dur="1000" fill="hold"/>
                                        <p:tgtEl>
                                          <p:spTgt spid="337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33795" name="Text Box 3"/>
          <p:cNvSpPr txBox="1">
            <a:spLocks noChangeArrowheads="1"/>
          </p:cNvSpPr>
          <p:nvPr/>
        </p:nvSpPr>
        <p:spPr bwMode="auto">
          <a:xfrm>
            <a:off x="395536" y="1155516"/>
            <a:ext cx="8209284" cy="3785652"/>
          </a:xfrm>
          <a:prstGeom prst="rect">
            <a:avLst/>
          </a:prstGeom>
          <a:noFill/>
          <a:ln w="9525">
            <a:noFill/>
            <a:miter lim="800000"/>
            <a:headEnd/>
            <a:tailEnd/>
          </a:ln>
          <a:effectLst/>
        </p:spPr>
        <p:txBody>
          <a:bodyPr wrap="square">
            <a:spAutoFit/>
          </a:bodyPr>
          <a:lstStyle/>
          <a:p>
            <a:pPr marL="342900" indent="-342900"/>
            <a:r>
              <a:rPr lang="ar-SA" sz="4800" b="0" dirty="0" smtClean="0">
                <a:cs typeface="AL-Yadawi 2" pitchFamily="2" charset="-78"/>
              </a:rPr>
              <a:t>بل وُجد من العلماء مَن طوَّف </a:t>
            </a:r>
            <a:r>
              <a:rPr lang="ar-SA" sz="4800" b="0" dirty="0" smtClean="0">
                <a:cs typeface="AL-Yadawi 2" pitchFamily="2" charset="-78"/>
              </a:rPr>
              <a:t>في </a:t>
            </a:r>
            <a:r>
              <a:rPr lang="ar-SA" sz="4800" b="0" dirty="0" smtClean="0">
                <a:cs typeface="AL-Yadawi 2" pitchFamily="2" charset="-78"/>
              </a:rPr>
              <a:t>الأمصار المختلفة ليجمع الحديث، فجمع بجوار ذلك ما رُوِى </a:t>
            </a:r>
            <a:r>
              <a:rPr lang="ar-SA" sz="4800" b="0" dirty="0" smtClean="0">
                <a:cs typeface="AL-Yadawi 2" pitchFamily="2" charset="-78"/>
              </a:rPr>
              <a:t>في </a:t>
            </a:r>
            <a:r>
              <a:rPr lang="ar-SA" sz="4800" b="0" dirty="0" smtClean="0">
                <a:cs typeface="AL-Yadawi 2" pitchFamily="2" charset="-78"/>
              </a:rPr>
              <a:t>الأمصار من تفسير منسوب إلى </a:t>
            </a:r>
            <a:r>
              <a:rPr lang="ar-SA" sz="4800" b="0" dirty="0" smtClean="0">
                <a:cs typeface="AL-Yadawi 2" pitchFamily="2" charset="-78"/>
              </a:rPr>
              <a:t>النبي </a:t>
            </a:r>
            <a:r>
              <a:rPr lang="ar-SA" sz="4800" b="0" dirty="0" smtClean="0">
                <a:cs typeface="AL-Yadawi 2" pitchFamily="2" charset="-78"/>
              </a:rPr>
              <a:t>صلى الله عليه وسلم، أو إلى الصحابة، أو إلى </a:t>
            </a:r>
            <a:r>
              <a:rPr lang="ar-SA" sz="4800" b="0" dirty="0" smtClean="0">
                <a:cs typeface="AL-Yadawi 2" pitchFamily="2" charset="-78"/>
              </a:rPr>
              <a:t>التابعين</a:t>
            </a:r>
            <a:r>
              <a:rPr lang="ar-SA" sz="4800" b="0" dirty="0" smtClean="0">
                <a:cs typeface="AL-Yadawi 2" pitchFamily="2" charset="-78"/>
              </a:rPr>
              <a:t> </a:t>
            </a:r>
            <a:r>
              <a:rPr lang="ar-SA" sz="4800" b="0" dirty="0" smtClean="0">
                <a:cs typeface="AL-Yadawi 2" pitchFamily="2" charset="-78"/>
              </a:rPr>
              <a:t>.</a:t>
            </a: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3795"/>
                                        </p:tgtEl>
                                        <p:attrNameLst>
                                          <p:attrName>style.visibility</p:attrName>
                                        </p:attrNameLst>
                                      </p:cBhvr>
                                      <p:to>
                                        <p:strVal val="visible"/>
                                      </p:to>
                                    </p:set>
                                    <p:animEffect transition="in" filter="fade">
                                      <p:cBhvr>
                                        <p:cTn id="7" dur="1000"/>
                                        <p:tgtEl>
                                          <p:spTgt spid="33795"/>
                                        </p:tgtEl>
                                      </p:cBhvr>
                                    </p:animEffect>
                                    <p:anim calcmode="lin" valueType="num">
                                      <p:cBhvr>
                                        <p:cTn id="8" dur="1000" fill="hold"/>
                                        <p:tgtEl>
                                          <p:spTgt spid="33795"/>
                                        </p:tgtEl>
                                        <p:attrNameLst>
                                          <p:attrName>ppt_x</p:attrName>
                                        </p:attrNameLst>
                                      </p:cBhvr>
                                      <p:tavLst>
                                        <p:tav tm="0">
                                          <p:val>
                                            <p:strVal val="#ppt_x"/>
                                          </p:val>
                                        </p:tav>
                                        <p:tav tm="100000">
                                          <p:val>
                                            <p:strVal val="#ppt_x"/>
                                          </p:val>
                                        </p:tav>
                                      </p:tavLst>
                                    </p:anim>
                                    <p:anim calcmode="lin" valueType="num">
                                      <p:cBhvr>
                                        <p:cTn id="9" dur="1000" fill="hold"/>
                                        <p:tgtEl>
                                          <p:spTgt spid="337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35843" name="Text Box 3"/>
          <p:cNvSpPr txBox="1">
            <a:spLocks noChangeArrowheads="1"/>
          </p:cNvSpPr>
          <p:nvPr/>
        </p:nvSpPr>
        <p:spPr bwMode="auto">
          <a:xfrm>
            <a:off x="611188" y="548680"/>
            <a:ext cx="8137525" cy="6186309"/>
          </a:xfrm>
          <a:prstGeom prst="rect">
            <a:avLst/>
          </a:prstGeom>
          <a:noFill/>
          <a:ln w="9525">
            <a:noFill/>
            <a:miter lim="800000"/>
            <a:headEnd/>
            <a:tailEnd/>
          </a:ln>
          <a:effectLst/>
        </p:spPr>
        <p:txBody>
          <a:bodyPr wrap="square">
            <a:spAutoFit/>
          </a:bodyPr>
          <a:lstStyle/>
          <a:p>
            <a:pPr marL="342900" indent="-342900"/>
            <a:r>
              <a:rPr lang="ar-SA" sz="4400" b="0" dirty="0" smtClean="0">
                <a:cs typeface="AL-Yadawi 2" pitchFamily="2" charset="-78"/>
              </a:rPr>
              <a:t>ومن هؤلاء: يزيد بن هارون </a:t>
            </a:r>
            <a:r>
              <a:rPr lang="ar-SA" sz="4400" b="0" dirty="0" smtClean="0">
                <a:cs typeface="AL-Yadawi 2" pitchFamily="2" charset="-78"/>
              </a:rPr>
              <a:t>السلمي </a:t>
            </a:r>
            <a:r>
              <a:rPr lang="ar-SA" sz="4400" b="0" dirty="0" smtClean="0">
                <a:cs typeface="AL-Yadawi 2" pitchFamily="2" charset="-78"/>
              </a:rPr>
              <a:t>، وشعبه بن الحجاج  </a:t>
            </a:r>
            <a:r>
              <a:rPr lang="ar-SA" sz="4400" b="0" dirty="0" smtClean="0">
                <a:cs typeface="AL-Yadawi 2" pitchFamily="2" charset="-78"/>
              </a:rPr>
              <a:t>و وكيع </a:t>
            </a:r>
            <a:r>
              <a:rPr lang="ar-SA" sz="4400" b="0" dirty="0" smtClean="0">
                <a:cs typeface="AL-Yadawi 2" pitchFamily="2" charset="-78"/>
              </a:rPr>
              <a:t>بن الجراح  </a:t>
            </a:r>
            <a:r>
              <a:rPr lang="ar-SA" sz="4400" b="0" dirty="0" smtClean="0">
                <a:cs typeface="AL-Yadawi 2" pitchFamily="2" charset="-78"/>
              </a:rPr>
              <a:t>، </a:t>
            </a:r>
            <a:r>
              <a:rPr lang="ar-SA" sz="4400" b="0" dirty="0" smtClean="0">
                <a:cs typeface="AL-Yadawi 2" pitchFamily="2" charset="-78"/>
              </a:rPr>
              <a:t>وسفيان بن عيينة </a:t>
            </a:r>
          </a:p>
          <a:p>
            <a:pPr marL="342900" indent="-342900"/>
            <a:r>
              <a:rPr lang="ar-SA" sz="4400" b="0" dirty="0" smtClean="0">
                <a:cs typeface="AL-Yadawi 2" pitchFamily="2" charset="-78"/>
              </a:rPr>
              <a:t>وغيرهم، وهؤلاء جميعاً كانوا من أئمة الحديث، فكان جمعهم للتفسير جمعاً لباب من أبواب الحديث، ولم يكن جمعاً للتفسير على استقلال وانفراد. وجميع ما نقله هؤلاء الأعلام عن أسلافهم من أئمة التفسير نقلوه مسنداً إليهم، غير أن هذه التفاسير لم يصل إلينا </a:t>
            </a:r>
            <a:r>
              <a:rPr lang="ar-SA" sz="4400" b="0" dirty="0" smtClean="0">
                <a:cs typeface="AL-Yadawi 2" pitchFamily="2" charset="-78"/>
              </a:rPr>
              <a:t>شيء</a:t>
            </a:r>
            <a:r>
              <a:rPr lang="ar-SA" sz="4400" b="0" dirty="0" smtClean="0">
                <a:cs typeface="AL-Yadawi 2" pitchFamily="2" charset="-78"/>
              </a:rPr>
              <a:t> </a:t>
            </a:r>
            <a:r>
              <a:rPr lang="ar-SA" sz="4400" b="0" dirty="0" smtClean="0">
                <a:cs typeface="AL-Yadawi 2" pitchFamily="2" charset="-78"/>
              </a:rPr>
              <a:t>منها، ولذا لا نستطيع أن نحكم </a:t>
            </a:r>
            <a:r>
              <a:rPr lang="ar-SA" sz="4400" b="0" dirty="0" smtClean="0">
                <a:cs typeface="AL-Yadawi 2" pitchFamily="2" charset="-78"/>
              </a:rPr>
              <a:t>عليها .</a:t>
            </a:r>
            <a:endParaRPr lang="en-US" sz="44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5843"/>
                                        </p:tgtEl>
                                        <p:attrNameLst>
                                          <p:attrName>style.visibility</p:attrName>
                                        </p:attrNameLst>
                                      </p:cBhvr>
                                      <p:to>
                                        <p:strVal val="visible"/>
                                      </p:to>
                                    </p:set>
                                    <p:anim to="" calcmode="lin" valueType="num">
                                      <p:cBhvr>
                                        <p:cTn id="7" dur="1" fill="hold"/>
                                        <p:tgtEl>
                                          <p:spTgt spid="3584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37891" name="Text Box 3"/>
          <p:cNvSpPr txBox="1">
            <a:spLocks noChangeArrowheads="1"/>
          </p:cNvSpPr>
          <p:nvPr/>
        </p:nvSpPr>
        <p:spPr bwMode="auto">
          <a:xfrm>
            <a:off x="611188" y="548680"/>
            <a:ext cx="8137525" cy="5447645"/>
          </a:xfrm>
          <a:prstGeom prst="rect">
            <a:avLst/>
          </a:prstGeom>
          <a:noFill/>
          <a:ln w="9525">
            <a:noFill/>
            <a:miter lim="800000"/>
            <a:headEnd/>
            <a:tailEnd/>
          </a:ln>
          <a:effectLst/>
        </p:spPr>
        <p:txBody>
          <a:bodyPr>
            <a:spAutoFit/>
          </a:bodyPr>
          <a:lstStyle/>
          <a:p>
            <a:pPr marL="342900" indent="-342900"/>
            <a:r>
              <a:rPr lang="ar-SA" sz="6000" dirty="0" smtClean="0">
                <a:solidFill>
                  <a:srgbClr val="660033"/>
                </a:solidFill>
                <a:cs typeface="AL-Yadawi 2" pitchFamily="2" charset="-78"/>
              </a:rPr>
              <a:t>الخطوة الثالثة:</a:t>
            </a:r>
            <a:r>
              <a:rPr lang="ar-SA" sz="3200" dirty="0" smtClean="0"/>
              <a:t/>
            </a:r>
            <a:br>
              <a:rPr lang="ar-SA" sz="3200" dirty="0" smtClean="0"/>
            </a:br>
            <a:r>
              <a:rPr lang="ar-SA" sz="4800" b="0" dirty="0" smtClean="0">
                <a:cs typeface="AL-Yadawi 2" pitchFamily="2" charset="-78"/>
              </a:rPr>
              <a:t>ثم بعد هذه الخطوة الثانية، خطا التفسير ثالثة، انفصل </a:t>
            </a:r>
            <a:r>
              <a:rPr lang="ar-SA" sz="4800" b="0" dirty="0" err="1" smtClean="0">
                <a:cs typeface="AL-Yadawi 2" pitchFamily="2" charset="-78"/>
              </a:rPr>
              <a:t>بها</a:t>
            </a:r>
            <a:r>
              <a:rPr lang="ar-SA" sz="4800" b="0" dirty="0" smtClean="0">
                <a:cs typeface="AL-Yadawi 2" pitchFamily="2" charset="-78"/>
              </a:rPr>
              <a:t> عن الحديث، فأصبح علماً قائماً بنفسه، ووضع التفسير لكل آية من القرآن، ورُتَّب ذلك على حسب </a:t>
            </a:r>
            <a:r>
              <a:rPr lang="ar-SA" sz="4800" b="0" dirty="0" smtClean="0">
                <a:cs typeface="AL-Yadawi 2" pitchFamily="2" charset="-78"/>
              </a:rPr>
              <a:t>ترتيب </a:t>
            </a:r>
            <a:r>
              <a:rPr lang="ar-SA" sz="4800" b="0" dirty="0" smtClean="0">
                <a:cs typeface="AL-Yadawi 2" pitchFamily="2" charset="-78"/>
              </a:rPr>
              <a:t>المصحف. وتم ذلك على أيدي طائفة من العلماء  .</a:t>
            </a:r>
            <a:endParaRPr lang="en-US" sz="12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fade">
                                      <p:cBhvr>
                                        <p:cTn id="7" dur="1000"/>
                                        <p:tgtEl>
                                          <p:spTgt spid="37891"/>
                                        </p:tgtEl>
                                      </p:cBhvr>
                                    </p:animEffect>
                                    <p:anim calcmode="lin" valueType="num">
                                      <p:cBhvr>
                                        <p:cTn id="8" dur="1000" fill="hold"/>
                                        <p:tgtEl>
                                          <p:spTgt spid="37891"/>
                                        </p:tgtEl>
                                        <p:attrNameLst>
                                          <p:attrName>ppt_x</p:attrName>
                                        </p:attrNameLst>
                                      </p:cBhvr>
                                      <p:tavLst>
                                        <p:tav tm="0">
                                          <p:val>
                                            <p:strVal val="#ppt_x"/>
                                          </p:val>
                                        </p:tav>
                                        <p:tav tm="100000">
                                          <p:val>
                                            <p:strVal val="#ppt_x"/>
                                          </p:val>
                                        </p:tav>
                                      </p:tavLst>
                                    </p:anim>
                                    <p:anim calcmode="lin" valueType="num">
                                      <p:cBhvr>
                                        <p:cTn id="9" dur="1000" fill="hold"/>
                                        <p:tgtEl>
                                          <p:spTgt spid="378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37891" name="Text Box 3"/>
          <p:cNvSpPr txBox="1">
            <a:spLocks noChangeArrowheads="1"/>
          </p:cNvSpPr>
          <p:nvPr/>
        </p:nvSpPr>
        <p:spPr bwMode="auto">
          <a:xfrm>
            <a:off x="611188" y="548680"/>
            <a:ext cx="8137525" cy="4154984"/>
          </a:xfrm>
          <a:prstGeom prst="rect">
            <a:avLst/>
          </a:prstGeom>
          <a:noFill/>
          <a:ln w="9525">
            <a:noFill/>
            <a:miter lim="800000"/>
            <a:headEnd/>
            <a:tailEnd/>
          </a:ln>
          <a:effectLst/>
        </p:spPr>
        <p:txBody>
          <a:bodyPr>
            <a:spAutoFit/>
          </a:bodyPr>
          <a:lstStyle/>
          <a:p>
            <a:pPr marL="342900" indent="-342900"/>
            <a:r>
              <a:rPr lang="ar-SA" sz="6000" b="0" dirty="0" smtClean="0">
                <a:solidFill>
                  <a:srgbClr val="660033"/>
                </a:solidFill>
                <a:cs typeface="AL-Yadawi 2" pitchFamily="2" charset="-78"/>
              </a:rPr>
              <a:t> </a:t>
            </a:r>
            <a:r>
              <a:rPr lang="ar-SA" sz="4800" b="0" dirty="0" smtClean="0">
                <a:cs typeface="AL-Yadawi 2" pitchFamily="2" charset="-78"/>
              </a:rPr>
              <a:t> منهم ابن ماجة وابن جرير </a:t>
            </a:r>
            <a:r>
              <a:rPr lang="ar-SA" sz="4800" b="0" dirty="0" smtClean="0">
                <a:cs typeface="AL-Yadawi 2" pitchFamily="2" charset="-78"/>
              </a:rPr>
              <a:t>الطبري  </a:t>
            </a:r>
            <a:r>
              <a:rPr lang="ar-SA" sz="4800" b="0" dirty="0" smtClean="0">
                <a:cs typeface="AL-Yadawi 2" pitchFamily="2" charset="-78"/>
              </a:rPr>
              <a:t>، وأبو بكر بن المنذر </a:t>
            </a:r>
            <a:r>
              <a:rPr lang="ar-SA" sz="4800" b="0" dirty="0" smtClean="0">
                <a:cs typeface="AL-Yadawi 2" pitchFamily="2" charset="-78"/>
              </a:rPr>
              <a:t>النيسابوري ، </a:t>
            </a:r>
            <a:r>
              <a:rPr lang="ar-SA" sz="4800" b="0" dirty="0" smtClean="0">
                <a:cs typeface="AL-Yadawi 2" pitchFamily="2" charset="-78"/>
              </a:rPr>
              <a:t>وابن </a:t>
            </a:r>
            <a:r>
              <a:rPr lang="ar-SA" sz="4800" b="0" dirty="0" smtClean="0">
                <a:cs typeface="AL-Yadawi 2" pitchFamily="2" charset="-78"/>
              </a:rPr>
              <a:t>أبي </a:t>
            </a:r>
            <a:r>
              <a:rPr lang="ar-SA" sz="4800" b="0" dirty="0" smtClean="0">
                <a:cs typeface="AL-Yadawi 2" pitchFamily="2" charset="-78"/>
              </a:rPr>
              <a:t>حاتم  </a:t>
            </a:r>
            <a:r>
              <a:rPr lang="ar-SA" sz="4800" b="0" dirty="0" smtClean="0">
                <a:cs typeface="AL-Yadawi 2" pitchFamily="2" charset="-78"/>
              </a:rPr>
              <a:t>، وأبو </a:t>
            </a:r>
            <a:r>
              <a:rPr lang="ar-SA" sz="4800" b="0" dirty="0" smtClean="0">
                <a:cs typeface="AL-Yadawi 2" pitchFamily="2" charset="-78"/>
              </a:rPr>
              <a:t>الشيخ بن حبان  ، والحاكم ، وأبو بكر بن مردويه . وغيرهم من أئمة هذا الشأن. </a:t>
            </a:r>
            <a:r>
              <a:rPr lang="ar-SA" sz="3200" dirty="0" smtClean="0"/>
              <a:t/>
            </a:r>
            <a:br>
              <a:rPr lang="ar-SA" sz="3200" dirty="0" smtClean="0"/>
            </a:br>
            <a:endParaRPr lang="en-US" sz="12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fade">
                                      <p:cBhvr>
                                        <p:cTn id="7" dur="1000"/>
                                        <p:tgtEl>
                                          <p:spTgt spid="37891"/>
                                        </p:tgtEl>
                                      </p:cBhvr>
                                    </p:animEffect>
                                    <p:anim calcmode="lin" valueType="num">
                                      <p:cBhvr>
                                        <p:cTn id="8" dur="1000" fill="hold"/>
                                        <p:tgtEl>
                                          <p:spTgt spid="37891"/>
                                        </p:tgtEl>
                                        <p:attrNameLst>
                                          <p:attrName>ppt_x</p:attrName>
                                        </p:attrNameLst>
                                      </p:cBhvr>
                                      <p:tavLst>
                                        <p:tav tm="0">
                                          <p:val>
                                            <p:strVal val="#ppt_x"/>
                                          </p:val>
                                        </p:tav>
                                        <p:tav tm="100000">
                                          <p:val>
                                            <p:strVal val="#ppt_x"/>
                                          </p:val>
                                        </p:tav>
                                      </p:tavLst>
                                    </p:anim>
                                    <p:anim calcmode="lin" valueType="num">
                                      <p:cBhvr>
                                        <p:cTn id="9" dur="1000" fill="hold"/>
                                        <p:tgtEl>
                                          <p:spTgt spid="378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37891" name="Text Box 3"/>
          <p:cNvSpPr txBox="1">
            <a:spLocks noChangeArrowheads="1"/>
          </p:cNvSpPr>
          <p:nvPr/>
        </p:nvSpPr>
        <p:spPr bwMode="auto">
          <a:xfrm>
            <a:off x="323528" y="332656"/>
            <a:ext cx="8425185" cy="6740307"/>
          </a:xfrm>
          <a:prstGeom prst="rect">
            <a:avLst/>
          </a:prstGeom>
          <a:noFill/>
          <a:ln w="9525">
            <a:noFill/>
            <a:miter lim="800000"/>
            <a:headEnd/>
            <a:tailEnd/>
          </a:ln>
          <a:effectLst/>
        </p:spPr>
        <p:txBody>
          <a:bodyPr wrap="square">
            <a:spAutoFit/>
          </a:bodyPr>
          <a:lstStyle/>
          <a:p>
            <a:pPr marL="342900" indent="-342900"/>
            <a:r>
              <a:rPr lang="ar-SA" sz="4800" b="0" dirty="0" smtClean="0">
                <a:cs typeface="AL-Yadawi 2" pitchFamily="2" charset="-78"/>
              </a:rPr>
              <a:t>وكل هذه التفاسير مروية بالإسناد إلى رسول الله صلى الله عليه وسلم، وإلى الصحابة، والتابعين، وتابع التابعين، وليس فيها شيء من التفسير أكثر من التفسير المأثور، اللَّهم إلا ابن جرير الطبري فإنه ذكر الأقوال ثم وجهَّها، ورجَّح بعضها على بعض، وزاد على ذلك الإعراب إن دعت إليه حاجة، واستنبط الأحكام التي يمكن أن تؤخذ من الآيات </a:t>
            </a:r>
            <a:r>
              <a:rPr lang="ar-SA" sz="4800" b="0" dirty="0" smtClean="0">
                <a:cs typeface="AL-Yadawi 2" pitchFamily="2" charset="-78"/>
              </a:rPr>
              <a:t>القرآنية .</a:t>
            </a: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fade">
                                      <p:cBhvr>
                                        <p:cTn id="7" dur="1000"/>
                                        <p:tgtEl>
                                          <p:spTgt spid="37891"/>
                                        </p:tgtEl>
                                      </p:cBhvr>
                                    </p:animEffect>
                                    <p:anim calcmode="lin" valueType="num">
                                      <p:cBhvr>
                                        <p:cTn id="8" dur="1000" fill="hold"/>
                                        <p:tgtEl>
                                          <p:spTgt spid="37891"/>
                                        </p:tgtEl>
                                        <p:attrNameLst>
                                          <p:attrName>ppt_x</p:attrName>
                                        </p:attrNameLst>
                                      </p:cBhvr>
                                      <p:tavLst>
                                        <p:tav tm="0">
                                          <p:val>
                                            <p:strVal val="#ppt_x"/>
                                          </p:val>
                                        </p:tav>
                                        <p:tav tm="100000">
                                          <p:val>
                                            <p:strVal val="#ppt_x"/>
                                          </p:val>
                                        </p:tav>
                                      </p:tavLst>
                                    </p:anim>
                                    <p:anim calcmode="lin" valueType="num">
                                      <p:cBhvr>
                                        <p:cTn id="9" dur="1000" fill="hold"/>
                                        <p:tgtEl>
                                          <p:spTgt spid="378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37891" name="Text Box 3"/>
          <p:cNvSpPr txBox="1">
            <a:spLocks noChangeArrowheads="1"/>
          </p:cNvSpPr>
          <p:nvPr/>
        </p:nvSpPr>
        <p:spPr bwMode="auto">
          <a:xfrm>
            <a:off x="0" y="332656"/>
            <a:ext cx="9144000" cy="6740307"/>
          </a:xfrm>
          <a:prstGeom prst="rect">
            <a:avLst/>
          </a:prstGeom>
          <a:noFill/>
          <a:ln w="9525">
            <a:noFill/>
            <a:miter lim="800000"/>
            <a:headEnd/>
            <a:tailEnd/>
          </a:ln>
          <a:effectLst/>
        </p:spPr>
        <p:txBody>
          <a:bodyPr wrap="square">
            <a:spAutoFit/>
          </a:bodyPr>
          <a:lstStyle/>
          <a:p>
            <a:pPr marL="342900" indent="-342900"/>
            <a:r>
              <a:rPr lang="ar-SA" sz="4800" b="0" dirty="0" smtClean="0">
                <a:cs typeface="AL-Yadawi 2" pitchFamily="2" charset="-78"/>
              </a:rPr>
              <a:t>وإذا كان التفسير قد خطا هذه الخطوة الثالثة التي انفصل </a:t>
            </a:r>
            <a:r>
              <a:rPr lang="ar-SA" sz="4800" b="0" dirty="0" err="1" smtClean="0">
                <a:cs typeface="AL-Yadawi 2" pitchFamily="2" charset="-78"/>
              </a:rPr>
              <a:t>بها</a:t>
            </a:r>
            <a:r>
              <a:rPr lang="ar-SA" sz="4800" b="0" dirty="0" smtClean="0">
                <a:cs typeface="AL-Yadawi 2" pitchFamily="2" charset="-78"/>
              </a:rPr>
              <a:t> عن الحديث، فليس معنى أن هذه الخطوة محت ما قبلها وألغت العمل </a:t>
            </a:r>
            <a:r>
              <a:rPr lang="ar-SA" sz="4800" b="0" dirty="0" err="1" smtClean="0">
                <a:cs typeface="AL-Yadawi 2" pitchFamily="2" charset="-78"/>
              </a:rPr>
              <a:t>به</a:t>
            </a:r>
            <a:r>
              <a:rPr lang="ar-SA" sz="4800" b="0" dirty="0" smtClean="0">
                <a:cs typeface="AL-Yadawi 2" pitchFamily="2" charset="-78"/>
              </a:rPr>
              <a:t>، بل معناه أن التفسير تدرج في خطواته، فبعد أن كانت الخطوة الأولى للتفسير هي النقل عن طريق التلقي والرواية، كانت الخطوة الثانية له، وهى تدوينه على أنه باب من أبواب الحديث، ثم جاءت بعد ذلك الخطوة الثالثة، وهى تدوينه على استقلال </a:t>
            </a:r>
            <a:r>
              <a:rPr lang="ar-SA" sz="4800" b="0" dirty="0" smtClean="0">
                <a:cs typeface="AL-Yadawi 2" pitchFamily="2" charset="-78"/>
              </a:rPr>
              <a:t>وانفراد .</a:t>
            </a: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fade">
                                      <p:cBhvr>
                                        <p:cTn id="7" dur="1000"/>
                                        <p:tgtEl>
                                          <p:spTgt spid="37891"/>
                                        </p:tgtEl>
                                      </p:cBhvr>
                                    </p:animEffect>
                                    <p:anim calcmode="lin" valueType="num">
                                      <p:cBhvr>
                                        <p:cTn id="8" dur="1000" fill="hold"/>
                                        <p:tgtEl>
                                          <p:spTgt spid="37891"/>
                                        </p:tgtEl>
                                        <p:attrNameLst>
                                          <p:attrName>ppt_x</p:attrName>
                                        </p:attrNameLst>
                                      </p:cBhvr>
                                      <p:tavLst>
                                        <p:tav tm="0">
                                          <p:val>
                                            <p:strVal val="#ppt_x"/>
                                          </p:val>
                                        </p:tav>
                                        <p:tav tm="100000">
                                          <p:val>
                                            <p:strVal val="#ppt_x"/>
                                          </p:val>
                                        </p:tav>
                                      </p:tavLst>
                                    </p:anim>
                                    <p:anim calcmode="lin" valueType="num">
                                      <p:cBhvr>
                                        <p:cTn id="9" dur="1000" fill="hold"/>
                                        <p:tgtEl>
                                          <p:spTgt spid="378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37891" name="Text Box 3"/>
          <p:cNvSpPr txBox="1">
            <a:spLocks noChangeArrowheads="1"/>
          </p:cNvSpPr>
          <p:nvPr/>
        </p:nvSpPr>
        <p:spPr bwMode="auto">
          <a:xfrm>
            <a:off x="611188" y="548680"/>
            <a:ext cx="8137525" cy="6186309"/>
          </a:xfrm>
          <a:prstGeom prst="rect">
            <a:avLst/>
          </a:prstGeom>
          <a:noFill/>
          <a:ln w="9525">
            <a:noFill/>
            <a:miter lim="800000"/>
            <a:headEnd/>
            <a:tailEnd/>
          </a:ln>
          <a:effectLst/>
        </p:spPr>
        <p:txBody>
          <a:bodyPr>
            <a:spAutoFit/>
          </a:bodyPr>
          <a:lstStyle/>
          <a:p>
            <a:pPr marL="342900" indent="-342900"/>
            <a:r>
              <a:rPr lang="ar-SA" sz="6000" dirty="0" smtClean="0">
                <a:solidFill>
                  <a:srgbClr val="660033"/>
                </a:solidFill>
                <a:cs typeface="AL-Yadawi 2" pitchFamily="2" charset="-78"/>
              </a:rPr>
              <a:t>الخطوة الرابعة:</a:t>
            </a:r>
            <a:r>
              <a:rPr lang="ar-SA" sz="3200" dirty="0" smtClean="0"/>
              <a:t/>
            </a:r>
            <a:br>
              <a:rPr lang="ar-SA" sz="3200" dirty="0" smtClean="0"/>
            </a:br>
            <a:r>
              <a:rPr lang="ar-SA" sz="4800" b="0" dirty="0" smtClean="0">
                <a:cs typeface="AL-Yadawi 2" pitchFamily="2" charset="-78"/>
              </a:rPr>
              <a:t>ثم إن التفسير لم يقف عند هذه الخطوة الثالثة بل خطا بعدها خطوة رابعة، لم يتجاوز </a:t>
            </a:r>
            <a:r>
              <a:rPr lang="ar-SA" sz="4800" b="0" dirty="0" err="1" smtClean="0">
                <a:cs typeface="AL-Yadawi 2" pitchFamily="2" charset="-78"/>
              </a:rPr>
              <a:t>بها</a:t>
            </a:r>
            <a:r>
              <a:rPr lang="ar-SA" sz="4800" b="0" dirty="0" smtClean="0">
                <a:cs typeface="AL-Yadawi 2" pitchFamily="2" charset="-78"/>
              </a:rPr>
              <a:t> حدود التفسير بالمأثور، وإن كان قد تجاوز روايته بالإسناد، فصنَّف </a:t>
            </a:r>
            <a:r>
              <a:rPr lang="ar-SA" sz="4800" b="0" dirty="0" smtClean="0">
                <a:cs typeface="AL-Yadawi 2" pitchFamily="2" charset="-78"/>
              </a:rPr>
              <a:t>في </a:t>
            </a:r>
            <a:r>
              <a:rPr lang="ar-SA" sz="4800" b="0" dirty="0" smtClean="0">
                <a:cs typeface="AL-Yadawi 2" pitchFamily="2" charset="-78"/>
              </a:rPr>
              <a:t>التفسير خلق كثير، اختصروا الأسانيد، ونقلوا الأقوال المأثورة عن المفسِّرين من أسلافهم دون أن ينسبوها لقائليها .</a:t>
            </a: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fade">
                                      <p:cBhvr>
                                        <p:cTn id="7" dur="1000"/>
                                        <p:tgtEl>
                                          <p:spTgt spid="37891"/>
                                        </p:tgtEl>
                                      </p:cBhvr>
                                    </p:animEffect>
                                    <p:anim calcmode="lin" valueType="num">
                                      <p:cBhvr>
                                        <p:cTn id="8" dur="1000" fill="hold"/>
                                        <p:tgtEl>
                                          <p:spTgt spid="37891"/>
                                        </p:tgtEl>
                                        <p:attrNameLst>
                                          <p:attrName>ppt_x</p:attrName>
                                        </p:attrNameLst>
                                      </p:cBhvr>
                                      <p:tavLst>
                                        <p:tav tm="0">
                                          <p:val>
                                            <p:strVal val="#ppt_x"/>
                                          </p:val>
                                        </p:tav>
                                        <p:tav tm="100000">
                                          <p:val>
                                            <p:strVal val="#ppt_x"/>
                                          </p:val>
                                        </p:tav>
                                      </p:tavLst>
                                    </p:anim>
                                    <p:anim calcmode="lin" valueType="num">
                                      <p:cBhvr>
                                        <p:cTn id="9" dur="1000" fill="hold"/>
                                        <p:tgtEl>
                                          <p:spTgt spid="378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37891" name="Text Box 3"/>
          <p:cNvSpPr txBox="1">
            <a:spLocks noChangeArrowheads="1"/>
          </p:cNvSpPr>
          <p:nvPr/>
        </p:nvSpPr>
        <p:spPr bwMode="auto">
          <a:xfrm>
            <a:off x="611188" y="548680"/>
            <a:ext cx="8137525" cy="5447645"/>
          </a:xfrm>
          <a:prstGeom prst="rect">
            <a:avLst/>
          </a:prstGeom>
          <a:noFill/>
          <a:ln w="9525">
            <a:noFill/>
            <a:miter lim="800000"/>
            <a:headEnd/>
            <a:tailEnd/>
          </a:ln>
          <a:effectLst/>
        </p:spPr>
        <p:txBody>
          <a:bodyPr>
            <a:spAutoFit/>
          </a:bodyPr>
          <a:lstStyle/>
          <a:p>
            <a:pPr marL="342900" indent="-342900"/>
            <a:r>
              <a:rPr lang="ar-SA" sz="6000" dirty="0" smtClean="0">
                <a:solidFill>
                  <a:srgbClr val="660033"/>
                </a:solidFill>
                <a:cs typeface="AL-Yadawi 2" pitchFamily="2" charset="-78"/>
              </a:rPr>
              <a:t> </a:t>
            </a:r>
            <a:r>
              <a:rPr lang="ar-SA" sz="4800" b="0" dirty="0" smtClean="0">
                <a:cs typeface="AL-Yadawi 2" pitchFamily="2" charset="-78"/>
              </a:rPr>
              <a:t>فدخل الوضع في التفسير والتبس الصحيح بالعليل، وأصبح الناظر في هذه الكتب يظن أن كل ما فيها صحيح، فنقله كثير من المتأخرين في تفاسيرهم، ونقلوا ما جاء </a:t>
            </a:r>
            <a:r>
              <a:rPr lang="ar-SA" sz="4800" b="0" dirty="0" smtClean="0">
                <a:cs typeface="AL-Yadawi 2" pitchFamily="2" charset="-78"/>
              </a:rPr>
              <a:t>في </a:t>
            </a:r>
            <a:r>
              <a:rPr lang="ar-SA" sz="4800" b="0" dirty="0" smtClean="0">
                <a:cs typeface="AL-Yadawi 2" pitchFamily="2" charset="-78"/>
              </a:rPr>
              <a:t>هذه الكتب من إسرائيليات على أنها حقائق ثابتة، وكان ذلك هو مبدأ ظهور خطر الوضع والإسرئليات في التفسير</a:t>
            </a: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fade">
                                      <p:cBhvr>
                                        <p:cTn id="7" dur="1000"/>
                                        <p:tgtEl>
                                          <p:spTgt spid="37891"/>
                                        </p:tgtEl>
                                      </p:cBhvr>
                                    </p:animEffect>
                                    <p:anim calcmode="lin" valueType="num">
                                      <p:cBhvr>
                                        <p:cTn id="8" dur="1000" fill="hold"/>
                                        <p:tgtEl>
                                          <p:spTgt spid="37891"/>
                                        </p:tgtEl>
                                        <p:attrNameLst>
                                          <p:attrName>ppt_x</p:attrName>
                                        </p:attrNameLst>
                                      </p:cBhvr>
                                      <p:tavLst>
                                        <p:tav tm="0">
                                          <p:val>
                                            <p:strVal val="#ppt_x"/>
                                          </p:val>
                                        </p:tav>
                                        <p:tav tm="100000">
                                          <p:val>
                                            <p:strVal val="#ppt_x"/>
                                          </p:val>
                                        </p:tav>
                                      </p:tavLst>
                                    </p:anim>
                                    <p:anim calcmode="lin" valueType="num">
                                      <p:cBhvr>
                                        <p:cTn id="9" dur="1000" fill="hold"/>
                                        <p:tgtEl>
                                          <p:spTgt spid="378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46083" name="Text Box 3"/>
          <p:cNvSpPr txBox="1">
            <a:spLocks noChangeArrowheads="1"/>
          </p:cNvSpPr>
          <p:nvPr/>
        </p:nvSpPr>
        <p:spPr bwMode="auto">
          <a:xfrm>
            <a:off x="251520" y="188640"/>
            <a:ext cx="8568952" cy="6924973"/>
          </a:xfrm>
          <a:prstGeom prst="rect">
            <a:avLst/>
          </a:prstGeom>
          <a:noFill/>
          <a:ln w="9525">
            <a:noFill/>
            <a:miter lim="800000"/>
            <a:headEnd/>
            <a:tailEnd/>
          </a:ln>
          <a:effectLst/>
        </p:spPr>
        <p:txBody>
          <a:bodyPr wrap="square">
            <a:spAutoFit/>
          </a:bodyPr>
          <a:lstStyle/>
          <a:p>
            <a:pPr marL="342900" indent="-342900"/>
            <a:r>
              <a:rPr lang="ar-SA" sz="6000" dirty="0" smtClean="0">
                <a:solidFill>
                  <a:srgbClr val="660033"/>
                </a:solidFill>
                <a:cs typeface="AL-Yadawi 2" pitchFamily="2" charset="-78"/>
              </a:rPr>
              <a:t>الخطوة الخامسة:</a:t>
            </a:r>
            <a:r>
              <a:rPr lang="ar-SA" sz="3600" dirty="0" smtClean="0"/>
              <a:t/>
            </a:r>
            <a:br>
              <a:rPr lang="ar-SA" sz="3600" dirty="0" smtClean="0"/>
            </a:br>
            <a:r>
              <a:rPr lang="ar-SA" sz="4800" b="0" dirty="0" smtClean="0">
                <a:cs typeface="AL-Yadawi 2" pitchFamily="2" charset="-78"/>
              </a:rPr>
              <a:t>ثم خطا التفسير بعد ذلك خطوة خامسة، هي أوسع </a:t>
            </a:r>
            <a:r>
              <a:rPr lang="ar-SA" sz="4800" b="0" dirty="0" err="1" smtClean="0">
                <a:cs typeface="AL-Yadawi 2" pitchFamily="2" charset="-78"/>
              </a:rPr>
              <a:t>الخطا</a:t>
            </a:r>
            <a:r>
              <a:rPr lang="ar-SA" sz="4800" b="0" dirty="0" smtClean="0">
                <a:cs typeface="AL-Yadawi 2" pitchFamily="2" charset="-78"/>
              </a:rPr>
              <a:t> </a:t>
            </a:r>
            <a:r>
              <a:rPr lang="ar-SA" sz="4800" b="0" dirty="0" smtClean="0">
                <a:cs typeface="AL-Yadawi 2" pitchFamily="2" charset="-78"/>
              </a:rPr>
              <a:t>وأفسحها، امتدت من العصر العباسي إلى يومنا هذا، فبعد أن </a:t>
            </a:r>
            <a:r>
              <a:rPr lang="ar-SA" sz="4800" b="0" dirty="0" smtClean="0">
                <a:cs typeface="AL-Yadawi 2" pitchFamily="2" charset="-78"/>
              </a:rPr>
              <a:t>كان </a:t>
            </a:r>
            <a:r>
              <a:rPr lang="ar-SA" sz="4800" b="0" dirty="0" smtClean="0">
                <a:cs typeface="AL-Yadawi 2" pitchFamily="2" charset="-78"/>
              </a:rPr>
              <a:t>تدوين التفسير مقصوراً على رواية ما نُقِل عن سَلَف هذه الأمة، تجاوز بهذه الخطوة الواسعة إلى تدوين تفسير اختلط فيه الفهم العقلي بالتفسير </a:t>
            </a:r>
            <a:r>
              <a:rPr lang="ar-SA" sz="4800" b="0" dirty="0" err="1" smtClean="0">
                <a:cs typeface="AL-Yadawi 2" pitchFamily="2" charset="-78"/>
              </a:rPr>
              <a:t>النقلي</a:t>
            </a:r>
            <a:r>
              <a:rPr lang="ar-SA" sz="4800" b="0" dirty="0" smtClean="0">
                <a:cs typeface="AL-Yadawi 2" pitchFamily="2" charset="-78"/>
              </a:rPr>
              <a:t>، </a:t>
            </a:r>
            <a:r>
              <a:rPr lang="ar-SA" sz="4800" b="0" dirty="0" smtClean="0">
                <a:cs typeface="AL-Yadawi 2" pitchFamily="2" charset="-78"/>
              </a:rPr>
              <a:t>وكان ذلك على تدرج ملحوظ </a:t>
            </a:r>
            <a:r>
              <a:rPr lang="ar-SA" sz="4800" b="0" dirty="0" smtClean="0">
                <a:cs typeface="AL-Yadawi 2" pitchFamily="2" charset="-78"/>
              </a:rPr>
              <a:t>في ذلك .</a:t>
            </a: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6083"/>
                                        </p:tgtEl>
                                        <p:attrNameLst>
                                          <p:attrName>style.visibility</p:attrName>
                                        </p:attrNameLst>
                                      </p:cBhvr>
                                      <p:to>
                                        <p:strVal val="visible"/>
                                      </p:to>
                                    </p:set>
                                    <p:anim to="" calcmode="lin" valueType="num">
                                      <p:cBhvr>
                                        <p:cTn id="7" dur="1" fill="hold"/>
                                        <p:tgtEl>
                                          <p:spTgt spid="4608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und"/>
          <p:cNvPicPr>
            <a:picLocks noChangeAspect="1" noChangeArrowheads="1"/>
          </p:cNvPicPr>
          <p:nvPr/>
        </p:nvPicPr>
        <p:blipFill>
          <a:blip r:embed="rId3" cstate="print"/>
          <a:srcRect/>
          <a:stretch>
            <a:fillRect/>
          </a:stretch>
        </p:blipFill>
        <p:spPr bwMode="auto">
          <a:xfrm>
            <a:off x="0" y="171450"/>
            <a:ext cx="9144000" cy="6858000"/>
          </a:xfrm>
          <a:prstGeom prst="rect">
            <a:avLst/>
          </a:prstGeom>
          <a:noFill/>
        </p:spPr>
      </p:pic>
      <p:sp>
        <p:nvSpPr>
          <p:cNvPr id="62467" name="Text Box 3"/>
          <p:cNvSpPr txBox="1">
            <a:spLocks noChangeArrowheads="1"/>
          </p:cNvSpPr>
          <p:nvPr/>
        </p:nvSpPr>
        <p:spPr bwMode="auto">
          <a:xfrm>
            <a:off x="467544" y="2201863"/>
            <a:ext cx="8137525" cy="1600438"/>
          </a:xfrm>
          <a:prstGeom prst="rect">
            <a:avLst/>
          </a:prstGeom>
          <a:noFill/>
          <a:ln w="9525">
            <a:noFill/>
            <a:miter lim="800000"/>
            <a:headEnd/>
            <a:tailEnd/>
          </a:ln>
          <a:effectLst/>
        </p:spPr>
        <p:txBody>
          <a:bodyPr>
            <a:spAutoFit/>
          </a:bodyPr>
          <a:lstStyle/>
          <a:p>
            <a:r>
              <a:rPr lang="ar-SA" sz="9800" b="0" dirty="0" smtClean="0">
                <a:cs typeface="AL-Yadawi 2" pitchFamily="2" charset="-78"/>
              </a:rPr>
              <a:t>تدرج التفسير العقلي</a:t>
            </a:r>
            <a:endParaRPr lang="en-US" sz="9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2467"/>
                                        </p:tgtEl>
                                        <p:attrNameLst>
                                          <p:attrName>style.visibility</p:attrName>
                                        </p:attrNameLst>
                                      </p:cBhvr>
                                      <p:to>
                                        <p:strVal val="visible"/>
                                      </p:to>
                                    </p:set>
                                    <p:anim to="" calcmode="lin" valueType="num">
                                      <p:cBhvr>
                                        <p:cTn id="7" dur="1" fill="hold"/>
                                        <p:tgtEl>
                                          <p:spTgt spid="6246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und"/>
          <p:cNvPicPr>
            <a:picLocks noChangeAspect="1" noChangeArrowheads="1"/>
          </p:cNvPicPr>
          <p:nvPr/>
        </p:nvPicPr>
        <p:blipFill>
          <a:blip r:embed="rId3" cstate="print"/>
          <a:srcRect/>
          <a:stretch>
            <a:fillRect/>
          </a:stretch>
        </p:blipFill>
        <p:spPr bwMode="auto">
          <a:xfrm>
            <a:off x="0" y="171450"/>
            <a:ext cx="9144000" cy="6858000"/>
          </a:xfrm>
          <a:prstGeom prst="rect">
            <a:avLst/>
          </a:prstGeom>
          <a:noFill/>
        </p:spPr>
      </p:pic>
      <p:sp>
        <p:nvSpPr>
          <p:cNvPr id="75779" name="Text Box 3"/>
          <p:cNvSpPr txBox="1">
            <a:spLocks noChangeArrowheads="1"/>
          </p:cNvSpPr>
          <p:nvPr/>
        </p:nvSpPr>
        <p:spPr bwMode="auto">
          <a:xfrm>
            <a:off x="611188" y="620688"/>
            <a:ext cx="8137525" cy="6863417"/>
          </a:xfrm>
          <a:prstGeom prst="rect">
            <a:avLst/>
          </a:prstGeom>
          <a:noFill/>
          <a:ln w="9525">
            <a:noFill/>
            <a:miter lim="800000"/>
            <a:headEnd/>
            <a:tailEnd/>
          </a:ln>
          <a:effectLst/>
        </p:spPr>
        <p:txBody>
          <a:bodyPr>
            <a:spAutoFit/>
          </a:bodyPr>
          <a:lstStyle/>
          <a:p>
            <a:pPr>
              <a:buFontTx/>
              <a:buChar char="•"/>
            </a:pPr>
            <a:r>
              <a:rPr lang="ar-SA" sz="4400" b="0" dirty="0" smtClean="0">
                <a:cs typeface="AL-Yadawi 2" pitchFamily="2" charset="-78"/>
              </a:rPr>
              <a:t>بدأ ذلك أولاً على هيئة محاولات فهم شخص، وترجيح لبعض الأقوال على بعض، وكان هذا أمراً مقبولاً ،ما دام يرجع الجانب العقلي منه إلى حدود اللغة ودلالة الكلمات القرآنية. ثم ظلت محاولات هذا الفهم الشخصي تزداد وتتضخم، متأثرة بالمعارف المختلفة، والعلوم المتنوعة، والآراء المتشعبة، والعقائد المتباينة، حتى وُجِد من كتب التفسير ما يجمع أشياء كثيرة، لا تكاد تتصل بالتفسير إلا عن بُعْدٍ عظيم.</a:t>
            </a:r>
            <a:br>
              <a:rPr lang="ar-SA" sz="4400" b="0" dirty="0" smtClean="0">
                <a:cs typeface="AL-Yadawi 2" pitchFamily="2" charset="-78"/>
              </a:rPr>
            </a:br>
            <a:endParaRPr lang="en-US" sz="44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5779"/>
                                        </p:tgtEl>
                                        <p:attrNameLst>
                                          <p:attrName>style.visibility</p:attrName>
                                        </p:attrNameLst>
                                      </p:cBhvr>
                                      <p:to>
                                        <p:strVal val="visible"/>
                                      </p:to>
                                    </p:set>
                                    <p:anim to="" calcmode="lin" valueType="num">
                                      <p:cBhvr>
                                        <p:cTn id="7" dur="1" fill="hold"/>
                                        <p:tgtEl>
                                          <p:spTgt spid="7577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und"/>
          <p:cNvPicPr>
            <a:picLocks noChangeAspect="1" noChangeArrowheads="1"/>
          </p:cNvPicPr>
          <p:nvPr/>
        </p:nvPicPr>
        <p:blipFill>
          <a:blip r:embed="rId3" cstate="print"/>
          <a:srcRect/>
          <a:stretch>
            <a:fillRect/>
          </a:stretch>
        </p:blipFill>
        <p:spPr bwMode="auto">
          <a:xfrm>
            <a:off x="0" y="171450"/>
            <a:ext cx="9144000" cy="6858000"/>
          </a:xfrm>
          <a:prstGeom prst="rect">
            <a:avLst/>
          </a:prstGeom>
          <a:noFill/>
        </p:spPr>
      </p:pic>
      <p:sp>
        <p:nvSpPr>
          <p:cNvPr id="75779" name="Text Box 3"/>
          <p:cNvSpPr txBox="1">
            <a:spLocks noChangeArrowheads="1"/>
          </p:cNvSpPr>
          <p:nvPr/>
        </p:nvSpPr>
        <p:spPr bwMode="auto">
          <a:xfrm>
            <a:off x="611188" y="620688"/>
            <a:ext cx="8137525" cy="6247864"/>
          </a:xfrm>
          <a:prstGeom prst="rect">
            <a:avLst/>
          </a:prstGeom>
          <a:noFill/>
          <a:ln w="9525">
            <a:noFill/>
            <a:miter lim="800000"/>
            <a:headEnd/>
            <a:tailEnd/>
          </a:ln>
          <a:effectLst/>
        </p:spPr>
        <p:txBody>
          <a:bodyPr>
            <a:spAutoFit/>
          </a:bodyPr>
          <a:lstStyle/>
          <a:p>
            <a:pPr>
              <a:buFontTx/>
              <a:buChar char="•"/>
            </a:pPr>
            <a:r>
              <a:rPr lang="ar-SA" sz="4000" b="0" dirty="0" smtClean="0">
                <a:cs typeface="AL-Yadawi 2" pitchFamily="2" charset="-78"/>
              </a:rPr>
              <a:t>دُوِّنت علوم اللغة، ودُوَّن النحو الصرف، وتشعبَّت مذاهب الخلاف الفقهي، وأثيرت مسائل الكلام، وظهر التعصب المذهبي قائماً على قدمه وساقه </a:t>
            </a:r>
            <a:r>
              <a:rPr lang="ar-SA" sz="4000" b="0" dirty="0" smtClean="0">
                <a:cs typeface="AL-Yadawi 2" pitchFamily="2" charset="-78"/>
              </a:rPr>
              <a:t>في </a:t>
            </a:r>
            <a:r>
              <a:rPr lang="ar-SA" sz="4000" b="0" dirty="0" smtClean="0">
                <a:cs typeface="AL-Yadawi 2" pitchFamily="2" charset="-78"/>
              </a:rPr>
              <a:t>العصر العباسي، وقامت الفِرَق الإسلامية بنشر مذاهبها والدعوة إليها، وتُرجمت كتب كثيرة من كتب الفلاسفة، فامتزجت كل هذه العلوم وما يتعلق </a:t>
            </a:r>
            <a:r>
              <a:rPr lang="ar-SA" sz="4000" b="0" dirty="0" err="1" smtClean="0">
                <a:cs typeface="AL-Yadawi 2" pitchFamily="2" charset="-78"/>
              </a:rPr>
              <a:t>بها</a:t>
            </a:r>
            <a:r>
              <a:rPr lang="ar-SA" sz="4000" b="0" dirty="0" smtClean="0">
                <a:cs typeface="AL-Yadawi 2" pitchFamily="2" charset="-78"/>
              </a:rPr>
              <a:t> من أبحاث بالتفسير حتى طغت عليه، وغلب الجانب العقلي على الجانب </a:t>
            </a:r>
            <a:r>
              <a:rPr lang="ar-SA" sz="4000" b="0" dirty="0" err="1" smtClean="0">
                <a:cs typeface="AL-Yadawi 2" pitchFamily="2" charset="-78"/>
              </a:rPr>
              <a:t>النقلي</a:t>
            </a:r>
            <a:r>
              <a:rPr lang="ar-SA" sz="4000" b="0" dirty="0" smtClean="0">
                <a:cs typeface="AL-Yadawi 2" pitchFamily="2" charset="-78"/>
              </a:rPr>
              <a:t> ، </a:t>
            </a:r>
            <a:r>
              <a:rPr lang="ar-SA" sz="4000" b="0" dirty="0" smtClean="0">
                <a:cs typeface="AL-Yadawi 2" pitchFamily="2" charset="-78"/>
              </a:rPr>
              <a:t>وصار أظهر </a:t>
            </a:r>
            <a:r>
              <a:rPr lang="ar-SA" sz="4000" b="0" dirty="0" smtClean="0">
                <a:cs typeface="AL-Yadawi 2" pitchFamily="2" charset="-78"/>
              </a:rPr>
              <a:t>شيء في </a:t>
            </a:r>
            <a:r>
              <a:rPr lang="ar-SA" sz="4000" b="0" dirty="0" smtClean="0">
                <a:cs typeface="AL-Yadawi 2" pitchFamily="2" charset="-78"/>
              </a:rPr>
              <a:t>هذه الكتب، هو الناحية العقلية، وإن كانت لا تخلو مع ذلك من منقول يتصل بأسباب النزول، أو بغير ذلك على المأثور.</a:t>
            </a:r>
            <a:endParaRPr lang="en-US" sz="40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5779"/>
                                        </p:tgtEl>
                                        <p:attrNameLst>
                                          <p:attrName>style.visibility</p:attrName>
                                        </p:attrNameLst>
                                      </p:cBhvr>
                                      <p:to>
                                        <p:strVal val="visible"/>
                                      </p:to>
                                    </p:set>
                                    <p:anim to="" calcmode="lin" valueType="num">
                                      <p:cBhvr>
                                        <p:cTn id="7" dur="1" fill="hold"/>
                                        <p:tgtEl>
                                          <p:spTgt spid="7577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und"/>
          <p:cNvPicPr>
            <a:picLocks noChangeAspect="1" noChangeArrowheads="1"/>
          </p:cNvPicPr>
          <p:nvPr/>
        </p:nvPicPr>
        <p:blipFill>
          <a:blip r:embed="rId3" cstate="print"/>
          <a:srcRect/>
          <a:stretch>
            <a:fillRect/>
          </a:stretch>
        </p:blipFill>
        <p:spPr bwMode="auto">
          <a:xfrm>
            <a:off x="0" y="171450"/>
            <a:ext cx="9144000" cy="6858000"/>
          </a:xfrm>
          <a:prstGeom prst="rect">
            <a:avLst/>
          </a:prstGeom>
          <a:noFill/>
        </p:spPr>
      </p:pic>
      <p:sp>
        <p:nvSpPr>
          <p:cNvPr id="75779" name="Text Box 3"/>
          <p:cNvSpPr txBox="1">
            <a:spLocks noChangeArrowheads="1"/>
          </p:cNvSpPr>
          <p:nvPr/>
        </p:nvSpPr>
        <p:spPr bwMode="auto">
          <a:xfrm>
            <a:off x="611188" y="1196975"/>
            <a:ext cx="8137525" cy="6001643"/>
          </a:xfrm>
          <a:prstGeom prst="rect">
            <a:avLst/>
          </a:prstGeom>
          <a:noFill/>
          <a:ln w="9525">
            <a:noFill/>
            <a:miter lim="800000"/>
            <a:headEnd/>
            <a:tailEnd/>
          </a:ln>
          <a:effectLst/>
        </p:spPr>
        <p:txBody>
          <a:bodyPr>
            <a:spAutoFit/>
          </a:bodyPr>
          <a:lstStyle/>
          <a:p>
            <a:pPr>
              <a:buFontTx/>
              <a:buChar char="•"/>
            </a:pPr>
            <a:r>
              <a:rPr lang="ar-SA" sz="4800" b="0" dirty="0" smtClean="0">
                <a:cs typeface="AL-Yadawi 2" pitchFamily="2" charset="-78"/>
              </a:rPr>
              <a:t>وهكذا تدرج التفسير، واتجهت الكتب المؤلَّفة فيه اتجاهات متنوعة، وتحكَّمت الاصطلاحات العلمية، والعقائد المذهبية </a:t>
            </a:r>
            <a:r>
              <a:rPr lang="ar-SA" sz="4800" b="0" dirty="0" smtClean="0">
                <a:cs typeface="AL-Yadawi 2" pitchFamily="2" charset="-78"/>
              </a:rPr>
              <a:t>في </a:t>
            </a:r>
            <a:r>
              <a:rPr lang="ar-SA" sz="4800" b="0" dirty="0" smtClean="0">
                <a:cs typeface="AL-Yadawi 2" pitchFamily="2" charset="-78"/>
              </a:rPr>
              <a:t>عبارات القرآن الكريم، فظهرت آثار الثقافة الفلسفية والعلمية للمسلمين </a:t>
            </a:r>
            <a:r>
              <a:rPr lang="ar-SA" sz="4800" b="0" dirty="0" smtClean="0">
                <a:cs typeface="AL-Yadawi 2" pitchFamily="2" charset="-78"/>
              </a:rPr>
              <a:t>في </a:t>
            </a:r>
            <a:r>
              <a:rPr lang="ar-SA" sz="4800" b="0" dirty="0" smtClean="0">
                <a:cs typeface="AL-Yadawi 2" pitchFamily="2" charset="-78"/>
              </a:rPr>
              <a:t>تفسير القرآن، كما ظهرت آثار التصوف واضحة فيه، وكما ظهرت آثار النِحَل والأهواء فيه ظهوراً جلياً.</a:t>
            </a:r>
            <a:br>
              <a:rPr lang="ar-SA" sz="4800" b="0" dirty="0" smtClean="0">
                <a:cs typeface="AL-Yadawi 2" pitchFamily="2" charset="-78"/>
              </a:rPr>
            </a:b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5779"/>
                                        </p:tgtEl>
                                        <p:attrNameLst>
                                          <p:attrName>style.visibility</p:attrName>
                                        </p:attrNameLst>
                                      </p:cBhvr>
                                      <p:to>
                                        <p:strVal val="visible"/>
                                      </p:to>
                                    </p:set>
                                    <p:anim to="" calcmode="lin" valueType="num">
                                      <p:cBhvr>
                                        <p:cTn id="7" dur="1" fill="hold"/>
                                        <p:tgtEl>
                                          <p:spTgt spid="7577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und"/>
          <p:cNvPicPr>
            <a:picLocks noChangeAspect="1" noChangeArrowheads="1"/>
          </p:cNvPicPr>
          <p:nvPr/>
        </p:nvPicPr>
        <p:blipFill>
          <a:blip r:embed="rId3" cstate="print"/>
          <a:srcRect/>
          <a:stretch>
            <a:fillRect/>
          </a:stretch>
        </p:blipFill>
        <p:spPr bwMode="auto">
          <a:xfrm>
            <a:off x="0" y="171450"/>
            <a:ext cx="9144000" cy="6858000"/>
          </a:xfrm>
          <a:prstGeom prst="rect">
            <a:avLst/>
          </a:prstGeom>
          <a:noFill/>
        </p:spPr>
      </p:pic>
      <p:sp>
        <p:nvSpPr>
          <p:cNvPr id="75779" name="Text Box 3"/>
          <p:cNvSpPr txBox="1">
            <a:spLocks noChangeArrowheads="1"/>
          </p:cNvSpPr>
          <p:nvPr/>
        </p:nvSpPr>
        <p:spPr bwMode="auto">
          <a:xfrm>
            <a:off x="611188" y="1196975"/>
            <a:ext cx="8137525" cy="5262979"/>
          </a:xfrm>
          <a:prstGeom prst="rect">
            <a:avLst/>
          </a:prstGeom>
          <a:noFill/>
          <a:ln w="9525">
            <a:noFill/>
            <a:miter lim="800000"/>
            <a:headEnd/>
            <a:tailEnd/>
          </a:ln>
          <a:effectLst/>
        </p:spPr>
        <p:txBody>
          <a:bodyPr>
            <a:spAutoFit/>
          </a:bodyPr>
          <a:lstStyle/>
          <a:p>
            <a:pPr>
              <a:buFontTx/>
              <a:buChar char="•"/>
            </a:pPr>
            <a:r>
              <a:rPr lang="ar-SA" sz="4800" b="0" dirty="0" smtClean="0">
                <a:cs typeface="AL-Yadawi 2" pitchFamily="2" charset="-78"/>
              </a:rPr>
              <a:t>وإنَّا لنلحظ في وضوح وجلاء: أن كل مَن برع في فن من فنون العلم، يكاد يقتصر تفسيره على الفن الذي برع فيه، فالنحوي تراه لا هَمَّ له إلا الإعراب وذكر ما يحتمل </a:t>
            </a:r>
            <a:r>
              <a:rPr lang="ar-SA" sz="4800" b="0" dirty="0" smtClean="0">
                <a:cs typeface="AL-Yadawi 2" pitchFamily="2" charset="-78"/>
              </a:rPr>
              <a:t>في </a:t>
            </a:r>
            <a:r>
              <a:rPr lang="ar-SA" sz="4800" b="0" dirty="0" smtClean="0">
                <a:cs typeface="AL-Yadawi 2" pitchFamily="2" charset="-78"/>
              </a:rPr>
              <a:t>ذلك من أوجه، وتراه ينقل مسائل النحو وفروعه </a:t>
            </a:r>
            <a:r>
              <a:rPr lang="ar-SA" sz="4800" b="0" dirty="0" err="1" smtClean="0">
                <a:cs typeface="AL-Yadawi 2" pitchFamily="2" charset="-78"/>
              </a:rPr>
              <a:t>وخلافياته</a:t>
            </a:r>
            <a:r>
              <a:rPr lang="ar-SA" sz="4800" b="0" dirty="0" smtClean="0">
                <a:cs typeface="AL-Yadawi 2" pitchFamily="2" charset="-78"/>
              </a:rPr>
              <a:t>، وذلك كالزَجَّاج .</a:t>
            </a:r>
            <a:br>
              <a:rPr lang="ar-SA" sz="4800" b="0" dirty="0" smtClean="0">
                <a:cs typeface="AL-Yadawi 2" pitchFamily="2" charset="-78"/>
              </a:rPr>
            </a:b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5779"/>
                                        </p:tgtEl>
                                        <p:attrNameLst>
                                          <p:attrName>style.visibility</p:attrName>
                                        </p:attrNameLst>
                                      </p:cBhvr>
                                      <p:to>
                                        <p:strVal val="visible"/>
                                      </p:to>
                                    </p:set>
                                    <p:anim to="" calcmode="lin" valueType="num">
                                      <p:cBhvr>
                                        <p:cTn id="7" dur="1" fill="hold"/>
                                        <p:tgtEl>
                                          <p:spTgt spid="7577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und"/>
          <p:cNvPicPr>
            <a:picLocks noChangeAspect="1" noChangeArrowheads="1"/>
          </p:cNvPicPr>
          <p:nvPr/>
        </p:nvPicPr>
        <p:blipFill>
          <a:blip r:embed="rId3" cstate="print"/>
          <a:srcRect/>
          <a:stretch>
            <a:fillRect/>
          </a:stretch>
        </p:blipFill>
        <p:spPr bwMode="auto">
          <a:xfrm>
            <a:off x="0" y="171450"/>
            <a:ext cx="9144000" cy="6858000"/>
          </a:xfrm>
          <a:prstGeom prst="rect">
            <a:avLst/>
          </a:prstGeom>
          <a:noFill/>
        </p:spPr>
      </p:pic>
      <p:sp>
        <p:nvSpPr>
          <p:cNvPr id="75779" name="Text Box 3"/>
          <p:cNvSpPr txBox="1">
            <a:spLocks noChangeArrowheads="1"/>
          </p:cNvSpPr>
          <p:nvPr/>
        </p:nvSpPr>
        <p:spPr bwMode="auto">
          <a:xfrm>
            <a:off x="611188" y="1196975"/>
            <a:ext cx="8137525" cy="5262979"/>
          </a:xfrm>
          <a:prstGeom prst="rect">
            <a:avLst/>
          </a:prstGeom>
          <a:noFill/>
          <a:ln w="9525">
            <a:noFill/>
            <a:miter lim="800000"/>
            <a:headEnd/>
            <a:tailEnd/>
          </a:ln>
          <a:effectLst/>
        </p:spPr>
        <p:txBody>
          <a:bodyPr>
            <a:spAutoFit/>
          </a:bodyPr>
          <a:lstStyle/>
          <a:p>
            <a:r>
              <a:rPr lang="ar-SA" sz="4800" b="0" dirty="0" err="1" smtClean="0">
                <a:cs typeface="AL-Yadawi 2" pitchFamily="2" charset="-78"/>
              </a:rPr>
              <a:t>والواحدى</a:t>
            </a:r>
            <a:r>
              <a:rPr lang="ar-SA" sz="4800" b="0" dirty="0" smtClean="0">
                <a:cs typeface="AL-Yadawi 2" pitchFamily="2" charset="-78"/>
              </a:rPr>
              <a:t> في "البسيط"، وأبى حيان فى "البحر المحيط".</a:t>
            </a:r>
            <a:br>
              <a:rPr lang="ar-SA" sz="4800" b="0" dirty="0" smtClean="0">
                <a:cs typeface="AL-Yadawi 2" pitchFamily="2" charset="-78"/>
              </a:rPr>
            </a:br>
            <a:r>
              <a:rPr lang="ar-SA" sz="4800" b="0" dirty="0" smtClean="0">
                <a:cs typeface="AL-Yadawi 2" pitchFamily="2" charset="-78"/>
              </a:rPr>
              <a:t>وصاحب العلوم العقلية، تراه يعنى في تفسيره بأقوال الحكماء والفلاسفة، كما تراه يعنى بذكر شبُههم والرد عليهم، وذلك كالفخر الرازي في كتابه "مفاتيح الغيب".</a:t>
            </a:r>
            <a:br>
              <a:rPr lang="ar-SA" sz="4800" b="0" dirty="0" smtClean="0">
                <a:cs typeface="AL-Yadawi 2" pitchFamily="2" charset="-78"/>
              </a:rPr>
            </a:b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5779"/>
                                        </p:tgtEl>
                                        <p:attrNameLst>
                                          <p:attrName>style.visibility</p:attrName>
                                        </p:attrNameLst>
                                      </p:cBhvr>
                                      <p:to>
                                        <p:strVal val="visible"/>
                                      </p:to>
                                    </p:set>
                                    <p:anim to="" calcmode="lin" valueType="num">
                                      <p:cBhvr>
                                        <p:cTn id="7" dur="1" fill="hold"/>
                                        <p:tgtEl>
                                          <p:spTgt spid="7577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und"/>
          <p:cNvPicPr>
            <a:picLocks noChangeAspect="1" noChangeArrowheads="1"/>
          </p:cNvPicPr>
          <p:nvPr/>
        </p:nvPicPr>
        <p:blipFill>
          <a:blip r:embed="rId3" cstate="print"/>
          <a:srcRect/>
          <a:stretch>
            <a:fillRect/>
          </a:stretch>
        </p:blipFill>
        <p:spPr bwMode="auto">
          <a:xfrm>
            <a:off x="0" y="171450"/>
            <a:ext cx="9144000" cy="6858000"/>
          </a:xfrm>
          <a:prstGeom prst="rect">
            <a:avLst/>
          </a:prstGeom>
          <a:noFill/>
        </p:spPr>
      </p:pic>
      <p:sp>
        <p:nvSpPr>
          <p:cNvPr id="75779" name="Text Box 3"/>
          <p:cNvSpPr txBox="1">
            <a:spLocks noChangeArrowheads="1"/>
          </p:cNvSpPr>
          <p:nvPr/>
        </p:nvSpPr>
        <p:spPr bwMode="auto">
          <a:xfrm>
            <a:off x="611188" y="1196975"/>
            <a:ext cx="8137525" cy="5262979"/>
          </a:xfrm>
          <a:prstGeom prst="rect">
            <a:avLst/>
          </a:prstGeom>
          <a:noFill/>
          <a:ln w="9525">
            <a:noFill/>
            <a:miter lim="800000"/>
            <a:headEnd/>
            <a:tailEnd/>
          </a:ln>
          <a:effectLst/>
        </p:spPr>
        <p:txBody>
          <a:bodyPr>
            <a:spAutoFit/>
          </a:bodyPr>
          <a:lstStyle/>
          <a:p>
            <a:pPr>
              <a:buFontTx/>
              <a:buChar char="•"/>
            </a:pPr>
            <a:r>
              <a:rPr lang="ar-SA" sz="4800" b="0" dirty="0" smtClean="0">
                <a:cs typeface="AL-Yadawi 2" pitchFamily="2" charset="-78"/>
              </a:rPr>
              <a:t>وصاحب الفقه تراه قد عنى بتقريره الأدلة للفروع الفقهية، والرد على مَن يخالف مذهبه، وذلك </a:t>
            </a:r>
            <a:r>
              <a:rPr lang="ar-SA" sz="4800" b="0" dirty="0" err="1" smtClean="0">
                <a:cs typeface="AL-Yadawi 2" pitchFamily="2" charset="-78"/>
              </a:rPr>
              <a:t>كالجصَّاص</a:t>
            </a:r>
            <a:r>
              <a:rPr lang="ar-SA" sz="4800" b="0" dirty="0" smtClean="0">
                <a:cs typeface="AL-Yadawi 2" pitchFamily="2" charset="-78"/>
              </a:rPr>
              <a:t>، والقرطبي..</a:t>
            </a:r>
            <a:br>
              <a:rPr lang="ar-SA" sz="4800" b="0" dirty="0" smtClean="0">
                <a:cs typeface="AL-Yadawi 2" pitchFamily="2" charset="-78"/>
              </a:rPr>
            </a:br>
            <a:r>
              <a:rPr lang="ar-SA" sz="4800" b="0" dirty="0" smtClean="0">
                <a:cs typeface="AL-Yadawi 2" pitchFamily="2" charset="-78"/>
              </a:rPr>
              <a:t>وصاحب التاريخ، ليس له شغل إلا القصص، وذكر أخبار مَن سَلَف، ما صح منها وما لا يصح، وذلك كالثعلبي والخازن..</a:t>
            </a:r>
            <a:br>
              <a:rPr lang="ar-SA" sz="4800" b="0" dirty="0" smtClean="0">
                <a:cs typeface="AL-Yadawi 2" pitchFamily="2" charset="-78"/>
              </a:rPr>
            </a:br>
            <a:r>
              <a:rPr lang="ar-SA" sz="4800" b="0" dirty="0" smtClean="0">
                <a:cs typeface="AL-Yadawi 2" pitchFamily="2" charset="-78"/>
              </a:rPr>
              <a:t> </a:t>
            </a: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5779"/>
                                        </p:tgtEl>
                                        <p:attrNameLst>
                                          <p:attrName>style.visibility</p:attrName>
                                        </p:attrNameLst>
                                      </p:cBhvr>
                                      <p:to>
                                        <p:strVal val="visible"/>
                                      </p:to>
                                    </p:set>
                                    <p:anim to="" calcmode="lin" valueType="num">
                                      <p:cBhvr>
                                        <p:cTn id="7" dur="1" fill="hold"/>
                                        <p:tgtEl>
                                          <p:spTgt spid="7577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und"/>
          <p:cNvPicPr>
            <a:picLocks noChangeAspect="1" noChangeArrowheads="1"/>
          </p:cNvPicPr>
          <p:nvPr/>
        </p:nvPicPr>
        <p:blipFill>
          <a:blip r:embed="rId3" cstate="print"/>
          <a:srcRect/>
          <a:stretch>
            <a:fillRect/>
          </a:stretch>
        </p:blipFill>
        <p:spPr bwMode="auto">
          <a:xfrm>
            <a:off x="0" y="171450"/>
            <a:ext cx="9144000" cy="6858000"/>
          </a:xfrm>
          <a:prstGeom prst="rect">
            <a:avLst/>
          </a:prstGeom>
          <a:noFill/>
        </p:spPr>
      </p:pic>
      <p:sp>
        <p:nvSpPr>
          <p:cNvPr id="75779" name="Text Box 3"/>
          <p:cNvSpPr txBox="1">
            <a:spLocks noChangeArrowheads="1"/>
          </p:cNvSpPr>
          <p:nvPr/>
        </p:nvSpPr>
        <p:spPr bwMode="auto">
          <a:xfrm>
            <a:off x="611188" y="1196975"/>
            <a:ext cx="8137525" cy="4524315"/>
          </a:xfrm>
          <a:prstGeom prst="rect">
            <a:avLst/>
          </a:prstGeom>
          <a:noFill/>
          <a:ln w="9525">
            <a:noFill/>
            <a:miter lim="800000"/>
            <a:headEnd/>
            <a:tailEnd/>
          </a:ln>
          <a:effectLst/>
        </p:spPr>
        <p:txBody>
          <a:bodyPr>
            <a:spAutoFit/>
          </a:bodyPr>
          <a:lstStyle/>
          <a:p>
            <a:r>
              <a:rPr lang="ar-SA" sz="4800" b="0" dirty="0" smtClean="0">
                <a:cs typeface="AL-Yadawi 2" pitchFamily="2" charset="-78"/>
              </a:rPr>
              <a:t/>
            </a:r>
            <a:br>
              <a:rPr lang="ar-SA" sz="4800" b="0" dirty="0" smtClean="0">
                <a:cs typeface="AL-Yadawi 2" pitchFamily="2" charset="-78"/>
              </a:rPr>
            </a:br>
            <a:r>
              <a:rPr lang="ar-SA" sz="4800" b="0" dirty="0" smtClean="0">
                <a:cs typeface="AL-Yadawi 2" pitchFamily="2" charset="-78"/>
              </a:rPr>
              <a:t>وصاحب البدع، ليس له قصد إلا أن يُؤوِّل كلام الله ويُنزله على مذهبه الفاسد، وذلك كالرماني، </a:t>
            </a:r>
            <a:r>
              <a:rPr lang="ar-SA" sz="4800" b="0" dirty="0" err="1" smtClean="0">
                <a:cs typeface="AL-Yadawi 2" pitchFamily="2" charset="-78"/>
              </a:rPr>
              <a:t>والجبائى</a:t>
            </a:r>
            <a:r>
              <a:rPr lang="ar-SA" sz="4800" b="0" dirty="0" smtClean="0">
                <a:cs typeface="AL-Yadawi 2" pitchFamily="2" charset="-78"/>
              </a:rPr>
              <a:t>، والقاضي عبد الجبار، </a:t>
            </a:r>
            <a:r>
              <a:rPr lang="ar-SA" sz="4800" b="0" dirty="0" err="1" smtClean="0">
                <a:cs typeface="AL-Yadawi 2" pitchFamily="2" charset="-78"/>
              </a:rPr>
              <a:t>والزمخشرى</a:t>
            </a:r>
            <a:r>
              <a:rPr lang="ar-SA" sz="4800" b="0" dirty="0" smtClean="0">
                <a:cs typeface="AL-Yadawi 2" pitchFamily="2" charset="-78"/>
              </a:rPr>
              <a:t> من المعتزلة، </a:t>
            </a:r>
            <a:r>
              <a:rPr lang="ar-SA" sz="4800" b="0" dirty="0" err="1" smtClean="0">
                <a:cs typeface="AL-Yadawi 2" pitchFamily="2" charset="-78"/>
              </a:rPr>
              <a:t>والطبرسى</a:t>
            </a:r>
            <a:r>
              <a:rPr lang="ar-SA" sz="4800" b="0" dirty="0" smtClean="0">
                <a:cs typeface="AL-Yadawi 2" pitchFamily="2" charset="-78"/>
              </a:rPr>
              <a:t>، وملا محسن </a:t>
            </a:r>
            <a:r>
              <a:rPr lang="ar-SA" sz="4800" b="0" dirty="0" err="1" smtClean="0">
                <a:cs typeface="AL-Yadawi 2" pitchFamily="2" charset="-78"/>
              </a:rPr>
              <a:t>الكاشى</a:t>
            </a:r>
            <a:r>
              <a:rPr lang="ar-SA" sz="4800" b="0" dirty="0" smtClean="0">
                <a:cs typeface="AL-Yadawi 2" pitchFamily="2" charset="-78"/>
              </a:rPr>
              <a:t> من </a:t>
            </a:r>
            <a:r>
              <a:rPr lang="ar-SA" sz="4800" b="0" dirty="0" err="1" smtClean="0">
                <a:cs typeface="AL-Yadawi 2" pitchFamily="2" charset="-78"/>
              </a:rPr>
              <a:t>الإمامية</a:t>
            </a:r>
            <a:r>
              <a:rPr lang="ar-SA" sz="4800" b="0" dirty="0" smtClean="0">
                <a:cs typeface="AL-Yadawi 2" pitchFamily="2" charset="-78"/>
              </a:rPr>
              <a:t> </a:t>
            </a:r>
            <a:r>
              <a:rPr lang="ar-SA" sz="4800" b="0" dirty="0" err="1" smtClean="0">
                <a:cs typeface="AL-Yadawi 2" pitchFamily="2" charset="-78"/>
              </a:rPr>
              <a:t>الإثنا</a:t>
            </a:r>
            <a:r>
              <a:rPr lang="ar-SA" sz="4800" b="0" dirty="0" smtClean="0">
                <a:cs typeface="AL-Yadawi 2" pitchFamily="2" charset="-78"/>
              </a:rPr>
              <a:t> عشرية.</a:t>
            </a: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5779"/>
                                        </p:tgtEl>
                                        <p:attrNameLst>
                                          <p:attrName>style.visibility</p:attrName>
                                        </p:attrNameLst>
                                      </p:cBhvr>
                                      <p:to>
                                        <p:strVal val="visible"/>
                                      </p:to>
                                    </p:set>
                                    <p:anim to="" calcmode="lin" valueType="num">
                                      <p:cBhvr>
                                        <p:cTn id="7" dur="1" fill="hold"/>
                                        <p:tgtEl>
                                          <p:spTgt spid="7577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und"/>
          <p:cNvPicPr>
            <a:picLocks noChangeAspect="1" noChangeArrowheads="1"/>
          </p:cNvPicPr>
          <p:nvPr/>
        </p:nvPicPr>
        <p:blipFill>
          <a:blip r:embed="rId3" cstate="print"/>
          <a:srcRect/>
          <a:stretch>
            <a:fillRect/>
          </a:stretch>
        </p:blipFill>
        <p:spPr bwMode="auto">
          <a:xfrm>
            <a:off x="0" y="171450"/>
            <a:ext cx="9144000" cy="6858000"/>
          </a:xfrm>
          <a:prstGeom prst="rect">
            <a:avLst/>
          </a:prstGeom>
          <a:noFill/>
        </p:spPr>
      </p:pic>
      <p:sp>
        <p:nvSpPr>
          <p:cNvPr id="75779" name="Text Box 3"/>
          <p:cNvSpPr txBox="1">
            <a:spLocks noChangeArrowheads="1"/>
          </p:cNvSpPr>
          <p:nvPr/>
        </p:nvSpPr>
        <p:spPr bwMode="auto">
          <a:xfrm>
            <a:off x="611188" y="404664"/>
            <a:ext cx="8137525" cy="6740307"/>
          </a:xfrm>
          <a:prstGeom prst="rect">
            <a:avLst/>
          </a:prstGeom>
          <a:noFill/>
          <a:ln w="9525">
            <a:noFill/>
            <a:miter lim="800000"/>
            <a:headEnd/>
            <a:tailEnd/>
          </a:ln>
          <a:effectLst/>
        </p:spPr>
        <p:txBody>
          <a:bodyPr>
            <a:spAutoFit/>
          </a:bodyPr>
          <a:lstStyle/>
          <a:p>
            <a:pPr>
              <a:buFontTx/>
              <a:buChar char="•"/>
            </a:pPr>
            <a:r>
              <a:rPr lang="ar-SA" sz="4800" b="0" dirty="0" smtClean="0">
                <a:cs typeface="AL-Yadawi 2" pitchFamily="2" charset="-78"/>
              </a:rPr>
              <a:t>وأصحاب التصوف قصدوا إلى ناحية الترغيب والترهيب. واستخراج المعاني </a:t>
            </a:r>
            <a:r>
              <a:rPr lang="ar-SA" sz="4800" b="0" dirty="0" err="1" smtClean="0">
                <a:cs typeface="AL-Yadawi 2" pitchFamily="2" charset="-78"/>
              </a:rPr>
              <a:t>الإشارية</a:t>
            </a:r>
            <a:r>
              <a:rPr lang="ar-SA" sz="4800" b="0" dirty="0" smtClean="0">
                <a:cs typeface="AL-Yadawi 2" pitchFamily="2" charset="-78"/>
              </a:rPr>
              <a:t> من الآيات القرآنية بما يتفق مع مشاربهم، ويتناسب مع رياضاتهم  ومن هؤلاء ابن عربي، وأبو عبد الرحمن السلمي.. </a:t>
            </a:r>
            <a:br>
              <a:rPr lang="ar-SA" sz="4800" b="0" dirty="0" smtClean="0">
                <a:cs typeface="AL-Yadawi 2" pitchFamily="2" charset="-78"/>
              </a:rPr>
            </a:br>
            <a:r>
              <a:rPr lang="ar-SA" sz="4800" b="0" dirty="0" smtClean="0">
                <a:cs typeface="AL-Yadawi 2" pitchFamily="2" charset="-78"/>
              </a:rPr>
              <a:t>وهكذا فسَّر كل صاحب فن أو مذهب بما يتناسب مع فنه أو يشهد لمذهبه، وقد استمرت هذه النزعة العلمية العقلية وراجت </a:t>
            </a:r>
            <a:r>
              <a:rPr lang="ar-SA" sz="4800" b="0" dirty="0" err="1" smtClean="0">
                <a:cs typeface="AL-Yadawi 2" pitchFamily="2" charset="-78"/>
              </a:rPr>
              <a:t>فى</a:t>
            </a:r>
            <a:r>
              <a:rPr lang="ar-SA" sz="4800" b="0" dirty="0" smtClean="0">
                <a:cs typeface="AL-Yadawi 2" pitchFamily="2" charset="-78"/>
              </a:rPr>
              <a:t> بعض العصور رواجاً عظيماً</a:t>
            </a: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5779"/>
                                        </p:tgtEl>
                                        <p:attrNameLst>
                                          <p:attrName>style.visibility</p:attrName>
                                        </p:attrNameLst>
                                      </p:cBhvr>
                                      <p:to>
                                        <p:strVal val="visible"/>
                                      </p:to>
                                    </p:set>
                                    <p:anim to="" calcmode="lin" valueType="num">
                                      <p:cBhvr>
                                        <p:cTn id="7" dur="1" fill="hold"/>
                                        <p:tgtEl>
                                          <p:spTgt spid="7577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77827" name="Text Box 3"/>
          <p:cNvSpPr txBox="1">
            <a:spLocks noChangeArrowheads="1"/>
          </p:cNvSpPr>
          <p:nvPr/>
        </p:nvSpPr>
        <p:spPr bwMode="auto">
          <a:xfrm>
            <a:off x="468313" y="1903413"/>
            <a:ext cx="8137525" cy="1569660"/>
          </a:xfrm>
          <a:prstGeom prst="rect">
            <a:avLst/>
          </a:prstGeom>
          <a:noFill/>
          <a:ln w="9525">
            <a:noFill/>
            <a:miter lim="800000"/>
            <a:headEnd/>
            <a:tailEnd/>
          </a:ln>
          <a:effectLst/>
        </p:spPr>
        <p:txBody>
          <a:bodyPr>
            <a:spAutoFit/>
          </a:bodyPr>
          <a:lstStyle/>
          <a:p>
            <a:pPr marL="342900" indent="-342900">
              <a:buFontTx/>
              <a:buChar char="•"/>
            </a:pPr>
            <a:r>
              <a:rPr lang="ar-SA" sz="9600" b="0" dirty="0" smtClean="0">
                <a:cs typeface="AL-Yadawi 2" pitchFamily="2" charset="-78"/>
              </a:rPr>
              <a:t>التفسير الموضوعي: </a:t>
            </a:r>
            <a:endParaRPr lang="en-US" sz="9600" b="0" u="sng"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7827"/>
                                        </p:tgtEl>
                                        <p:attrNameLst>
                                          <p:attrName>style.visibility</p:attrName>
                                        </p:attrNameLst>
                                      </p:cBhvr>
                                      <p:to>
                                        <p:strVal val="visible"/>
                                      </p:to>
                                    </p:set>
                                    <p:anim to="" calcmode="lin" valueType="num">
                                      <p:cBhvr>
                                        <p:cTn id="7" dur="1" fill="hold"/>
                                        <p:tgtEl>
                                          <p:spTgt spid="7782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und"/>
          <p:cNvPicPr>
            <a:picLocks noChangeAspect="1" noChangeArrowheads="1"/>
          </p:cNvPicPr>
          <p:nvPr/>
        </p:nvPicPr>
        <p:blipFill>
          <a:blip r:embed="rId3" cstate="print"/>
          <a:srcRect/>
          <a:stretch>
            <a:fillRect/>
          </a:stretch>
        </p:blipFill>
        <p:spPr bwMode="auto">
          <a:xfrm>
            <a:off x="0" y="171450"/>
            <a:ext cx="9144000" cy="6858000"/>
          </a:xfrm>
          <a:prstGeom prst="rect">
            <a:avLst/>
          </a:prstGeom>
          <a:noFill/>
        </p:spPr>
      </p:pic>
      <p:sp>
        <p:nvSpPr>
          <p:cNvPr id="75779" name="Text Box 3"/>
          <p:cNvSpPr txBox="1">
            <a:spLocks noChangeArrowheads="1"/>
          </p:cNvSpPr>
          <p:nvPr/>
        </p:nvSpPr>
        <p:spPr bwMode="auto">
          <a:xfrm>
            <a:off x="611188" y="764704"/>
            <a:ext cx="8137525" cy="6001643"/>
          </a:xfrm>
          <a:prstGeom prst="rect">
            <a:avLst/>
          </a:prstGeom>
          <a:noFill/>
          <a:ln w="9525">
            <a:noFill/>
            <a:miter lim="800000"/>
            <a:headEnd/>
            <a:tailEnd/>
          </a:ln>
          <a:effectLst/>
        </p:spPr>
        <p:txBody>
          <a:bodyPr>
            <a:spAutoFit/>
          </a:bodyPr>
          <a:lstStyle/>
          <a:p>
            <a:pPr>
              <a:buFontTx/>
              <a:buChar char="•"/>
            </a:pPr>
            <a:r>
              <a:rPr lang="ar-SA" sz="4800" b="0" dirty="0" smtClean="0">
                <a:cs typeface="AL-Yadawi 2" pitchFamily="2" charset="-78"/>
              </a:rPr>
              <a:t>وكذلك وُجِد مِنَ العلماء مَن ضيَّق دائرة البحث في التفسير، فتكلَّم عن ناحية واحدة من نَواحيه المتشعبة المتعددة، فابن القيم - مثلاً - أفرد كتاباً من مؤلفاته للكلام عن أقسام القرآن سماه "التبيان فى أقسام القرآن". وأبو عبيدة أفرد كتاباً للكلام عن مجاز القرآن والراغب </a:t>
            </a:r>
            <a:r>
              <a:rPr lang="ar-SA" sz="4800" b="0" dirty="0" err="1" smtClean="0">
                <a:cs typeface="AL-Yadawi 2" pitchFamily="2" charset="-78"/>
              </a:rPr>
              <a:t>الأصفهانى</a:t>
            </a:r>
            <a:r>
              <a:rPr lang="ar-SA" sz="4800" b="0" dirty="0" smtClean="0">
                <a:cs typeface="AL-Yadawi 2" pitchFamily="2" charset="-78"/>
              </a:rPr>
              <a:t> أفرد كتاباً في مفردات القرآن.  </a:t>
            </a: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5779"/>
                                        </p:tgtEl>
                                        <p:attrNameLst>
                                          <p:attrName>style.visibility</p:attrName>
                                        </p:attrNameLst>
                                      </p:cBhvr>
                                      <p:to>
                                        <p:strVal val="visible"/>
                                      </p:to>
                                    </p:set>
                                    <p:anim to="" calcmode="lin" valueType="num">
                                      <p:cBhvr>
                                        <p:cTn id="7" dur="1" fill="hold"/>
                                        <p:tgtEl>
                                          <p:spTgt spid="7577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und"/>
          <p:cNvPicPr>
            <a:picLocks noChangeAspect="1" noChangeArrowheads="1"/>
          </p:cNvPicPr>
          <p:nvPr/>
        </p:nvPicPr>
        <p:blipFill>
          <a:blip r:embed="rId3" cstate="print"/>
          <a:srcRect/>
          <a:stretch>
            <a:fillRect/>
          </a:stretch>
        </p:blipFill>
        <p:spPr bwMode="auto">
          <a:xfrm>
            <a:off x="0" y="171450"/>
            <a:ext cx="9144000" cy="6858000"/>
          </a:xfrm>
          <a:prstGeom prst="rect">
            <a:avLst/>
          </a:prstGeom>
          <a:noFill/>
        </p:spPr>
      </p:pic>
      <p:sp>
        <p:nvSpPr>
          <p:cNvPr id="75779" name="Text Box 3"/>
          <p:cNvSpPr txBox="1">
            <a:spLocks noChangeArrowheads="1"/>
          </p:cNvSpPr>
          <p:nvPr/>
        </p:nvSpPr>
        <p:spPr bwMode="auto">
          <a:xfrm>
            <a:off x="611188" y="1196975"/>
            <a:ext cx="8137525" cy="6001643"/>
          </a:xfrm>
          <a:prstGeom prst="rect">
            <a:avLst/>
          </a:prstGeom>
          <a:noFill/>
          <a:ln w="9525">
            <a:noFill/>
            <a:miter lim="800000"/>
            <a:headEnd/>
            <a:tailEnd/>
          </a:ln>
          <a:effectLst/>
        </p:spPr>
        <p:txBody>
          <a:bodyPr>
            <a:spAutoFit/>
          </a:bodyPr>
          <a:lstStyle/>
          <a:p>
            <a:r>
              <a:rPr lang="ar-SA" sz="4800" b="0" dirty="0" smtClean="0">
                <a:cs typeface="AL-Yadawi 2" pitchFamily="2" charset="-78"/>
              </a:rPr>
              <a:t> وأبو جعفر النحاس أفرد كتاباً في الناسخ والمنسوخ من القرآن. وأبو الحسن </a:t>
            </a:r>
            <a:r>
              <a:rPr lang="ar-SA" sz="4800" b="0" dirty="0" err="1" smtClean="0">
                <a:cs typeface="AL-Yadawi 2" pitchFamily="2" charset="-78"/>
              </a:rPr>
              <a:t>الواحدي</a:t>
            </a:r>
            <a:r>
              <a:rPr lang="ar-SA" sz="4800" b="0" dirty="0" smtClean="0">
                <a:cs typeface="AL-Yadawi 2" pitchFamily="2" charset="-78"/>
              </a:rPr>
              <a:t> أفرد </a:t>
            </a:r>
            <a:r>
              <a:rPr lang="ar-SA" sz="4800" b="0" dirty="0" smtClean="0">
                <a:cs typeface="AL-Yadawi 2" pitchFamily="2" charset="-78"/>
              </a:rPr>
              <a:t>كتاباً </a:t>
            </a:r>
            <a:r>
              <a:rPr lang="ar-SA" sz="4800" b="0" dirty="0" smtClean="0">
                <a:cs typeface="AL-Yadawi 2" pitchFamily="2" charset="-78"/>
              </a:rPr>
              <a:t>في </a:t>
            </a:r>
            <a:r>
              <a:rPr lang="ar-SA" sz="4800" b="0" dirty="0" smtClean="0">
                <a:cs typeface="AL-Yadawi 2" pitchFamily="2" charset="-78"/>
              </a:rPr>
              <a:t>أسباب نزول القرآن. </a:t>
            </a:r>
            <a:r>
              <a:rPr lang="ar-SA" sz="4800" b="0" dirty="0" smtClean="0">
                <a:cs typeface="AL-Yadawi 2" pitchFamily="2" charset="-78"/>
              </a:rPr>
              <a:t>و </a:t>
            </a:r>
            <a:r>
              <a:rPr lang="ar-SA" sz="4800" b="0" dirty="0" err="1" smtClean="0">
                <a:cs typeface="AL-Yadawi 2" pitchFamily="2" charset="-78"/>
              </a:rPr>
              <a:t>الجصاص</a:t>
            </a:r>
            <a:r>
              <a:rPr lang="ar-SA" sz="4800" b="0" dirty="0" smtClean="0">
                <a:cs typeface="AL-Yadawi 2" pitchFamily="2" charset="-78"/>
              </a:rPr>
              <a:t> </a:t>
            </a:r>
            <a:r>
              <a:rPr lang="ar-SA" sz="4800" b="0" dirty="0" smtClean="0">
                <a:cs typeface="AL-Yadawi 2" pitchFamily="2" charset="-78"/>
              </a:rPr>
              <a:t>أفرد كتاباً </a:t>
            </a:r>
            <a:r>
              <a:rPr lang="ar-SA" sz="4800" b="0" dirty="0" smtClean="0">
                <a:cs typeface="AL-Yadawi 2" pitchFamily="2" charset="-78"/>
              </a:rPr>
              <a:t>في </a:t>
            </a:r>
            <a:r>
              <a:rPr lang="ar-SA" sz="4800" b="0" dirty="0" smtClean="0">
                <a:cs typeface="AL-Yadawi 2" pitchFamily="2" charset="-78"/>
              </a:rPr>
              <a:t>أحكام القرآن.. وغير هؤلاء كثير من العلماء الذين قصدوا إلى موضوع خاص </a:t>
            </a:r>
            <a:r>
              <a:rPr lang="ar-SA" sz="4800" b="0" dirty="0" err="1" smtClean="0">
                <a:cs typeface="AL-Yadawi 2" pitchFamily="2" charset="-78"/>
              </a:rPr>
              <a:t>فى</a:t>
            </a:r>
            <a:r>
              <a:rPr lang="ar-SA" sz="4800" b="0" dirty="0" smtClean="0">
                <a:cs typeface="AL-Yadawi 2" pitchFamily="2" charset="-78"/>
              </a:rPr>
              <a:t> القرآن يجمعون ما تفرَّق منه، ويفردونه بالدرس والبحث.</a:t>
            </a:r>
            <a:br>
              <a:rPr lang="ar-SA" sz="4800" b="0" dirty="0" smtClean="0">
                <a:cs typeface="AL-Yadawi 2" pitchFamily="2" charset="-78"/>
              </a:rPr>
            </a:b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5779"/>
                                        </p:tgtEl>
                                        <p:attrNameLst>
                                          <p:attrName>style.visibility</p:attrName>
                                        </p:attrNameLst>
                                      </p:cBhvr>
                                      <p:to>
                                        <p:strVal val="visible"/>
                                      </p:to>
                                    </p:set>
                                    <p:anim to="" calcmode="lin" valueType="num">
                                      <p:cBhvr>
                                        <p:cTn id="7" dur="1" fill="hold"/>
                                        <p:tgtEl>
                                          <p:spTgt spid="7577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468313" y="1124744"/>
            <a:ext cx="8137525" cy="5262979"/>
          </a:xfrm>
          <a:prstGeom prst="rect">
            <a:avLst/>
          </a:prstGeom>
          <a:noFill/>
          <a:ln w="9525">
            <a:noFill/>
            <a:miter lim="800000"/>
            <a:headEnd/>
            <a:tailEnd/>
          </a:ln>
          <a:effectLst/>
        </p:spPr>
        <p:txBody>
          <a:bodyPr>
            <a:spAutoFit/>
          </a:bodyPr>
          <a:lstStyle/>
          <a:p>
            <a:pPr marL="342900" indent="-342900">
              <a:buFontTx/>
              <a:buChar char="•"/>
            </a:pPr>
            <a:r>
              <a:rPr lang="ar-SA" sz="4800" b="0" dirty="0" smtClean="0">
                <a:cs typeface="AL-Yadawi 2" pitchFamily="2" charset="-78"/>
              </a:rPr>
              <a:t>ثم إنَّا نجد متقدمي المفسِّرين قد توسَّعوا </a:t>
            </a:r>
            <a:r>
              <a:rPr lang="ar-SA" sz="4800" b="0" dirty="0" smtClean="0">
                <a:cs typeface="AL-Yadawi 2" pitchFamily="2" charset="-78"/>
              </a:rPr>
              <a:t>في </a:t>
            </a:r>
            <a:r>
              <a:rPr lang="ar-SA" sz="4800" b="0" dirty="0" smtClean="0">
                <a:cs typeface="AL-Yadawi 2" pitchFamily="2" charset="-78"/>
              </a:rPr>
              <a:t>التفسير إلى حد كبير، جعل مَن جاء بعدهم من المفسِّرين لا يلقون عنتاً، ولا يجدون مشقة </a:t>
            </a:r>
            <a:r>
              <a:rPr lang="ar-SA" sz="4800" b="0" dirty="0" smtClean="0">
                <a:cs typeface="AL-Yadawi 2" pitchFamily="2" charset="-78"/>
              </a:rPr>
              <a:t>في </a:t>
            </a:r>
            <a:r>
              <a:rPr lang="ar-SA" sz="4800" b="0" dirty="0" smtClean="0">
                <a:cs typeface="AL-Yadawi 2" pitchFamily="2" charset="-78"/>
              </a:rPr>
              <a:t>محاولتهم لفهم كتاب الله، وتدوين ما دوَّنوا من كتب </a:t>
            </a:r>
            <a:r>
              <a:rPr lang="ar-SA" sz="4800" b="0" dirty="0" smtClean="0">
                <a:cs typeface="AL-Yadawi 2" pitchFamily="2" charset="-78"/>
              </a:rPr>
              <a:t>في </a:t>
            </a:r>
            <a:r>
              <a:rPr lang="ar-SA" sz="4800" b="0" dirty="0" smtClean="0">
                <a:cs typeface="AL-Yadawi 2" pitchFamily="2" charset="-78"/>
              </a:rPr>
              <a:t>التفسير، فمنهم مَن أخذ كلام غيره وزاد عليه، ومنهم من اختصر .  </a:t>
            </a: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468313" y="1903413"/>
            <a:ext cx="8137525" cy="3785652"/>
          </a:xfrm>
          <a:prstGeom prst="rect">
            <a:avLst/>
          </a:prstGeom>
          <a:noFill/>
          <a:ln w="9525">
            <a:noFill/>
            <a:miter lim="800000"/>
            <a:headEnd/>
            <a:tailEnd/>
          </a:ln>
          <a:effectLst/>
        </p:spPr>
        <p:txBody>
          <a:bodyPr>
            <a:spAutoFit/>
          </a:bodyPr>
          <a:lstStyle/>
          <a:p>
            <a:pPr marL="342900" indent="-342900"/>
            <a:r>
              <a:rPr lang="ar-SA" sz="4800" b="0" dirty="0" smtClean="0">
                <a:cs typeface="AL-Yadawi 2" pitchFamily="2" charset="-78"/>
              </a:rPr>
              <a:t> ومنهم مَن علَّق الحواشي وتتبع كلام من سبقه، تارة بالكشف عن المراد، وأخرى بالتفنيد والاعتراض، ومع ذلك فاتجاهات التفسير، وتعدد طرائقه وألوانه. مل تزل على ما كانت عليه، متشعبة متكاثرة.</a:t>
            </a: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und"/>
          <p:cNvPicPr>
            <a:picLocks noChangeAspect="1" noChangeArrowheads="1"/>
          </p:cNvPicPr>
          <p:nvPr/>
        </p:nvPicPr>
        <p:blipFill>
          <a:blip r:embed="rId3" cstate="print"/>
          <a:srcRect/>
          <a:stretch>
            <a:fillRect/>
          </a:stretch>
        </p:blipFill>
        <p:spPr bwMode="auto">
          <a:xfrm>
            <a:off x="0" y="171450"/>
            <a:ext cx="9144000" cy="6858000"/>
          </a:xfrm>
          <a:prstGeom prst="rect">
            <a:avLst/>
          </a:prstGeom>
          <a:noFill/>
        </p:spPr>
      </p:pic>
      <p:sp>
        <p:nvSpPr>
          <p:cNvPr id="62467" name="Text Box 3"/>
          <p:cNvSpPr txBox="1">
            <a:spLocks noChangeArrowheads="1"/>
          </p:cNvSpPr>
          <p:nvPr/>
        </p:nvSpPr>
        <p:spPr bwMode="auto">
          <a:xfrm>
            <a:off x="1475656" y="2201863"/>
            <a:ext cx="6552728" cy="1569660"/>
          </a:xfrm>
          <a:prstGeom prst="rect">
            <a:avLst/>
          </a:prstGeom>
          <a:noFill/>
          <a:ln w="9525">
            <a:noFill/>
            <a:miter lim="800000"/>
            <a:headEnd/>
            <a:tailEnd/>
          </a:ln>
          <a:effectLst/>
        </p:spPr>
        <p:txBody>
          <a:bodyPr wrap="square">
            <a:spAutoFit/>
          </a:bodyPr>
          <a:lstStyle/>
          <a:p>
            <a:r>
              <a:rPr lang="ar-SA" sz="9600" b="0" dirty="0" smtClean="0">
                <a:cs typeface="AL-Yadawi 2" pitchFamily="2" charset="-78"/>
              </a:rPr>
              <a:t>التفسير بالمأثور     </a:t>
            </a:r>
            <a:endParaRPr lang="en-US" sz="9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2467"/>
                                        </p:tgtEl>
                                        <p:attrNameLst>
                                          <p:attrName>style.visibility</p:attrName>
                                        </p:attrNameLst>
                                      </p:cBhvr>
                                      <p:to>
                                        <p:strVal val="visible"/>
                                      </p:to>
                                    </p:set>
                                    <p:anim to="" calcmode="lin" valueType="num">
                                      <p:cBhvr>
                                        <p:cTn id="7" dur="1" fill="hold"/>
                                        <p:tgtEl>
                                          <p:spTgt spid="6246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468313" y="476672"/>
            <a:ext cx="8137525" cy="7048083"/>
          </a:xfrm>
          <a:prstGeom prst="rect">
            <a:avLst/>
          </a:prstGeom>
          <a:noFill/>
          <a:ln w="9525">
            <a:noFill/>
            <a:miter lim="800000"/>
            <a:headEnd/>
            <a:tailEnd/>
          </a:ln>
          <a:effectLst/>
        </p:spPr>
        <p:txBody>
          <a:bodyPr>
            <a:spAutoFit/>
          </a:bodyPr>
          <a:lstStyle/>
          <a:p>
            <a:pPr marL="342900" indent="-342900">
              <a:buFontTx/>
              <a:buChar char="•"/>
            </a:pPr>
            <a:r>
              <a:rPr lang="ar-SA" sz="6000" dirty="0" smtClean="0">
                <a:solidFill>
                  <a:srgbClr val="660033"/>
                </a:solidFill>
                <a:cs typeface="AL-Yadawi 2" pitchFamily="2" charset="-78"/>
              </a:rPr>
              <a:t>ما هو التفسير المأثور؟</a:t>
            </a:r>
            <a:r>
              <a:rPr lang="ar-SA" sz="2800" dirty="0" smtClean="0"/>
              <a:t/>
            </a:r>
            <a:br>
              <a:rPr lang="ar-SA" sz="2800" dirty="0" smtClean="0"/>
            </a:br>
            <a:r>
              <a:rPr lang="ar-SA" sz="4800" b="0" dirty="0" smtClean="0">
                <a:cs typeface="AL-Yadawi 2" pitchFamily="2" charset="-78"/>
              </a:rPr>
              <a:t>يشمل التفسير المأثور ما جاء </a:t>
            </a:r>
            <a:r>
              <a:rPr lang="ar-SA" sz="4800" b="0" dirty="0" smtClean="0">
                <a:cs typeface="AL-Yadawi 2" pitchFamily="2" charset="-78"/>
              </a:rPr>
              <a:t>في </a:t>
            </a:r>
            <a:r>
              <a:rPr lang="ar-SA" sz="4800" b="0" dirty="0" smtClean="0">
                <a:cs typeface="AL-Yadawi 2" pitchFamily="2" charset="-78"/>
              </a:rPr>
              <a:t>القرآن نفسه من البيان والتفصيل لبعض آياته، وما نُقل عن الرسول صلى الله عليه وسلم، وما نُقِل عن الصحابة رضوان الله عليهم، وما نُقِل عن التابعين، من كل ما هو بيان وتوضح لمراد الله تعالى من نصوص كتابه الكريم.</a:t>
            </a:r>
            <a:r>
              <a:rPr lang="ar-SA" sz="2800" dirty="0" smtClean="0"/>
              <a:t/>
            </a:r>
            <a:br>
              <a:rPr lang="ar-SA" sz="2800" dirty="0" smtClean="0"/>
            </a:br>
            <a:r>
              <a:rPr lang="ar-SA" sz="2800" dirty="0" smtClean="0"/>
              <a:t> </a:t>
            </a:r>
            <a:br>
              <a:rPr lang="ar-SA" sz="2800" dirty="0" smtClean="0"/>
            </a:br>
            <a:endParaRPr lang="en-US" sz="280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468313" y="764704"/>
            <a:ext cx="8137525" cy="6001643"/>
          </a:xfrm>
          <a:prstGeom prst="rect">
            <a:avLst/>
          </a:prstGeom>
          <a:noFill/>
          <a:ln w="9525">
            <a:noFill/>
            <a:miter lim="800000"/>
            <a:headEnd/>
            <a:tailEnd/>
          </a:ln>
          <a:effectLst/>
        </p:spPr>
        <p:txBody>
          <a:bodyPr>
            <a:spAutoFit/>
          </a:bodyPr>
          <a:lstStyle/>
          <a:p>
            <a:pPr marL="342900" indent="-342900"/>
            <a:r>
              <a:rPr lang="ar-SA" sz="4800" b="0" dirty="0" smtClean="0">
                <a:cs typeface="AL-Yadawi 2" pitchFamily="2" charset="-78"/>
              </a:rPr>
              <a:t>وإنما أدرجنا في التفسير المأثور ما رُوِىَ عن التابعين - وإن كان فيه خلاف: هل هو من قبيل المأثور أو من قبيل الرأى - لأننا وجدنا كتب التفسير المأثور، كتفسير ابن جرير وغيره، لم تقتصر على ما ذِكْر ما رُوِىَ عن النبى صلى الله عليه وسلم وما رُوِىَ عن أصحابه، بل ضمت إلى ذلك ما نُقِل عن التابعين فى التفسير.</a:t>
            </a: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468313" y="404664"/>
            <a:ext cx="8137525" cy="6186309"/>
          </a:xfrm>
          <a:prstGeom prst="rect">
            <a:avLst/>
          </a:prstGeom>
          <a:noFill/>
          <a:ln w="9525">
            <a:noFill/>
            <a:miter lim="800000"/>
            <a:headEnd/>
            <a:tailEnd/>
          </a:ln>
          <a:effectLst/>
        </p:spPr>
        <p:txBody>
          <a:bodyPr>
            <a:spAutoFit/>
          </a:bodyPr>
          <a:lstStyle/>
          <a:p>
            <a:pPr marL="342900" indent="-342900">
              <a:buFontTx/>
              <a:buChar char="•"/>
            </a:pPr>
            <a:r>
              <a:rPr lang="ar-SA" sz="6000" dirty="0" smtClean="0">
                <a:solidFill>
                  <a:srgbClr val="660033"/>
                </a:solidFill>
                <a:cs typeface="AL-Yadawi 2" pitchFamily="2" charset="-78"/>
              </a:rPr>
              <a:t>تدرج التفسير المأثور:</a:t>
            </a:r>
            <a:r>
              <a:rPr lang="ar-SA" sz="2800" dirty="0" smtClean="0"/>
              <a:t/>
            </a:r>
            <a:br>
              <a:rPr lang="ar-SA" sz="2800" dirty="0" smtClean="0"/>
            </a:br>
            <a:r>
              <a:rPr lang="ar-SA" sz="4800" b="0" dirty="0" smtClean="0">
                <a:cs typeface="AL-Yadawi 2" pitchFamily="2" charset="-78"/>
              </a:rPr>
              <a:t>تدرَّج التفسير المأثور في دوريه - </a:t>
            </a:r>
            <a:r>
              <a:rPr lang="ar-SA" sz="4800" b="0" dirty="0" smtClean="0">
                <a:cs typeface="AL-Yadawi 2" pitchFamily="2" charset="-78"/>
              </a:rPr>
              <a:t>دور </a:t>
            </a:r>
            <a:r>
              <a:rPr lang="ar-SA" sz="4800" b="0" dirty="0" smtClean="0">
                <a:cs typeface="AL-Yadawi 2" pitchFamily="2" charset="-78"/>
              </a:rPr>
              <a:t>الرواية ودور التدوين - أما فى دور الرواية، فإن رسول الله صلى الله عليه وسلم بيَّن لأصحابه ما أشكل عليهم من معانى القرآن، فكان هذا القَدْر من التفسير يتناوله الصحابة بالرواية بعضهم لبعض، ولمن جاء بعدهم من التابعين.</a:t>
            </a: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0" y="476672"/>
            <a:ext cx="8820473" cy="6001643"/>
          </a:xfrm>
          <a:prstGeom prst="rect">
            <a:avLst/>
          </a:prstGeom>
          <a:noFill/>
          <a:ln w="9525">
            <a:noFill/>
            <a:miter lim="800000"/>
            <a:headEnd/>
            <a:tailEnd/>
          </a:ln>
          <a:effectLst/>
        </p:spPr>
        <p:txBody>
          <a:bodyPr wrap="square">
            <a:spAutoFit/>
          </a:bodyPr>
          <a:lstStyle/>
          <a:p>
            <a:pPr marL="342900" indent="-342900"/>
            <a:r>
              <a:rPr lang="ar-SA" sz="4800" b="0" dirty="0" smtClean="0">
                <a:cs typeface="AL-Yadawi 2" pitchFamily="2" charset="-78"/>
              </a:rPr>
              <a:t>ثم وُجد من الصحابة مَنْ تكلم في تفسير القرآن بما ثبت لديه عن رسول الله صلى الله عليه وسلم، أو بمحض رأيه واجتهاده، وكان ذلك على قِلَّة يرجع السبب فيها إلى الروعة الدينية </a:t>
            </a:r>
            <a:r>
              <a:rPr lang="ar-SA" sz="4800" b="0" dirty="0" smtClean="0">
                <a:cs typeface="AL-Yadawi 2" pitchFamily="2" charset="-78"/>
              </a:rPr>
              <a:t>التي </a:t>
            </a:r>
            <a:r>
              <a:rPr lang="ar-SA" sz="4800" b="0" dirty="0" smtClean="0">
                <a:cs typeface="AL-Yadawi 2" pitchFamily="2" charset="-78"/>
              </a:rPr>
              <a:t>كانت لهذا العهد، والمستوى العقلي الرفيع لأهله، وتحدد حاجات حياتهم العملية، ثم شعورهم مع هذا بأن التفسير شهادة على الله بأنه عَنِى باللفظ كذا.</a:t>
            </a: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468313" y="764704"/>
            <a:ext cx="8137525" cy="6001643"/>
          </a:xfrm>
          <a:prstGeom prst="rect">
            <a:avLst/>
          </a:prstGeom>
          <a:noFill/>
          <a:ln w="9525">
            <a:noFill/>
            <a:miter lim="800000"/>
            <a:headEnd/>
            <a:tailEnd/>
          </a:ln>
          <a:effectLst/>
        </p:spPr>
        <p:txBody>
          <a:bodyPr>
            <a:spAutoFit/>
          </a:bodyPr>
          <a:lstStyle/>
          <a:p>
            <a:pPr marL="342900" indent="-342900">
              <a:buFontTx/>
              <a:buChar char="•"/>
            </a:pPr>
            <a:r>
              <a:rPr lang="ar-SA" sz="4800" b="0" dirty="0" smtClean="0">
                <a:cs typeface="AL-Yadawi 2" pitchFamily="2" charset="-78"/>
              </a:rPr>
              <a:t>ثم وُجِد من التابعين مَنْ تصدَّى للتفسير، فروى ما تجمَّع لديه من ذلك عن رسولَ الله صلى الله عليه وسلم وعن الصحابة، وزاد على ذلك من القول بالرأي </a:t>
            </a:r>
            <a:r>
              <a:rPr lang="ar-SA" sz="4800" b="0" dirty="0" smtClean="0">
                <a:cs typeface="AL-Yadawi 2" pitchFamily="2" charset="-78"/>
              </a:rPr>
              <a:t>والاجتهاد</a:t>
            </a:r>
            <a:r>
              <a:rPr lang="ar-SA" sz="4800" b="0" dirty="0" smtClean="0">
                <a:cs typeface="AL-Yadawi 2" pitchFamily="2" charset="-78"/>
              </a:rPr>
              <a:t>، بمقدار ما زاد من الغموض الذي كان يتزايد كلما بَعْدُ الناس عن عصر النبي صلى الله عليه وسلم والصحابة.</a:t>
            </a:r>
            <a:br>
              <a:rPr lang="ar-SA" sz="4800" b="0" dirty="0" smtClean="0">
                <a:cs typeface="AL-Yadawi 2" pitchFamily="2" charset="-78"/>
              </a:rPr>
            </a:br>
            <a:r>
              <a:rPr lang="ar-SA" sz="4800" b="0" dirty="0" smtClean="0">
                <a:cs typeface="AL-Yadawi 2" pitchFamily="2" charset="-78"/>
              </a:rPr>
              <a:t> </a:t>
            </a: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468313" y="764704"/>
            <a:ext cx="8137525" cy="6001643"/>
          </a:xfrm>
          <a:prstGeom prst="rect">
            <a:avLst/>
          </a:prstGeom>
          <a:noFill/>
          <a:ln w="9525">
            <a:noFill/>
            <a:miter lim="800000"/>
            <a:headEnd/>
            <a:tailEnd/>
          </a:ln>
          <a:effectLst/>
        </p:spPr>
        <p:txBody>
          <a:bodyPr>
            <a:spAutoFit/>
          </a:bodyPr>
          <a:lstStyle/>
          <a:p>
            <a:pPr marL="342900" indent="-342900"/>
            <a:r>
              <a:rPr lang="ar-SA" sz="4800" b="0" dirty="0" smtClean="0">
                <a:cs typeface="AL-Yadawi 2" pitchFamily="2" charset="-78"/>
              </a:rPr>
              <a:t/>
            </a:r>
            <a:br>
              <a:rPr lang="ar-SA" sz="4800" b="0" dirty="0" smtClean="0">
                <a:cs typeface="AL-Yadawi 2" pitchFamily="2" charset="-78"/>
              </a:rPr>
            </a:br>
            <a:r>
              <a:rPr lang="ar-SA" sz="4800" b="0" dirty="0" smtClean="0">
                <a:cs typeface="AL-Yadawi 2" pitchFamily="2" charset="-78"/>
              </a:rPr>
              <a:t>ثم جاءت الطبقة التي تلي التابعين وروت عنهم ما قالوا، وزادوا عليه بمقدار ما زاد من غموض... وهكذا ظل التفسير يتضخم طبقة بعد طبقة، وتروى الطبقة التالية ما كان عند الطبقات التي سبقتها، كما أشرنا إلى ذلك فيما سبق.</a:t>
            </a:r>
            <a:br>
              <a:rPr lang="ar-SA" sz="4800" b="0" dirty="0" smtClean="0">
                <a:cs typeface="AL-Yadawi 2" pitchFamily="2" charset="-78"/>
              </a:rPr>
            </a:b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468313" y="764704"/>
            <a:ext cx="8137525" cy="6186309"/>
          </a:xfrm>
          <a:prstGeom prst="rect">
            <a:avLst/>
          </a:prstGeom>
          <a:noFill/>
          <a:ln w="9525">
            <a:noFill/>
            <a:miter lim="800000"/>
            <a:headEnd/>
            <a:tailEnd/>
          </a:ln>
          <a:effectLst/>
        </p:spPr>
        <p:txBody>
          <a:bodyPr>
            <a:spAutoFit/>
          </a:bodyPr>
          <a:lstStyle/>
          <a:p>
            <a:pPr marL="342900" indent="-342900">
              <a:buFontTx/>
              <a:buChar char="•"/>
            </a:pPr>
            <a:r>
              <a:rPr lang="ar-SA" sz="4400" b="0" dirty="0" smtClean="0">
                <a:cs typeface="AL-Yadawi 2" pitchFamily="2" charset="-78"/>
              </a:rPr>
              <a:t>ثم ابتدأ دور التدوين  ، فكان أول ما دُوِّن من التفسير، هو التفسير المأثور، على تدرج فى التدوين كذلك، فكان رجال الحديث والرواية هم أصحاب الشأن الأول فى هذا. وقد رأينا أصحاب مبادئ العلوم حين ينسبون - على عادتهم - وضع كل علم لشخص بعينه، يعدون وضع التفسير - بمعنى جامعه لا مُدَوِّنه - الإمام مالك بن أنس الأصبحى، إمام دار الهجرة.</a:t>
            </a:r>
            <a:endParaRPr lang="en-US" sz="44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468313" y="548680"/>
            <a:ext cx="8137525" cy="6186309"/>
          </a:xfrm>
          <a:prstGeom prst="rect">
            <a:avLst/>
          </a:prstGeom>
          <a:noFill/>
          <a:ln w="9525">
            <a:noFill/>
            <a:miter lim="800000"/>
            <a:headEnd/>
            <a:tailEnd/>
          </a:ln>
          <a:effectLst/>
        </p:spPr>
        <p:txBody>
          <a:bodyPr>
            <a:spAutoFit/>
          </a:bodyPr>
          <a:lstStyle/>
          <a:p>
            <a:pPr marL="342900" indent="-342900"/>
            <a:r>
              <a:rPr lang="ar-SA" sz="4400" b="0" dirty="0" smtClean="0">
                <a:cs typeface="AL-Yadawi 2" pitchFamily="2" charset="-78"/>
              </a:rPr>
              <a:t>كان التفسير إلى هذا الوقت لم يتخذ له شكلاً منظماً، ولم يُفرد بالتدوين، بل كان يُكتب على أنه باب من أبواب الحديث المختلفة، يجمعون فيه ما رُوِى عن النبي صلى الله عليه وسلم وعن الصحابة والتابعين.</a:t>
            </a:r>
            <a:br>
              <a:rPr lang="ar-SA" sz="4400" b="0" dirty="0" smtClean="0">
                <a:cs typeface="AL-Yadawi 2" pitchFamily="2" charset="-78"/>
              </a:rPr>
            </a:br>
            <a:r>
              <a:rPr lang="ar-SA" sz="4400" b="0" dirty="0" smtClean="0">
                <a:cs typeface="AL-Yadawi 2" pitchFamily="2" charset="-78"/>
              </a:rPr>
              <a:t>ثم بعد ذلك انفصل التفسير عن الحديث، وأُفرد بتأليف خاص، فكان أول ما عُرف لنا من ذلك، تلك الصحيفة التي رواها علىّ بن أبى طلحة عن ابن عباس.</a:t>
            </a:r>
            <a:endParaRPr lang="en-US" sz="44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468313" y="764704"/>
            <a:ext cx="8137525" cy="5509200"/>
          </a:xfrm>
          <a:prstGeom prst="rect">
            <a:avLst/>
          </a:prstGeom>
          <a:noFill/>
          <a:ln w="9525">
            <a:noFill/>
            <a:miter lim="800000"/>
            <a:headEnd/>
            <a:tailEnd/>
          </a:ln>
          <a:effectLst/>
        </p:spPr>
        <p:txBody>
          <a:bodyPr>
            <a:spAutoFit/>
          </a:bodyPr>
          <a:lstStyle/>
          <a:p>
            <a:pPr marL="342900" indent="-342900">
              <a:buFontTx/>
              <a:buChar char="•"/>
            </a:pPr>
            <a:r>
              <a:rPr lang="ar-SA" sz="4400" b="0" dirty="0" smtClean="0">
                <a:cs typeface="AL-Yadawi 2" pitchFamily="2" charset="-78"/>
              </a:rPr>
              <a:t>ثم وجُد من ذلك جزء أو أجزاء دُوِّنت في التفسير خاصة، مثل ذلك الجزء المنسوب لأبى رَوق، وتلك الأجزاء الثلاثة التي يرويها محمد بن ثور عن ابن جريج.</a:t>
            </a:r>
            <a:br>
              <a:rPr lang="ar-SA" sz="4400" b="0" dirty="0" smtClean="0">
                <a:cs typeface="AL-Yadawi 2" pitchFamily="2" charset="-78"/>
              </a:rPr>
            </a:br>
            <a:r>
              <a:rPr lang="ar-SA" sz="4400" b="0" dirty="0" smtClean="0">
                <a:cs typeface="AL-Yadawi 2" pitchFamily="2" charset="-78"/>
              </a:rPr>
              <a:t>ثم وُجِدَت من ذلك موسوعات من الكتب المؤلَّفة في التفسير، جمعت كل ما وقع لأصحابها من التفسير المروى عن النبي صلى الله عليه وسلم وأصحابه وتابعيهم، كتفسير ابن جرير الطبري.  </a:t>
            </a:r>
            <a:endParaRPr lang="en-US" sz="44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468313" y="764704"/>
            <a:ext cx="8137525" cy="6186309"/>
          </a:xfrm>
          <a:prstGeom prst="rect">
            <a:avLst/>
          </a:prstGeom>
          <a:noFill/>
          <a:ln w="9525">
            <a:noFill/>
            <a:miter lim="800000"/>
            <a:headEnd/>
            <a:tailEnd/>
          </a:ln>
          <a:effectLst/>
        </p:spPr>
        <p:txBody>
          <a:bodyPr>
            <a:spAutoFit/>
          </a:bodyPr>
          <a:lstStyle/>
          <a:p>
            <a:pPr marL="342900" indent="-342900"/>
            <a:r>
              <a:rPr lang="ar-SA" sz="4400" b="0" dirty="0" smtClean="0">
                <a:cs typeface="AL-Yadawi 2" pitchFamily="2" charset="-78"/>
              </a:rPr>
              <a:t>ويُلاحَظ أن ابن جرير  </a:t>
            </a:r>
            <a:r>
              <a:rPr lang="ar-SA" sz="4400" b="0" dirty="0" smtClean="0">
                <a:cs typeface="AL-Yadawi 2" pitchFamily="2" charset="-78"/>
              </a:rPr>
              <a:t>وغيره - </a:t>
            </a:r>
            <a:r>
              <a:rPr lang="ar-SA" sz="4400" b="0" dirty="0" smtClean="0">
                <a:cs typeface="AL-Yadawi 2" pitchFamily="2" charset="-78"/>
              </a:rPr>
              <a:t>وإن نقلوا تفاسيرهم بالإسناد - توسَّعوا فى النقل وأكثروا منه، حتى استفاض وشمل ما ليس موثوقاً به. كما يُلاحَظ أنه كان لا يزال موجوداً إلى ما بعد عصر ابن جرير ومَنْ على شاكلته - ممن أفردوا التفسير بالتـأليف - رجال من المحدِّثين بوَّبوا للتفسير باباً ضمن أبواب ما جمعوا من الأحاديث.</a:t>
            </a:r>
            <a:br>
              <a:rPr lang="ar-SA" sz="4400" b="0" dirty="0" smtClean="0">
                <a:cs typeface="AL-Yadawi 2" pitchFamily="2" charset="-78"/>
              </a:rPr>
            </a:br>
            <a:endParaRPr lang="en-US" sz="44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323529" y="476672"/>
            <a:ext cx="8496944" cy="6186309"/>
          </a:xfrm>
          <a:prstGeom prst="rect">
            <a:avLst/>
          </a:prstGeom>
          <a:noFill/>
          <a:ln w="9525">
            <a:noFill/>
            <a:miter lim="800000"/>
            <a:headEnd/>
            <a:tailEnd/>
          </a:ln>
          <a:effectLst/>
        </p:spPr>
        <p:txBody>
          <a:bodyPr wrap="square">
            <a:spAutoFit/>
          </a:bodyPr>
          <a:lstStyle/>
          <a:p>
            <a:pPr marL="342900" indent="-342900">
              <a:buFontTx/>
              <a:buChar char="•"/>
            </a:pPr>
            <a:r>
              <a:rPr lang="ar-SA" sz="4400" b="0" dirty="0" smtClean="0">
                <a:cs typeface="AL-Yadawi 2" pitchFamily="2" charset="-78"/>
              </a:rPr>
              <a:t>ثم وُجِد بعد هذا أقوام دوَّنوا التفسير المأثور بدون أن يذكروا أسانيدهم في ذلك، وأكثروا من نقل الأقوال في تفاسيرهم بدون تفرقة بين الصحيح والعليل، مما جعل الناظر في هذه الكتب لا يركن لما جاء فيها، لجواز أن يكون من قبيل الموضوع المختلق، وهو كثير في التفسير.</a:t>
            </a:r>
            <a:br>
              <a:rPr lang="ar-SA" sz="4400" b="0" dirty="0" smtClean="0">
                <a:cs typeface="AL-Yadawi 2" pitchFamily="2" charset="-78"/>
              </a:rPr>
            </a:br>
            <a:r>
              <a:rPr lang="ar-SA" sz="4400" b="0" dirty="0" smtClean="0">
                <a:cs typeface="AL-Yadawi 2" pitchFamily="2" charset="-78"/>
              </a:rPr>
              <a:t>ثم بعد هذا تغيَّرت موجهات الحياة، فبعد أن كان التدوين في التفسير لا يتعدى المأثور منه، تعدَّى إلى تدوين التفسير بالرأي على تدرج فيه، </a:t>
            </a:r>
            <a:endParaRPr lang="en-US" sz="44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und"/>
          <p:cNvPicPr>
            <a:picLocks noChangeAspect="1" noChangeArrowheads="1"/>
          </p:cNvPicPr>
          <p:nvPr/>
        </p:nvPicPr>
        <p:blipFill>
          <a:blip r:embed="rId3" cstate="print"/>
          <a:srcRect/>
          <a:stretch>
            <a:fillRect/>
          </a:stretch>
        </p:blipFill>
        <p:spPr bwMode="auto">
          <a:xfrm>
            <a:off x="0" y="171450"/>
            <a:ext cx="9144000" cy="6858000"/>
          </a:xfrm>
          <a:prstGeom prst="rect">
            <a:avLst/>
          </a:prstGeom>
          <a:noFill/>
        </p:spPr>
      </p:pic>
      <p:sp>
        <p:nvSpPr>
          <p:cNvPr id="62467" name="Text Box 3"/>
          <p:cNvSpPr txBox="1">
            <a:spLocks noChangeArrowheads="1"/>
          </p:cNvSpPr>
          <p:nvPr/>
        </p:nvSpPr>
        <p:spPr bwMode="auto">
          <a:xfrm>
            <a:off x="611188" y="2201863"/>
            <a:ext cx="8137525" cy="2308324"/>
          </a:xfrm>
          <a:prstGeom prst="rect">
            <a:avLst/>
          </a:prstGeom>
          <a:noFill/>
          <a:ln w="9525">
            <a:noFill/>
            <a:miter lim="800000"/>
            <a:headEnd/>
            <a:tailEnd/>
          </a:ln>
          <a:effectLst/>
        </p:spPr>
        <p:txBody>
          <a:bodyPr>
            <a:spAutoFit/>
          </a:bodyPr>
          <a:lstStyle/>
          <a:p>
            <a:r>
              <a:rPr lang="ar-SA" sz="7200" b="0" dirty="0" smtClean="0">
                <a:cs typeface="AL-Yadawi 2" pitchFamily="2" charset="-78"/>
              </a:rPr>
              <a:t>الضعف في رواية التفسير المأثور وأسبابه:</a:t>
            </a:r>
            <a:endParaRPr lang="en-US" sz="80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2467"/>
                                        </p:tgtEl>
                                        <p:attrNameLst>
                                          <p:attrName>style.visibility</p:attrName>
                                        </p:attrNameLst>
                                      </p:cBhvr>
                                      <p:to>
                                        <p:strVal val="visible"/>
                                      </p:to>
                                    </p:set>
                                    <p:anim to="" calcmode="lin" valueType="num">
                                      <p:cBhvr>
                                        <p:cTn id="7" dur="1" fill="hold"/>
                                        <p:tgtEl>
                                          <p:spTgt spid="6246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611560" y="476672"/>
            <a:ext cx="8137525" cy="6247864"/>
          </a:xfrm>
          <a:prstGeom prst="rect">
            <a:avLst/>
          </a:prstGeom>
          <a:noFill/>
          <a:ln w="9525">
            <a:noFill/>
            <a:miter lim="800000"/>
            <a:headEnd/>
            <a:tailEnd/>
          </a:ln>
          <a:effectLst/>
        </p:spPr>
        <p:txBody>
          <a:bodyPr>
            <a:spAutoFit/>
          </a:bodyPr>
          <a:lstStyle/>
          <a:p>
            <a:pPr marL="342900" indent="-342900">
              <a:buFontTx/>
              <a:buChar char="•"/>
            </a:pPr>
            <a:r>
              <a:rPr lang="ar-SA" sz="4000" b="0" dirty="0" smtClean="0">
                <a:cs typeface="AL-Yadawi 2" pitchFamily="2" charset="-78"/>
              </a:rPr>
              <a:t>علمنا مما تقدَّم أن التفسير المأثور يشمل ما كان تفسيراً للقرآن بالقرآن، وما كان تفسيراً للقرآن بالسُّنَّة، وما كان تفسيراً للقرآن بالموقوف على الصحابة أو المروى عن التابعين. أما تفسير القرآن بالقرآن. أو بما ثبت من السُّنَّة الصحيحة، فذلك مما لا خلاف في قبوله، لأنه لا يتطرق إليه الضعف. ولا يجد الشك إليه سبيلاً.</a:t>
            </a:r>
            <a:br>
              <a:rPr lang="ar-SA" sz="4000" b="0" dirty="0" smtClean="0">
                <a:cs typeface="AL-Yadawi 2" pitchFamily="2" charset="-78"/>
              </a:rPr>
            </a:br>
            <a:r>
              <a:rPr lang="ar-SA" sz="4000" b="0" dirty="0" smtClean="0">
                <a:cs typeface="AL-Yadawi 2" pitchFamily="2" charset="-78"/>
              </a:rPr>
              <a:t>وأما ما أُضيف إلى النبي صلى الله عليه وسلم وهو ضعيف في سنده أو متنه فذلك مردود غير مقبول، ما دام لم تصح نسبته إلى النبي صلى الله عليه وسلم.</a:t>
            </a:r>
            <a:endParaRPr lang="en-US" sz="40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611560" y="908720"/>
            <a:ext cx="8137525" cy="5509200"/>
          </a:xfrm>
          <a:prstGeom prst="rect">
            <a:avLst/>
          </a:prstGeom>
          <a:noFill/>
          <a:ln w="9525">
            <a:noFill/>
            <a:miter lim="800000"/>
            <a:headEnd/>
            <a:tailEnd/>
          </a:ln>
          <a:effectLst/>
        </p:spPr>
        <p:txBody>
          <a:bodyPr>
            <a:spAutoFit/>
          </a:bodyPr>
          <a:lstStyle/>
          <a:p>
            <a:pPr marL="342900" indent="-342900">
              <a:buFontTx/>
              <a:buChar char="•"/>
            </a:pPr>
            <a:r>
              <a:rPr lang="ar-SA" sz="4400" b="0" dirty="0" smtClean="0">
                <a:cs typeface="AL-Yadawi 2" pitchFamily="2" charset="-78"/>
              </a:rPr>
              <a:t>وأما تفسير القرآن بما يُروى عن الصحابة أو التابعين، فقد تسرَّب إليه الخلل، وتطرَّق إليه الضعف، إلى حد كاد يُفقدنا الثقة بكل ما رُوِى من ذلك، لولا أن قيَّض الله لهذا التراث العظيم من أزاح عنه هذه الشكوك، فسلمت لنا منه كمية لا يُستهان </a:t>
            </a:r>
            <a:r>
              <a:rPr lang="ar-SA" sz="4400" b="0" dirty="0" err="1" smtClean="0">
                <a:cs typeface="AL-Yadawi 2" pitchFamily="2" charset="-78"/>
              </a:rPr>
              <a:t>بها</a:t>
            </a:r>
            <a:r>
              <a:rPr lang="ar-SA" sz="4400" b="0" dirty="0" smtClean="0">
                <a:cs typeface="AL-Yadawi 2" pitchFamily="2" charset="-78"/>
              </a:rPr>
              <a:t>، وإن كان </a:t>
            </a:r>
            <a:r>
              <a:rPr lang="ar-SA" sz="4400" b="0" dirty="0" err="1" smtClean="0">
                <a:cs typeface="AL-Yadawi 2" pitchFamily="2" charset="-78"/>
              </a:rPr>
              <a:t>صحيحها</a:t>
            </a:r>
            <a:r>
              <a:rPr lang="ar-SA" sz="4400" b="0" dirty="0" smtClean="0">
                <a:cs typeface="AL-Yadawi 2" pitchFamily="2" charset="-78"/>
              </a:rPr>
              <a:t> </a:t>
            </a:r>
            <a:r>
              <a:rPr lang="ar-SA" sz="4400" b="0" dirty="0" err="1" smtClean="0">
                <a:cs typeface="AL-Yadawi 2" pitchFamily="2" charset="-78"/>
              </a:rPr>
              <a:t>وسقيمها</a:t>
            </a:r>
            <a:r>
              <a:rPr lang="ar-SA" sz="4400" b="0" dirty="0" smtClean="0">
                <a:cs typeface="AL-Yadawi 2" pitchFamily="2" charset="-78"/>
              </a:rPr>
              <a:t> لا يزال خليطاً في كثير من الكتب التي عَنِىَ أصحابها بجمع شتات الأقوال.  </a:t>
            </a:r>
            <a:endParaRPr lang="en-US" sz="44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611560" y="908720"/>
            <a:ext cx="8137525" cy="3477875"/>
          </a:xfrm>
          <a:prstGeom prst="rect">
            <a:avLst/>
          </a:prstGeom>
          <a:noFill/>
          <a:ln w="9525">
            <a:noFill/>
            <a:miter lim="800000"/>
            <a:headEnd/>
            <a:tailEnd/>
          </a:ln>
          <a:effectLst/>
        </p:spPr>
        <p:txBody>
          <a:bodyPr>
            <a:spAutoFit/>
          </a:bodyPr>
          <a:lstStyle/>
          <a:p>
            <a:pPr marL="342900" indent="-342900">
              <a:buFontTx/>
              <a:buChar char="•"/>
            </a:pPr>
            <a:r>
              <a:rPr lang="ar-SA" sz="4400" b="0" dirty="0" smtClean="0">
                <a:cs typeface="AL-Yadawi 2" pitchFamily="2" charset="-78"/>
              </a:rPr>
              <a:t> ولقد كانت كثرة المروى </a:t>
            </a:r>
            <a:r>
              <a:rPr lang="ar-SA" sz="4400" b="0" smtClean="0">
                <a:cs typeface="AL-Yadawi 2" pitchFamily="2" charset="-78"/>
              </a:rPr>
              <a:t>من </a:t>
            </a:r>
            <a:r>
              <a:rPr lang="ar-SA" sz="4400" b="0" smtClean="0">
                <a:cs typeface="AL-Yadawi 2" pitchFamily="2" charset="-78"/>
              </a:rPr>
              <a:t>ذلك كثرة </a:t>
            </a:r>
            <a:r>
              <a:rPr lang="ar-SA" sz="4400" b="0" dirty="0" smtClean="0">
                <a:cs typeface="AL-Yadawi 2" pitchFamily="2" charset="-78"/>
              </a:rPr>
              <a:t>جاوزت الحد - وبخاصة عن ابن عباس وعلىّ بن أبى طالب رضى الله عنهما - أكبر عامل فى صرف همة العلماء ولفت أنظارهم إلى البحث والتمحيص، والنقد والتعديل والتجريح</a:t>
            </a:r>
            <a:endParaRPr lang="en-US" sz="44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611560" y="908720"/>
            <a:ext cx="8137525" cy="4708981"/>
          </a:xfrm>
          <a:prstGeom prst="rect">
            <a:avLst/>
          </a:prstGeom>
          <a:noFill/>
          <a:ln w="9525">
            <a:noFill/>
            <a:miter lim="800000"/>
            <a:headEnd/>
            <a:tailEnd/>
          </a:ln>
          <a:effectLst/>
        </p:spPr>
        <p:txBody>
          <a:bodyPr>
            <a:spAutoFit/>
          </a:bodyPr>
          <a:lstStyle/>
          <a:p>
            <a:pPr marL="342900" indent="-342900">
              <a:buFontTx/>
              <a:buChar char="•"/>
            </a:pPr>
            <a:r>
              <a:rPr lang="ar-SA" sz="6000" dirty="0" smtClean="0">
                <a:solidFill>
                  <a:srgbClr val="660033"/>
                </a:solidFill>
                <a:cs typeface="AL-Yadawi 2" pitchFamily="2" charset="-78"/>
              </a:rPr>
              <a:t>أسباب الضعف:</a:t>
            </a:r>
            <a:r>
              <a:rPr lang="ar-SA" sz="2800" dirty="0" smtClean="0"/>
              <a:t/>
            </a:r>
            <a:br>
              <a:rPr lang="ar-SA" sz="2800" dirty="0" smtClean="0"/>
            </a:br>
            <a:r>
              <a:rPr lang="ar-SA" sz="4800" b="0" dirty="0" smtClean="0">
                <a:cs typeface="AL-Yadawi 2" pitchFamily="2" charset="-78"/>
              </a:rPr>
              <a:t>ونستطيع أن نُرجِعْ أسباب الضعف في رواية التفسير المأثور إلى أُمور ثلاثة: </a:t>
            </a:r>
            <a:br>
              <a:rPr lang="ar-SA" sz="4800" b="0" dirty="0" smtClean="0">
                <a:cs typeface="AL-Yadawi 2" pitchFamily="2" charset="-78"/>
              </a:rPr>
            </a:br>
            <a:r>
              <a:rPr lang="ar-SA" sz="4800" b="0" dirty="0" smtClean="0">
                <a:cs typeface="AL-Yadawi 2" pitchFamily="2" charset="-78"/>
              </a:rPr>
              <a:t>أولها: كثرة الوضع في التفسير.</a:t>
            </a:r>
            <a:br>
              <a:rPr lang="ar-SA" sz="4800" b="0" dirty="0" smtClean="0">
                <a:cs typeface="AL-Yadawi 2" pitchFamily="2" charset="-78"/>
              </a:rPr>
            </a:br>
            <a:r>
              <a:rPr lang="ar-SA" sz="4800" b="0" dirty="0" smtClean="0">
                <a:cs typeface="AL-Yadawi 2" pitchFamily="2" charset="-78"/>
              </a:rPr>
              <a:t>ثانيها: دخول الإسرائيليات فيه.</a:t>
            </a:r>
            <a:br>
              <a:rPr lang="ar-SA" sz="4800" b="0" dirty="0" smtClean="0">
                <a:cs typeface="AL-Yadawi 2" pitchFamily="2" charset="-78"/>
              </a:rPr>
            </a:br>
            <a:r>
              <a:rPr lang="ar-SA" sz="4800" b="0" dirty="0" smtClean="0">
                <a:cs typeface="AL-Yadawi 2" pitchFamily="2" charset="-78"/>
              </a:rPr>
              <a:t>ثالثها: حذف الأسانيد.</a:t>
            </a:r>
            <a:endParaRPr lang="en-US" sz="48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und"/>
          <p:cNvPicPr>
            <a:picLocks noChangeAspect="1" noChangeArrowheads="1"/>
          </p:cNvPicPr>
          <p:nvPr/>
        </p:nvPicPr>
        <p:blipFill>
          <a:blip r:embed="rId3" cstate="print"/>
          <a:srcRect/>
          <a:stretch>
            <a:fillRect/>
          </a:stretch>
        </p:blipFill>
        <p:spPr bwMode="auto">
          <a:xfrm>
            <a:off x="0" y="171450"/>
            <a:ext cx="9144000" cy="6858000"/>
          </a:xfrm>
          <a:prstGeom prst="rect">
            <a:avLst/>
          </a:prstGeom>
          <a:noFill/>
        </p:spPr>
      </p:pic>
      <p:sp>
        <p:nvSpPr>
          <p:cNvPr id="62467" name="Text Box 3"/>
          <p:cNvSpPr txBox="1">
            <a:spLocks noChangeArrowheads="1"/>
          </p:cNvSpPr>
          <p:nvPr/>
        </p:nvSpPr>
        <p:spPr bwMode="auto">
          <a:xfrm>
            <a:off x="611188" y="2201863"/>
            <a:ext cx="8137525" cy="1569660"/>
          </a:xfrm>
          <a:prstGeom prst="rect">
            <a:avLst/>
          </a:prstGeom>
          <a:noFill/>
          <a:ln w="9525">
            <a:noFill/>
            <a:miter lim="800000"/>
            <a:headEnd/>
            <a:tailEnd/>
          </a:ln>
          <a:effectLst/>
        </p:spPr>
        <p:txBody>
          <a:bodyPr>
            <a:spAutoFit/>
          </a:bodyPr>
          <a:lstStyle/>
          <a:p>
            <a:r>
              <a:rPr lang="ar-SA" sz="9600" b="0" dirty="0" smtClean="0">
                <a:cs typeface="AL-Yadawi 2" pitchFamily="2" charset="-78"/>
              </a:rPr>
              <a:t>أولاً: الوضع في التفسير</a:t>
            </a:r>
            <a:endParaRPr lang="en-US" sz="115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2467"/>
                                        </p:tgtEl>
                                        <p:attrNameLst>
                                          <p:attrName>style.visibility</p:attrName>
                                        </p:attrNameLst>
                                      </p:cBhvr>
                                      <p:to>
                                        <p:strVal val="visible"/>
                                      </p:to>
                                    </p:set>
                                    <p:anim to="" calcmode="lin" valueType="num">
                                      <p:cBhvr>
                                        <p:cTn id="7" dur="1" fill="hold"/>
                                        <p:tgtEl>
                                          <p:spTgt spid="6246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611560" y="908720"/>
            <a:ext cx="8137525" cy="5755422"/>
          </a:xfrm>
          <a:prstGeom prst="rect">
            <a:avLst/>
          </a:prstGeom>
          <a:noFill/>
          <a:ln w="9525">
            <a:noFill/>
            <a:miter lim="800000"/>
            <a:headEnd/>
            <a:tailEnd/>
          </a:ln>
          <a:effectLst/>
        </p:spPr>
        <p:txBody>
          <a:bodyPr>
            <a:spAutoFit/>
          </a:bodyPr>
          <a:lstStyle/>
          <a:p>
            <a:pPr marL="342900" indent="-342900">
              <a:buFontTx/>
              <a:buChar char="•"/>
            </a:pPr>
            <a:r>
              <a:rPr lang="ar-SA" sz="6000" dirty="0" smtClean="0">
                <a:solidFill>
                  <a:srgbClr val="660033"/>
                </a:solidFill>
                <a:cs typeface="AL-Yadawi 2" pitchFamily="2" charset="-78"/>
              </a:rPr>
              <a:t>نشأة الوضع في التفسير:</a:t>
            </a:r>
            <a:r>
              <a:rPr lang="ar-SA" sz="2800" dirty="0" smtClean="0"/>
              <a:t/>
            </a:r>
            <a:br>
              <a:rPr lang="ar-SA" sz="2800" dirty="0" smtClean="0"/>
            </a:br>
            <a:r>
              <a:rPr lang="ar-SA" sz="4400" b="0" dirty="0" smtClean="0">
                <a:cs typeface="AL-Yadawi 2" pitchFamily="2" charset="-78"/>
              </a:rPr>
              <a:t>نشأ الوضع في التفسير مع نشأته في الحديث، لأنهما كانا أول الأمر مزيجاً لا يستقل أحدهما عن الآخر، فكما أننا نجد في الحديث: الصحيح والحسن والضعيف، وفى رواته مَنْ هو موثوق </a:t>
            </a:r>
            <a:r>
              <a:rPr lang="ar-SA" sz="4400" b="0" dirty="0" err="1" smtClean="0">
                <a:cs typeface="AL-Yadawi 2" pitchFamily="2" charset="-78"/>
              </a:rPr>
              <a:t>به</a:t>
            </a:r>
            <a:r>
              <a:rPr lang="ar-SA" sz="4400" b="0" dirty="0" smtClean="0">
                <a:cs typeface="AL-Yadawi 2" pitchFamily="2" charset="-78"/>
              </a:rPr>
              <a:t>، ومَنْ هو مشكوك فيه، ومَنْ عُرِف بالوضع، نجد مثل ذلك فيما رُوِىَ من التفسير، ومَنْ روَى من المفسِّرين.  </a:t>
            </a:r>
            <a:endParaRPr lang="en-US" sz="44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611560" y="692696"/>
            <a:ext cx="8137525" cy="6186309"/>
          </a:xfrm>
          <a:prstGeom prst="rect">
            <a:avLst/>
          </a:prstGeom>
          <a:noFill/>
          <a:ln w="9525">
            <a:noFill/>
            <a:miter lim="800000"/>
            <a:headEnd/>
            <a:tailEnd/>
          </a:ln>
          <a:effectLst/>
        </p:spPr>
        <p:txBody>
          <a:bodyPr>
            <a:spAutoFit/>
          </a:bodyPr>
          <a:lstStyle/>
          <a:p>
            <a:pPr marL="342900" indent="-342900">
              <a:buFontTx/>
              <a:buChar char="•"/>
            </a:pPr>
            <a:r>
              <a:rPr lang="ar-SA" sz="4400" b="0" dirty="0" smtClean="0">
                <a:cs typeface="AL-Yadawi 2" pitchFamily="2" charset="-78"/>
              </a:rPr>
              <a:t> وكان مبدأ ظهور الوضع في سنة إحدى وأربعين من الهجرة، حين اختلف المسلمون سياسياً، وتفرَّقوا إلى شيعة وخوارج وجمهور، ووُجِدَ من أهل البدع والأهواء مَنْ روَّجوا لبدعهم، وتعصبَّوا لأهوائهم، ودخل </a:t>
            </a:r>
            <a:r>
              <a:rPr lang="ar-SA" sz="4400" b="0" dirty="0" smtClean="0">
                <a:cs typeface="AL-Yadawi 2" pitchFamily="2" charset="-78"/>
              </a:rPr>
              <a:t>في </a:t>
            </a:r>
            <a:r>
              <a:rPr lang="ar-SA" sz="4400" b="0" dirty="0" smtClean="0">
                <a:cs typeface="AL-Yadawi 2" pitchFamily="2" charset="-78"/>
              </a:rPr>
              <a:t>الإسلام مَن تبطن الكفر والتحف الإسلام بقصد الكيد له، وتضليل أهله، فوضعوا ما وضعوا من روايات باطلة، ليصلوا </a:t>
            </a:r>
            <a:r>
              <a:rPr lang="ar-SA" sz="4400" b="0" dirty="0" err="1" smtClean="0">
                <a:cs typeface="AL-Yadawi 2" pitchFamily="2" charset="-78"/>
              </a:rPr>
              <a:t>بها</a:t>
            </a:r>
            <a:r>
              <a:rPr lang="ar-SA" sz="4400" b="0" dirty="0" smtClean="0">
                <a:cs typeface="AL-Yadawi 2" pitchFamily="2" charset="-78"/>
              </a:rPr>
              <a:t> إلى أغراضهم السيئة، ورغباتهم الخبيثة.</a:t>
            </a:r>
            <a:endParaRPr lang="en-US" sz="44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611560" y="260648"/>
            <a:ext cx="8137525" cy="6432530"/>
          </a:xfrm>
          <a:prstGeom prst="rect">
            <a:avLst/>
          </a:prstGeom>
          <a:noFill/>
          <a:ln w="9525">
            <a:noFill/>
            <a:miter lim="800000"/>
            <a:headEnd/>
            <a:tailEnd/>
          </a:ln>
          <a:effectLst/>
        </p:spPr>
        <p:txBody>
          <a:bodyPr>
            <a:spAutoFit/>
          </a:bodyPr>
          <a:lstStyle/>
          <a:p>
            <a:pPr marL="342900" indent="-342900">
              <a:buFontTx/>
              <a:buChar char="•"/>
            </a:pPr>
            <a:r>
              <a:rPr lang="ar-SA" sz="6000" dirty="0" smtClean="0">
                <a:solidFill>
                  <a:srgbClr val="660033"/>
                </a:solidFill>
                <a:cs typeface="AL-Yadawi 2" pitchFamily="2" charset="-78"/>
              </a:rPr>
              <a:t>أسبابه:</a:t>
            </a:r>
            <a:r>
              <a:rPr lang="ar-SA" sz="2800" dirty="0" smtClean="0"/>
              <a:t/>
            </a:r>
            <a:br>
              <a:rPr lang="ar-SA" sz="2800" dirty="0" smtClean="0"/>
            </a:br>
            <a:r>
              <a:rPr lang="ar-SA" sz="4400" b="0" dirty="0" smtClean="0">
                <a:cs typeface="AL-Yadawi 2" pitchFamily="2" charset="-78"/>
              </a:rPr>
              <a:t>ويرجع الوضع في التفسير إلى أسباب متعددة: منها التعصب المذهبي، فإنَّ ما جَدَّ من افتراق الأُمة إلى شيعة تطرَّفوا في حب علىّ، وخوارج انصرفوا عنه وناصبوه العداء، وجمهور المسلمين الذين وقفوا بجانب هاتين الطائفتين بدون أن يمسهم شيء من ابتداع التشيع أو الخروج، جعل كل طائفة من هذه الطوائف تحاول بكل جهودها أن تؤيد مذهبها بشيء من القرآن</a:t>
            </a:r>
            <a:endParaRPr lang="en-US" sz="44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611560" y="404664"/>
            <a:ext cx="8137525" cy="6186309"/>
          </a:xfrm>
          <a:prstGeom prst="rect">
            <a:avLst/>
          </a:prstGeom>
          <a:noFill/>
          <a:ln w="9525">
            <a:noFill/>
            <a:miter lim="800000"/>
            <a:headEnd/>
            <a:tailEnd/>
          </a:ln>
          <a:effectLst/>
        </p:spPr>
        <p:txBody>
          <a:bodyPr>
            <a:spAutoFit/>
          </a:bodyPr>
          <a:lstStyle/>
          <a:p>
            <a:pPr marL="342900" indent="-342900">
              <a:buFontTx/>
              <a:buChar char="•"/>
            </a:pPr>
            <a:r>
              <a:rPr lang="ar-SA" sz="4400" b="0" dirty="0" smtClean="0">
                <a:cs typeface="AL-Yadawi 2" pitchFamily="2" charset="-78"/>
              </a:rPr>
              <a:t> فنسب الشيعة إلى النبي صلى الله عليه وسلم، وإلى علىّ وغيره من أهل البيت - رضى الله عنهم - أقوالاً كثيرة من التفسير تشهد لمذهبهم. كما وضع الخوارج كثيراً من التفسير الذي يشهد لمذهبهم، ونسبوه إلى النبي صلى الله عليه وسلم أو إلى أحد أصحابه، وكان قصد كل فريق من نسبة هذه الموضوعات إلى النبي صلى الله عليه وسلم أو إلى أحد أصحابه، الترويج للمروى، والإمعان في التدليس .</a:t>
            </a:r>
            <a:endParaRPr lang="en-US" sz="44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611560" y="908720"/>
            <a:ext cx="8137525" cy="3477875"/>
          </a:xfrm>
          <a:prstGeom prst="rect">
            <a:avLst/>
          </a:prstGeom>
          <a:noFill/>
          <a:ln w="9525">
            <a:noFill/>
            <a:miter lim="800000"/>
            <a:headEnd/>
            <a:tailEnd/>
          </a:ln>
          <a:effectLst/>
        </p:spPr>
        <p:txBody>
          <a:bodyPr>
            <a:spAutoFit/>
          </a:bodyPr>
          <a:lstStyle/>
          <a:p>
            <a:pPr marL="342900" indent="-342900"/>
            <a:r>
              <a:rPr lang="ar-SA" sz="4400" b="0" dirty="0" smtClean="0">
                <a:cs typeface="AL-Yadawi 2" pitchFamily="2" charset="-78"/>
              </a:rPr>
              <a:t> فإن نسبة المروى إلى الرسول عليه الصلاة والسلام أو إلى أحد الصحابة، تورث المروى ثقة وقبولاً. لا يوجد شيء منهما عندما يُنسب المروى لغير النبي عليه الصلاة والسلام أو لغير صحابي. </a:t>
            </a:r>
            <a:br>
              <a:rPr lang="ar-SA" sz="4400" b="0" dirty="0" smtClean="0">
                <a:cs typeface="AL-Yadawi 2" pitchFamily="2" charset="-78"/>
              </a:rPr>
            </a:br>
            <a:endParaRPr lang="en-US" sz="44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611560" y="908720"/>
            <a:ext cx="8137525" cy="4832092"/>
          </a:xfrm>
          <a:prstGeom prst="rect">
            <a:avLst/>
          </a:prstGeom>
          <a:noFill/>
          <a:ln w="9525">
            <a:noFill/>
            <a:miter lim="800000"/>
            <a:headEnd/>
            <a:tailEnd/>
          </a:ln>
          <a:effectLst/>
        </p:spPr>
        <p:txBody>
          <a:bodyPr>
            <a:spAutoFit/>
          </a:bodyPr>
          <a:lstStyle/>
          <a:p>
            <a:pPr marL="342900" indent="-342900">
              <a:buFontTx/>
              <a:buChar char="•"/>
            </a:pPr>
            <a:r>
              <a:rPr lang="ar-SA" sz="4400" b="0" dirty="0" smtClean="0">
                <a:cs typeface="AL-Yadawi 2" pitchFamily="2" charset="-78"/>
              </a:rPr>
              <a:t>كذلك نجد اللون السياسي في هذا العصر يترك له أثراً بَيِّناً في وضع التفسير، ويُلاحَظ أن المروى عن علىّ وابن عباس رضي الله عنهما قد جاوز حد الكثرة، مما يجعلنا نميل إلى القول بأنه قد وُضع عليهما في التفسير أكثر مما وُضِع على غيرهما، والسبب في ذلك أنَّ علياً وابن عباس رضي الله عنهما من بيت النبوة .</a:t>
            </a:r>
            <a:endParaRPr lang="en-US" sz="44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611560" y="908720"/>
            <a:ext cx="8137525" cy="4154984"/>
          </a:xfrm>
          <a:prstGeom prst="rect">
            <a:avLst/>
          </a:prstGeom>
          <a:noFill/>
          <a:ln w="9525">
            <a:noFill/>
            <a:miter lim="800000"/>
            <a:headEnd/>
            <a:tailEnd/>
          </a:ln>
          <a:effectLst/>
        </p:spPr>
        <p:txBody>
          <a:bodyPr>
            <a:spAutoFit/>
          </a:bodyPr>
          <a:lstStyle/>
          <a:p>
            <a:pPr marL="342900" indent="-342900">
              <a:buFontTx/>
              <a:buChar char="•"/>
            </a:pPr>
            <a:r>
              <a:rPr lang="ar-SA" sz="4400" b="0" dirty="0" smtClean="0">
                <a:cs typeface="AL-Yadawi 2" pitchFamily="2" charset="-78"/>
              </a:rPr>
              <a:t> فالوضع عليهما يُكسب الموضوع ثقة وقبولاً، وتقديساً ورواجاً، مما لا يكون لشيء مما يُنسب إلى غيرهما. و فوق هذا فقد كان لعلىّ من الشيعة ما ليس لغيره، فنسبوا إليه من القول في التفسير ما يظنون أنه يُعلى من قدره، ويرفع من شأنه.</a:t>
            </a:r>
            <a:endParaRPr lang="en-US" sz="44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611560" y="908720"/>
            <a:ext cx="8137525" cy="4154984"/>
          </a:xfrm>
          <a:prstGeom prst="rect">
            <a:avLst/>
          </a:prstGeom>
          <a:noFill/>
          <a:ln w="9525">
            <a:noFill/>
            <a:miter lim="800000"/>
            <a:headEnd/>
            <a:tailEnd/>
          </a:ln>
          <a:effectLst/>
        </p:spPr>
        <p:txBody>
          <a:bodyPr>
            <a:spAutoFit/>
          </a:bodyPr>
          <a:lstStyle/>
          <a:p>
            <a:pPr marL="342900" indent="-342900">
              <a:buFontTx/>
              <a:buChar char="•"/>
            </a:pPr>
            <a:r>
              <a:rPr lang="ar-SA" sz="4400" b="0" dirty="0" smtClean="0">
                <a:cs typeface="AL-Yadawi 2" pitchFamily="2" charset="-78"/>
              </a:rPr>
              <a:t>وابن عباس كان من نسله الخلفاء العباسيون، فوُجِد من الناس مَنْ تزَّلف إليهم، وتقرَّب بكثرة ما يرويه لهم عن جدهم ابن عباس، مما يدل على أن اللون السياسي كان له أثر ظاهر في وضع التفسير. </a:t>
            </a:r>
            <a:br>
              <a:rPr lang="ar-SA" sz="4400" b="0" dirty="0" smtClean="0">
                <a:cs typeface="AL-Yadawi 2" pitchFamily="2" charset="-78"/>
              </a:rPr>
            </a:br>
            <a:r>
              <a:rPr lang="ar-SA" sz="4400" b="0" dirty="0" smtClean="0">
                <a:cs typeface="AL-Yadawi 2" pitchFamily="2" charset="-78"/>
              </a:rPr>
              <a:t> </a:t>
            </a:r>
            <a:endParaRPr lang="en-US" sz="44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611560" y="908720"/>
            <a:ext cx="8137525" cy="5509200"/>
          </a:xfrm>
          <a:prstGeom prst="rect">
            <a:avLst/>
          </a:prstGeom>
          <a:noFill/>
          <a:ln w="9525">
            <a:noFill/>
            <a:miter lim="800000"/>
            <a:headEnd/>
            <a:tailEnd/>
          </a:ln>
          <a:effectLst/>
        </p:spPr>
        <p:txBody>
          <a:bodyPr>
            <a:spAutoFit/>
          </a:bodyPr>
          <a:lstStyle/>
          <a:p>
            <a:pPr marL="342900" indent="-342900"/>
            <a:r>
              <a:rPr lang="ar-SA" sz="4400" b="0" dirty="0" smtClean="0">
                <a:cs typeface="AL-Yadawi 2" pitchFamily="2" charset="-78"/>
              </a:rPr>
              <a:t/>
            </a:r>
            <a:br>
              <a:rPr lang="ar-SA" sz="4400" b="0" dirty="0" smtClean="0">
                <a:cs typeface="AL-Yadawi 2" pitchFamily="2" charset="-78"/>
              </a:rPr>
            </a:br>
            <a:r>
              <a:rPr lang="ar-SA" sz="4400" b="0" dirty="0" smtClean="0">
                <a:cs typeface="AL-Yadawi 2" pitchFamily="2" charset="-78"/>
              </a:rPr>
              <a:t>كذلك نجد من أسباب الوضع في التفسير ما قصده أعداء الإسلام الذين اندَّسوا بين أبنائه متظاهرين بالإسلام، من الكيد له ولأهله، فعمدوا إلى الدس والوضع في التفسير بعد أن عجزوا عن أن ينالوا من هذا الدين عن طريق الحرب والقوة، أو عن طريق البرهان والحُجَّة.</a:t>
            </a:r>
            <a:br>
              <a:rPr lang="ar-SA" sz="4400" b="0" dirty="0" smtClean="0">
                <a:cs typeface="AL-Yadawi 2" pitchFamily="2" charset="-78"/>
              </a:rPr>
            </a:br>
            <a:endParaRPr lang="en-US" sz="44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und"/>
          <p:cNvPicPr>
            <a:picLocks noChangeAspect="1" noChangeArrowheads="1"/>
          </p:cNvPicPr>
          <p:nvPr/>
        </p:nvPicPr>
        <p:blipFill>
          <a:blip r:embed="rId3" cstate="print"/>
          <a:srcRect/>
          <a:stretch>
            <a:fillRect/>
          </a:stretch>
        </p:blipFill>
        <p:spPr bwMode="auto">
          <a:xfrm>
            <a:off x="0" y="171450"/>
            <a:ext cx="9144000" cy="6858000"/>
          </a:xfrm>
          <a:prstGeom prst="rect">
            <a:avLst/>
          </a:prstGeom>
          <a:noFill/>
        </p:spPr>
      </p:pic>
      <p:sp>
        <p:nvSpPr>
          <p:cNvPr id="62467" name="Text Box 3"/>
          <p:cNvSpPr txBox="1">
            <a:spLocks noChangeArrowheads="1"/>
          </p:cNvSpPr>
          <p:nvPr/>
        </p:nvSpPr>
        <p:spPr bwMode="auto">
          <a:xfrm>
            <a:off x="395536" y="2201863"/>
            <a:ext cx="8137525" cy="1569660"/>
          </a:xfrm>
          <a:prstGeom prst="rect">
            <a:avLst/>
          </a:prstGeom>
          <a:noFill/>
          <a:ln w="9525">
            <a:noFill/>
            <a:miter lim="800000"/>
            <a:headEnd/>
            <a:tailEnd/>
          </a:ln>
          <a:effectLst/>
        </p:spPr>
        <p:txBody>
          <a:bodyPr>
            <a:spAutoFit/>
          </a:bodyPr>
          <a:lstStyle/>
          <a:p>
            <a:r>
              <a:rPr lang="ar-SA" sz="9600" b="0" dirty="0" smtClean="0">
                <a:cs typeface="AL-Yadawi 2" pitchFamily="2" charset="-78"/>
              </a:rPr>
              <a:t>أثر الوضع في التفسير:</a:t>
            </a:r>
            <a:endParaRPr lang="en-US" sz="115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2467"/>
                                        </p:tgtEl>
                                        <p:attrNameLst>
                                          <p:attrName>style.visibility</p:attrName>
                                        </p:attrNameLst>
                                      </p:cBhvr>
                                      <p:to>
                                        <p:strVal val="visible"/>
                                      </p:to>
                                    </p:set>
                                    <p:anim to="" calcmode="lin" valueType="num">
                                      <p:cBhvr>
                                        <p:cTn id="7" dur="1" fill="hold"/>
                                        <p:tgtEl>
                                          <p:spTgt spid="6246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611560" y="908720"/>
            <a:ext cx="8137525" cy="4832092"/>
          </a:xfrm>
          <a:prstGeom prst="rect">
            <a:avLst/>
          </a:prstGeom>
          <a:noFill/>
          <a:ln w="9525">
            <a:noFill/>
            <a:miter lim="800000"/>
            <a:headEnd/>
            <a:tailEnd/>
          </a:ln>
          <a:effectLst/>
        </p:spPr>
        <p:txBody>
          <a:bodyPr>
            <a:spAutoFit/>
          </a:bodyPr>
          <a:lstStyle/>
          <a:p>
            <a:pPr marL="342900" indent="-342900">
              <a:buFontTx/>
              <a:buChar char="•"/>
            </a:pPr>
            <a:r>
              <a:rPr lang="ar-SA" sz="4400" b="0" dirty="0" smtClean="0">
                <a:cs typeface="AL-Yadawi 2" pitchFamily="2" charset="-78"/>
              </a:rPr>
              <a:t>وكان من وراء هذه الكثرة التي دخلت في التفسير ودُسَّت عليه، أن ضاع كثير من هذا التراث العظيم إلى خلَّفه لنا أعلام المفسِّرين من السَلَف، لأن ما أحاط </a:t>
            </a:r>
            <a:r>
              <a:rPr lang="ar-SA" sz="4400" b="0" dirty="0" err="1" smtClean="0">
                <a:cs typeface="AL-Yadawi 2" pitchFamily="2" charset="-78"/>
              </a:rPr>
              <a:t>به</a:t>
            </a:r>
            <a:r>
              <a:rPr lang="ar-SA" sz="4400" b="0" dirty="0" smtClean="0">
                <a:cs typeface="AL-Yadawi 2" pitchFamily="2" charset="-78"/>
              </a:rPr>
              <a:t> من شكوك، أفقدنا الثقة </a:t>
            </a:r>
            <a:r>
              <a:rPr lang="ar-SA" sz="4400" b="0" dirty="0" err="1" smtClean="0">
                <a:cs typeface="AL-Yadawi 2" pitchFamily="2" charset="-78"/>
              </a:rPr>
              <a:t>به</a:t>
            </a:r>
            <a:r>
              <a:rPr lang="ar-SA" sz="4400" b="0" dirty="0" smtClean="0">
                <a:cs typeface="AL-Yadawi 2" pitchFamily="2" charset="-78"/>
              </a:rPr>
              <a:t>، وجعلنا نرد كل رواية تطرَّق إليها شيء من الضعف، وربما كانت صحيحة </a:t>
            </a:r>
            <a:r>
              <a:rPr lang="ar-SA" sz="4400" b="0" dirty="0" err="1" smtClean="0">
                <a:cs typeface="AL-Yadawi 2" pitchFamily="2" charset="-78"/>
              </a:rPr>
              <a:t>فى</a:t>
            </a:r>
            <a:r>
              <a:rPr lang="ar-SA" sz="4400" b="0" dirty="0" smtClean="0">
                <a:cs typeface="AL-Yadawi 2" pitchFamily="2" charset="-78"/>
              </a:rPr>
              <a:t> ذاتها.</a:t>
            </a:r>
            <a:br>
              <a:rPr lang="ar-SA" sz="4400" b="0" dirty="0" smtClean="0">
                <a:cs typeface="AL-Yadawi 2" pitchFamily="2" charset="-78"/>
              </a:rPr>
            </a:br>
            <a:r>
              <a:rPr lang="ar-SA" sz="4400" b="0" dirty="0" smtClean="0">
                <a:cs typeface="AL-Yadawi 2" pitchFamily="2" charset="-78"/>
              </a:rPr>
              <a:t> </a:t>
            </a:r>
            <a:endParaRPr lang="en-US" sz="44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p:spPr>
      </p:pic>
      <p:sp>
        <p:nvSpPr>
          <p:cNvPr id="68611" name="Text Box 3"/>
          <p:cNvSpPr txBox="1">
            <a:spLocks noChangeArrowheads="1"/>
          </p:cNvSpPr>
          <p:nvPr/>
        </p:nvSpPr>
        <p:spPr bwMode="auto">
          <a:xfrm>
            <a:off x="611560" y="908720"/>
            <a:ext cx="8137525" cy="5509200"/>
          </a:xfrm>
          <a:prstGeom prst="rect">
            <a:avLst/>
          </a:prstGeom>
          <a:noFill/>
          <a:ln w="9525">
            <a:noFill/>
            <a:miter lim="800000"/>
            <a:headEnd/>
            <a:tailEnd/>
          </a:ln>
          <a:effectLst/>
        </p:spPr>
        <p:txBody>
          <a:bodyPr>
            <a:spAutoFit/>
          </a:bodyPr>
          <a:lstStyle/>
          <a:p>
            <a:pPr marL="342900" indent="-342900"/>
            <a:r>
              <a:rPr lang="ar-SA" sz="4400" b="0" dirty="0" smtClean="0">
                <a:cs typeface="AL-Yadawi 2" pitchFamily="2" charset="-78"/>
              </a:rPr>
              <a:t>كما أن اختلاط الصحيح من هذه الروايات بالسقيم منها، جعل بعض مَنْ ينظر فيها وليس عنده القدرة على التمييز بين الصحيح والعليل، ينظر إلى جميع ما رُوِىَ بعين واحدة، فيحكم على الجميع بالصحة، وربما وَجَد من ذلك روايتين متناقضتين عن مفسِّر واحد فيتهمه بالتناقض </a:t>
            </a:r>
            <a:r>
              <a:rPr lang="ar-SA" sz="4400" b="0" dirty="0" err="1" smtClean="0">
                <a:cs typeface="AL-Yadawi 2" pitchFamily="2" charset="-78"/>
              </a:rPr>
              <a:t>فى</a:t>
            </a:r>
            <a:r>
              <a:rPr lang="ar-SA" sz="4400" b="0" dirty="0" smtClean="0">
                <a:cs typeface="AL-Yadawi 2" pitchFamily="2" charset="-78"/>
              </a:rPr>
              <a:t> قوله، ويتهم المسلمين بقبول هذه الروايات المتناقضة </a:t>
            </a:r>
            <a:r>
              <a:rPr lang="ar-SA" sz="4400" b="0" smtClean="0">
                <a:cs typeface="AL-Yadawi 2" pitchFamily="2" charset="-78"/>
              </a:rPr>
              <a:t>المتضاربة.</a:t>
            </a:r>
            <a:endParaRPr lang="en-US" sz="4400" b="0" dirty="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1"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1"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382</TotalTime>
  <Words>2039</Words>
  <Application>Microsoft Office PowerPoint</Application>
  <PresentationFormat>عرض على الشاشة (3:4)‏</PresentationFormat>
  <Paragraphs>118</Paragraphs>
  <Slides>58</Slides>
  <Notes>58</Notes>
  <HiddenSlides>0</HiddenSlides>
  <MMClips>0</MMClips>
  <ScaleCrop>false</ScaleCrop>
  <HeadingPairs>
    <vt:vector size="4" baseType="variant">
      <vt:variant>
        <vt:lpstr>سمة</vt:lpstr>
      </vt:variant>
      <vt:variant>
        <vt:i4>1</vt:i4>
      </vt:variant>
      <vt:variant>
        <vt:lpstr>عناوين الشرائح</vt:lpstr>
      </vt:variant>
      <vt:variant>
        <vt:i4>58</vt:i4>
      </vt:variant>
    </vt:vector>
  </HeadingPairs>
  <TitlesOfParts>
    <vt:vector size="59" baseType="lpstr">
      <vt:lpstr>تصميم افتراضي</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الشريحة 44</vt:lpstr>
      <vt:lpstr>الشريحة 45</vt:lpstr>
      <vt:lpstr>الشريحة 46</vt:lpstr>
      <vt:lpstr>الشريحة 47</vt:lpstr>
      <vt:lpstr>الشريحة 48</vt:lpstr>
      <vt:lpstr>الشريحة 49</vt:lpstr>
      <vt:lpstr>الشريحة 50</vt:lpstr>
      <vt:lpstr>الشريحة 51</vt:lpstr>
      <vt:lpstr>الشريحة 52</vt:lpstr>
      <vt:lpstr>الشريحة 53</vt:lpstr>
      <vt:lpstr>الشريحة 54</vt:lpstr>
      <vt:lpstr>الشريحة 55</vt:lpstr>
      <vt:lpstr>الشريحة 56</vt:lpstr>
      <vt:lpstr>الشريحة 57</vt:lpstr>
      <vt:lpstr>الشريحة 58</vt:lpstr>
    </vt:vector>
  </TitlesOfParts>
  <Company>AAQ</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dr.rand</dc:creator>
  <cp:lastModifiedBy>xpuser</cp:lastModifiedBy>
  <cp:revision>85</cp:revision>
  <dcterms:created xsi:type="dcterms:W3CDTF">2008-10-17T17:08:14Z</dcterms:created>
  <dcterms:modified xsi:type="dcterms:W3CDTF">2011-03-28T19:23:37Z</dcterms:modified>
</cp:coreProperties>
</file>