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2"/>
  </p:notesMasterIdLst>
  <p:sldIdLst>
    <p:sldId id="257" r:id="rId2"/>
    <p:sldId id="258" r:id="rId3"/>
    <p:sldId id="269" r:id="rId4"/>
    <p:sldId id="271" r:id="rId5"/>
    <p:sldId id="261" r:id="rId6"/>
    <p:sldId id="264" r:id="rId7"/>
    <p:sldId id="274" r:id="rId8"/>
    <p:sldId id="332" r:id="rId9"/>
    <p:sldId id="279" r:id="rId10"/>
    <p:sldId id="281" r:id="rId11"/>
    <p:sldId id="284" r:id="rId12"/>
    <p:sldId id="336" r:id="rId13"/>
    <p:sldId id="305" r:id="rId14"/>
    <p:sldId id="306" r:id="rId15"/>
    <p:sldId id="307" r:id="rId16"/>
    <p:sldId id="308" r:id="rId17"/>
    <p:sldId id="333" r:id="rId18"/>
    <p:sldId id="309" r:id="rId19"/>
    <p:sldId id="310" r:id="rId20"/>
    <p:sldId id="311" r:id="rId21"/>
    <p:sldId id="312" r:id="rId22"/>
    <p:sldId id="313" r:id="rId23"/>
    <p:sldId id="314" r:id="rId24"/>
    <p:sldId id="316" r:id="rId25"/>
    <p:sldId id="317" r:id="rId26"/>
    <p:sldId id="318" r:id="rId27"/>
    <p:sldId id="319" r:id="rId28"/>
    <p:sldId id="320" r:id="rId29"/>
    <p:sldId id="321" r:id="rId30"/>
    <p:sldId id="322" r:id="rId31"/>
    <p:sldId id="323" r:id="rId32"/>
    <p:sldId id="324" r:id="rId33"/>
    <p:sldId id="325" r:id="rId34"/>
    <p:sldId id="326" r:id="rId35"/>
    <p:sldId id="327" r:id="rId36"/>
    <p:sldId id="334" r:id="rId37"/>
    <p:sldId id="328" r:id="rId38"/>
    <p:sldId id="329" r:id="rId39"/>
    <p:sldId id="335" r:id="rId40"/>
    <p:sldId id="330" r:id="rId41"/>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60" autoAdjust="0"/>
    <p:restoredTop sz="94728" autoAdjust="0"/>
  </p:normalViewPr>
  <p:slideViewPr>
    <p:cSldViewPr>
      <p:cViewPr varScale="1">
        <p:scale>
          <a:sx n="69" d="100"/>
          <a:sy n="69" d="100"/>
        </p:scale>
        <p:origin x="-141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7411"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endParaRPr lang="en-US" smtClean="0"/>
          </a:p>
          <a:p>
            <a:pPr lvl="1"/>
            <a:r>
              <a:rPr lang="ar-SA" smtClean="0"/>
              <a:t>المستوى الثاني</a:t>
            </a:r>
            <a:endParaRPr lang="en-US" smtClean="0"/>
          </a:p>
          <a:p>
            <a:pPr lvl="2"/>
            <a:r>
              <a:rPr lang="ar-SA" smtClean="0"/>
              <a:t>المستوى الثالث</a:t>
            </a:r>
            <a:endParaRPr lang="en-US" smtClean="0"/>
          </a:p>
          <a:p>
            <a:pPr lvl="3"/>
            <a:r>
              <a:rPr lang="ar-SA" smtClean="0"/>
              <a:t>المستوى الرابع</a:t>
            </a:r>
            <a:endParaRPr lang="en-US" smtClean="0"/>
          </a:p>
          <a:p>
            <a:pPr lvl="4"/>
            <a:r>
              <a:rPr lang="ar-SA" smtClean="0"/>
              <a:t>المستوى الخامس</a:t>
            </a:r>
            <a:endParaRPr lang="en-US" smtClean="0"/>
          </a:p>
        </p:txBody>
      </p:sp>
      <p:sp>
        <p:nvSpPr>
          <p:cNvPr id="17414"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7415"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fld id="{28FB8744-AFB3-4CCD-BFB6-756F6E9BB5CC}" type="slidenum">
              <a:rPr lang="ar-SA"/>
              <a:pPr/>
              <a:t>‹#›</a:t>
            </a:fld>
            <a:endParaRPr lang="en-US"/>
          </a:p>
        </p:txBody>
      </p:sp>
    </p:spTree>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Arial" pitchFamily="34" charset="0"/>
        <a:ea typeface="+mn-ea"/>
        <a:cs typeface="Arial" pitchFamily="34" charset="0"/>
      </a:defRPr>
    </a:lvl1pPr>
    <a:lvl2pPr marL="457200" algn="r" rtl="1" fontAlgn="base">
      <a:spcBef>
        <a:spcPct val="30000"/>
      </a:spcBef>
      <a:spcAft>
        <a:spcPct val="0"/>
      </a:spcAft>
      <a:defRPr sz="1200" kern="1200">
        <a:solidFill>
          <a:schemeClr val="tx1"/>
        </a:solidFill>
        <a:latin typeface="Arial" pitchFamily="34" charset="0"/>
        <a:ea typeface="+mn-ea"/>
        <a:cs typeface="Arial" pitchFamily="34" charset="0"/>
      </a:defRPr>
    </a:lvl2pPr>
    <a:lvl3pPr marL="914400" algn="r" rtl="1" fontAlgn="base">
      <a:spcBef>
        <a:spcPct val="30000"/>
      </a:spcBef>
      <a:spcAft>
        <a:spcPct val="0"/>
      </a:spcAft>
      <a:defRPr sz="1200" kern="1200">
        <a:solidFill>
          <a:schemeClr val="tx1"/>
        </a:solidFill>
        <a:latin typeface="Arial" pitchFamily="34" charset="0"/>
        <a:ea typeface="+mn-ea"/>
        <a:cs typeface="Arial" pitchFamily="34" charset="0"/>
      </a:defRPr>
    </a:lvl3pPr>
    <a:lvl4pPr marL="1371600" algn="r" rtl="1" fontAlgn="base">
      <a:spcBef>
        <a:spcPct val="30000"/>
      </a:spcBef>
      <a:spcAft>
        <a:spcPct val="0"/>
      </a:spcAft>
      <a:defRPr sz="1200" kern="1200">
        <a:solidFill>
          <a:schemeClr val="tx1"/>
        </a:solidFill>
        <a:latin typeface="Arial" pitchFamily="34" charset="0"/>
        <a:ea typeface="+mn-ea"/>
        <a:cs typeface="Arial" pitchFamily="34" charset="0"/>
      </a:defRPr>
    </a:lvl4pPr>
    <a:lvl5pPr marL="1828800" algn="r" rtl="1" fontAlgn="base">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2FD70C-ACD9-4990-AEEF-C2DC4475B968}" type="slidenum">
              <a:rPr lang="ar-SA"/>
              <a:pPr/>
              <a:t>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1372F8-7E9D-40DA-B7D3-ED8E26E10309}" type="slidenum">
              <a:rPr lang="ar-SA"/>
              <a:pPr/>
              <a:t>2</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03B023-0ABE-4CDD-B7BB-924D1E61591C}" type="slidenum">
              <a:rPr lang="ar-SA"/>
              <a:pPr/>
              <a:t>3</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CDCCDC-659E-4B37-B2A3-A0C30A1F0718}" type="slidenum">
              <a:rPr lang="ar-SA"/>
              <a:pPr/>
              <a:t>4</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DB92D5-E46B-4363-B734-7D6ED5E8E3C0}" type="slidenum">
              <a:rPr lang="ar-SA"/>
              <a:pPr/>
              <a:t>5</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339AA5-80A8-4B6B-A8B5-2ECCBE32C360}" type="slidenum">
              <a:rPr lang="ar-SA"/>
              <a:pPr/>
              <a:t>6</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B68B6A-BAA4-4345-9A30-A09ECC983777}" type="slidenum">
              <a:rPr lang="ar-SA"/>
              <a:pPr/>
              <a:t>7</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B68B6A-BAA4-4345-9A30-A09ECC983777}" type="slidenum">
              <a:rPr lang="ar-SA"/>
              <a:pPr/>
              <a:t>8</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A73447-DBB8-4076-A0AA-434BF56AA788}" type="slidenum">
              <a:rPr lang="ar-SA"/>
              <a:pPr/>
              <a:t>9</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5E9FEF-0D00-4E3A-B04E-3ADD697F6CFD}" type="slidenum">
              <a:rPr lang="ar-SA"/>
              <a:pPr/>
              <a:t>10</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E1D10C-7F6D-48D1-A9D8-C91E2D3C973D}" type="slidenum">
              <a:rPr lang="ar-SA"/>
              <a:pPr/>
              <a:t>11</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E1D10C-7F6D-48D1-A9D8-C91E2D3C973D}" type="slidenum">
              <a:rPr lang="ar-SA"/>
              <a:pPr/>
              <a:t>12</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13</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14</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15</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16</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17</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18</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19</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20</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21</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22</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23</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24</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25</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26</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27</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28</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29</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30</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31</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32</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33</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34</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35</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36</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37</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38</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39</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2897-A378-4F0F-B705-EE860628CB0F}" type="slidenum">
              <a:rPr lang="ar-SA"/>
              <a:pPr/>
              <a:t>40</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DBBF2D20-DF39-4769-8810-09006FA9EB99}" type="slidenum">
              <a:rPr lang="ar-SA"/>
              <a:pPr/>
              <a:t>‹#›</a:t>
            </a:fld>
            <a:endParaRPr lang="en-US"/>
          </a:p>
        </p:txBody>
      </p:sp>
    </p:spTree>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21CADAE9-005D-4362-BE8F-5A8EB9E9761C}" type="slidenum">
              <a:rPr lang="ar-SA"/>
              <a:pPr/>
              <a:t>‹#›</a:t>
            </a:fld>
            <a:endParaRPr lang="en-US"/>
          </a:p>
        </p:txBody>
      </p:sp>
    </p:spTree>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2C80EAC-DFD2-4EC6-8BA7-86191D31DBC9}" type="slidenum">
              <a:rPr lang="ar-SA"/>
              <a:pPr/>
              <a:t>‹#›</a:t>
            </a:fld>
            <a:endParaRPr lang="en-US"/>
          </a:p>
        </p:txBody>
      </p:sp>
    </p:spTree>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79B6D826-739E-4AF0-971C-5F449D4D4DD0}" type="slidenum">
              <a:rPr lang="ar-SA"/>
              <a:pPr/>
              <a:t>‹#›</a:t>
            </a:fld>
            <a:endParaRPr lang="en-US"/>
          </a:p>
        </p:txBody>
      </p:sp>
    </p:spTree>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F4B5CD62-66BB-4FCE-A176-3042E1A18B33}" type="slidenum">
              <a:rPr lang="ar-SA"/>
              <a:pPr/>
              <a:t>‹#›</a:t>
            </a:fld>
            <a:endParaRPr lang="en-US"/>
          </a:p>
        </p:txBody>
      </p:sp>
    </p:spTree>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6944AB23-CF1F-4E07-8BB6-3A3E5299CF1F}" type="slidenum">
              <a:rPr lang="ar-SA"/>
              <a:pPr/>
              <a:t>‹#›</a:t>
            </a:fld>
            <a:endParaRPr lang="en-US"/>
          </a:p>
        </p:txBody>
      </p:sp>
    </p:spTree>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E5F60A2C-5C86-4DC6-A82E-ECE0DECA52D1}" type="slidenum">
              <a:rPr lang="ar-SA"/>
              <a:pPr/>
              <a:t>‹#›</a:t>
            </a:fld>
            <a:endParaRPr lang="en-US"/>
          </a:p>
        </p:txBody>
      </p:sp>
    </p:spTree>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D8A53815-9AE2-47F5-8824-89247B6F00C0}" type="slidenum">
              <a:rPr lang="ar-SA"/>
              <a:pPr/>
              <a:t>‹#›</a:t>
            </a:fld>
            <a:endParaRPr lang="en-US"/>
          </a:p>
        </p:txBody>
      </p:sp>
    </p:spTree>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7C3FC85F-67A7-45D8-B5A3-F54ACDE4A7C8}" type="slidenum">
              <a:rPr lang="ar-SA"/>
              <a:pPr/>
              <a:t>‹#›</a:t>
            </a:fld>
            <a:endParaRPr lang="en-US"/>
          </a:p>
        </p:txBody>
      </p:sp>
    </p:spTree>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FC367B9F-7554-49E8-9D48-C889CBDDB659}" type="slidenum">
              <a:rPr lang="ar-SA"/>
              <a:pPr/>
              <a:t>‹#›</a:t>
            </a:fld>
            <a:endParaRPr lang="en-US"/>
          </a:p>
        </p:txBody>
      </p:sp>
    </p:spTree>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EDE34A9F-4FB5-4DCE-9667-3955E749200E}" type="slidenum">
              <a:rPr lang="ar-SA"/>
              <a:pPr/>
              <a:t>‹#›</a:t>
            </a:fld>
            <a:endParaRPr lang="en-US"/>
          </a:p>
        </p:txBody>
      </p:sp>
    </p:spTree>
  </p:cSld>
  <p:clrMapOvr>
    <a:masterClrMapping/>
  </p:clrMapOvr>
  <p:transition>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3C8E329B-20E2-4235-BC6F-FE566F2286F1}"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800" decel="100000"/>
                                        <p:tgtEl>
                                          <p:spTgt spid="1026"/>
                                        </p:tgtEl>
                                      </p:cBhvr>
                                    </p:animEffect>
                                    <p:anim calcmode="lin" valueType="num">
                                      <p:cBhvr>
                                        <p:cTn id="8" dur="800" decel="100000" fill="hold"/>
                                        <p:tgtEl>
                                          <p:spTgt spid="1026"/>
                                        </p:tgtEl>
                                        <p:attrNameLst>
                                          <p:attrName>style.rotation</p:attrName>
                                        </p:attrNameLst>
                                      </p:cBhvr>
                                      <p:tavLst>
                                        <p:tav tm="0">
                                          <p:val>
                                            <p:fltVal val="-90"/>
                                          </p:val>
                                        </p:tav>
                                        <p:tav tm="100000">
                                          <p:val>
                                            <p:fltVal val="0"/>
                                          </p:val>
                                        </p:tav>
                                      </p:tavLst>
                                    </p:anim>
                                    <p:anim calcmode="lin" valueType="num">
                                      <p:cBhvr>
                                        <p:cTn id="9" dur="800" decel="100000" fill="hold"/>
                                        <p:tgtEl>
                                          <p:spTgt spid="1026"/>
                                        </p:tgtEl>
                                        <p:attrNameLst>
                                          <p:attrName>ppt_x</p:attrName>
                                        </p:attrNameLst>
                                      </p:cBhvr>
                                      <p:tavLst>
                                        <p:tav tm="0">
                                          <p:val>
                                            <p:strVal val="#ppt_x+0.4"/>
                                          </p:val>
                                        </p:tav>
                                        <p:tav tm="100000">
                                          <p:val>
                                            <p:strVal val="#ppt_x-0.05"/>
                                          </p:val>
                                        </p:tav>
                                      </p:tavLst>
                                    </p:anim>
                                    <p:anim calcmode="lin" valueType="num">
                                      <p:cBhvr>
                                        <p:cTn id="10" dur="800" decel="100000" fill="hold"/>
                                        <p:tgtEl>
                                          <p:spTgt spid="102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027">
                                            <p:txEl>
                                              <p:pRg st="0" end="0"/>
                                            </p:txEl>
                                          </p:spTgt>
                                        </p:tgtEl>
                                        <p:attrNameLst>
                                          <p:attrName>style.visibility</p:attrName>
                                        </p:attrNameLst>
                                      </p:cBhvr>
                                      <p:to>
                                        <p:strVal val="visible"/>
                                      </p:to>
                                    </p:set>
                                    <p:animEffect transition="in" filter="fade">
                                      <p:cBhvr>
                                        <p:cTn id="17" dur="1000"/>
                                        <p:tgtEl>
                                          <p:spTgt spid="1027">
                                            <p:txEl>
                                              <p:pRg st="0" end="0"/>
                                            </p:txEl>
                                          </p:spTgt>
                                        </p:tgtEl>
                                      </p:cBhvr>
                                    </p:animEffect>
                                    <p:anim calcmode="lin" valueType="num">
                                      <p:cBhvr>
                                        <p:cTn id="18" dur="10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027">
                                            <p:txEl>
                                              <p:pRg st="0" end="0"/>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027">
                                            <p:txEl>
                                              <p:pRg st="1" end="1"/>
                                            </p:txEl>
                                          </p:spTgt>
                                        </p:tgtEl>
                                        <p:attrNameLst>
                                          <p:attrName>style.visibility</p:attrName>
                                        </p:attrNameLst>
                                      </p:cBhvr>
                                      <p:to>
                                        <p:strVal val="visible"/>
                                      </p:to>
                                    </p:set>
                                    <p:animEffect transition="in" filter="fade">
                                      <p:cBhvr>
                                        <p:cTn id="22" dur="1000"/>
                                        <p:tgtEl>
                                          <p:spTgt spid="1027">
                                            <p:txEl>
                                              <p:pRg st="1" end="1"/>
                                            </p:txEl>
                                          </p:spTgt>
                                        </p:tgtEl>
                                      </p:cBhvr>
                                    </p:animEffect>
                                    <p:anim calcmode="lin" valueType="num">
                                      <p:cBhvr>
                                        <p:cTn id="23" dur="10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027">
                                            <p:txEl>
                                              <p:pRg st="1" end="1"/>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027">
                                            <p:txEl>
                                              <p:pRg st="2" end="2"/>
                                            </p:txEl>
                                          </p:spTgt>
                                        </p:tgtEl>
                                        <p:attrNameLst>
                                          <p:attrName>style.visibility</p:attrName>
                                        </p:attrNameLst>
                                      </p:cBhvr>
                                      <p:to>
                                        <p:strVal val="visible"/>
                                      </p:to>
                                    </p:set>
                                    <p:animEffect transition="in" filter="fade">
                                      <p:cBhvr>
                                        <p:cTn id="27" dur="1000"/>
                                        <p:tgtEl>
                                          <p:spTgt spid="1027">
                                            <p:txEl>
                                              <p:pRg st="2" end="2"/>
                                            </p:txEl>
                                          </p:spTgt>
                                        </p:tgtEl>
                                      </p:cBhvr>
                                    </p:animEffect>
                                    <p:anim calcmode="lin" valueType="num">
                                      <p:cBhvr>
                                        <p:cTn id="28" dur="10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027">
                                            <p:txEl>
                                              <p:pRg st="2" end="2"/>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027">
                                            <p:txEl>
                                              <p:pRg st="3" end="3"/>
                                            </p:txEl>
                                          </p:spTgt>
                                        </p:tgtEl>
                                        <p:attrNameLst>
                                          <p:attrName>style.visibility</p:attrName>
                                        </p:attrNameLst>
                                      </p:cBhvr>
                                      <p:to>
                                        <p:strVal val="visible"/>
                                      </p:to>
                                    </p:set>
                                    <p:animEffect transition="in" filter="fade">
                                      <p:cBhvr>
                                        <p:cTn id="32" dur="1000"/>
                                        <p:tgtEl>
                                          <p:spTgt spid="1027">
                                            <p:txEl>
                                              <p:pRg st="3" end="3"/>
                                            </p:txEl>
                                          </p:spTgt>
                                        </p:tgtEl>
                                      </p:cBhvr>
                                    </p:animEffect>
                                    <p:anim calcmode="lin" valueType="num">
                                      <p:cBhvr>
                                        <p:cTn id="33" dur="10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1027">
                                            <p:txEl>
                                              <p:pRg st="3" end="3"/>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027">
                                            <p:txEl>
                                              <p:pRg st="4" end="4"/>
                                            </p:txEl>
                                          </p:spTgt>
                                        </p:tgtEl>
                                        <p:attrNameLst>
                                          <p:attrName>style.visibility</p:attrName>
                                        </p:attrNameLst>
                                      </p:cBhvr>
                                      <p:to>
                                        <p:strVal val="visible"/>
                                      </p:to>
                                    </p:set>
                                    <p:animEffect transition="in" filter="fade">
                                      <p:cBhvr>
                                        <p:cTn id="37" dur="1000"/>
                                        <p:tgtEl>
                                          <p:spTgt spid="1027">
                                            <p:txEl>
                                              <p:pRg st="4" end="4"/>
                                            </p:txEl>
                                          </p:spTgt>
                                        </p:tgtEl>
                                      </p:cBhvr>
                                    </p:animEffect>
                                    <p:anim calcmode="lin" valueType="num">
                                      <p:cBhvr>
                                        <p:cTn id="38" dur="10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102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7"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1000" fill="hold"/>
                        <p:tgtEl>
                          <p:spTgt spid="1027"/>
                        </p:tgtEl>
                        <p:attrNameLst>
                          <p:attrName>ppt_y</p:attrName>
                        </p:attrNameLst>
                      </p:cBhvr>
                      <p:tavLst>
                        <p:tav tm="0">
                          <p:val>
                            <p:strVal val="#ppt_y-.1"/>
                          </p:val>
                        </p:tav>
                        <p:tav tm="100000">
                          <p:val>
                            <p:strVal val="#ppt_y"/>
                          </p:val>
                        </p:tav>
                      </p:tavLst>
                    </p:anim>
                  </p:childTnLst>
                </p:cTn>
              </p:par>
            </p:tnLst>
          </p:tmpl>
          <p:tmpl lvl="2">
            <p:tnLst>
              <p:par>
                <p:cTn presetID="4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1000" fill="hold"/>
                        <p:tgtEl>
                          <p:spTgt spid="1027"/>
                        </p:tgtEl>
                        <p:attrNameLst>
                          <p:attrName>ppt_y</p:attrName>
                        </p:attrNameLst>
                      </p:cBhvr>
                      <p:tavLst>
                        <p:tav tm="0">
                          <p:val>
                            <p:strVal val="#ppt_y-.1"/>
                          </p:val>
                        </p:tav>
                        <p:tav tm="100000">
                          <p:val>
                            <p:strVal val="#ppt_y"/>
                          </p:val>
                        </p:tav>
                      </p:tavLst>
                    </p:anim>
                  </p:childTnLst>
                </p:cTn>
              </p:par>
            </p:tnLst>
          </p:tmpl>
          <p:tmpl lvl="3">
            <p:tnLst>
              <p:par>
                <p:cTn presetID="4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1000" fill="hold"/>
                        <p:tgtEl>
                          <p:spTgt spid="1027"/>
                        </p:tgtEl>
                        <p:attrNameLst>
                          <p:attrName>ppt_y</p:attrName>
                        </p:attrNameLst>
                      </p:cBhvr>
                      <p:tavLst>
                        <p:tav tm="0">
                          <p:val>
                            <p:strVal val="#ppt_y-.1"/>
                          </p:val>
                        </p:tav>
                        <p:tav tm="100000">
                          <p:val>
                            <p:strVal val="#ppt_y"/>
                          </p:val>
                        </p:tav>
                      </p:tavLst>
                    </p:anim>
                  </p:childTnLst>
                </p:cTn>
              </p:par>
            </p:tnLst>
          </p:tmpl>
          <p:tmpl lvl="4">
            <p:tnLst>
              <p:par>
                <p:cTn presetID="4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1000" fill="hold"/>
                        <p:tgtEl>
                          <p:spTgt spid="1027"/>
                        </p:tgtEl>
                        <p:attrNameLst>
                          <p:attrName>ppt_y</p:attrName>
                        </p:attrNameLst>
                      </p:cBhvr>
                      <p:tavLst>
                        <p:tav tm="0">
                          <p:val>
                            <p:strVal val="#ppt_y-.1"/>
                          </p:val>
                        </p:tav>
                        <p:tav tm="100000">
                          <p:val>
                            <p:strVal val="#ppt_y"/>
                          </p:val>
                        </p:tav>
                      </p:tavLst>
                    </p:anim>
                  </p:childTnLst>
                </p:cTn>
              </p:par>
            </p:tnLst>
          </p:tmpl>
          <p:tmpl lvl="5">
            <p:tnLst>
              <p:par>
                <p:cTn presetID="4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1000" fill="hold"/>
                        <p:tgtEl>
                          <p:spTgt spid="1027"/>
                        </p:tgtEl>
                        <p:attrNameLst>
                          <p:attrName>ppt_y</p:attrName>
                        </p:attrNameLst>
                      </p:cBhvr>
                      <p:tavLst>
                        <p:tav tm="0">
                          <p:val>
                            <p:strVal val="#ppt_y-.1"/>
                          </p:val>
                        </p:tav>
                        <p:tav tm="100000">
                          <p:val>
                            <p:strVal val="#ppt_y"/>
                          </p:val>
                        </p:tav>
                      </p:tavLst>
                    </p:anim>
                  </p:childTnLst>
                </p:cTn>
              </p:par>
            </p:tnLst>
          </p:tmpl>
        </p:tmplLst>
      </p:bldP>
    </p:bldLst>
  </p:timing>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148_5535_1065522749"/>
          <p:cNvPicPr>
            <a:picLocks noChangeAspect="1" noChangeArrowheads="1"/>
          </p:cNvPicPr>
          <p:nvPr/>
        </p:nvPicPr>
        <p:blipFill>
          <a:blip r:embed="rId3" cstate="print">
            <a:lum bright="12000"/>
          </a:blip>
          <a:srcRect/>
          <a:stretch>
            <a:fillRect/>
          </a:stretch>
        </p:blipFill>
        <p:spPr bwMode="auto">
          <a:xfrm>
            <a:off x="0" y="0"/>
            <a:ext cx="9226550" cy="6977063"/>
          </a:xfrm>
          <a:prstGeom prst="rect">
            <a:avLst/>
          </a:prstGeom>
          <a:noFill/>
        </p:spPr>
      </p:pic>
      <p:sp>
        <p:nvSpPr>
          <p:cNvPr id="3075" name="Rectangle 3"/>
          <p:cNvSpPr>
            <a:spLocks noChangeArrowheads="1"/>
          </p:cNvSpPr>
          <p:nvPr/>
        </p:nvSpPr>
        <p:spPr bwMode="auto">
          <a:xfrm>
            <a:off x="1042988" y="1988840"/>
            <a:ext cx="7705476" cy="2215991"/>
          </a:xfrm>
          <a:prstGeom prst="rect">
            <a:avLst/>
          </a:prstGeom>
          <a:noFill/>
          <a:ln w="9525">
            <a:noFill/>
            <a:miter lim="800000"/>
            <a:headEnd/>
            <a:tailEnd/>
          </a:ln>
          <a:effectLst/>
        </p:spPr>
        <p:txBody>
          <a:bodyPr wrap="square" anchor="ctr">
            <a:spAutoFit/>
          </a:bodyPr>
          <a:lstStyle/>
          <a:p>
            <a:r>
              <a:rPr lang="ar-SA" sz="13800" dirty="0" smtClean="0">
                <a:solidFill>
                  <a:srgbClr val="C00000"/>
                </a:solidFill>
                <a:cs typeface="AL-Yadawi 2" pitchFamily="2" charset="-78"/>
              </a:rPr>
              <a:t>التفسير بالرأي </a:t>
            </a:r>
            <a:endParaRPr lang="en-US" sz="13800" dirty="0">
              <a:solidFill>
                <a:srgbClr val="C00000"/>
              </a:solidFill>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500" fill="hold"/>
                                        <p:tgtEl>
                                          <p:spTgt spid="3075"/>
                                        </p:tgtEl>
                                        <p:attrNameLst>
                                          <p:attrName>ppt_w</p:attrName>
                                        </p:attrNameLst>
                                      </p:cBhvr>
                                      <p:tavLst>
                                        <p:tav tm="0">
                                          <p:val>
                                            <p:strVal val="#ppt_w*0.70"/>
                                          </p:val>
                                        </p:tav>
                                        <p:tav tm="100000">
                                          <p:val>
                                            <p:strVal val="#ppt_w"/>
                                          </p:val>
                                        </p:tav>
                                      </p:tavLst>
                                    </p:anim>
                                    <p:anim calcmode="lin" valueType="num">
                                      <p:cBhvr>
                                        <p:cTn id="8" dur="500" fill="hold"/>
                                        <p:tgtEl>
                                          <p:spTgt spid="3075"/>
                                        </p:tgtEl>
                                        <p:attrNameLst>
                                          <p:attrName>ppt_h</p:attrName>
                                        </p:attrNameLst>
                                      </p:cBhvr>
                                      <p:tavLst>
                                        <p:tav tm="0">
                                          <p:val>
                                            <p:strVal val="#ppt_h"/>
                                          </p:val>
                                        </p:tav>
                                        <p:tav tm="100000">
                                          <p:val>
                                            <p:strVal val="#ppt_h"/>
                                          </p:val>
                                        </p:tav>
                                      </p:tavLst>
                                    </p:anim>
                                    <p:animEffect transition="in" filter="fade">
                                      <p:cBhvr>
                                        <p:cTn id="9"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4099" name="Rectangle 3"/>
          <p:cNvSpPr>
            <a:spLocks noChangeArrowheads="1"/>
          </p:cNvSpPr>
          <p:nvPr/>
        </p:nvSpPr>
        <p:spPr bwMode="auto">
          <a:xfrm>
            <a:off x="683568" y="2208927"/>
            <a:ext cx="7920880" cy="1569660"/>
          </a:xfrm>
          <a:prstGeom prst="rect">
            <a:avLst/>
          </a:prstGeom>
          <a:noFill/>
          <a:ln w="9525">
            <a:noFill/>
            <a:miter lim="800000"/>
            <a:headEnd/>
            <a:tailEnd/>
          </a:ln>
          <a:effectLst/>
        </p:spPr>
        <p:txBody>
          <a:bodyPr wrap="square" anchor="ctr">
            <a:spAutoFit/>
          </a:bodyPr>
          <a:lstStyle/>
          <a:p>
            <a:pPr algn="ctr"/>
            <a:r>
              <a:rPr lang="ar-SA" sz="9600" dirty="0" smtClean="0">
                <a:solidFill>
                  <a:srgbClr val="C00000"/>
                </a:solidFill>
                <a:cs typeface="AL-Yadawi 2" pitchFamily="2" charset="-78"/>
              </a:rPr>
              <a:t>معنى التفسير بالرأي:</a:t>
            </a:r>
            <a:endParaRPr lang="en-US" sz="9600" dirty="0">
              <a:solidFill>
                <a:srgbClr val="C00000"/>
              </a:solidFill>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p:cTn id="7" dur="500" fill="hold"/>
                                        <p:tgtEl>
                                          <p:spTgt spid="4099"/>
                                        </p:tgtEl>
                                        <p:attrNameLst>
                                          <p:attrName>ppt_w</p:attrName>
                                        </p:attrNameLst>
                                      </p:cBhvr>
                                      <p:tavLst>
                                        <p:tav tm="0">
                                          <p:val>
                                            <p:strVal val="#ppt_w*0.70"/>
                                          </p:val>
                                        </p:tav>
                                        <p:tav tm="100000">
                                          <p:val>
                                            <p:strVal val="#ppt_w"/>
                                          </p:val>
                                        </p:tav>
                                      </p:tavLst>
                                    </p:anim>
                                    <p:anim calcmode="lin" valueType="num">
                                      <p:cBhvr>
                                        <p:cTn id="8" dur="500" fill="hold"/>
                                        <p:tgtEl>
                                          <p:spTgt spid="4099"/>
                                        </p:tgtEl>
                                        <p:attrNameLst>
                                          <p:attrName>ppt_h</p:attrName>
                                        </p:attrNameLst>
                                      </p:cBhvr>
                                      <p:tavLst>
                                        <p:tav tm="0">
                                          <p:val>
                                            <p:strVal val="#ppt_h"/>
                                          </p:val>
                                        </p:tav>
                                        <p:tav tm="100000">
                                          <p:val>
                                            <p:strVal val="#ppt_h"/>
                                          </p:val>
                                        </p:tav>
                                      </p:tavLst>
                                    </p:anim>
                                    <p:animEffect transition="in" filter="fade">
                                      <p:cBhvr>
                                        <p:cTn id="9"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16387" name="Rectangle 3"/>
          <p:cNvSpPr>
            <a:spLocks noChangeArrowheads="1"/>
          </p:cNvSpPr>
          <p:nvPr/>
        </p:nvSpPr>
        <p:spPr bwMode="auto">
          <a:xfrm>
            <a:off x="323528" y="293748"/>
            <a:ext cx="8569325" cy="6186309"/>
          </a:xfrm>
          <a:prstGeom prst="rect">
            <a:avLst/>
          </a:prstGeom>
          <a:noFill/>
          <a:ln w="9525">
            <a:noFill/>
            <a:miter lim="800000"/>
            <a:headEnd/>
            <a:tailEnd/>
          </a:ln>
          <a:effectLst/>
        </p:spPr>
        <p:txBody>
          <a:bodyPr anchor="ctr">
            <a:spAutoFit/>
          </a:bodyPr>
          <a:lstStyle/>
          <a:p>
            <a:r>
              <a:rPr lang="ar-SA" sz="4400" dirty="0" smtClean="0">
                <a:cs typeface="AL-Yadawi 2" pitchFamily="2" charset="-78"/>
              </a:rPr>
              <a:t>يُطلق الرأي على الاعتقاد، وعلى الاجتهاد، وعلى القياس، ومنه: أصحاب الرأي: أي أصحاب القياس.</a:t>
            </a:r>
            <a:br>
              <a:rPr lang="ar-SA" sz="4400" dirty="0" smtClean="0">
                <a:cs typeface="AL-Yadawi 2" pitchFamily="2" charset="-78"/>
              </a:rPr>
            </a:br>
            <a:r>
              <a:rPr lang="ar-SA" sz="4400" dirty="0" smtClean="0">
                <a:cs typeface="AL-Yadawi 2" pitchFamily="2" charset="-78"/>
              </a:rPr>
              <a:t>والمراد بالرأي هنا "الاجتهاد" وعليه فالتفسير </a:t>
            </a:r>
            <a:r>
              <a:rPr lang="ar-SA" sz="4400" dirty="0" smtClean="0">
                <a:cs typeface="AL-Yadawi 2" pitchFamily="2" charset="-78"/>
              </a:rPr>
              <a:t>بالرأي </a:t>
            </a:r>
            <a:r>
              <a:rPr lang="ar-SA" sz="4400" dirty="0" smtClean="0">
                <a:cs typeface="AL-Yadawi 2" pitchFamily="2" charset="-78"/>
              </a:rPr>
              <a:t>عبارة عن : تفسير القرآن بالاجتهاد بعد معرفة المفسِّر لكلام العرب ومناحيهم فى القول، ومعرفته للألفاظ العربية ووجوه دلالاتها، واستعانته فى ذلك بالشعر </a:t>
            </a:r>
            <a:r>
              <a:rPr lang="ar-SA" sz="4400" dirty="0" smtClean="0">
                <a:cs typeface="AL-Yadawi 2" pitchFamily="2" charset="-78"/>
              </a:rPr>
              <a:t>الجاهلي </a:t>
            </a:r>
            <a:r>
              <a:rPr lang="ar-SA" sz="4400" dirty="0" smtClean="0">
                <a:cs typeface="AL-Yadawi 2" pitchFamily="2" charset="-78"/>
              </a:rPr>
              <a:t>ووقوفه على أسباب النزول، ومعرفته بالناسخ والمنسوخ من آيات القرآن، وغير ذلك من الأدوات التى يحتاج إليها المفسِّر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p:cTn id="7" dur="500" fill="hold"/>
                                        <p:tgtEl>
                                          <p:spTgt spid="16387"/>
                                        </p:tgtEl>
                                        <p:attrNameLst>
                                          <p:attrName>ppt_w</p:attrName>
                                        </p:attrNameLst>
                                      </p:cBhvr>
                                      <p:tavLst>
                                        <p:tav tm="0">
                                          <p:val>
                                            <p:strVal val="#ppt_w*0.70"/>
                                          </p:val>
                                        </p:tav>
                                        <p:tav tm="100000">
                                          <p:val>
                                            <p:strVal val="#ppt_w"/>
                                          </p:val>
                                        </p:tav>
                                      </p:tavLst>
                                    </p:anim>
                                    <p:anim calcmode="lin" valueType="num">
                                      <p:cBhvr>
                                        <p:cTn id="8" dur="500" fill="hold"/>
                                        <p:tgtEl>
                                          <p:spTgt spid="16387"/>
                                        </p:tgtEl>
                                        <p:attrNameLst>
                                          <p:attrName>ppt_h</p:attrName>
                                        </p:attrNameLst>
                                      </p:cBhvr>
                                      <p:tavLst>
                                        <p:tav tm="0">
                                          <p:val>
                                            <p:strVal val="#ppt_h"/>
                                          </p:val>
                                        </p:tav>
                                        <p:tav tm="100000">
                                          <p:val>
                                            <p:strVal val="#ppt_h"/>
                                          </p:val>
                                        </p:tav>
                                      </p:tavLst>
                                    </p:anim>
                                    <p:animEffect transition="in" filter="fade">
                                      <p:cBhvr>
                                        <p:cTn id="9" dur="5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148_5535_1065522749"/>
          <p:cNvPicPr>
            <a:picLocks noChangeAspect="1" noChangeArrowheads="1"/>
          </p:cNvPicPr>
          <p:nvPr/>
        </p:nvPicPr>
        <p:blipFill>
          <a:blip r:embed="rId3" cstate="print">
            <a:lum bright="12000"/>
          </a:blip>
          <a:srcRect/>
          <a:stretch>
            <a:fillRect/>
          </a:stretch>
        </p:blipFill>
        <p:spPr bwMode="auto">
          <a:xfrm>
            <a:off x="0" y="-26988"/>
            <a:ext cx="9144000" cy="6884988"/>
          </a:xfrm>
          <a:prstGeom prst="rect">
            <a:avLst/>
          </a:prstGeom>
          <a:noFill/>
        </p:spPr>
      </p:pic>
      <p:sp>
        <p:nvSpPr>
          <p:cNvPr id="32771" name="Rectangle 3"/>
          <p:cNvSpPr>
            <a:spLocks noChangeArrowheads="1"/>
          </p:cNvSpPr>
          <p:nvPr/>
        </p:nvSpPr>
        <p:spPr bwMode="auto">
          <a:xfrm>
            <a:off x="0" y="764704"/>
            <a:ext cx="8785225" cy="1224136"/>
          </a:xfrm>
          <a:prstGeom prst="rect">
            <a:avLst/>
          </a:prstGeom>
          <a:noFill/>
          <a:ln w="9525">
            <a:noFill/>
            <a:miter lim="800000"/>
            <a:headEnd/>
            <a:tailEnd/>
          </a:ln>
          <a:effectLst/>
        </p:spPr>
        <p:txBody>
          <a:bodyPr wrap="square" anchor="ctr">
            <a:spAutoFit/>
          </a:bodyPr>
          <a:lstStyle/>
          <a:p>
            <a:r>
              <a:rPr lang="ar-SA" sz="7200" dirty="0" smtClean="0">
                <a:solidFill>
                  <a:srgbClr val="C00000"/>
                </a:solidFill>
                <a:cs typeface="AL-Yadawi 2" pitchFamily="2" charset="-78"/>
              </a:rPr>
              <a:t>موقف العلماء من التفسير بالرأي:</a:t>
            </a:r>
            <a:endParaRPr lang="en-US" sz="7200" dirty="0">
              <a:solidFill>
                <a:srgbClr val="C00000"/>
              </a:solidFill>
              <a:cs typeface="AL-Yadawi 2" pitchFamily="2" charset="-78"/>
            </a:endParaRPr>
          </a:p>
        </p:txBody>
      </p:sp>
      <p:sp>
        <p:nvSpPr>
          <p:cNvPr id="7" name="Rectangle 3"/>
          <p:cNvSpPr>
            <a:spLocks noChangeArrowheads="1"/>
          </p:cNvSpPr>
          <p:nvPr/>
        </p:nvSpPr>
        <p:spPr bwMode="auto">
          <a:xfrm>
            <a:off x="152400" y="3033534"/>
            <a:ext cx="8785225" cy="2123658"/>
          </a:xfrm>
          <a:prstGeom prst="rect">
            <a:avLst/>
          </a:prstGeom>
          <a:noFill/>
          <a:ln w="9525">
            <a:noFill/>
            <a:miter lim="800000"/>
            <a:headEnd/>
            <a:tailEnd/>
          </a:ln>
          <a:effectLst/>
        </p:spPr>
        <p:txBody>
          <a:bodyPr wrap="square" anchor="ctr">
            <a:spAutoFit/>
          </a:bodyPr>
          <a:lstStyle/>
          <a:p>
            <a:r>
              <a:rPr lang="ar-SA" sz="4400" dirty="0" smtClean="0">
                <a:cs typeface="AL-Yadawi 2" pitchFamily="2" charset="-78"/>
              </a:rPr>
              <a:t>اختلف العلماء من قديم الزمان في جواز تفسير القرآن بالرأي، ووقف المفسِّرون بإزاء هذا الموضوع موقفين متعارضين:</a:t>
            </a:r>
            <a:endParaRPr lang="en-US" sz="4400" dirty="0" smtClean="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p:cTn id="7" dur="500" fill="hold"/>
                                        <p:tgtEl>
                                          <p:spTgt spid="32771"/>
                                        </p:tgtEl>
                                        <p:attrNameLst>
                                          <p:attrName>ppt_w</p:attrName>
                                        </p:attrNameLst>
                                      </p:cBhvr>
                                      <p:tavLst>
                                        <p:tav tm="0">
                                          <p:val>
                                            <p:strVal val="#ppt_w*0.70"/>
                                          </p:val>
                                        </p:tav>
                                        <p:tav tm="100000">
                                          <p:val>
                                            <p:strVal val="#ppt_w"/>
                                          </p:val>
                                        </p:tav>
                                      </p:tavLst>
                                    </p:anim>
                                    <p:anim calcmode="lin" valueType="num">
                                      <p:cBhvr>
                                        <p:cTn id="8" dur="500" fill="hold"/>
                                        <p:tgtEl>
                                          <p:spTgt spid="32771"/>
                                        </p:tgtEl>
                                        <p:attrNameLst>
                                          <p:attrName>ppt_h</p:attrName>
                                        </p:attrNameLst>
                                      </p:cBhvr>
                                      <p:tavLst>
                                        <p:tav tm="0">
                                          <p:val>
                                            <p:strVal val="#ppt_h"/>
                                          </p:val>
                                        </p:tav>
                                        <p:tav tm="100000">
                                          <p:val>
                                            <p:strVal val="#ppt_h"/>
                                          </p:val>
                                        </p:tav>
                                      </p:tavLst>
                                    </p:anim>
                                    <p:animEffect transition="in" filter="fade">
                                      <p:cBhvr>
                                        <p:cTn id="9" dur="500"/>
                                        <p:tgtEl>
                                          <p:spTgt spid="3277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strVal val="#ppt_w*0.70"/>
                                          </p:val>
                                        </p:tav>
                                        <p:tav tm="100000">
                                          <p:val>
                                            <p:strVal val="#ppt_w"/>
                                          </p:val>
                                        </p:tav>
                                      </p:tavLst>
                                    </p:anim>
                                    <p:anim calcmode="lin" valueType="num">
                                      <p:cBhvr>
                                        <p:cTn id="15" dur="500" fill="hold"/>
                                        <p:tgtEl>
                                          <p:spTgt spid="7"/>
                                        </p:tgtEl>
                                        <p:attrNameLst>
                                          <p:attrName>ppt_h</p:attrName>
                                        </p:attrNameLst>
                                      </p:cBhvr>
                                      <p:tavLst>
                                        <p:tav tm="0">
                                          <p:val>
                                            <p:strVal val="#ppt_h"/>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7173" name="Rectangle 5"/>
          <p:cNvSpPr>
            <a:spLocks noChangeArrowheads="1"/>
          </p:cNvSpPr>
          <p:nvPr/>
        </p:nvSpPr>
        <p:spPr bwMode="auto">
          <a:xfrm>
            <a:off x="468313" y="548680"/>
            <a:ext cx="8352159" cy="5509200"/>
          </a:xfrm>
          <a:prstGeom prst="rect">
            <a:avLst/>
          </a:prstGeom>
          <a:noFill/>
          <a:ln w="9525">
            <a:noFill/>
            <a:miter lim="800000"/>
            <a:headEnd/>
            <a:tailEnd/>
          </a:ln>
          <a:effectLst/>
        </p:spPr>
        <p:txBody>
          <a:bodyPr wrap="square">
            <a:spAutoFit/>
          </a:bodyPr>
          <a:lstStyle/>
          <a:p>
            <a:r>
              <a:rPr lang="ar-SA" sz="4400" dirty="0" smtClean="0">
                <a:cs typeface="AL-Yadawi 2" pitchFamily="2" charset="-78"/>
              </a:rPr>
              <a:t>فقوم تشدَّدوا في ذلك فلم يجرءوا على تفسير شيء من القرآن، ولم يبيحوه لغيرهم، وقالوا: لا يجوز لأحد تفسير شيء من القرآن وإن كان عالماً أديباً متسعاً في معرفة الأدلة، والفقه، والنحو، والأخبار، والآثار، وإنما له أن ينتهي إلى ما روى النبي صلى الله عليه وسلم، وعن الذين شهدوا التنزيل من الصحابة رضي الله عنهم، أو عن الذين أخذوا عنهم من التابعين.</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p:cTn id="7" dur="1000" fill="hold"/>
                                        <p:tgtEl>
                                          <p:spTgt spid="7173"/>
                                        </p:tgtEl>
                                        <p:attrNameLst>
                                          <p:attrName>ppt_x</p:attrName>
                                        </p:attrNameLst>
                                      </p:cBhvr>
                                      <p:tavLst>
                                        <p:tav tm="0">
                                          <p:val>
                                            <p:strVal val="#ppt_x-.2"/>
                                          </p:val>
                                        </p:tav>
                                        <p:tav tm="100000">
                                          <p:val>
                                            <p:strVal val="#ppt_x"/>
                                          </p:val>
                                        </p:tav>
                                      </p:tavLst>
                                    </p:anim>
                                    <p:anim calcmode="lin" valueType="num">
                                      <p:cBhvr>
                                        <p:cTn id="8" dur="1000" fill="hold"/>
                                        <p:tgtEl>
                                          <p:spTgt spid="7173"/>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10245" name="Rectangle 5"/>
          <p:cNvSpPr>
            <a:spLocks noChangeArrowheads="1"/>
          </p:cNvSpPr>
          <p:nvPr/>
        </p:nvSpPr>
        <p:spPr bwMode="auto">
          <a:xfrm>
            <a:off x="468313" y="981074"/>
            <a:ext cx="8208143" cy="4154984"/>
          </a:xfrm>
          <a:prstGeom prst="rect">
            <a:avLst/>
          </a:prstGeom>
          <a:noFill/>
          <a:ln w="9525">
            <a:noFill/>
            <a:miter lim="800000"/>
            <a:headEnd/>
            <a:tailEnd/>
          </a:ln>
          <a:effectLst/>
        </p:spPr>
        <p:txBody>
          <a:bodyPr wrap="square">
            <a:spAutoFit/>
          </a:bodyPr>
          <a:lstStyle/>
          <a:p>
            <a:r>
              <a:rPr lang="ar-SA" sz="4400" dirty="0" smtClean="0">
                <a:cs typeface="AL-Yadawi 2" pitchFamily="2" charset="-78"/>
              </a:rPr>
              <a:t>وقوم كان موقفهم على العكس من ذلك، فلم يروا بأساً من أن يفسِّروا القرآن باجتهادهم، ورأوا أن مَنْ كان ذا أدب </a:t>
            </a:r>
            <a:r>
              <a:rPr lang="ar-SA" sz="4400" dirty="0" err="1" smtClean="0">
                <a:cs typeface="AL-Yadawi 2" pitchFamily="2" charset="-78"/>
              </a:rPr>
              <a:t>وسيع</a:t>
            </a:r>
            <a:r>
              <a:rPr lang="ar-SA" sz="4400" dirty="0" smtClean="0">
                <a:cs typeface="AL-Yadawi 2" pitchFamily="2" charset="-78"/>
              </a:rPr>
              <a:t> فموسَّع له أن يُفسِّر القرآن برأيه واجتهاده.</a:t>
            </a:r>
            <a:br>
              <a:rPr lang="ar-SA" sz="4400" dirty="0" smtClean="0">
                <a:cs typeface="AL-Yadawi 2" pitchFamily="2" charset="-78"/>
              </a:rPr>
            </a:br>
            <a:r>
              <a:rPr lang="ar-SA" sz="4400" dirty="0" smtClean="0">
                <a:cs typeface="AL-Yadawi 2" pitchFamily="2" charset="-78"/>
              </a:rPr>
              <a:t>والفريقان على طرفي نقيض فيما يبدو، وكل يُعَزِّز رأيه ويُقَوِّيه بالأدلة والبراهين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p:cTn id="7" dur="1000" fill="hold"/>
                                        <p:tgtEl>
                                          <p:spTgt spid="10245"/>
                                        </p:tgtEl>
                                        <p:attrNameLst>
                                          <p:attrName>ppt_x</p:attrName>
                                        </p:attrNameLst>
                                      </p:cBhvr>
                                      <p:tavLst>
                                        <p:tav tm="0">
                                          <p:val>
                                            <p:strVal val="#ppt_x-.2"/>
                                          </p:val>
                                        </p:tav>
                                        <p:tav tm="100000">
                                          <p:val>
                                            <p:strVal val="#ppt_x"/>
                                          </p:val>
                                        </p:tav>
                                      </p:tavLst>
                                    </p:anim>
                                    <p:anim calcmode="lin" valueType="num">
                                      <p:cBhvr>
                                        <p:cTn id="8" dur="1000" fill="hold"/>
                                        <p:tgtEl>
                                          <p:spTgt spid="10245"/>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40964" name="Rectangle 4"/>
          <p:cNvSpPr>
            <a:spLocks noChangeArrowheads="1"/>
          </p:cNvSpPr>
          <p:nvPr/>
        </p:nvSpPr>
        <p:spPr bwMode="auto">
          <a:xfrm>
            <a:off x="34925" y="476672"/>
            <a:ext cx="8929688" cy="5509200"/>
          </a:xfrm>
          <a:prstGeom prst="rect">
            <a:avLst/>
          </a:prstGeom>
          <a:noFill/>
          <a:ln w="9525">
            <a:noFill/>
            <a:miter lim="800000"/>
            <a:headEnd/>
            <a:tailEnd/>
          </a:ln>
          <a:effectLst/>
        </p:spPr>
        <p:txBody>
          <a:bodyPr>
            <a:spAutoFit/>
          </a:bodyPr>
          <a:lstStyle/>
          <a:p>
            <a:r>
              <a:rPr lang="ar-SA" sz="4400" dirty="0" smtClean="0">
                <a:cs typeface="AL-Yadawi 2" pitchFamily="2" charset="-78"/>
              </a:rPr>
              <a:t>أما الفريق الأول - فريق المانعين - قد استدَّلوا بما يأتى:</a:t>
            </a:r>
            <a:br>
              <a:rPr lang="ar-SA" sz="4400" dirty="0" smtClean="0">
                <a:cs typeface="AL-Yadawi 2" pitchFamily="2" charset="-78"/>
              </a:rPr>
            </a:br>
            <a:r>
              <a:rPr lang="ar-SA" sz="4400" dirty="0" smtClean="0">
                <a:cs typeface="AL-Yadawi 2" pitchFamily="2" charset="-78"/>
              </a:rPr>
              <a:t>أولاً - قالوا: إن التفسير بالرأي قول على الله بغير علم، والقول على الله بغير علم منهي عنه, فالتفسير </a:t>
            </a:r>
            <a:r>
              <a:rPr lang="ar-SA" sz="4400" dirty="0" smtClean="0">
                <a:cs typeface="AL-Yadawi 2" pitchFamily="2" charset="-78"/>
              </a:rPr>
              <a:t>بالرأي </a:t>
            </a:r>
            <a:r>
              <a:rPr lang="ar-SA" sz="4400" dirty="0" smtClean="0">
                <a:cs typeface="AL-Yadawi 2" pitchFamily="2" charset="-78"/>
              </a:rPr>
              <a:t>منهي عنه ، ودليلهم أن المفسِّر </a:t>
            </a:r>
            <a:r>
              <a:rPr lang="ar-SA" sz="4400" dirty="0" smtClean="0">
                <a:cs typeface="AL-Yadawi 2" pitchFamily="2" charset="-78"/>
              </a:rPr>
              <a:t>بالرأي </a:t>
            </a:r>
            <a:r>
              <a:rPr lang="ar-SA" sz="4400" dirty="0" smtClean="0">
                <a:cs typeface="AL-Yadawi 2" pitchFamily="2" charset="-78"/>
              </a:rPr>
              <a:t>ليس على يقين بأنه أصاب ما أراد الله تعالى، ولا يمكنه أن يقطع بما يقول، وغاية الأمر أنه يقول بالظن، والقول بالظن قول على الله بغير علم.</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0964"/>
                                        </p:tgtEl>
                                        <p:attrNameLst>
                                          <p:attrName>style.visibility</p:attrName>
                                        </p:attrNameLst>
                                      </p:cBhvr>
                                      <p:to>
                                        <p:strVal val="visible"/>
                                      </p:to>
                                    </p:set>
                                    <p:anim calcmode="lin" valueType="num">
                                      <p:cBhvr>
                                        <p:cTn id="7" dur="1000" fill="hold"/>
                                        <p:tgtEl>
                                          <p:spTgt spid="40964"/>
                                        </p:tgtEl>
                                        <p:attrNameLst>
                                          <p:attrName>ppt_x</p:attrName>
                                        </p:attrNameLst>
                                      </p:cBhvr>
                                      <p:tavLst>
                                        <p:tav tm="0">
                                          <p:val>
                                            <p:strVal val="#ppt_x-.2"/>
                                          </p:val>
                                        </p:tav>
                                        <p:tav tm="100000">
                                          <p:val>
                                            <p:strVal val="#ppt_x"/>
                                          </p:val>
                                        </p:tav>
                                      </p:tavLst>
                                    </p:anim>
                                    <p:anim calcmode="lin" valueType="num">
                                      <p:cBhvr>
                                        <p:cTn id="8" dur="1000" fill="hold"/>
                                        <p:tgtEl>
                                          <p:spTgt spid="4096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40964" name="Rectangle 4"/>
          <p:cNvSpPr>
            <a:spLocks noChangeArrowheads="1"/>
          </p:cNvSpPr>
          <p:nvPr/>
        </p:nvSpPr>
        <p:spPr bwMode="auto">
          <a:xfrm>
            <a:off x="34925" y="1341438"/>
            <a:ext cx="8929688" cy="4154984"/>
          </a:xfrm>
          <a:prstGeom prst="rect">
            <a:avLst/>
          </a:prstGeom>
          <a:noFill/>
          <a:ln w="9525">
            <a:noFill/>
            <a:miter lim="800000"/>
            <a:headEnd/>
            <a:tailEnd/>
          </a:ln>
          <a:effectLst/>
        </p:spPr>
        <p:txBody>
          <a:bodyPr>
            <a:spAutoFit/>
          </a:bodyPr>
          <a:lstStyle/>
          <a:p>
            <a:r>
              <a:rPr lang="ar-SA" sz="4400" dirty="0" smtClean="0">
                <a:cs typeface="AL-Yadawi 2" pitchFamily="2" charset="-78"/>
              </a:rPr>
              <a:t>والدليل الثاني: قوله تعالى: {وَأَن تَقُولُواْ عَلَى ٱللَّهِ مَا لاَ تَعْلَمُونَ} وهو معطوف على ما قبله من المحرَّمات فى قوله فى الآية [33] من سورة الأعراف: {قُلْ إِنَّمَا حَرَّمَ رَبِّيَ ٱلْفَوَاحِشَ مَا ظَهَرَ مِنْهَا وَمَا بَطَنَ}.. الآية، وقوله تعالى </a:t>
            </a:r>
            <a:r>
              <a:rPr lang="ar-SA" sz="4400" dirty="0" err="1" smtClean="0">
                <a:cs typeface="AL-Yadawi 2" pitchFamily="2" charset="-78"/>
              </a:rPr>
              <a:t>فى</a:t>
            </a:r>
            <a:r>
              <a:rPr lang="ar-SA" sz="4400" dirty="0" smtClean="0">
                <a:cs typeface="AL-Yadawi 2" pitchFamily="2" charset="-78"/>
              </a:rPr>
              <a:t> الآية [36] من سورة الإسراء: {وَلاَ تَقْفُ مَا لَيْسَ لَكَ بِهِ عِلْمٌ}..</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0964"/>
                                        </p:tgtEl>
                                        <p:attrNameLst>
                                          <p:attrName>style.visibility</p:attrName>
                                        </p:attrNameLst>
                                      </p:cBhvr>
                                      <p:to>
                                        <p:strVal val="visible"/>
                                      </p:to>
                                    </p:set>
                                    <p:anim calcmode="lin" valueType="num">
                                      <p:cBhvr>
                                        <p:cTn id="7" dur="1000" fill="hold"/>
                                        <p:tgtEl>
                                          <p:spTgt spid="40964"/>
                                        </p:tgtEl>
                                        <p:attrNameLst>
                                          <p:attrName>ppt_x</p:attrName>
                                        </p:attrNameLst>
                                      </p:cBhvr>
                                      <p:tavLst>
                                        <p:tav tm="0">
                                          <p:val>
                                            <p:strVal val="#ppt_x-.2"/>
                                          </p:val>
                                        </p:tav>
                                        <p:tav tm="100000">
                                          <p:val>
                                            <p:strVal val="#ppt_x"/>
                                          </p:val>
                                        </p:tav>
                                      </p:tavLst>
                                    </p:anim>
                                    <p:anim calcmode="lin" valueType="num">
                                      <p:cBhvr>
                                        <p:cTn id="8" dur="1000" fill="hold"/>
                                        <p:tgtEl>
                                          <p:spTgt spid="4096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57348" name="Rectangle 4"/>
          <p:cNvSpPr>
            <a:spLocks noChangeArrowheads="1"/>
          </p:cNvSpPr>
          <p:nvPr/>
        </p:nvSpPr>
        <p:spPr bwMode="auto">
          <a:xfrm>
            <a:off x="0" y="476672"/>
            <a:ext cx="8893175" cy="5509200"/>
          </a:xfrm>
          <a:prstGeom prst="rect">
            <a:avLst/>
          </a:prstGeom>
          <a:noFill/>
          <a:ln w="9525">
            <a:noFill/>
            <a:miter lim="800000"/>
            <a:headEnd/>
            <a:tailEnd/>
          </a:ln>
          <a:effectLst/>
        </p:spPr>
        <p:txBody>
          <a:bodyPr>
            <a:spAutoFit/>
          </a:bodyPr>
          <a:lstStyle/>
          <a:p>
            <a:r>
              <a:rPr lang="ar-SA" sz="4400" dirty="0" smtClean="0">
                <a:cs typeface="AL-Yadawi 2" pitchFamily="2" charset="-78"/>
              </a:rPr>
              <a:t>وقد رَدَّ المجيزون هذا الدليل فقالوا: نمنع الأول لأن الظن نوع من العلم، إذ هو إدراك الطرف الراجح. وعلى فرض التسليم </a:t>
            </a:r>
            <a:r>
              <a:rPr lang="ar-SA" sz="4400" dirty="0" err="1" smtClean="0">
                <a:cs typeface="AL-Yadawi 2" pitchFamily="2" charset="-78"/>
              </a:rPr>
              <a:t>به</a:t>
            </a:r>
            <a:r>
              <a:rPr lang="ar-SA" sz="4400" dirty="0" smtClean="0">
                <a:cs typeface="AL-Yadawi 2" pitchFamily="2" charset="-78"/>
              </a:rPr>
              <a:t> فإنا نمنع الثاني، لأن الظن منهي عنه إذا أمكن الوصول إلى العلم اليقيني القطعي، بأن يوجد نص قاطع من نصوص </a:t>
            </a:r>
            <a:r>
              <a:rPr lang="ar-SA" sz="4400" dirty="0" err="1" smtClean="0">
                <a:cs typeface="AL-Yadawi 2" pitchFamily="2" charset="-78"/>
              </a:rPr>
              <a:t>الشرع</a:t>
            </a:r>
            <a:r>
              <a:rPr lang="ar-SA" sz="4400" dirty="0" smtClean="0">
                <a:cs typeface="AL-Yadawi 2" pitchFamily="2" charset="-78"/>
              </a:rPr>
              <a:t>، أو دليل عقلي موصل لذلك. أما إذا لم يوجد شيء من ذلك، فالظن كاف هنا، لاستناده إلى دليل قطعي من الله سبحانه وتعالى على صحة العمل </a:t>
            </a:r>
            <a:r>
              <a:rPr lang="ar-SA" sz="4400" dirty="0" err="1" smtClean="0">
                <a:cs typeface="AL-Yadawi 2" pitchFamily="2" charset="-78"/>
              </a:rPr>
              <a:t>به</a:t>
            </a:r>
            <a:r>
              <a:rPr lang="ar-SA" sz="4400" dirty="0" smtClean="0">
                <a:cs typeface="AL-Yadawi 2" pitchFamily="2" charset="-78"/>
              </a:rPr>
              <a:t>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7348"/>
                                        </p:tgtEl>
                                        <p:attrNameLst>
                                          <p:attrName>style.visibility</p:attrName>
                                        </p:attrNameLst>
                                      </p:cBhvr>
                                      <p:to>
                                        <p:strVal val="visible"/>
                                      </p:to>
                                    </p:set>
                                    <p:anim calcmode="lin" valueType="num">
                                      <p:cBhvr>
                                        <p:cTn id="7" dur="1000" fill="hold"/>
                                        <p:tgtEl>
                                          <p:spTgt spid="57348"/>
                                        </p:tgtEl>
                                        <p:attrNameLst>
                                          <p:attrName>ppt_x</p:attrName>
                                        </p:attrNameLst>
                                      </p:cBhvr>
                                      <p:tavLst>
                                        <p:tav tm="0">
                                          <p:val>
                                            <p:strVal val="#ppt_x-.2"/>
                                          </p:val>
                                        </p:tav>
                                        <p:tav tm="100000">
                                          <p:val>
                                            <p:strVal val="#ppt_x"/>
                                          </p:val>
                                        </p:tav>
                                      </p:tavLst>
                                    </p:anim>
                                    <p:anim calcmode="lin" valueType="num">
                                      <p:cBhvr>
                                        <p:cTn id="8" dur="1000" fill="hold"/>
                                        <p:tgtEl>
                                          <p:spTgt spid="57348"/>
                                        </p:tgtEl>
                                        <p:attrNameLst>
                                          <p:attrName>ppt_y</p:attrName>
                                        </p:attrNameLst>
                                      </p:cBhvr>
                                      <p:tavLst>
                                        <p:tav tm="0">
                                          <p:val>
                                            <p:strVal val="#ppt_y"/>
                                          </p:val>
                                        </p:tav>
                                        <p:tav tm="100000">
                                          <p:val>
                                            <p:strVal val="#ppt_y"/>
                                          </p:val>
                                        </p:tav>
                                      </p:tavLst>
                                    </p:anim>
                                    <p:animEffect transition="in" filter="wipe(right)" prLst="gradientSize: 0.1">
                                      <p:cBhvr>
                                        <p:cTn id="9" dur="1000"/>
                                        <p:tgtEl>
                                          <p:spTgt spid="57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61443" name="Rectangle 3"/>
          <p:cNvSpPr>
            <a:spLocks noChangeArrowheads="1"/>
          </p:cNvSpPr>
          <p:nvPr/>
        </p:nvSpPr>
        <p:spPr bwMode="auto">
          <a:xfrm>
            <a:off x="0" y="188640"/>
            <a:ext cx="8964613" cy="6186309"/>
          </a:xfrm>
          <a:prstGeom prst="rect">
            <a:avLst/>
          </a:prstGeom>
          <a:noFill/>
          <a:ln w="9525">
            <a:noFill/>
            <a:miter lim="800000"/>
            <a:headEnd/>
            <a:tailEnd/>
          </a:ln>
          <a:effectLst/>
        </p:spPr>
        <p:txBody>
          <a:bodyPr>
            <a:spAutoFit/>
          </a:bodyPr>
          <a:lstStyle/>
          <a:p>
            <a:pPr>
              <a:buFontTx/>
              <a:buChar char="•"/>
            </a:pPr>
            <a:r>
              <a:rPr lang="ar-SA" sz="4400" dirty="0" smtClean="0">
                <a:cs typeface="AL-Yadawi 2" pitchFamily="2" charset="-78"/>
              </a:rPr>
              <a:t>كقوله تعالى: {لاَ يُكَلِّفُ ٱللَّهُ نَفْساً إِلاَّ وُسْعَهَا}.. وقوله عليه الصلاة والسلام: "جعل الله للمصيب أجرين وللمخطئ واحداً"، ولقول رسول الله صلى الله عليه وسلم لمعاذ حين بعثه إلى اليمن: "فبِمَ تحكم؟ قال: بكتاب الله، قال: فإن لم تجد؟ قال: بسُّنَّة رسول الله، قال: فإن لم تجد؟ قال: أجتهد رأيي، فضرب رسول الله صلى الله عليه وسلم في صدره وقال: الحمد لله الذي وفق رسول رسول الله لما يُرضى رسول الله”.</a:t>
            </a:r>
            <a:endParaRPr lang="ar-SA"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1443"/>
                                        </p:tgtEl>
                                        <p:attrNameLst>
                                          <p:attrName>style.visibility</p:attrName>
                                        </p:attrNameLst>
                                      </p:cBhvr>
                                      <p:to>
                                        <p:strVal val="visible"/>
                                      </p:to>
                                    </p:set>
                                    <p:anim calcmode="lin" valueType="num">
                                      <p:cBhvr>
                                        <p:cTn id="7" dur="1000" fill="hold"/>
                                        <p:tgtEl>
                                          <p:spTgt spid="61443"/>
                                        </p:tgtEl>
                                        <p:attrNameLst>
                                          <p:attrName>ppt_x</p:attrName>
                                        </p:attrNameLst>
                                      </p:cBhvr>
                                      <p:tavLst>
                                        <p:tav tm="0">
                                          <p:val>
                                            <p:strVal val="#ppt_x-.2"/>
                                          </p:val>
                                        </p:tav>
                                        <p:tav tm="100000">
                                          <p:val>
                                            <p:strVal val="#ppt_x"/>
                                          </p:val>
                                        </p:tav>
                                      </p:tavLst>
                                    </p:anim>
                                    <p:anim calcmode="lin" valueType="num">
                                      <p:cBhvr>
                                        <p:cTn id="8" dur="1000" fill="hold"/>
                                        <p:tgtEl>
                                          <p:spTgt spid="614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67587" name="Rectangle 3"/>
          <p:cNvSpPr>
            <a:spLocks noChangeArrowheads="1"/>
          </p:cNvSpPr>
          <p:nvPr/>
        </p:nvSpPr>
        <p:spPr bwMode="auto">
          <a:xfrm>
            <a:off x="250825" y="188640"/>
            <a:ext cx="8640763" cy="6863417"/>
          </a:xfrm>
          <a:prstGeom prst="rect">
            <a:avLst/>
          </a:prstGeom>
          <a:noFill/>
          <a:ln w="9525">
            <a:noFill/>
            <a:miter lim="800000"/>
            <a:headEnd/>
            <a:tailEnd/>
          </a:ln>
          <a:effectLst/>
        </p:spPr>
        <p:txBody>
          <a:bodyPr>
            <a:spAutoFit/>
          </a:bodyPr>
          <a:lstStyle/>
          <a:p>
            <a:pPr>
              <a:buFontTx/>
              <a:buChar char="•"/>
            </a:pPr>
            <a:r>
              <a:rPr lang="ar-SA" sz="4400" dirty="0" smtClean="0">
                <a:cs typeface="AL-Yadawi 2" pitchFamily="2" charset="-78"/>
              </a:rPr>
              <a:t>ثانياً - استدلوا بقوله تعالى: {وَأَنْزَلْنَا إِلَيْكَ ٱلذِّكْرَ لِتُبَيِّنَ لِلنَّاسِ مَا نُزِّلَ إِلَيْهِمْ}، فقد أضاف البيان إليه، فعُلِمَ أنه ليس لغيره شئ من البيان لمعانى القرآن.وأجاب المجيزون عن هذا الدليل فقالوا: نعم إنَّ النبى صلى الله عليه وسلم مأمور البيان ولكنه مات ولم يبيِّن كل شئ فما ورد بيانه عنه - صلى الله عليه وسلم - ففيه الكفاية عن فكرة من بعده، وما لم يرد عنه ففيه حينئذ فكرة أهل العلم بعده، فيستدلون بما ورد بيانه على ما لم يرد، والله تعالى يقول فى آخر الآية: {وَلَعَلَّهُمْ يَتَفَكَّرُونَ}.</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7587"/>
                                        </p:tgtEl>
                                        <p:attrNameLst>
                                          <p:attrName>style.visibility</p:attrName>
                                        </p:attrNameLst>
                                      </p:cBhvr>
                                      <p:to>
                                        <p:strVal val="visible"/>
                                      </p:to>
                                    </p:set>
                                    <p:anim calcmode="lin" valueType="num">
                                      <p:cBhvr>
                                        <p:cTn id="7" dur="1000" fill="hold"/>
                                        <p:tgtEl>
                                          <p:spTgt spid="67587"/>
                                        </p:tgtEl>
                                        <p:attrNameLst>
                                          <p:attrName>ppt_x</p:attrName>
                                        </p:attrNameLst>
                                      </p:cBhvr>
                                      <p:tavLst>
                                        <p:tav tm="0">
                                          <p:val>
                                            <p:strVal val="#ppt_x-.2"/>
                                          </p:val>
                                        </p:tav>
                                        <p:tav tm="100000">
                                          <p:val>
                                            <p:strVal val="#ppt_x"/>
                                          </p:val>
                                        </p:tav>
                                      </p:tavLst>
                                    </p:anim>
                                    <p:anim calcmode="lin" valueType="num">
                                      <p:cBhvr>
                                        <p:cTn id="8" dur="1000" fill="hold"/>
                                        <p:tgtEl>
                                          <p:spTgt spid="67587"/>
                                        </p:tgtEl>
                                        <p:attrNameLst>
                                          <p:attrName>ppt_y</p:attrName>
                                        </p:attrNameLst>
                                      </p:cBhvr>
                                      <p:tavLst>
                                        <p:tav tm="0">
                                          <p:val>
                                            <p:strVal val="#ppt_y"/>
                                          </p:val>
                                        </p:tav>
                                        <p:tav tm="100000">
                                          <p:val>
                                            <p:strVal val="#ppt_y"/>
                                          </p:val>
                                        </p:tav>
                                      </p:tavLst>
                                    </p:anim>
                                    <p:animEffect transition="in" filter="wipe(right)" prLst="gradientSize: 0.1">
                                      <p:cBhvr>
                                        <p:cTn id="9" dur="1000"/>
                                        <p:tgtEl>
                                          <p:spTgt spid="67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148_5535_1065522749"/>
          <p:cNvPicPr>
            <a:picLocks noChangeAspect="1" noChangeArrowheads="1"/>
          </p:cNvPicPr>
          <p:nvPr/>
        </p:nvPicPr>
        <p:blipFill>
          <a:blip r:embed="rId3" cstate="print">
            <a:lum bright="12000"/>
          </a:blip>
          <a:srcRect/>
          <a:stretch>
            <a:fillRect/>
          </a:stretch>
        </p:blipFill>
        <p:spPr bwMode="auto">
          <a:xfrm>
            <a:off x="0" y="0"/>
            <a:ext cx="9144000" cy="6884988"/>
          </a:xfrm>
          <a:prstGeom prst="rect">
            <a:avLst/>
          </a:prstGeom>
          <a:noFill/>
        </p:spPr>
      </p:pic>
      <p:sp>
        <p:nvSpPr>
          <p:cNvPr id="67587" name="Rectangle 3"/>
          <p:cNvSpPr>
            <a:spLocks noChangeArrowheads="1"/>
          </p:cNvSpPr>
          <p:nvPr/>
        </p:nvSpPr>
        <p:spPr bwMode="auto">
          <a:xfrm>
            <a:off x="250825" y="188640"/>
            <a:ext cx="8640763" cy="6863417"/>
          </a:xfrm>
          <a:prstGeom prst="rect">
            <a:avLst/>
          </a:prstGeom>
          <a:noFill/>
          <a:ln w="9525">
            <a:noFill/>
            <a:miter lim="800000"/>
            <a:headEnd/>
            <a:tailEnd/>
          </a:ln>
          <a:effectLst/>
        </p:spPr>
        <p:txBody>
          <a:bodyPr>
            <a:spAutoFit/>
          </a:bodyPr>
          <a:lstStyle/>
          <a:p>
            <a:r>
              <a:rPr lang="ar-SA" sz="4400" dirty="0" smtClean="0">
                <a:cs typeface="AL-Yadawi 2" pitchFamily="2" charset="-78"/>
              </a:rPr>
              <a:t>ثالثاً - استدَّلوا بما ورد فى السُّنَّة من </a:t>
            </a:r>
            <a:r>
              <a:rPr lang="ar-SA" sz="4400" dirty="0" smtClean="0">
                <a:cs typeface="AL-Yadawi 2" pitchFamily="2" charset="-78"/>
              </a:rPr>
              <a:t>تحريم </a:t>
            </a:r>
            <a:r>
              <a:rPr lang="ar-SA" sz="4400" dirty="0" smtClean="0">
                <a:cs typeface="AL-Yadawi 2" pitchFamily="2" charset="-78"/>
              </a:rPr>
              <a:t>القول فى القرآن </a:t>
            </a:r>
            <a:r>
              <a:rPr lang="ar-SA" sz="4400" dirty="0" smtClean="0">
                <a:cs typeface="AL-Yadawi 2" pitchFamily="2" charset="-78"/>
              </a:rPr>
              <a:t>بالرأي </a:t>
            </a:r>
            <a:r>
              <a:rPr lang="ar-SA" sz="4400" dirty="0" smtClean="0">
                <a:cs typeface="AL-Yadawi 2" pitchFamily="2" charset="-78"/>
              </a:rPr>
              <a:t>فمن ذلك</a:t>
            </a:r>
            <a:r>
              <a:rPr lang="ar-SA" sz="4400" dirty="0" smtClean="0">
                <a:cs typeface="AL-Yadawi 2" pitchFamily="2" charset="-78"/>
              </a:rPr>
              <a:t>: </a:t>
            </a:r>
          </a:p>
          <a:p>
            <a:r>
              <a:rPr lang="ar-SA" sz="4400" dirty="0" smtClean="0">
                <a:cs typeface="AL-Yadawi 2" pitchFamily="2" charset="-78"/>
              </a:rPr>
              <a:t>1 </a:t>
            </a:r>
            <a:r>
              <a:rPr lang="ar-SA" sz="4400" dirty="0" smtClean="0">
                <a:cs typeface="AL-Yadawi 2" pitchFamily="2" charset="-78"/>
              </a:rPr>
              <a:t>- ما رواه الترمذى عن ابن عباس رضى الله عنهما عن النبى صلى الله عليه وسلم أنه قال: "اتقوا الحديث عنى إلا ما علمتم، فمَن كذب علىّ متعمداً فليتبوأ مقعده من النار، ومَن قال فى القرآن برأيه فليتبوأ مقعده من </a:t>
            </a:r>
            <a:r>
              <a:rPr lang="ar-SA" sz="4400" dirty="0" smtClean="0">
                <a:cs typeface="AL-Yadawi 2" pitchFamily="2" charset="-78"/>
              </a:rPr>
              <a:t>النار ”</a:t>
            </a:r>
            <a:r>
              <a:rPr lang="ar-SA" sz="4400" dirty="0" smtClean="0">
                <a:cs typeface="AL-Yadawi 2" pitchFamily="2" charset="-78"/>
              </a:rPr>
              <a:t/>
            </a:r>
            <a:br>
              <a:rPr lang="ar-SA" sz="4400" dirty="0" smtClean="0">
                <a:cs typeface="AL-Yadawi 2" pitchFamily="2" charset="-78"/>
              </a:rPr>
            </a:br>
            <a:r>
              <a:rPr lang="ar-SA" sz="4400" dirty="0" smtClean="0">
                <a:cs typeface="AL-Yadawi 2" pitchFamily="2" charset="-78"/>
              </a:rPr>
              <a:t>2 - ما رواه الترمذى وأبو داود عن جُندب أنه قال: قال رسول الله صلى الله عليه وسلم: "مَن قال فى القرآن برأيه فأصاب فقد أخطأ".</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7587"/>
                                        </p:tgtEl>
                                        <p:attrNameLst>
                                          <p:attrName>style.visibility</p:attrName>
                                        </p:attrNameLst>
                                      </p:cBhvr>
                                      <p:to>
                                        <p:strVal val="visible"/>
                                      </p:to>
                                    </p:set>
                                    <p:anim calcmode="lin" valueType="num">
                                      <p:cBhvr>
                                        <p:cTn id="7" dur="1000" fill="hold"/>
                                        <p:tgtEl>
                                          <p:spTgt spid="67587"/>
                                        </p:tgtEl>
                                        <p:attrNameLst>
                                          <p:attrName>ppt_x</p:attrName>
                                        </p:attrNameLst>
                                      </p:cBhvr>
                                      <p:tavLst>
                                        <p:tav tm="0">
                                          <p:val>
                                            <p:strVal val="#ppt_x-.2"/>
                                          </p:val>
                                        </p:tav>
                                        <p:tav tm="100000">
                                          <p:val>
                                            <p:strVal val="#ppt_x"/>
                                          </p:val>
                                        </p:tav>
                                      </p:tavLst>
                                    </p:anim>
                                    <p:anim calcmode="lin" valueType="num">
                                      <p:cBhvr>
                                        <p:cTn id="8" dur="1000" fill="hold"/>
                                        <p:tgtEl>
                                          <p:spTgt spid="67587"/>
                                        </p:tgtEl>
                                        <p:attrNameLst>
                                          <p:attrName>ppt_y</p:attrName>
                                        </p:attrNameLst>
                                      </p:cBhvr>
                                      <p:tavLst>
                                        <p:tav tm="0">
                                          <p:val>
                                            <p:strVal val="#ppt_y"/>
                                          </p:val>
                                        </p:tav>
                                        <p:tav tm="100000">
                                          <p:val>
                                            <p:strVal val="#ppt_y"/>
                                          </p:val>
                                        </p:tav>
                                      </p:tavLst>
                                    </p:anim>
                                    <p:animEffect transition="in" filter="wipe(right)" prLst="gradientSize: 0.1">
                                      <p:cBhvr>
                                        <p:cTn id="9" dur="1000"/>
                                        <p:tgtEl>
                                          <p:spTgt spid="67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5509200"/>
          </a:xfrm>
          <a:prstGeom prst="rect">
            <a:avLst/>
          </a:prstGeom>
          <a:noFill/>
          <a:ln w="9525">
            <a:noFill/>
            <a:miter lim="800000"/>
            <a:headEnd/>
            <a:tailEnd/>
          </a:ln>
          <a:effectLst/>
        </p:spPr>
        <p:txBody>
          <a:bodyPr>
            <a:spAutoFit/>
          </a:bodyPr>
          <a:lstStyle/>
          <a:p>
            <a:pPr>
              <a:buFont typeface="Arial" pitchFamily="34" charset="0"/>
              <a:buChar char="•"/>
            </a:pPr>
            <a:r>
              <a:rPr lang="ar-SA" sz="4400" dirty="0" smtClean="0">
                <a:cs typeface="AL-Yadawi 2" pitchFamily="2" charset="-78"/>
              </a:rPr>
              <a:t>وأجاب المجيزون عن هذين الحديثين بأجوبة: </a:t>
            </a:r>
            <a:br>
              <a:rPr lang="ar-SA" sz="4400" dirty="0" smtClean="0">
                <a:cs typeface="AL-Yadawi 2" pitchFamily="2" charset="-78"/>
              </a:rPr>
            </a:br>
            <a:r>
              <a:rPr lang="ar-SA" sz="4400" dirty="0" smtClean="0">
                <a:cs typeface="AL-Yadawi 2" pitchFamily="2" charset="-78"/>
              </a:rPr>
              <a:t>منها: أن النهى محمول على مَنْ قال برأيه في نحو مشكل القرآن، </a:t>
            </a:r>
            <a:r>
              <a:rPr lang="ar-SA" sz="4400" dirty="0" smtClean="0">
                <a:cs typeface="AL-Yadawi 2" pitchFamily="2" charset="-78"/>
              </a:rPr>
              <a:t>ومتشابهه، </a:t>
            </a:r>
            <a:r>
              <a:rPr lang="ar-SA" sz="4400" dirty="0" smtClean="0">
                <a:cs typeface="AL-Yadawi 2" pitchFamily="2" charset="-78"/>
              </a:rPr>
              <a:t>من كل ما لم يُعلم إلا عن طريق النقل عن النبي صلى الله عليه وسلم والصحابة عليهم رضوان الله</a:t>
            </a:r>
            <a:r>
              <a:rPr lang="ar-SA" sz="4400" dirty="0" smtClean="0">
                <a:cs typeface="AL-Yadawi 2" pitchFamily="2" charset="-78"/>
              </a:rPr>
              <a:t>.</a:t>
            </a:r>
          </a:p>
          <a:p>
            <a:pPr>
              <a:buFont typeface="Arial" pitchFamily="34" charset="0"/>
              <a:buChar char="•"/>
            </a:pPr>
            <a:r>
              <a:rPr lang="ar-SA" sz="4400" dirty="0" smtClean="0">
                <a:cs typeface="AL-Yadawi 2" pitchFamily="2" charset="-78"/>
              </a:rPr>
              <a:t>ومنها</a:t>
            </a:r>
            <a:r>
              <a:rPr lang="ar-SA" sz="4400" dirty="0" smtClean="0">
                <a:cs typeface="AL-Yadawi 2" pitchFamily="2" charset="-78"/>
              </a:rPr>
              <a:t>: أنه أراد - </a:t>
            </a:r>
            <a:r>
              <a:rPr lang="ar-SA" sz="4400" dirty="0" smtClean="0">
                <a:cs typeface="AL-Yadawi 2" pitchFamily="2" charset="-78"/>
              </a:rPr>
              <a:t>بالرأي </a:t>
            </a:r>
            <a:r>
              <a:rPr lang="ar-SA" sz="4400" dirty="0" smtClean="0">
                <a:cs typeface="AL-Yadawi 2" pitchFamily="2" charset="-78"/>
              </a:rPr>
              <a:t>- </a:t>
            </a:r>
            <a:r>
              <a:rPr lang="ar-SA" sz="4400" dirty="0" smtClean="0">
                <a:cs typeface="AL-Yadawi 2" pitchFamily="2" charset="-78"/>
              </a:rPr>
              <a:t>الرأي الذي </a:t>
            </a:r>
            <a:r>
              <a:rPr lang="ar-SA" sz="4400" dirty="0" smtClean="0">
                <a:cs typeface="AL-Yadawi 2" pitchFamily="2" charset="-78"/>
              </a:rPr>
              <a:t>يغلب على صاحبه من غير دليل يقوم عليه، أما الذى يشده البرهان، ويشهد له الدليل، فالقول به جائز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6186309"/>
          </a:xfrm>
          <a:prstGeom prst="rect">
            <a:avLst/>
          </a:prstGeom>
          <a:noFill/>
          <a:ln w="9525">
            <a:noFill/>
            <a:miter lim="800000"/>
            <a:headEnd/>
            <a:tailEnd/>
          </a:ln>
          <a:effectLst/>
        </p:spPr>
        <p:txBody>
          <a:bodyPr>
            <a:spAutoFit/>
          </a:bodyPr>
          <a:lstStyle/>
          <a:p>
            <a:pPr>
              <a:buFontTx/>
              <a:buChar char="•"/>
            </a:pPr>
            <a:r>
              <a:rPr lang="ar-SA" sz="4400" dirty="0" smtClean="0">
                <a:cs typeface="AL-Yadawi 2" pitchFamily="2" charset="-78"/>
              </a:rPr>
              <a:t>ومنها: أن النهى محمول على مَنْ يقول في القرآن بظاهر العربية، ومن غير أن يرجع إلى أخبار الصحابة الذي شاهدوا تنزيله، وأدُّوا إلينا من السنُن ما يكون بياناً لكتاب الله تعالى، وبدون أن يرجع إلى السماع والنقل فيما يتعلق بغريب القرآن، وما فيه من </a:t>
            </a:r>
            <a:r>
              <a:rPr lang="ar-SA" sz="4400" dirty="0" err="1" smtClean="0">
                <a:cs typeface="AL-Yadawi 2" pitchFamily="2" charset="-78"/>
              </a:rPr>
              <a:t>المبهامات</a:t>
            </a:r>
            <a:r>
              <a:rPr lang="ar-SA" sz="4400" dirty="0" smtClean="0">
                <a:cs typeface="AL-Yadawi 2" pitchFamily="2" charset="-78"/>
              </a:rPr>
              <a:t>. والحذف، والاختصار.....</a:t>
            </a:r>
          </a:p>
          <a:p>
            <a:r>
              <a:rPr lang="ar-SA" sz="4400" dirty="0" smtClean="0">
                <a:cs typeface="AL-Yadawi 2" pitchFamily="2" charset="-78"/>
              </a:rPr>
              <a:t> </a:t>
            </a:r>
            <a:r>
              <a:rPr lang="ar-SA" sz="4400" dirty="0" smtClean="0">
                <a:cs typeface="AL-Yadawi 2" pitchFamily="2" charset="-78"/>
              </a:rPr>
              <a:t>فإنَّ النظر إلى ظاهر العربية وحده لا يكفى، بل لا بد من ذلك أولاً، ثم بعد ذلك يكون التوسع في الفهم والاستنباط.</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5016758"/>
          </a:xfrm>
          <a:prstGeom prst="rect">
            <a:avLst/>
          </a:prstGeom>
          <a:noFill/>
          <a:ln w="9525">
            <a:noFill/>
            <a:miter lim="800000"/>
            <a:headEnd/>
            <a:tailEnd/>
          </a:ln>
          <a:effectLst/>
        </p:spPr>
        <p:txBody>
          <a:bodyPr>
            <a:spAutoFit/>
          </a:bodyPr>
          <a:lstStyle/>
          <a:p>
            <a:r>
              <a:rPr lang="ar-SA" sz="4000" dirty="0" smtClean="0">
                <a:cs typeface="AL-Yadawi 2" pitchFamily="2" charset="-78"/>
              </a:rPr>
              <a:t>رابعاً 0 ما ورد عن السَلَف من الصحابة والتابعين، من الآثار التي تدل على أنهم كانوا يُعَظِّمون تفسير القرآن ويتحرَّجون من القول فيه بآرائهم.</a:t>
            </a:r>
            <a:br>
              <a:rPr lang="ar-SA" sz="4000" dirty="0" smtClean="0">
                <a:cs typeface="AL-Yadawi 2" pitchFamily="2" charset="-78"/>
              </a:rPr>
            </a:br>
            <a:r>
              <a:rPr lang="ar-SA" sz="4000" dirty="0" smtClean="0">
                <a:cs typeface="AL-Yadawi 2" pitchFamily="2" charset="-78"/>
              </a:rPr>
              <a:t>فمن ذلك: ما جاء عن أبى </a:t>
            </a:r>
            <a:r>
              <a:rPr lang="ar-SA" sz="4000" dirty="0" err="1" smtClean="0">
                <a:cs typeface="AL-Yadawi 2" pitchFamily="2" charset="-78"/>
              </a:rPr>
              <a:t>مُليكة</a:t>
            </a:r>
            <a:r>
              <a:rPr lang="ar-SA" sz="4000" dirty="0" smtClean="0">
                <a:cs typeface="AL-Yadawi 2" pitchFamily="2" charset="-78"/>
              </a:rPr>
              <a:t> أنه قال: سُئل أبو بكر الصِدِّيق رضي الله عنه في تفسير حرف من القرآن فقال: "أي سماء تظلنى، وأي أرى تقلنى، وأين أذهب، وكيف أصنع إذا قلتُ فى حرف من كتاب الله بغير ما أراد تبارك وتعالى”؟</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5509200"/>
          </a:xfrm>
          <a:prstGeom prst="rect">
            <a:avLst/>
          </a:prstGeom>
          <a:noFill/>
          <a:ln w="9525">
            <a:noFill/>
            <a:miter lim="800000"/>
            <a:headEnd/>
            <a:tailEnd/>
          </a:ln>
          <a:effectLst/>
        </p:spPr>
        <p:txBody>
          <a:bodyPr>
            <a:spAutoFit/>
          </a:bodyPr>
          <a:lstStyle/>
          <a:p>
            <a:r>
              <a:rPr lang="ar-SA" sz="4400" dirty="0" smtClean="0">
                <a:cs typeface="AL-Yadawi 2" pitchFamily="2" charset="-78"/>
              </a:rPr>
              <a:t>وغير هذا كثير من الآثار الدالة على المنع من القول في التفسير بالرأي. وقد أجاب المجيزون عن هذه الآثار: بأن إحجام مَن أحجم من السَلَف عن التفسير بالرأي، إنما كان منهم ورعاً واحتياطاً لأنفسهم، مخافة ألا يبلغوا ما كُلِّفوا </a:t>
            </a:r>
            <a:r>
              <a:rPr lang="ar-SA" sz="4400" dirty="0" err="1" smtClean="0">
                <a:cs typeface="AL-Yadawi 2" pitchFamily="2" charset="-78"/>
              </a:rPr>
              <a:t>به</a:t>
            </a:r>
            <a:r>
              <a:rPr lang="ar-SA" sz="4400" dirty="0" smtClean="0">
                <a:cs typeface="AL-Yadawi 2" pitchFamily="2" charset="-78"/>
              </a:rPr>
              <a:t> من إصابة الحق في القول، وكانوا يرون أن التفسير شهادة على الله بأنه عَنِى باللفظ كذا وكذا، فأمسكوا عنه خشية أن لا يوافقوا مراد الله عَزَّ وجَلَّ .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1420321"/>
            <a:ext cx="8964613" cy="2800767"/>
          </a:xfrm>
          <a:prstGeom prst="rect">
            <a:avLst/>
          </a:prstGeom>
          <a:noFill/>
          <a:ln w="9525">
            <a:noFill/>
            <a:miter lim="800000"/>
            <a:headEnd/>
            <a:tailEnd/>
          </a:ln>
          <a:effectLst/>
        </p:spPr>
        <p:txBody>
          <a:bodyPr>
            <a:spAutoFit/>
          </a:bodyPr>
          <a:lstStyle/>
          <a:p>
            <a:r>
              <a:rPr lang="ar-SA" sz="4400" dirty="0" smtClean="0">
                <a:cs typeface="AL-Yadawi 2" pitchFamily="2" charset="-78"/>
              </a:rPr>
              <a:t>وكان منهم مَن يخشى أن يُفسِّر القرآن برأيه فيُجعل في التفسير إماماً يُبنَى على مذهبه ويُقتفَى طريقه، فربما جاء أحد المتأخرين وفسَّر القرآن برأيه فوقع في الخطأ، ويقول: إمامي في التفسير بالرأي فلان من السَلَف</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4832092"/>
          </a:xfrm>
          <a:prstGeom prst="rect">
            <a:avLst/>
          </a:prstGeom>
          <a:noFill/>
          <a:ln w="9525">
            <a:noFill/>
            <a:miter lim="800000"/>
            <a:headEnd/>
            <a:tailEnd/>
          </a:ln>
          <a:effectLst/>
        </p:spPr>
        <p:txBody>
          <a:bodyPr>
            <a:spAutoFit/>
          </a:bodyPr>
          <a:lstStyle/>
          <a:p>
            <a:r>
              <a:rPr lang="ar-SA" sz="4400" dirty="0" smtClean="0">
                <a:cs typeface="AL-Yadawi 2" pitchFamily="2" charset="-78"/>
              </a:rPr>
              <a:t>ويمكن أن يُقال أيضاً: إن إحجامهم كان مُقيَّداً بما لم يعرفوا وجه الصواب فيه، أما إذا عرفوا وجه الصواب فكانوا لا يتحرَّجون من إبداء ما يظهر لهم ولو بطريق الظن. فهذا أبو بكر رضي الله عنه يقول - وقد سُئل عن الكلالة - : "أقول فيها برأيى فإن كان صواباً فمِن الله، وإن كان غير ذلك فمني ومن الشيطان: الكلالة كذا وكذا”.</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5509200"/>
          </a:xfrm>
          <a:prstGeom prst="rect">
            <a:avLst/>
          </a:prstGeom>
          <a:noFill/>
          <a:ln w="9525">
            <a:noFill/>
            <a:miter lim="800000"/>
            <a:headEnd/>
            <a:tailEnd/>
          </a:ln>
          <a:effectLst/>
        </p:spPr>
        <p:txBody>
          <a:bodyPr>
            <a:spAutoFit/>
          </a:bodyPr>
          <a:lstStyle/>
          <a:p>
            <a:r>
              <a:rPr lang="ar-SA" sz="4400" dirty="0" smtClean="0">
                <a:cs typeface="AL-Yadawi 2" pitchFamily="2" charset="-78"/>
              </a:rPr>
              <a:t>وأما الفريق الثاني - فريق المجوِّزين - فقد استدلوا على ما ذهبوا إليه بما يأتى:</a:t>
            </a:r>
          </a:p>
          <a:p>
            <a:r>
              <a:rPr lang="ar-SA" sz="4400" dirty="0" smtClean="0">
                <a:cs typeface="AL-Yadawi 2" pitchFamily="2" charset="-78"/>
              </a:rPr>
              <a:t> أولاً - بنصوص كثيرة وردت فى كتاب الله تعالى: منها قوله تعالى: {أَفَلاَ يَتَدَبَّرُونَ ٱلْقُرْآنَ أَمْ عَلَىٰ قُلُوبٍ أَقْفَالُهَآ..} وقوله: {كِتَابٌ أَنزَلْنَاهُ إِلَيْكَ مُبَارَكٌ لِّيَدَّبَّرُوۤاْ آيَاتِهِ وَلِيَتَذَكَّرَ أُوْلُواْ ٱلأَلْبَابِ} وقوله: {وَلَوْ رَدُّوهُ إِلَى ٱلرَّسُولِ وَإِلَىٰ أُوْلِي ٱلأَمْرِ مِنْهُمْ لَعَلِمَهُ ٱلَّذِينَ يَسْتَنْبِطُونَهُ مِنْهُمْ}،</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4624"/>
            <a:ext cx="8964613" cy="6863417"/>
          </a:xfrm>
          <a:prstGeom prst="rect">
            <a:avLst/>
          </a:prstGeom>
          <a:noFill/>
          <a:ln w="9525">
            <a:noFill/>
            <a:miter lim="800000"/>
            <a:headEnd/>
            <a:tailEnd/>
          </a:ln>
          <a:effectLst/>
        </p:spPr>
        <p:txBody>
          <a:bodyPr>
            <a:spAutoFit/>
          </a:bodyPr>
          <a:lstStyle/>
          <a:p>
            <a:r>
              <a:rPr lang="ar-SA" sz="4400" dirty="0" smtClean="0">
                <a:cs typeface="AL-Yadawi 2" pitchFamily="2" charset="-78"/>
              </a:rPr>
              <a:t>ووجه الدلالة في هذه الآيات: أنه تعالى حَثَّ في الآيتين الأوليين على تدبر القرآن والاعتبار بآياته، والاتعاظ بعظاته، كما دلّت الآية الأخيرة على أن في القرآن ما يستنبطه أُولوا الألباب باجتهادهم، ويصلون إليه بإعمال عقولهم، وإذا كان الله قد حثَّنا على التدبر، وتعبَّدنا بالنظر في القرآن واستنباط الأحكام منه، فهل يُعقل أن يكون تأويل ما لم يستأثر الله بعلمه محظوراً على العلماء،؟ لو كان ذلك لكنَّا مُلزمين بالاتعاظ والاعتبار بما لا نفهم، ولما توصلنا لشيء من الاستنباط، ولما فُهِم الكثير من كتاب الله تعالى</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4832092"/>
          </a:xfrm>
          <a:prstGeom prst="rect">
            <a:avLst/>
          </a:prstGeom>
          <a:noFill/>
          <a:ln w="9525">
            <a:noFill/>
            <a:miter lim="800000"/>
            <a:headEnd/>
            <a:tailEnd/>
          </a:ln>
          <a:effectLst/>
        </p:spPr>
        <p:txBody>
          <a:bodyPr>
            <a:spAutoFit/>
          </a:bodyPr>
          <a:lstStyle/>
          <a:p>
            <a:r>
              <a:rPr lang="ar-SA" sz="4400" dirty="0" smtClean="0">
                <a:cs typeface="AL-Yadawi 2" pitchFamily="2" charset="-78"/>
              </a:rPr>
              <a:t>ثانياً - قالوا: لو كان التفسير بالرأى غير جائز لما كان الاجتهاد جائزاً، ولتعطل كثير من الأحكام، وهذا باطل بَيَّنُ البطلان، وذلك لأن باب الاجتهاد لا يزال مفتوحاً إلى اليوم أمام أربابه، والمجتهد فى حكم الشرع مأجور، أصاب أو أخطأ، والنبى صلى الله عليه وسلم لم يُفسِّر كل آيات القرآن، ولم يستخرج لنا جميع ما فيه من أحكام.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6186309"/>
          </a:xfrm>
          <a:prstGeom prst="rect">
            <a:avLst/>
          </a:prstGeom>
          <a:noFill/>
          <a:ln w="9525">
            <a:noFill/>
            <a:miter lim="800000"/>
            <a:headEnd/>
            <a:tailEnd/>
          </a:ln>
          <a:effectLst/>
        </p:spPr>
        <p:txBody>
          <a:bodyPr>
            <a:spAutoFit/>
          </a:bodyPr>
          <a:lstStyle/>
          <a:p>
            <a:r>
              <a:rPr lang="ar-SA" sz="4400" dirty="0" smtClean="0">
                <a:cs typeface="AL-Yadawi 2" pitchFamily="2" charset="-78"/>
              </a:rPr>
              <a:t>ثالثاً - استدلوا بما ثبت من أن الصحابة - رضوان الله عليهم - قرأوا </a:t>
            </a:r>
            <a:r>
              <a:rPr lang="ar-SA" sz="4400" dirty="0" smtClean="0">
                <a:cs typeface="AL-Yadawi 2" pitchFamily="2" charset="-78"/>
              </a:rPr>
              <a:t>القرآن </a:t>
            </a:r>
            <a:r>
              <a:rPr lang="ar-SA" sz="4400" dirty="0" smtClean="0">
                <a:cs typeface="AL-Yadawi 2" pitchFamily="2" charset="-78"/>
              </a:rPr>
              <a:t>واختلفوا فى تفسيره على وجوه، ومعلوم أنهم لم يسمعوا كل ما قالوه فى تفسير القرآن من النبى صلى الله عليه وسلم، إذ أنه لم يُبيِّن لهم كل معانى القرآن، بل بَيَّنَ لهم بعض معانيه، وبعضه الآخر توَّصلوا إلى معرفته بعقولهم واجتهادهم، ولو كان القول بالرأى فى القرآن محظوراً لكانت الصحابة قد خالفت ووقعت فيما حرَّم الله، </a:t>
            </a:r>
          </a:p>
          <a:p>
            <a:r>
              <a:rPr lang="ar-SA" sz="4400" dirty="0" smtClean="0">
                <a:cs typeface="AL-Yadawi 2" pitchFamily="2" charset="-78"/>
              </a:rPr>
              <a:t>وهذا محال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6186309"/>
          </a:xfrm>
          <a:prstGeom prst="rect">
            <a:avLst/>
          </a:prstGeom>
          <a:noFill/>
          <a:ln w="9525">
            <a:noFill/>
            <a:miter lim="800000"/>
            <a:headEnd/>
            <a:tailEnd/>
          </a:ln>
          <a:effectLst/>
        </p:spPr>
        <p:txBody>
          <a:bodyPr>
            <a:spAutoFit/>
          </a:bodyPr>
          <a:lstStyle/>
          <a:p>
            <a:r>
              <a:rPr lang="ar-SA" sz="4400" dirty="0" smtClean="0">
                <a:cs typeface="AL-Yadawi 2" pitchFamily="2" charset="-78"/>
              </a:rPr>
              <a:t>رابعاً - قالو: إنَّ النبي صلى الله عليه وسلم دعا لابن عباس رضى الله عنهما، فقال فى دعائه له: "اللَّهم فقهه فى الدين، وعلِّمه التأويل" فلو كان التأويل مقصوراً على السماع والنقل كالتنزيل، لما كان هناك فائدة لتخصيص ابن عباس بهذا الدعاء، فَدَلَّ ذلك على أن التأويل الذى دعا به الرسول صلى الله عليه وسلم لابن عباس أمر آخر وراء النقل والسماع، ذلك هو التفسير بالرأى والاجتهاد، وهذا بيِّن لا إشكال فيه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6186309"/>
          </a:xfrm>
          <a:prstGeom prst="rect">
            <a:avLst/>
          </a:prstGeom>
          <a:noFill/>
          <a:ln w="9525">
            <a:noFill/>
            <a:miter lim="800000"/>
            <a:headEnd/>
            <a:tailEnd/>
          </a:ln>
          <a:effectLst/>
        </p:spPr>
        <p:txBody>
          <a:bodyPr>
            <a:spAutoFit/>
          </a:bodyPr>
          <a:lstStyle/>
          <a:p>
            <a:r>
              <a:rPr lang="ar-SA" sz="4400" dirty="0" smtClean="0">
                <a:solidFill>
                  <a:srgbClr val="CC0000"/>
                </a:solidFill>
                <a:cs typeface="AL-Yadawi 2" pitchFamily="2" charset="-78"/>
              </a:rPr>
              <a:t>حقيقة الخلاف:</a:t>
            </a:r>
            <a:endParaRPr lang="ar-SA" sz="4400" dirty="0" smtClean="0">
              <a:cs typeface="AL-Yadawi 2" pitchFamily="2" charset="-78"/>
            </a:endParaRPr>
          </a:p>
          <a:p>
            <a:r>
              <a:rPr lang="ar-SA" sz="4400" dirty="0" smtClean="0">
                <a:cs typeface="AL-Yadawi 2" pitchFamily="2" charset="-78"/>
              </a:rPr>
              <a:t>يظهر لنا أن الخلاف لفظي لا </a:t>
            </a:r>
            <a:r>
              <a:rPr lang="ar-SA" sz="4400" dirty="0" err="1" smtClean="0">
                <a:cs typeface="AL-Yadawi 2" pitchFamily="2" charset="-78"/>
              </a:rPr>
              <a:t>حقيقي</a:t>
            </a:r>
            <a:r>
              <a:rPr lang="ar-SA" sz="4400" dirty="0" smtClean="0">
                <a:cs typeface="AL-Yadawi 2" pitchFamily="2" charset="-78"/>
              </a:rPr>
              <a:t> ، ولبيان ذلك نقول : الرأي قسمان: قسم جار على موافقة كلام العرب، ومناحيهم في القول، مع موافقة الكتاب والسنة، ومراعاة سائر شروط التفسير، وهذا القسم جائز لا شك فيه، وعليه يُحمل كلام المجيزين للتفسير بالرأى. وقسم غير جار على قوانين العربية، ولا موافق للأدلة الشرعية، ولا مستوف لشرائط التفسير، وهذا هو مورد النهى ومحط الذم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5509200"/>
          </a:xfrm>
          <a:prstGeom prst="rect">
            <a:avLst/>
          </a:prstGeom>
          <a:noFill/>
          <a:ln w="9525">
            <a:noFill/>
            <a:miter lim="800000"/>
            <a:headEnd/>
            <a:tailEnd/>
          </a:ln>
          <a:effectLst/>
        </p:spPr>
        <p:txBody>
          <a:bodyPr>
            <a:spAutoFit/>
          </a:bodyPr>
          <a:lstStyle/>
          <a:p>
            <a:r>
              <a:rPr lang="ar-SA" sz="4400" dirty="0" smtClean="0">
                <a:cs typeface="AL-Yadawi 2" pitchFamily="2" charset="-78"/>
              </a:rPr>
              <a:t>وقد قال ابن تيمية - بعد أن ساق الآثار عمن تحرَّج من السلف من القول فى التفسير - : فهذه الآثار الصحيحة وما شاكلها عن أئمة السلف، محمولة على تحرجهم عن الكلام فى التفسير بما لا علم لهم به، فأما من تكلَّم بما يعلم من ذلك لغة وشرعاً فلا حرج عليه، ولهذا روُى عن هؤلاء وغيرهم أقوال فى التفسير، ولا منافاة، لأنهم تكلِّموا فيما علموه، وسكتوا عما جهلوه، هذا هو الواجب على كل أحد.</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1954575"/>
            <a:ext cx="8964613" cy="2554545"/>
          </a:xfrm>
          <a:prstGeom prst="rect">
            <a:avLst/>
          </a:prstGeom>
          <a:noFill/>
          <a:ln w="9525">
            <a:noFill/>
            <a:miter lim="800000"/>
            <a:headEnd/>
            <a:tailEnd/>
          </a:ln>
          <a:effectLst/>
        </p:spPr>
        <p:txBody>
          <a:bodyPr>
            <a:spAutoFit/>
          </a:bodyPr>
          <a:lstStyle/>
          <a:p>
            <a:r>
              <a:rPr lang="ar-SA" sz="8000" dirty="0" smtClean="0">
                <a:solidFill>
                  <a:srgbClr val="C00000"/>
                </a:solidFill>
                <a:cs typeface="AL-Yadawi 2" pitchFamily="2" charset="-78"/>
              </a:rPr>
              <a:t>الأُمور التي يجب على المفسِّر أن يتجنبها في تفسيره:</a:t>
            </a:r>
            <a:endParaRPr lang="en-US" sz="8000" dirty="0">
              <a:solidFill>
                <a:srgbClr val="C00000"/>
              </a:solidFill>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188640"/>
            <a:ext cx="8964613" cy="6863417"/>
          </a:xfrm>
          <a:prstGeom prst="rect">
            <a:avLst/>
          </a:prstGeom>
          <a:noFill/>
          <a:ln w="9525">
            <a:noFill/>
            <a:miter lim="800000"/>
            <a:headEnd/>
            <a:tailEnd/>
          </a:ln>
          <a:effectLst/>
        </p:spPr>
        <p:txBody>
          <a:bodyPr>
            <a:spAutoFit/>
          </a:bodyPr>
          <a:lstStyle/>
          <a:p>
            <a:r>
              <a:rPr lang="ar-SA" sz="4400" dirty="0" smtClean="0">
                <a:cs typeface="AL-Yadawi 2" pitchFamily="2" charset="-78"/>
              </a:rPr>
              <a:t>هناك أُمور يجب على المفسِّر أن يتجنبها في تفسيره حتى لا يقع في الخطأ ويكون ممن قال في القرآن برأيه الفاسد، وهذه الأمُور هي ما يأتي:</a:t>
            </a:r>
            <a:br>
              <a:rPr lang="ar-SA" sz="4400" dirty="0" smtClean="0">
                <a:cs typeface="AL-Yadawi 2" pitchFamily="2" charset="-78"/>
              </a:rPr>
            </a:br>
            <a:r>
              <a:rPr lang="ar-SA" sz="4400" dirty="0" smtClean="0">
                <a:cs typeface="AL-Yadawi 2" pitchFamily="2" charset="-78"/>
              </a:rPr>
              <a:t>أولاً: التهجم على بيان مراد الله تعالى من كلامه مع الجهالة بقوانين اللغة وأصول الشريعة، وبدون أن يُحَصِّل العلوم التي يجوز معها التفسير.</a:t>
            </a:r>
            <a:br>
              <a:rPr lang="ar-SA" sz="4400" dirty="0" smtClean="0">
                <a:cs typeface="AL-Yadawi 2" pitchFamily="2" charset="-78"/>
              </a:rPr>
            </a:br>
            <a:r>
              <a:rPr lang="ar-SA" sz="4400" dirty="0" smtClean="0">
                <a:cs typeface="AL-Yadawi 2" pitchFamily="2" charset="-78"/>
              </a:rPr>
              <a:t>ثانياً: الخوض فيما استأثر الله بعلمه، وذلك كالمتشابه الذي لا يعلمه إلا الله. فليس للمفسِّر أن يتهجم على الغيب بعد أن جعله الله تعالى سراً من أسراره وحَجَبه عن عباده.</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116632"/>
            <a:ext cx="8964613" cy="6863417"/>
          </a:xfrm>
          <a:prstGeom prst="rect">
            <a:avLst/>
          </a:prstGeom>
          <a:noFill/>
          <a:ln w="9525">
            <a:noFill/>
            <a:miter lim="800000"/>
            <a:headEnd/>
            <a:tailEnd/>
          </a:ln>
          <a:effectLst/>
        </p:spPr>
        <p:txBody>
          <a:bodyPr>
            <a:spAutoFit/>
          </a:bodyPr>
          <a:lstStyle/>
          <a:p>
            <a:r>
              <a:rPr lang="ar-SA" sz="4400" dirty="0" smtClean="0">
                <a:cs typeface="AL-Yadawi 2" pitchFamily="2" charset="-78"/>
              </a:rPr>
              <a:t>ثالثاً: السير مع الهوى والاستحسان، فلا يُفسِّر بهواه ولا يُرَجِّح باستحسانه. </a:t>
            </a:r>
          </a:p>
          <a:p>
            <a:r>
              <a:rPr lang="ar-SA" sz="4400" dirty="0" smtClean="0">
                <a:cs typeface="AL-Yadawi 2" pitchFamily="2" charset="-78"/>
              </a:rPr>
              <a:t>رابعاً: التفسير المقرر للمذهب الفاسد، بأن يجعل المذهب أصلاً والتفسير تابعاً، فيحتال في التأويل حتى يصرفه إلى عقيدته، ويرده إلى مذهبه بأي طريق أمكن، وإن كان غاية في البُعْدِ والغرابة.</a:t>
            </a:r>
            <a:br>
              <a:rPr lang="ar-SA" sz="4400" dirty="0" smtClean="0">
                <a:cs typeface="AL-Yadawi 2" pitchFamily="2" charset="-78"/>
              </a:rPr>
            </a:br>
            <a:r>
              <a:rPr lang="ar-SA" sz="4400" dirty="0" smtClean="0">
                <a:cs typeface="AL-Yadawi 2" pitchFamily="2" charset="-78"/>
              </a:rPr>
              <a:t>خامساً: التفسير مع القطع بأن مراد الله كذا وكذا من غير دليل، وهذا منهي عنه شرعاً، لقوله تعالى في الآية [169] من سورة البقرة: {وَأَن تَقُولُواْ عَلَى ٱللَّهِ مَا لاَ تَعْلَمُونَ}.</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2033553"/>
            <a:ext cx="8964613" cy="1323439"/>
          </a:xfrm>
          <a:prstGeom prst="rect">
            <a:avLst/>
          </a:prstGeom>
          <a:noFill/>
          <a:ln w="9525">
            <a:noFill/>
            <a:miter lim="800000"/>
            <a:headEnd/>
            <a:tailEnd/>
          </a:ln>
          <a:effectLst/>
        </p:spPr>
        <p:txBody>
          <a:bodyPr>
            <a:spAutoFit/>
          </a:bodyPr>
          <a:lstStyle/>
          <a:p>
            <a:r>
              <a:rPr lang="ar-SA" sz="8000" dirty="0" smtClean="0">
                <a:solidFill>
                  <a:srgbClr val="C00000"/>
                </a:solidFill>
                <a:cs typeface="AL-Yadawi 2" pitchFamily="2" charset="-78"/>
              </a:rPr>
              <a:t>منشأ الخطأ في التفسير بالرأي:</a:t>
            </a:r>
            <a:endParaRPr lang="en-US" sz="8000" dirty="0">
              <a:solidFill>
                <a:srgbClr val="C00000"/>
              </a:solidFill>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0" y="0"/>
            <a:ext cx="9144001" cy="6884988"/>
          </a:xfrm>
          <a:prstGeom prst="rect">
            <a:avLst/>
          </a:prstGeom>
          <a:noFill/>
        </p:spPr>
      </p:pic>
      <p:sp>
        <p:nvSpPr>
          <p:cNvPr id="112643" name="Rectangle 3"/>
          <p:cNvSpPr>
            <a:spLocks noChangeArrowheads="1"/>
          </p:cNvSpPr>
          <p:nvPr/>
        </p:nvSpPr>
        <p:spPr bwMode="auto">
          <a:xfrm>
            <a:off x="0" y="476250"/>
            <a:ext cx="8964613" cy="6186309"/>
          </a:xfrm>
          <a:prstGeom prst="rect">
            <a:avLst/>
          </a:prstGeom>
          <a:noFill/>
          <a:ln w="9525">
            <a:noFill/>
            <a:miter lim="800000"/>
            <a:headEnd/>
            <a:tailEnd/>
          </a:ln>
          <a:effectLst/>
        </p:spPr>
        <p:txBody>
          <a:bodyPr>
            <a:spAutoFit/>
          </a:bodyPr>
          <a:lstStyle/>
          <a:p>
            <a:r>
              <a:rPr lang="ar-SA" sz="4400" dirty="0" smtClean="0">
                <a:cs typeface="AL-Yadawi 2" pitchFamily="2" charset="-78"/>
              </a:rPr>
              <a:t>يرجع الخطأ في التفسير بالرأي - غالباً - إلى جهتين </a:t>
            </a:r>
            <a:r>
              <a:rPr lang="ar-SA" sz="4400" dirty="0" smtClean="0">
                <a:cs typeface="AL-Yadawi 2" pitchFamily="2" charset="-78"/>
              </a:rPr>
              <a:t>حدثتا </a:t>
            </a:r>
            <a:r>
              <a:rPr lang="ar-SA" sz="4400" dirty="0" smtClean="0">
                <a:cs typeface="AL-Yadawi 2" pitchFamily="2" charset="-78"/>
              </a:rPr>
              <a:t>بعد تفسير الصحابة والتابعين وتابعيهم بإحسان، فإن الكتب التى يُذكر فيها كلام هؤلاء صرفاً غير ممزوج بغيره، كتفسير عبد الرزاق، وعبد بن حميد، وغيرهما، لا يكاد يوجد فيها شئ من هاتين الجهتين، بخلاف الكتب التى جَدَّت بعد ذلك فإن كثيراً منها، كتفاسير المعتزلة والشيعة، مليئة بأخطاء لا تُغتفر، حملهم على ارتكابهم نُصرة المذهب والدفاع عن العقيدة.</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0" y="0"/>
            <a:ext cx="9144001" cy="6884988"/>
          </a:xfrm>
          <a:prstGeom prst="rect">
            <a:avLst/>
          </a:prstGeom>
          <a:noFill/>
        </p:spPr>
      </p:pic>
      <p:sp>
        <p:nvSpPr>
          <p:cNvPr id="112643" name="Rectangle 3"/>
          <p:cNvSpPr>
            <a:spLocks noChangeArrowheads="1"/>
          </p:cNvSpPr>
          <p:nvPr/>
        </p:nvSpPr>
        <p:spPr bwMode="auto">
          <a:xfrm>
            <a:off x="0" y="476250"/>
            <a:ext cx="8964613" cy="6801862"/>
          </a:xfrm>
          <a:prstGeom prst="rect">
            <a:avLst/>
          </a:prstGeom>
          <a:noFill/>
          <a:ln w="9525">
            <a:noFill/>
            <a:miter lim="800000"/>
            <a:headEnd/>
            <a:tailEnd/>
          </a:ln>
          <a:effectLst/>
        </p:spPr>
        <p:txBody>
          <a:bodyPr>
            <a:spAutoFit/>
          </a:bodyPr>
          <a:lstStyle/>
          <a:p>
            <a:r>
              <a:rPr lang="ar-SA" sz="4400" dirty="0" smtClean="0">
                <a:cs typeface="AL-Yadawi 2" pitchFamily="2" charset="-78"/>
              </a:rPr>
              <a:t>أما هاتان الجهتان اللتان يرجع إليهما الخطأ في الغالب فهما ما يأتي:</a:t>
            </a:r>
            <a:br>
              <a:rPr lang="ar-SA" sz="4400" dirty="0" smtClean="0">
                <a:cs typeface="AL-Yadawi 2" pitchFamily="2" charset="-78"/>
              </a:rPr>
            </a:br>
            <a:r>
              <a:rPr lang="ar-SA" sz="4400" dirty="0" smtClean="0">
                <a:cs typeface="AL-Yadawi 2" pitchFamily="2" charset="-78"/>
              </a:rPr>
              <a:t>الجهة الأولى: أن يعتقد المفسِّر معنى من المعاني، ثم يريد أن يحمل ألفاظ القرآن على ذلك المعنى الذي يعتقده.</a:t>
            </a:r>
            <a:br>
              <a:rPr lang="ar-SA" sz="4400" dirty="0" smtClean="0">
                <a:cs typeface="AL-Yadawi 2" pitchFamily="2" charset="-78"/>
              </a:rPr>
            </a:br>
            <a:r>
              <a:rPr lang="ar-SA" sz="4400" dirty="0" smtClean="0">
                <a:cs typeface="AL-Yadawi 2" pitchFamily="2" charset="-78"/>
              </a:rPr>
              <a:t>الجهة الثانية: أن يفسِّر القرآن بمجرد ما يسوغ أن يريده بكلامه مَنْ كان مِنَ الناطقين بلغة العرب. وذلك بدون نظر إلى المتكلم بالقرآن، والمنزَّل عليه، والمخاطَب </a:t>
            </a:r>
            <a:r>
              <a:rPr lang="ar-SA" sz="4400" dirty="0" err="1" smtClean="0">
                <a:cs typeface="AL-Yadawi 2" pitchFamily="2" charset="-78"/>
              </a:rPr>
              <a:t>به</a:t>
            </a:r>
            <a:r>
              <a:rPr lang="ar-SA" sz="4400" dirty="0" smtClean="0">
                <a:cs typeface="AL-Yadawi 2" pitchFamily="2" charset="-78"/>
              </a:rPr>
              <a:t>.</a:t>
            </a:r>
            <a:br>
              <a:rPr lang="ar-SA" sz="4400" dirty="0" smtClean="0">
                <a:cs typeface="AL-Yadawi 2" pitchFamily="2" charset="-78"/>
              </a:rPr>
            </a:b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4832092"/>
          </a:xfrm>
          <a:prstGeom prst="rect">
            <a:avLst/>
          </a:prstGeom>
          <a:noFill/>
          <a:ln w="9525">
            <a:noFill/>
            <a:miter lim="800000"/>
            <a:headEnd/>
            <a:tailEnd/>
          </a:ln>
          <a:effectLst/>
        </p:spPr>
        <p:txBody>
          <a:bodyPr>
            <a:spAutoFit/>
          </a:bodyPr>
          <a:lstStyle/>
          <a:p>
            <a:r>
              <a:rPr lang="ar-SA" sz="4400" dirty="0" smtClean="0">
                <a:cs typeface="AL-Yadawi 2" pitchFamily="2" charset="-78"/>
              </a:rPr>
              <a:t>فالجهة الأولى: مراعى فيها المعنى الذي يعتقده المفسِّر من غير نظر إلى ما تستحقه ألفاظ القرآن من الدلالة والبيان.</a:t>
            </a:r>
            <a:br>
              <a:rPr lang="ar-SA" sz="4400" dirty="0" smtClean="0">
                <a:cs typeface="AL-Yadawi 2" pitchFamily="2" charset="-78"/>
              </a:rPr>
            </a:br>
            <a:r>
              <a:rPr lang="ar-SA" sz="4400" dirty="0" smtClean="0">
                <a:cs typeface="AL-Yadawi 2" pitchFamily="2" charset="-78"/>
              </a:rPr>
              <a:t>والجهة الثانية: مراعى فيها مجرد اللفظ وما يجوز أن يريد </a:t>
            </a:r>
            <a:r>
              <a:rPr lang="ar-SA" sz="4400" dirty="0" err="1" smtClean="0">
                <a:cs typeface="AL-Yadawi 2" pitchFamily="2" charset="-78"/>
              </a:rPr>
              <a:t>به</a:t>
            </a:r>
            <a:r>
              <a:rPr lang="ar-SA" sz="4400" dirty="0" smtClean="0">
                <a:cs typeface="AL-Yadawi 2" pitchFamily="2" charset="-78"/>
              </a:rPr>
              <a:t> العربي، من غير نظر إلى ما يصلح للمتكلم </a:t>
            </a:r>
            <a:r>
              <a:rPr lang="ar-SA" sz="4400" dirty="0" err="1" smtClean="0">
                <a:cs typeface="AL-Yadawi 2" pitchFamily="2" charset="-78"/>
              </a:rPr>
              <a:t>به</a:t>
            </a:r>
            <a:r>
              <a:rPr lang="ar-SA" sz="4400" dirty="0" smtClean="0">
                <a:cs typeface="AL-Yadawi 2" pitchFamily="2" charset="-78"/>
              </a:rPr>
              <a:t> والمخاطَب، وسياق الكلام.</a:t>
            </a:r>
            <a:br>
              <a:rPr lang="ar-SA" sz="4400" dirty="0" smtClean="0">
                <a:cs typeface="AL-Yadawi 2" pitchFamily="2" charset="-78"/>
              </a:rPr>
            </a:b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1738551"/>
            <a:ext cx="8964613" cy="2554545"/>
          </a:xfrm>
          <a:prstGeom prst="rect">
            <a:avLst/>
          </a:prstGeom>
          <a:noFill/>
          <a:ln w="9525">
            <a:noFill/>
            <a:miter lim="800000"/>
            <a:headEnd/>
            <a:tailEnd/>
          </a:ln>
          <a:effectLst/>
        </p:spPr>
        <p:txBody>
          <a:bodyPr>
            <a:spAutoFit/>
          </a:bodyPr>
          <a:lstStyle/>
          <a:p>
            <a:r>
              <a:rPr lang="ar-SA" sz="8000" dirty="0" smtClean="0">
                <a:solidFill>
                  <a:srgbClr val="C00000"/>
                </a:solidFill>
                <a:cs typeface="AL-Yadawi 2" pitchFamily="2" charset="-78"/>
              </a:rPr>
              <a:t>التعارض بين التفسير المأثور والتفسير بالرأي:</a:t>
            </a:r>
            <a:endParaRPr lang="en-US" sz="8000" dirty="0">
              <a:solidFill>
                <a:srgbClr val="C00000"/>
              </a:solidFill>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764704"/>
            <a:ext cx="8964613" cy="4154984"/>
          </a:xfrm>
          <a:prstGeom prst="rect">
            <a:avLst/>
          </a:prstGeom>
          <a:noFill/>
          <a:ln w="9525">
            <a:noFill/>
            <a:miter lim="800000"/>
            <a:headEnd/>
            <a:tailEnd/>
          </a:ln>
          <a:effectLst/>
        </p:spPr>
        <p:txBody>
          <a:bodyPr>
            <a:spAutoFit/>
          </a:bodyPr>
          <a:lstStyle/>
          <a:p>
            <a:r>
              <a:rPr lang="ar-SA" sz="4400" dirty="0" smtClean="0">
                <a:cs typeface="AL-Yadawi 2" pitchFamily="2" charset="-78"/>
              </a:rPr>
              <a:t>قلنا إن التفسير بالرأي قسمان: قسم مذموم غير مقبول، وقسم ممدوح ومقبول، أما القسم المذموم، فلا يعقل وجود تعارض بينه وبين المأثور، لأنه ساقط من أول الأمر، وخارج عن محيط التفسير بمعناه الصحيح.</a:t>
            </a:r>
            <a:br>
              <a:rPr lang="ar-SA" sz="4400" dirty="0" smtClean="0">
                <a:cs typeface="AL-Yadawi 2" pitchFamily="2" charset="-78"/>
              </a:rPr>
            </a:br>
            <a:r>
              <a:rPr lang="ar-SA" sz="4400" dirty="0" smtClean="0">
                <a:cs typeface="AL-Yadawi 2" pitchFamily="2" charset="-78"/>
              </a:rPr>
              <a:t>وأما التفسير بالرأي المحمود، فهذا هو الذي يعقل التعارض بينه وبين التفسير المأثور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476250"/>
            <a:ext cx="8964613" cy="4832092"/>
          </a:xfrm>
          <a:prstGeom prst="rect">
            <a:avLst/>
          </a:prstGeom>
          <a:noFill/>
          <a:ln w="9525">
            <a:noFill/>
            <a:miter lim="800000"/>
            <a:headEnd/>
            <a:tailEnd/>
          </a:ln>
          <a:effectLst/>
        </p:spPr>
        <p:txBody>
          <a:bodyPr>
            <a:spAutoFit/>
          </a:bodyPr>
          <a:lstStyle/>
          <a:p>
            <a:r>
              <a:rPr lang="ar-SA" sz="4400" dirty="0" smtClean="0">
                <a:cs typeface="AL-Yadawi 2" pitchFamily="2" charset="-78"/>
              </a:rPr>
              <a:t>التعارض بين التفسير العقلي والتفسير المأثور معناه التقابل والتنافي بينهما، وذلك بأن يدل أحدهما على إثبات أمر مثلاً، والآخر يدل على نفيه، بحيث لا يمكن اجتماعهما بحال من الأحوال، فكأن كلاً منهما وقف في عرض الطريق فمنع الآخر من السير فيه. وأما إذا </a:t>
            </a:r>
            <a:r>
              <a:rPr lang="ar-SA" sz="4400" dirty="0" smtClean="0">
                <a:cs typeface="AL-Yadawi 2" pitchFamily="2" charset="-78"/>
              </a:rPr>
              <a:t>وجدت </a:t>
            </a:r>
            <a:r>
              <a:rPr lang="ar-SA" sz="4400" dirty="0" smtClean="0">
                <a:cs typeface="AL-Yadawi 2" pitchFamily="2" charset="-78"/>
              </a:rPr>
              <a:t>المغايرة بينهما بدون منافاة وأمكن الجمع، فلا يُسمى ذلك تعارضاً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1247269"/>
            <a:ext cx="8964613" cy="3477875"/>
          </a:xfrm>
          <a:prstGeom prst="rect">
            <a:avLst/>
          </a:prstGeom>
          <a:noFill/>
          <a:ln w="9525">
            <a:noFill/>
            <a:miter lim="800000"/>
            <a:headEnd/>
            <a:tailEnd/>
          </a:ln>
          <a:effectLst/>
        </p:spPr>
        <p:txBody>
          <a:bodyPr>
            <a:spAutoFit/>
          </a:bodyPr>
          <a:lstStyle/>
          <a:p>
            <a:r>
              <a:rPr lang="ar-SA" sz="4400" dirty="0" smtClean="0">
                <a:cs typeface="AL-Yadawi 2" pitchFamily="2" charset="-78"/>
              </a:rPr>
              <a:t>وذلك كتفسيرهم: {ٱلصِّرَاطَ ٱلْمُسْتَقِيمَ} بالقرآن، وبالإسلام، وبطريق العبودية، وبطاعة الله ورسوله، فهذه المعانى وإن تغايرت غير متنافية ولا متناقضة، لأن طريق الإسلام هو طريق القرآن، وهو طريق العبودية، وهو طاعة الله ورسوله. </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1031245"/>
            <a:ext cx="8964613" cy="3477875"/>
          </a:xfrm>
          <a:prstGeom prst="rect">
            <a:avLst/>
          </a:prstGeom>
          <a:noFill/>
          <a:ln w="9525">
            <a:noFill/>
            <a:miter lim="800000"/>
            <a:headEnd/>
            <a:tailEnd/>
          </a:ln>
          <a:effectLst/>
        </p:spPr>
        <p:txBody>
          <a:bodyPr>
            <a:spAutoFit/>
          </a:bodyPr>
          <a:lstStyle/>
          <a:p>
            <a:r>
              <a:rPr lang="ar-SA" sz="4400" dirty="0" smtClean="0">
                <a:cs typeface="AL-Yadawi 2" pitchFamily="2" charset="-78"/>
              </a:rPr>
              <a:t>وإن الصور العقلية التي يحصل فيها التعارض بين التفسير العقلي والتفسير النقلي هي ما يأتي:</a:t>
            </a:r>
            <a:br>
              <a:rPr lang="ar-SA" sz="4400" dirty="0" smtClean="0">
                <a:cs typeface="AL-Yadawi 2" pitchFamily="2" charset="-78"/>
              </a:rPr>
            </a:br>
            <a:r>
              <a:rPr lang="ar-SA" sz="4400" dirty="0" smtClean="0">
                <a:cs typeface="AL-Yadawi 2" pitchFamily="2" charset="-78"/>
              </a:rPr>
              <a:t>أولاً: أن يكون العقلي قطعياً والنقلي قطعياً كذلك.</a:t>
            </a:r>
            <a:br>
              <a:rPr lang="ar-SA" sz="4400" dirty="0" smtClean="0">
                <a:cs typeface="AL-Yadawi 2" pitchFamily="2" charset="-78"/>
              </a:rPr>
            </a:br>
            <a:r>
              <a:rPr lang="ar-SA" sz="4400" dirty="0" smtClean="0">
                <a:cs typeface="AL-Yadawi 2" pitchFamily="2" charset="-78"/>
              </a:rPr>
              <a:t>ثانياً: أن يكون أحدهما قطعياً والآخر ظنياً.</a:t>
            </a:r>
            <a:br>
              <a:rPr lang="ar-SA" sz="4400" dirty="0" smtClean="0">
                <a:cs typeface="AL-Yadawi 2" pitchFamily="2" charset="-78"/>
              </a:rPr>
            </a:br>
            <a:r>
              <a:rPr lang="ar-SA" sz="4400" dirty="0" smtClean="0">
                <a:cs typeface="AL-Yadawi 2" pitchFamily="2" charset="-78"/>
              </a:rPr>
              <a:t>ثالثاً: أن يكون أحدهما ظنياً والآخر ظنياً كذلك.</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4" cstate="print">
            <a:lum bright="12000"/>
          </a:blip>
          <a:srcRect/>
          <a:stretch>
            <a:fillRect/>
          </a:stretch>
        </p:blipFill>
        <p:spPr bwMode="auto">
          <a:xfrm>
            <a:off x="-1" y="0"/>
            <a:ext cx="9144001" cy="6884988"/>
          </a:xfrm>
          <a:prstGeom prst="rect">
            <a:avLst/>
          </a:prstGeom>
          <a:noFill/>
        </p:spPr>
      </p:pic>
      <p:sp>
        <p:nvSpPr>
          <p:cNvPr id="112643" name="Rectangle 3"/>
          <p:cNvSpPr>
            <a:spLocks noChangeArrowheads="1"/>
          </p:cNvSpPr>
          <p:nvPr/>
        </p:nvSpPr>
        <p:spPr bwMode="auto">
          <a:xfrm>
            <a:off x="0" y="1290240"/>
            <a:ext cx="8964613" cy="4154984"/>
          </a:xfrm>
          <a:prstGeom prst="rect">
            <a:avLst/>
          </a:prstGeom>
          <a:noFill/>
          <a:ln w="9525">
            <a:noFill/>
            <a:miter lim="800000"/>
            <a:headEnd/>
            <a:tailEnd/>
          </a:ln>
          <a:effectLst/>
        </p:spPr>
        <p:txBody>
          <a:bodyPr>
            <a:spAutoFit/>
          </a:bodyPr>
          <a:lstStyle/>
          <a:p>
            <a:r>
              <a:rPr lang="ar-SA" sz="4400" dirty="0" smtClean="0">
                <a:cs typeface="AL-Yadawi 2" pitchFamily="2" charset="-78"/>
              </a:rPr>
              <a:t>أما الصورة الأولى، ففرضية، لأنه لا يعقل تعارض بين قطعي وقطعي، ومن المحال أن يتناقض </a:t>
            </a:r>
            <a:r>
              <a:rPr lang="ar-SA" sz="4400" dirty="0" err="1" smtClean="0">
                <a:cs typeface="AL-Yadawi 2" pitchFamily="2" charset="-78"/>
              </a:rPr>
              <a:t>الشرع</a:t>
            </a:r>
            <a:r>
              <a:rPr lang="ar-SA" sz="4400" dirty="0" smtClean="0">
                <a:cs typeface="AL-Yadawi 2" pitchFamily="2" charset="-78"/>
              </a:rPr>
              <a:t> مع العقل.</a:t>
            </a:r>
            <a:br>
              <a:rPr lang="ar-SA" sz="4400" dirty="0" smtClean="0">
                <a:cs typeface="AL-Yadawi 2" pitchFamily="2" charset="-78"/>
              </a:rPr>
            </a:br>
            <a:r>
              <a:rPr lang="ar-SA" sz="4400" dirty="0" smtClean="0">
                <a:cs typeface="AL-Yadawi 2" pitchFamily="2" charset="-78"/>
              </a:rPr>
              <a:t>وأما الصورة الثانية: فالقطعي منهما مُقَدَّم على الظني إذا تعذَّر الجمع ولم يمكن التوفيق، أخذاً بالأرجح وعملاً بالأقوى.</a:t>
            </a:r>
            <a:endParaRPr lang="en-US" sz="4400" dirty="0">
              <a:cs typeface="AL-Yadawi 2" pitchFamily="2" charset="-78"/>
            </a:endParaRPr>
          </a:p>
        </p:txBody>
      </p:sp>
    </p:spTree>
  </p:cSld>
  <p:clrMapOvr>
    <a:overrideClrMapping bg1="lt1" tx1="dk1" bg2="lt2" tx2="dk2" accent1="accent1" accent2="accent2" accent3="accent3" accent4="accent4" accent5="accent5" accent6="accent6" hlink="hlink" folHlink="folHlink"/>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1" y="0"/>
            <a:ext cx="9144001" cy="6884988"/>
          </a:xfrm>
          <a:prstGeom prst="rect">
            <a:avLst/>
          </a:prstGeom>
          <a:noFill/>
        </p:spPr>
      </p:pic>
      <p:sp>
        <p:nvSpPr>
          <p:cNvPr id="112643" name="Rectangle 3"/>
          <p:cNvSpPr>
            <a:spLocks noChangeArrowheads="1"/>
          </p:cNvSpPr>
          <p:nvPr/>
        </p:nvSpPr>
        <p:spPr bwMode="auto">
          <a:xfrm>
            <a:off x="0" y="404664"/>
            <a:ext cx="8964613" cy="6186309"/>
          </a:xfrm>
          <a:prstGeom prst="rect">
            <a:avLst/>
          </a:prstGeom>
          <a:noFill/>
          <a:ln w="9525">
            <a:noFill/>
            <a:miter lim="800000"/>
            <a:headEnd/>
            <a:tailEnd/>
          </a:ln>
          <a:effectLst/>
        </p:spPr>
        <p:txBody>
          <a:bodyPr>
            <a:spAutoFit/>
          </a:bodyPr>
          <a:lstStyle/>
          <a:p>
            <a:r>
              <a:rPr lang="ar-SA" sz="4400" dirty="0" smtClean="0">
                <a:cs typeface="AL-Yadawi 2" pitchFamily="2" charset="-78"/>
              </a:rPr>
              <a:t>وأما الصورة الثالثة: فإن أمكن الجمع بين العقلي والنقلي، وجب حمل النظم الكريم عليهما. وإن تعذَّر الجمع، قُدِّمَ التفسير المأثور عن النبي صلى الله عليه وسلم إن ثبت من طريق صحيح، وكذا يُقدَّم ما صح عن الصحابة، لأن ما يصح نسبته إلى الصحابة في التفسير، النفس إليه أميل، لاحتمال سماعه من الرسول صلى الله عليه وسلم، ولما امتازوا </a:t>
            </a:r>
            <a:r>
              <a:rPr lang="ar-SA" sz="4400" dirty="0" err="1" smtClean="0">
                <a:cs typeface="AL-Yadawi 2" pitchFamily="2" charset="-78"/>
              </a:rPr>
              <a:t>به</a:t>
            </a:r>
            <a:r>
              <a:rPr lang="ar-SA" sz="4400" dirty="0" smtClean="0">
                <a:cs typeface="AL-Yadawi 2" pitchFamily="2" charset="-78"/>
              </a:rPr>
              <a:t> من الفهم الصحيح والعمل الصالح، ولما اختُصوا </a:t>
            </a:r>
            <a:r>
              <a:rPr lang="ar-SA" sz="4400" dirty="0" err="1" smtClean="0">
                <a:cs typeface="AL-Yadawi 2" pitchFamily="2" charset="-78"/>
              </a:rPr>
              <a:t>به</a:t>
            </a:r>
            <a:r>
              <a:rPr lang="ar-SA" sz="4400" dirty="0" smtClean="0">
                <a:cs typeface="AL-Yadawi 2" pitchFamily="2" charset="-78"/>
              </a:rPr>
              <a:t> من مشاهدة التنزيل.</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148_5535_1065522749"/>
          <p:cNvPicPr>
            <a:picLocks noChangeAspect="1" noChangeArrowheads="1"/>
          </p:cNvPicPr>
          <p:nvPr/>
        </p:nvPicPr>
        <p:blipFill>
          <a:blip r:embed="rId3" cstate="print">
            <a:lum bright="12000"/>
          </a:blip>
          <a:srcRect/>
          <a:stretch>
            <a:fillRect/>
          </a:stretch>
        </p:blipFill>
        <p:spPr bwMode="auto">
          <a:xfrm>
            <a:off x="-36513" y="-26988"/>
            <a:ext cx="9144001" cy="6884988"/>
          </a:xfrm>
          <a:prstGeom prst="rect">
            <a:avLst/>
          </a:prstGeom>
          <a:noFill/>
        </p:spPr>
      </p:pic>
      <p:sp>
        <p:nvSpPr>
          <p:cNvPr id="112643" name="Rectangle 3"/>
          <p:cNvSpPr>
            <a:spLocks noChangeArrowheads="1"/>
          </p:cNvSpPr>
          <p:nvPr/>
        </p:nvSpPr>
        <p:spPr bwMode="auto">
          <a:xfrm>
            <a:off x="0" y="93975"/>
            <a:ext cx="8964613" cy="6863417"/>
          </a:xfrm>
          <a:prstGeom prst="rect">
            <a:avLst/>
          </a:prstGeom>
          <a:noFill/>
          <a:ln w="9525">
            <a:noFill/>
            <a:miter lim="800000"/>
            <a:headEnd/>
            <a:tailEnd/>
          </a:ln>
          <a:effectLst/>
        </p:spPr>
        <p:txBody>
          <a:bodyPr>
            <a:spAutoFit/>
          </a:bodyPr>
          <a:lstStyle/>
          <a:p>
            <a:r>
              <a:rPr lang="ar-SA" sz="4400" dirty="0" smtClean="0">
                <a:cs typeface="AL-Yadawi 2" pitchFamily="2" charset="-78"/>
              </a:rPr>
              <a:t>وأما ما يؤثر عن التابعين ففيه التفصيل، وذلك إما أن يكون التابعي معروفاً بالأخذ عن أهل الكتاب أو لا، فإن عُرِف بالأخذ عن أهل الكتاب قدم التفسير العقلي. وإن لم يُعرف بالأخذ عن أهل الكتاب وتعارض ما جاء عنه مع التفسير العقلي - كما هو الفرض - فحينئذ نلجأ إلى الترجيح، فإن تأيَّد أحدهما بسمع أو استدلال رجحناه على الآخر، وإن اشتبهت القرائن، وتعارضت الأدلة والشواهد، توقفنا فى الأمر، فنؤمن بمراد الله تعالى، ولا نتهجم على تعيينه، وينزل ذلك منزلة المجمل قبل تفصيله، والمتشابه قبل تبيينه.</a:t>
            </a:r>
            <a:endParaRPr lang="en-US" sz="4400" dirty="0">
              <a:cs typeface="AL-Yadawi 2"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2643"/>
                                        </p:tgtEl>
                                        <p:attrNameLst>
                                          <p:attrName>style.visibility</p:attrName>
                                        </p:attrNameLst>
                                      </p:cBhvr>
                                      <p:to>
                                        <p:strVal val="visible"/>
                                      </p:to>
                                    </p:set>
                                    <p:anim calcmode="lin" valueType="num">
                                      <p:cBhvr>
                                        <p:cTn id="7" dur="1000" fill="hold"/>
                                        <p:tgtEl>
                                          <p:spTgt spid="112643"/>
                                        </p:tgtEl>
                                        <p:attrNameLst>
                                          <p:attrName>ppt_x</p:attrName>
                                        </p:attrNameLst>
                                      </p:cBhvr>
                                      <p:tavLst>
                                        <p:tav tm="0">
                                          <p:val>
                                            <p:strVal val="#ppt_x-.2"/>
                                          </p:val>
                                        </p:tav>
                                        <p:tav tm="100000">
                                          <p:val>
                                            <p:strVal val="#ppt_x"/>
                                          </p:val>
                                        </p:tav>
                                      </p:tavLst>
                                    </p:anim>
                                    <p:anim calcmode="lin" valueType="num">
                                      <p:cBhvr>
                                        <p:cTn id="8" dur="1000" fill="hold"/>
                                        <p:tgtEl>
                                          <p:spTgt spid="11264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663</TotalTime>
  <Words>2029</Words>
  <Application>Microsoft Office PowerPoint</Application>
  <PresentationFormat>عرض على الشاشة (3:4)‏</PresentationFormat>
  <Paragraphs>88</Paragraphs>
  <Slides>40</Slides>
  <Notes>40</Notes>
  <HiddenSlides>0</HiddenSlides>
  <MMClips>0</MMClips>
  <ScaleCrop>false</ScaleCrop>
  <HeadingPairs>
    <vt:vector size="4" baseType="variant">
      <vt:variant>
        <vt:lpstr>سمة</vt:lpstr>
      </vt:variant>
      <vt:variant>
        <vt:i4>1</vt:i4>
      </vt:variant>
      <vt:variant>
        <vt:lpstr>عناوين الشرائح</vt:lpstr>
      </vt:variant>
      <vt:variant>
        <vt:i4>40</vt:i4>
      </vt:variant>
    </vt:vector>
  </HeadingPairs>
  <TitlesOfParts>
    <vt:vector size="41"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Dell</cp:lastModifiedBy>
  <cp:revision>139</cp:revision>
  <dcterms:created xsi:type="dcterms:W3CDTF">2006-04-24T19:20:17Z</dcterms:created>
  <dcterms:modified xsi:type="dcterms:W3CDTF">2011-05-03T18:32:15Z</dcterms:modified>
</cp:coreProperties>
</file>