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81" r:id="rId4"/>
    <p:sldId id="280" r:id="rId5"/>
    <p:sldId id="279" r:id="rId6"/>
    <p:sldId id="278" r:id="rId7"/>
    <p:sldId id="277" r:id="rId8"/>
    <p:sldId id="276" r:id="rId9"/>
    <p:sldId id="275" r:id="rId10"/>
    <p:sldId id="274" r:id="rId11"/>
    <p:sldId id="273" r:id="rId12"/>
    <p:sldId id="272" r:id="rId13"/>
    <p:sldId id="271" r:id="rId14"/>
    <p:sldId id="270" r:id="rId15"/>
    <p:sldId id="268" r:id="rId16"/>
    <p:sldId id="269" r:id="rId17"/>
    <p:sldId id="267" r:id="rId18"/>
    <p:sldId id="264" r:id="rId19"/>
    <p:sldId id="266" r:id="rId20"/>
    <p:sldId id="265" r:id="rId21"/>
    <p:sldId id="261" r:id="rId22"/>
    <p:sldId id="263" r:id="rId23"/>
    <p:sldId id="262" r:id="rId24"/>
    <p:sldId id="259" r:id="rId25"/>
    <p:sldId id="260" r:id="rId26"/>
    <p:sldId id="282" r:id="rId27"/>
    <p:sldId id="283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7D7FE-B326-4ADD-AFA9-AFBF35E617ED}" type="datetimeFigureOut">
              <a:rPr lang="ar-SA" smtClean="0"/>
              <a:pPr/>
              <a:t>17/05/1433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456" y="0"/>
            <a:ext cx="6286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المحاضرة : التاسعة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643042" y="3105835"/>
            <a:ext cx="57864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الخصائص الفنية للرؤية الفنية</a:t>
            </a:r>
          </a:p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(ب) الرؤية الرومانتيكية 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785926"/>
            <a:ext cx="864399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     </a:t>
            </a:r>
            <a:r>
              <a:rPr lang="ar-SA" sz="3200" b="1" dirty="0" smtClean="0">
                <a:solidFill>
                  <a:schemeClr val="bg1"/>
                </a:solidFill>
              </a:rPr>
              <a:t>يتفق منهج الروية الرومانتيكية للواقع مع منهج الرؤية الكلاسيكية في عدم دخول الفنان في علاقة جدلية مع موضوعه , أي عدم الالتحام </a:t>
            </a:r>
            <a:r>
              <a:rPr lang="ar-SA" sz="3200" b="1" dirty="0" err="1" smtClean="0">
                <a:solidFill>
                  <a:schemeClr val="bg1"/>
                </a:solidFill>
              </a:rPr>
              <a:t>به</a:t>
            </a:r>
            <a:r>
              <a:rPr lang="ar-SA" sz="3200" b="1" dirty="0" smtClean="0">
                <a:solidFill>
                  <a:schemeClr val="bg1"/>
                </a:solidFill>
              </a:rPr>
              <a:t> . والتفاعل معه , واستكشاف أبعاده المختلفة  من خلال هذا التفاعل , ثم تملكه آخر الأمر , وتختلف عنه وذلك أن منهج الرؤية الرومانتيكية </a:t>
            </a:r>
            <a:r>
              <a:rPr lang="ar-SA" sz="3200" b="1" dirty="0" err="1" smtClean="0">
                <a:solidFill>
                  <a:schemeClr val="bg1"/>
                </a:solidFill>
              </a:rPr>
              <a:t>لايسجل</a:t>
            </a:r>
            <a:r>
              <a:rPr lang="ar-SA" sz="3200" b="1" dirty="0" smtClean="0">
                <a:solidFill>
                  <a:schemeClr val="bg1"/>
                </a:solidFill>
              </a:rPr>
              <a:t> الظاهر كما يعلن عن نفسه ومن أقرب الطرق  , بل يضع له بديلا , وهذا البديل إما أن يكون تصورا مثاليا أو تصورا خياليا أو هما معا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2000240"/>
            <a:ext cx="84296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chemeClr val="bg1"/>
                </a:solidFill>
              </a:rPr>
              <a:t>    تقوم الرؤية الرومانتيكية على رفض الواقع مسبقا , أي إنها تقوم على رفض الواقع , والشاعر فيها لا يعايش التجربة الجدلية مع موضوعه , لذلك تتجه الذات إلى نفسها  , وتستنبت موضوعها , وتنتج شعرا يشكل رؤية رومانتيكية , تكون الذات فيا موضوعا , يشكل بديلا للموضوع الواقعي , وهذا هو جوهر الخلاف بين الرؤية الرومانتيكية والرؤية الكلاسيكية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00034" y="1857364"/>
            <a:ext cx="807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</a:rPr>
              <a:t>    وفي الشعر اليمني قدر كبير من الشعر </a:t>
            </a:r>
            <a:r>
              <a:rPr lang="ar-SA" sz="3600" b="1" dirty="0" err="1" smtClean="0">
                <a:solidFill>
                  <a:schemeClr val="bg1"/>
                </a:solidFill>
              </a:rPr>
              <a:t>الرومانتيكي</a:t>
            </a:r>
            <a:r>
              <a:rPr lang="ar-SA" sz="3600" b="1" dirty="0" smtClean="0">
                <a:solidFill>
                  <a:schemeClr val="bg1"/>
                </a:solidFill>
              </a:rPr>
              <a:t> , وتتمثل الرؤية الرومانتيكية فيه في ألوان متعددة ؛ تتمثل في قصائد وطنية , وتتمثل في قصائد الحب , وقصائد الغربة  والضياع في المدينة , والوحدة والخيبة والانهزام 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928802"/>
            <a:ext cx="87154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    قيل إن فئة المناضلين الأحرار الأوائل كانوا مثاليين في رؤيتهم لواقع البلاد ومستقبلها , أي أنهم كانوا لا يصدرون عن إدراك عميق للأشياء , بل عن تصورات براقة جعلوها بديلا منه , لذلك وقفت بهم تلك المثالية عند حدود ضيقة من التصور 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857364"/>
            <a:ext cx="85011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>
                <a:solidFill>
                  <a:schemeClr val="bg1"/>
                </a:solidFill>
              </a:rPr>
              <a:t>         هذه النظرة المثالية الضيقة هي رؤية رومانتيكية للواقع , ولكنها في بحثها عن المثال  قد تتطور في السلوك العملي إلى حركة إرهاص ثوري , تأخذ على عاتقها  مهمة الإطاحة بالواقع الموضوعي من جذوره تمهيدا لحلول النموذج المثالي محله.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857364"/>
            <a:ext cx="84296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>
                <a:solidFill>
                  <a:schemeClr val="bg1"/>
                </a:solidFill>
              </a:rPr>
              <a:t>         إن القصائد الوطنية التي قالها الشعراء اليمنيون لهدم صورة الواقع السياسي للبلاد في فترة الخمسينات وأوائل الستينات , هي  قصائد رومانتيكية مثالية ذات نزعة ثورية 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2000240"/>
            <a:ext cx="850112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>
                <a:solidFill>
                  <a:schemeClr val="bg1"/>
                </a:solidFill>
              </a:rPr>
              <a:t>       </a:t>
            </a:r>
            <a:r>
              <a:rPr lang="ar-SA" sz="4000" b="1" dirty="0" smtClean="0">
                <a:solidFill>
                  <a:schemeClr val="bg1"/>
                </a:solidFill>
              </a:rPr>
              <a:t>إن الثورات حين تقوم , تكون قد عرفت البديل الذي تريد أن تحله مكان الواقع , ولكنه يظل بديلا مثاليا إلى أن تتحدد ملامحه الواقعية من خلال الممارسة العملية . فالقصائد التي قالها الشعراء في استقبال الثورة في شهورها الأولى كانت تتغنى بالثورة بوصفها تحقيقا للمثال </a:t>
            </a:r>
            <a:r>
              <a:rPr lang="ar-SA" sz="4000" b="1" dirty="0" err="1" smtClean="0">
                <a:solidFill>
                  <a:schemeClr val="bg1"/>
                </a:solidFill>
              </a:rPr>
              <a:t>الرومانتيكي</a:t>
            </a:r>
            <a:r>
              <a:rPr lang="ar-SA" sz="4000" b="1" dirty="0" smtClean="0">
                <a:solidFill>
                  <a:schemeClr val="bg1"/>
                </a:solidFill>
              </a:rPr>
              <a:t> الذي حلم </a:t>
            </a:r>
            <a:r>
              <a:rPr lang="ar-SA" sz="4000" b="1" dirty="0" err="1" smtClean="0">
                <a:solidFill>
                  <a:schemeClr val="bg1"/>
                </a:solidFill>
              </a:rPr>
              <a:t>به</a:t>
            </a:r>
            <a:r>
              <a:rPr lang="ar-SA" sz="4000" b="1" dirty="0" smtClean="0">
                <a:solidFill>
                  <a:schemeClr val="bg1"/>
                </a:solidFill>
              </a:rPr>
              <a:t> أكثر من عشرين عاما.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928802"/>
            <a:ext cx="864399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   </a:t>
            </a:r>
            <a:r>
              <a:rPr lang="ar-SA" sz="3600" b="1" dirty="0" smtClean="0">
                <a:solidFill>
                  <a:schemeClr val="bg1"/>
                </a:solidFill>
              </a:rPr>
              <a:t>قال الشاعر عبد الله </a:t>
            </a:r>
            <a:r>
              <a:rPr lang="ar-SA" sz="3600" b="1" dirty="0" err="1" smtClean="0">
                <a:solidFill>
                  <a:schemeClr val="bg1"/>
                </a:solidFill>
              </a:rPr>
              <a:t>البردوني</a:t>
            </a:r>
            <a:r>
              <a:rPr lang="ar-SA" sz="3600" b="1" dirty="0" smtClean="0">
                <a:solidFill>
                  <a:schemeClr val="bg1"/>
                </a:solidFill>
              </a:rPr>
              <a:t> فور قيام الثورة , وهي قصيدة ” ذات يوم ” لكي يتضح لنا المعنى الذي </a:t>
            </a:r>
            <a:r>
              <a:rPr lang="ar-SA" sz="3600" b="1" dirty="0" err="1" smtClean="0">
                <a:solidFill>
                  <a:schemeClr val="bg1"/>
                </a:solidFill>
              </a:rPr>
              <a:t>بسطناه</a:t>
            </a:r>
            <a:r>
              <a:rPr lang="ar-SA" sz="3600" b="1" dirty="0" smtClean="0">
                <a:solidFill>
                  <a:schemeClr val="bg1"/>
                </a:solidFill>
              </a:rPr>
              <a:t> . تقول القصيدة :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أفقنا على فجر يوم صبي      فيا </a:t>
            </a:r>
            <a:r>
              <a:rPr lang="ar-SA" sz="3600" b="1" dirty="0" err="1" smtClean="0">
                <a:solidFill>
                  <a:schemeClr val="bg1"/>
                </a:solidFill>
              </a:rPr>
              <a:t>ضحوات</a:t>
            </a:r>
            <a:r>
              <a:rPr lang="ar-SA" sz="3600" b="1" dirty="0" smtClean="0">
                <a:solidFill>
                  <a:schemeClr val="bg1"/>
                </a:solidFill>
              </a:rPr>
              <a:t> المنى أطربي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أتدرين </a:t>
            </a:r>
            <a:r>
              <a:rPr lang="ar-SA" sz="3600" b="1" dirty="0" err="1" smtClean="0">
                <a:solidFill>
                  <a:schemeClr val="bg1"/>
                </a:solidFill>
              </a:rPr>
              <a:t>ياشمس</a:t>
            </a:r>
            <a:r>
              <a:rPr lang="ar-SA" sz="3600" b="1" dirty="0" smtClean="0">
                <a:solidFill>
                  <a:schemeClr val="bg1"/>
                </a:solidFill>
              </a:rPr>
              <a:t> ماذا جرى؟    سلبنا الدجى فجرنا </a:t>
            </a:r>
            <a:r>
              <a:rPr lang="ar-SA" sz="3600" b="1" dirty="0" err="1" smtClean="0">
                <a:solidFill>
                  <a:schemeClr val="bg1"/>
                </a:solidFill>
              </a:rPr>
              <a:t>المختبي</a:t>
            </a:r>
            <a:endParaRPr lang="ar-SA" sz="3600" b="1" dirty="0" smtClean="0">
              <a:solidFill>
                <a:schemeClr val="bg1"/>
              </a:solidFill>
            </a:endParaRPr>
          </a:p>
          <a:p>
            <a:r>
              <a:rPr lang="ar-SA" sz="3600" b="1" dirty="0" smtClean="0">
                <a:solidFill>
                  <a:schemeClr val="bg1"/>
                </a:solidFill>
              </a:rPr>
              <a:t>وكان النعاس على مقلتيك     يوسوس كالطائر الأزغب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أتدرين أنا سبقنا الربيع       نبشر بالموسم الطيب؟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وماذا؟ سؤالك على حاجبيك  </a:t>
            </a:r>
            <a:r>
              <a:rPr lang="ar-SA" sz="3600" b="1" dirty="0" err="1" smtClean="0">
                <a:solidFill>
                  <a:schemeClr val="bg1"/>
                </a:solidFill>
              </a:rPr>
              <a:t>تزنبق</a:t>
            </a:r>
            <a:r>
              <a:rPr lang="ar-SA" sz="3600" b="1" dirty="0" smtClean="0">
                <a:solidFill>
                  <a:schemeClr val="bg1"/>
                </a:solidFill>
              </a:rPr>
              <a:t> في همسك المذهب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928802"/>
            <a:ext cx="86439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وسرنا حشودا تطير الدروب   بأفواج ميلادها الأنجب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وشعبا يدوي هي المعجزات     مهودي وسيف المثنى أبي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غربت زمانا غروب النهار      وعدت يقود الضحى موكبي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أضأنا المدى قبل أن نستشف رؤى الفجر , أخيلة الكوكب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فولى زمان كعرض البغي      وأشرق عهد كقلب النبي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طلعنا ندلي الضحى ذات يوم    ونهتف </a:t>
            </a:r>
            <a:r>
              <a:rPr lang="ar-SA" sz="3600" b="1" dirty="0" err="1" smtClean="0">
                <a:solidFill>
                  <a:schemeClr val="bg1"/>
                </a:solidFill>
              </a:rPr>
              <a:t>ياشمس</a:t>
            </a:r>
            <a:r>
              <a:rPr lang="ar-SA" sz="3600" b="1" dirty="0" smtClean="0">
                <a:solidFill>
                  <a:schemeClr val="bg1"/>
                </a:solidFill>
              </a:rPr>
              <a:t> لا تغربي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928802"/>
            <a:ext cx="87868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يتحدث الشاعر عن الثورة بوصفها طريقا إلى تحقيق الثورة المثالية التي طالما حلم بها الشاعر , وقد عبر </a:t>
            </a:r>
            <a:r>
              <a:rPr lang="ar-SA" sz="3600" b="1" dirty="0" err="1" smtClean="0">
                <a:solidFill>
                  <a:schemeClr val="bg1"/>
                </a:solidFill>
              </a:rPr>
              <a:t>ت</a:t>
            </a:r>
            <a:r>
              <a:rPr lang="ar-SA" sz="3600" b="1" dirty="0" smtClean="0">
                <a:solidFill>
                  <a:schemeClr val="bg1"/>
                </a:solidFill>
              </a:rPr>
              <a:t> القصيدة عن ذلك بصور مختلفة , ولكنها تتفق جميعا في أن واقعا جديدا مشرقا قد حل محل واقع قديم مظلم بغيض.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وتتفجر كلمات الشاعر بالبهجة لتحقق ما حلم </a:t>
            </a:r>
            <a:r>
              <a:rPr lang="ar-SA" sz="3600" b="1" dirty="0" err="1" smtClean="0">
                <a:solidFill>
                  <a:schemeClr val="bg1"/>
                </a:solidFill>
              </a:rPr>
              <a:t>به</a:t>
            </a:r>
            <a:r>
              <a:rPr lang="ar-SA" sz="3600" b="1" dirty="0" smtClean="0">
                <a:solidFill>
                  <a:schemeClr val="bg1"/>
                </a:solidFill>
              </a:rPr>
              <a:t>  وكان قبلا صورة مثالية رومانتيكية 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928802"/>
            <a:ext cx="85725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    وتتمثل الرؤية الرومانتيكية في جوانب مختلفة من تجربة الشاعر الحياتية , ولعل تجربة الحب في حياة الشاعر , تشكل جانبا له وزنه من مجموع تجارب حياته.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لقد عبر الشاعر اليمني عن تجربة الحب بوصفها متخيلة, </a:t>
            </a:r>
            <a:r>
              <a:rPr lang="ar-SA" sz="3200" b="1" smtClean="0">
                <a:solidFill>
                  <a:schemeClr val="bg1"/>
                </a:solidFill>
              </a:rPr>
              <a:t>فصور </a:t>
            </a:r>
            <a:r>
              <a:rPr lang="ar-SA" sz="3200" b="1" smtClean="0">
                <a:solidFill>
                  <a:schemeClr val="bg1"/>
                </a:solidFill>
              </a:rPr>
              <a:t>المرأة </a:t>
            </a:r>
            <a:r>
              <a:rPr lang="ar-SA" sz="3200" b="1" dirty="0" smtClean="0">
                <a:solidFill>
                  <a:schemeClr val="bg1"/>
                </a:solidFill>
              </a:rPr>
              <a:t>مثالا , وصورها في الصورة النقيض  المرأة المبتذلة  , وفي كلتا الصورتين يكشف الشاعر عن رؤية رومانتيكية لم تتعامل مع الواقع , ولم تتفاعل معه لأنها لم تعرف هذا الواقع , ولكنها وضعت بديلا خياليا وتعاملت معه.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857364"/>
            <a:ext cx="871543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نقف عند الأبيات الآتية للشاعر عبد الرحمن بن محمد القاضي , عندما عرف الحب :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   فالحب فردوس حسن     من الرؤى المعسولة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   ورقة   في    شموخ     وذلة    في    بطولة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  في     ظله     ورؤاه     يلقى  الخليل    خليله 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فالحب رؤى علوية حلوة خيالية لا تجربة إنسانية حية بين رجل وامرأة , ومن خلال هذه الرؤى يتحقق اللقاء بين الرجل والمرأة, فالرؤية الخيالية تحل محل التجربة الواقعية الحية 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857364"/>
            <a:ext cx="871543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وقد عبر الشاعر </a:t>
            </a:r>
            <a:r>
              <a:rPr lang="ar-SA" sz="3600" b="1" dirty="0" err="1" smtClean="0">
                <a:solidFill>
                  <a:schemeClr val="bg1"/>
                </a:solidFill>
              </a:rPr>
              <a:t>البردوني</a:t>
            </a:r>
            <a:r>
              <a:rPr lang="ar-SA" sz="3600" b="1" dirty="0" smtClean="0">
                <a:solidFill>
                  <a:schemeClr val="bg1"/>
                </a:solidFill>
              </a:rPr>
              <a:t> عن هذه الرؤية المتخيلة حين قال :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  حبنا شاعر على     ربوة الخلد يحلم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يجسم الشاعر معنى الحب , وفي هذا التجسيد  تتبدى كل مقومات الرؤية الرومانتيكية </a:t>
            </a:r>
            <a:r>
              <a:rPr lang="ar-SA" sz="3600" b="1" smtClean="0">
                <a:solidFill>
                  <a:schemeClr val="bg1"/>
                </a:solidFill>
              </a:rPr>
              <a:t>لتجربة الحب .</a:t>
            </a:r>
            <a:endParaRPr lang="ar-SA" sz="3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64399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ولنقف الآن عند المقطوعة الآتية ” </a:t>
            </a:r>
            <a:r>
              <a:rPr lang="ar-SA" sz="3200" b="1" dirty="0" err="1" smtClean="0">
                <a:solidFill>
                  <a:schemeClr val="bg1"/>
                </a:solidFill>
              </a:rPr>
              <a:t>للبردوني</a:t>
            </a:r>
            <a:r>
              <a:rPr lang="ar-SA" sz="3200" b="1" dirty="0" smtClean="0">
                <a:solidFill>
                  <a:schemeClr val="bg1"/>
                </a:solidFill>
              </a:rPr>
              <a:t> ” وهي بعنوان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” نجوى“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أناجيك </a:t>
            </a:r>
            <a:r>
              <a:rPr lang="ar-SA" sz="3200" b="1" dirty="0" err="1" smtClean="0">
                <a:solidFill>
                  <a:schemeClr val="bg1"/>
                </a:solidFill>
              </a:rPr>
              <a:t>ياأخت</a:t>
            </a:r>
            <a:r>
              <a:rPr lang="ar-SA" sz="3200" b="1" dirty="0" smtClean="0">
                <a:solidFill>
                  <a:schemeClr val="bg1"/>
                </a:solidFill>
              </a:rPr>
              <a:t> روحي كما       يناجي الغريب خيال الحمى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وأهفو إليك مع الأمنيات        كما يرتمي الفكر نحو </a:t>
            </a:r>
            <a:r>
              <a:rPr lang="ar-SA" sz="3200" b="1" dirty="0" err="1" smtClean="0">
                <a:solidFill>
                  <a:schemeClr val="bg1"/>
                </a:solidFill>
              </a:rPr>
              <a:t>السما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</a:t>
            </a:r>
            <a:r>
              <a:rPr lang="ar-SA" sz="3200" b="1" dirty="0" err="1" smtClean="0">
                <a:solidFill>
                  <a:schemeClr val="bg1"/>
                </a:solidFill>
              </a:rPr>
              <a:t>وأظما</a:t>
            </a:r>
            <a:r>
              <a:rPr lang="ar-SA" sz="3200" b="1" dirty="0" smtClean="0">
                <a:solidFill>
                  <a:schemeClr val="bg1"/>
                </a:solidFill>
              </a:rPr>
              <a:t> إليك فتروي المنى       خيالي , ويزداد روحي </a:t>
            </a:r>
            <a:r>
              <a:rPr lang="ar-SA" sz="3200" b="1" dirty="0" err="1" smtClean="0">
                <a:solidFill>
                  <a:schemeClr val="bg1"/>
                </a:solidFill>
              </a:rPr>
              <a:t>ظما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وأبكي ويبكي خيالي معي       نشيدا </a:t>
            </a:r>
            <a:r>
              <a:rPr lang="ar-SA" sz="3200" b="1" dirty="0" err="1" smtClean="0">
                <a:solidFill>
                  <a:schemeClr val="bg1"/>
                </a:solidFill>
              </a:rPr>
              <a:t>يباكي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الدجا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الأبكما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أيا قلب كم ذبت في حبها        لحونا مضرجة </a:t>
            </a:r>
            <a:r>
              <a:rPr lang="ar-SA" sz="3200" b="1" dirty="0" err="1" smtClean="0">
                <a:solidFill>
                  <a:schemeClr val="bg1"/>
                </a:solidFill>
              </a:rPr>
              <a:t>بالدما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وكم هزني طيفها في الدجى    وكم هز </a:t>
            </a:r>
            <a:r>
              <a:rPr lang="ar-SA" sz="3200" b="1" dirty="0" err="1" smtClean="0">
                <a:solidFill>
                  <a:schemeClr val="bg1"/>
                </a:solidFill>
              </a:rPr>
              <a:t>قيتاري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الملهما</a:t>
            </a:r>
            <a:endParaRPr lang="ar-SA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428596" y="1928802"/>
            <a:ext cx="85010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وكم ساجلتني خيالاتها          كما ساجل المغرم </a:t>
            </a:r>
            <a:r>
              <a:rPr lang="ar-SA" sz="3200" b="1" dirty="0" err="1" smtClean="0">
                <a:solidFill>
                  <a:schemeClr val="bg1"/>
                </a:solidFill>
              </a:rPr>
              <a:t>المغرما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فما عطفت قلبها رحمة     ولا فكرت – آخ – أن ترحما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يتحدث الشاعر إلى </a:t>
            </a:r>
            <a:r>
              <a:rPr lang="ar-SA" sz="3200" b="1" dirty="0" err="1" smtClean="0">
                <a:solidFill>
                  <a:schemeClr val="bg1"/>
                </a:solidFill>
              </a:rPr>
              <a:t>محبوبته</a:t>
            </a:r>
            <a:r>
              <a:rPr lang="ar-SA" sz="3200" b="1" dirty="0" smtClean="0">
                <a:solidFill>
                  <a:schemeClr val="bg1"/>
                </a:solidFill>
              </a:rPr>
              <a:t> التي لا يراها , لذا فهو يناجي طيفها في صورة مثالية لا تنتمي إلى الأرض بل إلى السماء ولا يتحدث إليها , ولقاء الطيف يعني التحليق بأجنحة الخيال التي بدت واهنة , أخفقت في تحقيق أمانيه كلها , لذلك عاد من رحلة الخيال خائبا معذب الروح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لقد خيل له  أن الطيف قد زاره مرارا , فناجاه وبادله حبا بحب .</a:t>
            </a:r>
          </a:p>
          <a:p>
            <a:endParaRPr lang="ar-SA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857364"/>
            <a:ext cx="8572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</a:rPr>
              <a:t>يتحدث الشاعر عن رؤيته الخيالية لمحبوب وهمي , يتصوره ساميا بعيد المنال حتى في الخيال , هذا يعني أن الشاعر لا يحدثنا عن تجربة حب حقيقية , تفاعل معها أي ( موضوعه).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ونماذج تجارب الحب المتخيلة المبتذلة نلقاها في كثير من الشعر اليمني بشكل يلفت النظر , ومردها إلى غلبة ظاهرة التدين على المجتمع اليمني 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857364"/>
            <a:ext cx="85011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نماذج تمثل الاتجاه </a:t>
            </a:r>
            <a:r>
              <a:rPr lang="ar-SA" sz="3200" b="1" dirty="0" err="1" smtClean="0">
                <a:solidFill>
                  <a:schemeClr val="bg1"/>
                </a:solidFill>
              </a:rPr>
              <a:t>الرومانتيكي</a:t>
            </a:r>
            <a:r>
              <a:rPr lang="ar-SA" sz="3200" b="1" dirty="0" smtClean="0">
                <a:solidFill>
                  <a:schemeClr val="bg1"/>
                </a:solidFill>
              </a:rPr>
              <a:t> (أو ملامح الرؤية الرومانتيكية)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ملاحظة : هذه النماذج تتشابه إلى درجة التطابق.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يقول الشاعر لطفي جعفر أمان المسماة ” خلسة “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     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خلسة تحت ستار الليل حيران الظنون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أتقي الأشباح في الحي وأخشاها عيون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فانبرت </a:t>
            </a:r>
            <a:r>
              <a:rPr lang="ar-SA" sz="3200" b="1" dirty="0" err="1" smtClean="0">
                <a:solidFill>
                  <a:schemeClr val="bg1"/>
                </a:solidFill>
              </a:rPr>
              <a:t>بي</a:t>
            </a:r>
            <a:r>
              <a:rPr lang="ar-SA" sz="3200" b="1" dirty="0" smtClean="0">
                <a:solidFill>
                  <a:schemeClr val="bg1"/>
                </a:solidFill>
              </a:rPr>
              <a:t> في الدجى سيارة تطوي </a:t>
            </a:r>
            <a:r>
              <a:rPr lang="ar-SA" sz="3200" b="1" dirty="0" err="1" smtClean="0">
                <a:solidFill>
                  <a:schemeClr val="bg1"/>
                </a:solidFill>
              </a:rPr>
              <a:t>الحزون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خفقت للريح تدوي عجلات من ظنون</a:t>
            </a:r>
          </a:p>
          <a:p>
            <a:endParaRPr lang="ar-SA" sz="3200" b="1" dirty="0" smtClean="0">
              <a:solidFill>
                <a:schemeClr val="bg1"/>
              </a:solidFill>
            </a:endParaRPr>
          </a:p>
          <a:p>
            <a:endParaRPr lang="ar-SA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932633" y="1857364"/>
            <a:ext cx="5724644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ومضت حتى إذا لاحت ذنوبي من قريب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أخمدت أنفاسها واستغفرت قرب كثيب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فسرت </a:t>
            </a:r>
            <a:r>
              <a:rPr lang="ar-SA" sz="3200" b="1" dirty="0" err="1" smtClean="0">
                <a:solidFill>
                  <a:schemeClr val="bg1"/>
                </a:solidFill>
              </a:rPr>
              <a:t>بي</a:t>
            </a:r>
            <a:r>
              <a:rPr lang="ar-SA" sz="3200" b="1" dirty="0" smtClean="0">
                <a:solidFill>
                  <a:schemeClr val="bg1"/>
                </a:solidFill>
              </a:rPr>
              <a:t> رعشة تاهت بإحساسي الرهيب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الدجى والجسد العريان والبيت المريب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-  - -  - - - - - - - - - -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وأتى كالطيف يخفي شخصه بين الظلال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راجفا , محدودبا, دبت خطاه من </a:t>
            </a:r>
            <a:r>
              <a:rPr lang="ar-SA" sz="3200" b="1" dirty="0" err="1" smtClean="0">
                <a:solidFill>
                  <a:schemeClr val="bg1"/>
                </a:solidFill>
              </a:rPr>
              <a:t>كلال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أشعل المصباح فارتاح , وحي , ثم قال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من هنا؟ واجتاز أسوار الهوى عبر الضلال</a:t>
            </a:r>
            <a:endParaRPr lang="ar-SA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214414" y="1714488"/>
            <a:ext cx="62865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وترامت بعقود الفل في المهد الوثير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بين عينيها نداء أحمر الهمس مثير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وعلى مبسمها المشبوب ورد وسعير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علمتني الحب روضا , وجحيما , وسرير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- - - - - - - - - - - - - -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وغفونا , وتمنينا زمانا لا نفيق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أي دنيا غرقت بالكون في صمت عميق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سعرت أنفاسنا </a:t>
            </a:r>
            <a:r>
              <a:rPr lang="ar-SA" sz="3200" b="1" dirty="0" err="1" smtClean="0">
                <a:solidFill>
                  <a:schemeClr val="bg1"/>
                </a:solidFill>
              </a:rPr>
              <a:t>الولهى</a:t>
            </a:r>
            <a:r>
              <a:rPr lang="ar-SA" sz="3200" b="1" dirty="0" smtClean="0">
                <a:solidFill>
                  <a:schemeClr val="bg1"/>
                </a:solidFill>
              </a:rPr>
              <a:t> بنيران الرحيق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ودفنا في عناق كل </a:t>
            </a:r>
            <a:r>
              <a:rPr lang="ar-SA" sz="3200" b="1" dirty="0" err="1" smtClean="0">
                <a:solidFill>
                  <a:schemeClr val="bg1"/>
                </a:solidFill>
              </a:rPr>
              <a:t>مافيه</a:t>
            </a:r>
            <a:r>
              <a:rPr lang="ar-SA" sz="3200" b="1" dirty="0" smtClean="0">
                <a:solidFill>
                  <a:schemeClr val="bg1"/>
                </a:solidFill>
              </a:rPr>
              <a:t> حريق           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50112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 إن هذه القصيدة تحكي مغامرة غرامية مبتذلة  في إطار قصة قصيرة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إن الابتذال يتبدى من خلال الحديث عن الجسد والعري والبيت المريب , والاستجابة لنداء الجسد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فالشاعر ” لطفي جعفر أمان ” من شعراء الجنوب قص مغامرة قد تكون حقيقية إذا ما عرفنا أن الاستعمار قد هيأ كثيرا من أماكن اللهو والخطيئة في عدن وما حولها , ولكن الشاعر لم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571472" y="3000372"/>
            <a:ext cx="8429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اتجاه واحد , ولذلك فإن صحت هذه التجربة  , فإن الصورة التي وقفنا عليها </a:t>
            </a:r>
            <a:r>
              <a:rPr lang="ar-SA" sz="3200" b="1" dirty="0" err="1" smtClean="0">
                <a:solidFill>
                  <a:schemeClr val="bg1"/>
                </a:solidFill>
              </a:rPr>
              <a:t>ماتزال</a:t>
            </a:r>
            <a:r>
              <a:rPr lang="ar-SA" sz="3200" b="1" dirty="0" smtClean="0">
                <a:solidFill>
                  <a:schemeClr val="bg1"/>
                </a:solidFill>
              </a:rPr>
              <a:t> تعكس ملامح رؤية رومانتيكية</a:t>
            </a:r>
            <a:endParaRPr lang="ar-SA" sz="3200" dirty="0"/>
          </a:p>
        </p:txBody>
      </p:sp>
      <p:sp>
        <p:nvSpPr>
          <p:cNvPr id="5" name="مستطيل 4"/>
          <p:cNvSpPr/>
          <p:nvPr/>
        </p:nvSpPr>
        <p:spPr>
          <a:xfrm>
            <a:off x="357158" y="1714488"/>
            <a:ext cx="8572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يقدم في قصيدته تفصيلات حية للتجربة من زواياها وأبعادها المختلفة , بل قدم رؤيته في اتجاه واحد , فجعل تجربته في</a:t>
            </a:r>
            <a:endParaRPr lang="ar-SA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643042" y="2571744"/>
            <a:ext cx="6286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571472" y="1857364"/>
            <a:ext cx="8286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   إن التجارب التي ذكرناها توضح أن ذات الشاعر تخلق موضوعها من ذاتها , فتخلق لنفسها موضوع معاناة تستغرق فيه , لأن المعاناة الموضوعية الواقعية لم تتحقق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وهذه العملية تمثل مشخصا أساسيا من مشخصات الرؤية الرومانتيكية.</a:t>
            </a:r>
            <a:endParaRPr lang="ar-SA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857364"/>
            <a:ext cx="857256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ولبيان دور الذات في خلق موضوعها , نورد قصيدة الشاعر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” إبراهيم </a:t>
            </a:r>
            <a:r>
              <a:rPr lang="ar-SA" sz="3200" b="1" dirty="0" err="1" smtClean="0">
                <a:solidFill>
                  <a:schemeClr val="bg1"/>
                </a:solidFill>
              </a:rPr>
              <a:t>الحضراني</a:t>
            </a:r>
            <a:r>
              <a:rPr lang="ar-SA" sz="3200" b="1" dirty="0" smtClean="0">
                <a:solidFill>
                  <a:schemeClr val="bg1"/>
                </a:solidFill>
              </a:rPr>
              <a:t> ” الذي ينطلق من رؤية رومانتيكية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الله قد </a:t>
            </a:r>
            <a:r>
              <a:rPr lang="ar-SA" sz="3200" b="1" dirty="0" err="1" smtClean="0">
                <a:solidFill>
                  <a:schemeClr val="bg1"/>
                </a:solidFill>
              </a:rPr>
              <a:t>صاغك</a:t>
            </a:r>
            <a:r>
              <a:rPr lang="ar-SA" sz="3200" b="1" dirty="0" smtClean="0">
                <a:solidFill>
                  <a:schemeClr val="bg1"/>
                </a:solidFill>
              </a:rPr>
              <a:t> من طينة         كسائر الناس ولا أكثر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فحدثيني </a:t>
            </a:r>
            <a:r>
              <a:rPr lang="ar-SA" sz="3200" b="1" dirty="0" err="1" smtClean="0">
                <a:solidFill>
                  <a:schemeClr val="bg1"/>
                </a:solidFill>
              </a:rPr>
              <a:t>يامنى</a:t>
            </a:r>
            <a:r>
              <a:rPr lang="ar-SA" sz="3200" b="1" dirty="0" smtClean="0">
                <a:solidFill>
                  <a:schemeClr val="bg1"/>
                </a:solidFill>
              </a:rPr>
              <a:t> خاطري         من خلق الحسن الذي يبهر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مَن جعل الألحاظ فتاكة          والثغر مَن صيره يسكر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مَن خلق الفتنة غيري أنا       أنا , أنا خالقك الأكبر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فالمرأة خلقت مثل البشر من طين , أما </a:t>
            </a:r>
            <a:r>
              <a:rPr lang="ar-SA" sz="3200" b="1" dirty="0" err="1" smtClean="0">
                <a:solidFill>
                  <a:schemeClr val="bg1"/>
                </a:solidFill>
              </a:rPr>
              <a:t>حنها</a:t>
            </a:r>
            <a:r>
              <a:rPr lang="ar-SA" sz="3200" b="1" dirty="0" smtClean="0">
                <a:solidFill>
                  <a:schemeClr val="bg1"/>
                </a:solidFill>
              </a:rPr>
              <a:t> الباهر وتفصيلاته فهو من صنع الشاعر .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42968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ولكن من أي شيء صنع الشاعر تلك الصور المثالية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خلقت هذا الحسن من خافق      يضنى وطرف في الدجى يسهر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خلقْته من همسات المنى         من كل ما أهوى وما أكبر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من ومضات النور عند الدجى    والليل من حولي إذ يعكر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أواه من قلب يقاسي الضنى       في كل يوم جرحه </a:t>
            </a:r>
            <a:r>
              <a:rPr lang="ar-SA" sz="3200" b="1" dirty="0" err="1" smtClean="0">
                <a:solidFill>
                  <a:schemeClr val="bg1"/>
                </a:solidFill>
              </a:rPr>
              <a:t>ينغر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أشكوك , لا أدري , ألست الذي   بكفه قد صُنع الخنجر؟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42968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فهذه الصور أملاها على الشاعر سهر الليل ,  رسم فيها صورة خيالية للمرأة التي يريد , بمعنى أن الصورة ولدتها الذات , غدت موضوع تأمل للذات نفسها  , ومصدر معاناة وعذاب لها , فالذات  معذبة بذاتها , وليس من الموضوع الأصلي على حقيقته , وهي المرأة التي خلقت من طين .  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429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ملخص: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تمثلت الرؤية الرومانتيكية للواقع  في الشعر العربي اليمني في تجربة الحب , منسجمة مع طبيعة الظروف الاجتماعية التي عاشوا في إطارها , وقد تأثروا بشعراء الرومانتيكية العربية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ولكن الشاعر وبتغير المجتمع اليمني سياسيا واجتماعيا  أخذ يطرح عن نفسه رؤيته الكلاسيكية المحدودة ورؤيته الرومانتيكية المنعزلة عن الواقع المتعالية عليه ,  ويحاول أن يستغرق في التجربة الواقعية , ويقود </a:t>
            </a:r>
            <a:r>
              <a:rPr lang="ar-SA" sz="3200" b="1" smtClean="0">
                <a:solidFill>
                  <a:schemeClr val="bg1"/>
                </a:solidFill>
              </a:rPr>
              <a:t>حركة التغيير.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1528</Words>
  <Application>Microsoft Office PowerPoint</Application>
  <PresentationFormat>عرض على الشاشة (3:4)‏</PresentationFormat>
  <Paragraphs>101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ACER</cp:lastModifiedBy>
  <cp:revision>41</cp:revision>
  <dcterms:created xsi:type="dcterms:W3CDTF">2012-02-03T16:24:05Z</dcterms:created>
  <dcterms:modified xsi:type="dcterms:W3CDTF">2012-04-08T19:43:03Z</dcterms:modified>
</cp:coreProperties>
</file>