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2"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82D44A5-88C4-46E0-BD00-0A599C5201DB}" type="datetimeFigureOut">
              <a:rPr lang="ar-SA" smtClean="0"/>
              <a:pPr/>
              <a:t>04/24/1433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EE50A92-89E0-42B2-B3F7-153D8EA1A1AE}"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471FC64C-E6F4-4C7B-BB2B-DD480DB35350}" type="datetimeFigureOut">
              <a:rPr lang="ar-SA" smtClean="0"/>
              <a:pPr/>
              <a:t>04/24/1433</a:t>
            </a:fld>
            <a:endParaRPr lang="ar-SA"/>
          </a:p>
        </p:txBody>
      </p:sp>
      <p:sp>
        <p:nvSpPr>
          <p:cNvPr id="17" name="Footer Placeholder 16"/>
          <p:cNvSpPr>
            <a:spLocks noGrp="1"/>
          </p:cNvSpPr>
          <p:nvPr>
            <p:ph type="ftr" sz="quarter" idx="11"/>
          </p:nvPr>
        </p:nvSpPr>
        <p:spPr>
          <a:xfrm>
            <a:off x="2898648" y="6355080"/>
            <a:ext cx="3474720" cy="365760"/>
          </a:xfrm>
        </p:spPr>
        <p:txBody>
          <a:bodyPr/>
          <a:lstStyle/>
          <a:p>
            <a:endParaRPr lang="ar-SA"/>
          </a:p>
        </p:txBody>
      </p:sp>
      <p:sp>
        <p:nvSpPr>
          <p:cNvPr id="29" name="Slide Number Placeholder 28"/>
          <p:cNvSpPr>
            <a:spLocks noGrp="1"/>
          </p:cNvSpPr>
          <p:nvPr>
            <p:ph type="sldNum" sz="quarter" idx="12"/>
          </p:nvPr>
        </p:nvSpPr>
        <p:spPr>
          <a:xfrm>
            <a:off x="1216152" y="6355080"/>
            <a:ext cx="1219200" cy="365760"/>
          </a:xfrm>
        </p:spPr>
        <p:txBody>
          <a:bodyPr/>
          <a:lstStyle/>
          <a:p>
            <a:fld id="{FB3B78C5-0B3E-4429-80D8-2ED747B1FF17}" type="slidenum">
              <a:rPr lang="ar-SA" smtClean="0"/>
              <a:pPr/>
              <a:t>‹#›</a:t>
            </a:fld>
            <a:endParaRPr lang="ar-SA"/>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71FC64C-E6F4-4C7B-BB2B-DD480DB35350}" type="datetimeFigureOut">
              <a:rPr lang="ar-SA" smtClean="0"/>
              <a:pPr/>
              <a:t>04/24/1433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B3B78C5-0B3E-4429-80D8-2ED747B1FF17}" type="slidenum">
              <a:rPr lang="ar-SA" smtClean="0"/>
              <a:pPr/>
              <a:t>‹#›</a:t>
            </a:fld>
            <a:endParaRPr lang="ar-SA"/>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471FC64C-E6F4-4C7B-BB2B-DD480DB35350}" type="datetimeFigureOut">
              <a:rPr lang="ar-SA" smtClean="0"/>
              <a:pPr/>
              <a:t>04/24/1433</a:t>
            </a:fld>
            <a:endParaRPr lang="ar-SA"/>
          </a:p>
        </p:txBody>
      </p:sp>
      <p:sp>
        <p:nvSpPr>
          <p:cNvPr id="5" name="Footer Placeholder 4"/>
          <p:cNvSpPr>
            <a:spLocks noGrp="1"/>
          </p:cNvSpPr>
          <p:nvPr>
            <p:ph type="ftr" sz="quarter" idx="11"/>
          </p:nvPr>
        </p:nvSpPr>
        <p:spPr>
          <a:xfrm>
            <a:off x="2898648" y="6355080"/>
            <a:ext cx="3474720" cy="365760"/>
          </a:xfrm>
        </p:spPr>
        <p:txBody>
          <a:bodyPr/>
          <a:lstStyle/>
          <a:p>
            <a:endParaRPr lang="ar-SA"/>
          </a:p>
        </p:txBody>
      </p:sp>
      <p:sp>
        <p:nvSpPr>
          <p:cNvPr id="6" name="Slide Number Placeholder 5"/>
          <p:cNvSpPr>
            <a:spLocks noGrp="1"/>
          </p:cNvSpPr>
          <p:nvPr>
            <p:ph type="sldNum" sz="quarter" idx="12"/>
          </p:nvPr>
        </p:nvSpPr>
        <p:spPr>
          <a:xfrm>
            <a:off x="1069848" y="6355080"/>
            <a:ext cx="1520952" cy="365760"/>
          </a:xfrm>
        </p:spPr>
        <p:txBody>
          <a:bodyPr/>
          <a:lstStyle/>
          <a:p>
            <a:fld id="{FB3B78C5-0B3E-4429-80D8-2ED747B1FF17}" type="slidenum">
              <a:rPr lang="ar-SA" smtClean="0"/>
              <a:pPr/>
              <a:t>‹#›</a:t>
            </a:fld>
            <a:endParaRPr lang="ar-SA"/>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71FC64C-E6F4-4C7B-BB2B-DD480DB35350}" type="datetimeFigureOut">
              <a:rPr lang="ar-SA" smtClean="0"/>
              <a:pPr/>
              <a:t>04/24/1433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B3B78C5-0B3E-4429-80D8-2ED747B1FF17}" type="slidenum">
              <a:rPr lang="ar-SA" smtClean="0"/>
              <a:pPr/>
              <a:t>‹#›</a:t>
            </a:fld>
            <a:endParaRPr lang="ar-SA"/>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71FC64C-E6F4-4C7B-BB2B-DD480DB35350}" type="datetimeFigureOut">
              <a:rPr lang="ar-SA" smtClean="0"/>
              <a:pPr/>
              <a:t>04/24/1433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FB3B78C5-0B3E-4429-80D8-2ED747B1FF17}" type="slidenum">
              <a:rPr lang="ar-SA" smtClean="0"/>
              <a:pPr/>
              <a:t>‹#›</a:t>
            </a:fld>
            <a:endParaRPr lang="ar-SA"/>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71FC64C-E6F4-4C7B-BB2B-DD480DB35350}" type="datetimeFigureOut">
              <a:rPr lang="ar-SA" smtClean="0"/>
              <a:pPr/>
              <a:t>04/24/1433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FB3B78C5-0B3E-4429-80D8-2ED747B1FF17}" type="slidenum">
              <a:rPr lang="ar-SA" smtClean="0"/>
              <a:pPr/>
              <a:t>‹#›</a:t>
            </a:fld>
            <a:endParaRPr lang="ar-SA"/>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1FC64C-E6F4-4C7B-BB2B-DD480DB35350}" type="datetimeFigureOut">
              <a:rPr lang="ar-SA" smtClean="0"/>
              <a:pPr/>
              <a:t>04/24/1433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FB3B78C5-0B3E-4429-80D8-2ED747B1FF17}" type="slidenum">
              <a:rPr lang="ar-SA" smtClean="0"/>
              <a:pPr/>
              <a:t>‹#›</a:t>
            </a:fld>
            <a:endParaRPr lang="ar-SA"/>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1FC64C-E6F4-4C7B-BB2B-DD480DB35350}" type="datetimeFigureOut">
              <a:rPr lang="ar-SA" smtClean="0"/>
              <a:pPr/>
              <a:t>04/24/1433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B3B78C5-0B3E-4429-80D8-2ED747B1FF17}" type="slidenum">
              <a:rPr lang="ar-SA" smtClean="0"/>
              <a:pPr/>
              <a:t>‹#›</a:t>
            </a:fld>
            <a:endParaRPr lang="ar-SA"/>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1FC64C-E6F4-4C7B-BB2B-DD480DB35350}" type="datetimeFigureOut">
              <a:rPr lang="ar-SA" smtClean="0"/>
              <a:pPr/>
              <a:t>04/24/1433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B3B78C5-0B3E-4429-80D8-2ED747B1FF17}" type="slidenum">
              <a:rPr lang="ar-SA" smtClean="0"/>
              <a:pPr/>
              <a:t>‹#›</a:t>
            </a:fld>
            <a:endParaRPr lang="ar-SA"/>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1FC64C-E6F4-4C7B-BB2B-DD480DB35350}" type="datetimeFigureOut">
              <a:rPr lang="ar-SA" smtClean="0"/>
              <a:pPr/>
              <a:t>04/24/1433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B3B78C5-0B3E-4429-80D8-2ED747B1FF17}" type="slidenum">
              <a:rPr lang="ar-SA" smtClean="0"/>
              <a:pPr/>
              <a:t>‹#›</a:t>
            </a:fld>
            <a:endParaRPr lang="ar-SA"/>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1FC64C-E6F4-4C7B-BB2B-DD480DB35350}" type="datetimeFigureOut">
              <a:rPr lang="ar-SA" smtClean="0"/>
              <a:pPr/>
              <a:t>04/24/1433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B3B78C5-0B3E-4429-80D8-2ED747B1FF17}" type="slidenum">
              <a:rPr lang="ar-SA" smtClean="0"/>
              <a:pPr/>
              <a:t>‹#›</a:t>
            </a:fld>
            <a:endParaRPr lang="ar-SA"/>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471FC64C-E6F4-4C7B-BB2B-DD480DB35350}" type="datetimeFigureOut">
              <a:rPr lang="ar-SA" smtClean="0"/>
              <a:pPr/>
              <a:t>04/24/1433</a:t>
            </a:fld>
            <a:endParaRPr lang="ar-SA"/>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ar-SA"/>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FB3B78C5-0B3E-4429-80D8-2ED747B1FF17}" type="slidenum">
              <a:rPr lang="ar-SA" smtClean="0"/>
              <a:pPr/>
              <a:t>‹#›</a:t>
            </a:fld>
            <a:endParaRPr lang="ar-SA"/>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p:wipe dir="d"/>
    <p:sndAc>
      <p:stSnd>
        <p:snd r:embed="rId13" name="chimes.wav"/>
      </p:stSnd>
    </p:sndAc>
  </p:transition>
  <p:timing>
    <p:tnLst>
      <p:par>
        <p:cTn id="1" dur="indefinite" restart="never" nodeType="tmRoot"/>
      </p:par>
    </p:tnLst>
  </p:timing>
  <p:txStyles>
    <p:titleStyle>
      <a:lvl1pPr algn="l" rtl="1" eaLnBrk="1" latinLnBrk="0" hangingPunct="1">
        <a:spcBef>
          <a:spcPct val="0"/>
        </a:spcBef>
        <a:buNone/>
        <a:defRPr kumimoji="0" sz="3200" kern="120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r" rtl="1"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r" rtl="1"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r" rtl="1"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r" rtl="1"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r" rtl="1"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r" rtl="1"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r" rtl="1"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r" rtl="1"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457200" y="500042"/>
            <a:ext cx="8305800" cy="2357454"/>
          </a:xfrm>
        </p:spPr>
        <p:txBody>
          <a:bodyPr>
            <a:scene3d>
              <a:camera prst="orthographicFront"/>
              <a:lightRig rig="balanced" dir="t">
                <a:rot lat="0" lon="0" rev="2100000"/>
              </a:lightRig>
            </a:scene3d>
            <a:sp3d extrusionH="57150" prstMaterial="metal">
              <a:bevelT w="38100" h="25400"/>
              <a:contourClr>
                <a:schemeClr val="bg2"/>
              </a:contourClr>
            </a:sp3d>
          </a:bodyPr>
          <a:lstStyle/>
          <a:p>
            <a:endParaRPr lang="ar-SA" sz="6600" b="1" spc="0" dirty="0">
              <a:ln w="50800">
                <a:solidFill>
                  <a:schemeClr val="bg1"/>
                </a:solidFill>
              </a:ln>
              <a:solidFill>
                <a:schemeClr val="bg1">
                  <a:shade val="50000"/>
                </a:schemeClr>
              </a:solidFill>
              <a:effectLst>
                <a:reflection blurRad="6350" stA="50000" endA="300" endPos="50000" dist="29997" dir="5400000" sy="-100000" algn="bl" rotWithShape="0"/>
              </a:effectLst>
              <a:latin typeface="Arial" pitchFamily="34" charset="0"/>
              <a:cs typeface="Arial" pitchFamily="34" charset="0"/>
            </a:endParaRPr>
          </a:p>
        </p:txBody>
      </p:sp>
      <p:sp>
        <p:nvSpPr>
          <p:cNvPr id="3" name="عنوان فرعي 2"/>
          <p:cNvSpPr>
            <a:spLocks noGrp="1"/>
          </p:cNvSpPr>
          <p:nvPr>
            <p:ph type="subTitle" idx="1"/>
          </p:nvPr>
        </p:nvSpPr>
        <p:spPr>
          <a:xfrm>
            <a:off x="457200" y="3699804"/>
            <a:ext cx="7355160" cy="1300832"/>
          </a:xfrm>
          <a:ln>
            <a:solidFill>
              <a:schemeClr val="bg1"/>
            </a:solidFill>
          </a:ln>
        </p:spPr>
        <p:txBody>
          <a:bodyPr/>
          <a:lstStyle/>
          <a:p>
            <a:r>
              <a:rPr lang="ar-SA" sz="4800" dirty="0" smtClean="0">
                <a:latin typeface="Arial" pitchFamily="34" charset="0"/>
                <a:cs typeface="Arial" pitchFamily="34" charset="0"/>
              </a:rPr>
              <a:t>المحـاضرة الأولـى </a:t>
            </a:r>
            <a:endParaRPr lang="ar-SA" sz="4800" dirty="0">
              <a:latin typeface="Arial" pitchFamily="34" charset="0"/>
              <a:cs typeface="Arial" pitchFamily="34" charset="0"/>
            </a:endParaRPr>
          </a:p>
        </p:txBody>
      </p:sp>
      <p:sp>
        <p:nvSpPr>
          <p:cNvPr id="4" name="Rectangle 3"/>
          <p:cNvSpPr/>
          <p:nvPr/>
        </p:nvSpPr>
        <p:spPr>
          <a:xfrm>
            <a:off x="3491880" y="1340768"/>
            <a:ext cx="3999813" cy="923330"/>
          </a:xfrm>
          <a:prstGeom prst="rect">
            <a:avLst/>
          </a:prstGeom>
          <a:noFill/>
        </p:spPr>
        <p:txBody>
          <a:bodyPr wrap="none" lIns="91440" tIns="45720" rIns="91440" bIns="45720">
            <a:spAutoFit/>
          </a:bodyPr>
          <a:lstStyle/>
          <a:p>
            <a:pPr algn="ctr"/>
            <a:r>
              <a:rPr lang="ar-SA"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rPr>
              <a:t>الأدب السـعـودي </a:t>
            </a:r>
            <a:endParaRPr lang="ar-SA"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slide(fromBottom)">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solidFill>
                  <a:schemeClr val="bg1"/>
                </a:solidFill>
              </a:rPr>
              <a:t>الأدب السعودي....لماذا؟</a:t>
            </a:r>
            <a:endParaRPr lang="ar-SA" dirty="0">
              <a:solidFill>
                <a:schemeClr val="bg1"/>
              </a:solidFill>
            </a:endParaRPr>
          </a:p>
        </p:txBody>
      </p:sp>
      <p:sp>
        <p:nvSpPr>
          <p:cNvPr id="3" name="عنصر نائب للمحتوى 2"/>
          <p:cNvSpPr>
            <a:spLocks noGrp="1"/>
          </p:cNvSpPr>
          <p:nvPr>
            <p:ph sz="quarter" idx="1"/>
          </p:nvPr>
        </p:nvSpPr>
        <p:spPr>
          <a:xfrm>
            <a:off x="357158" y="1428736"/>
            <a:ext cx="8329642" cy="5143512"/>
          </a:xfrm>
        </p:spPr>
        <p:style>
          <a:lnRef idx="2">
            <a:schemeClr val="dk1"/>
          </a:lnRef>
          <a:fillRef idx="1">
            <a:schemeClr val="lt1"/>
          </a:fillRef>
          <a:effectRef idx="0">
            <a:schemeClr val="dk1"/>
          </a:effectRef>
          <a:fontRef idx="minor">
            <a:schemeClr val="dk1"/>
          </a:fontRef>
        </p:style>
        <p:txBody>
          <a:bodyPr>
            <a:normAutofit/>
          </a:bodyPr>
          <a:lstStyle/>
          <a:p>
            <a:pPr>
              <a:buNone/>
            </a:pPr>
            <a:r>
              <a:rPr lang="ar-SA" sz="2800" dirty="0" smtClean="0">
                <a:solidFill>
                  <a:srgbClr val="002060"/>
                </a:solidFill>
              </a:rPr>
              <a:t>قد يقفز هذا السؤال إلى الذهن للوهلة الأولى..أليس لدينا أدب عربي عام؟</a:t>
            </a:r>
          </a:p>
          <a:p>
            <a:pPr>
              <a:buNone/>
            </a:pPr>
            <a:endParaRPr lang="en-US" dirty="0" smtClean="0">
              <a:solidFill>
                <a:srgbClr val="002060"/>
              </a:solidFill>
            </a:endParaRPr>
          </a:p>
          <a:p>
            <a:pPr>
              <a:buNone/>
            </a:pPr>
            <a:r>
              <a:rPr lang="ar-SA" b="1" i="1" u="sng" dirty="0" smtClean="0"/>
              <a:t>فلماذا ندرس الأدب السعودي ؟</a:t>
            </a:r>
          </a:p>
          <a:p>
            <a:pPr>
              <a:buNone/>
            </a:pPr>
            <a:endParaRPr lang="en-US" b="1" i="1" u="sng" dirty="0" smtClean="0"/>
          </a:p>
          <a:p>
            <a:pPr>
              <a:buNone/>
            </a:pPr>
            <a:r>
              <a:rPr lang="ar-SA" dirty="0" smtClean="0"/>
              <a:t>1) ليس من شك في أن الأدب العربي في المملكة العربية السعودية له شخصيته المتميزة نظراً لخصوصية الأوضاع والملابسات التاريخية التي مر </a:t>
            </a:r>
            <a:r>
              <a:rPr lang="ar-SA" dirty="0" err="1" smtClean="0"/>
              <a:t>بها</a:t>
            </a:r>
            <a:r>
              <a:rPr lang="ar-SA" dirty="0" smtClean="0"/>
              <a:t>،فالمملكة العربية السعودية تتميز باتساع مساحتها وتعدد أقاليمها،وهي أول دولة عربية تنشأ في ظل المبادئ والأسس التي أرستها دعوة الشيخ محمد بن عبد الوهاب المستمدة من جوهر العقيدة الإسلامية.</a:t>
            </a:r>
            <a:endParaRPr lang="en-US" dirty="0" smtClean="0"/>
          </a:p>
          <a:p>
            <a:pPr>
              <a:buNone/>
            </a:pPr>
            <a:r>
              <a:rPr lang="ar-SA" dirty="0" smtClean="0"/>
              <a:t>2)فضلاً عن أن الجامعات العربية قد نحت هذا المنحى في الدراسة الأدبية،وأخذ كل قطر عربي يدرس آدابه الخاصة للأسباب التي ذكرناها.</a:t>
            </a:r>
            <a:endParaRPr lang="en-US" dirty="0" smtClean="0"/>
          </a:p>
          <a:p>
            <a:endParaRPr lang="ar-SA" dirty="0"/>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iterate type="lt">
                                    <p:tmPct val="5000"/>
                                  </p:iterate>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p:cTn id="1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7"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7"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57166"/>
            <a:ext cx="8229600" cy="1571636"/>
          </a:xfrm>
          <a:effectLst>
            <a:reflection blurRad="6350" stA="52000" endA="300" endPos="35000" dir="5400000" sy="-100000" algn="bl" rotWithShape="0"/>
          </a:effectLst>
        </p:spPr>
        <p:txBody>
          <a:bodyPr>
            <a:normAutofit/>
          </a:bodyPr>
          <a:lstStyle/>
          <a:p>
            <a:pPr algn="r"/>
            <a:r>
              <a:rPr lang="ar-SA" sz="4400" dirty="0" smtClean="0">
                <a:solidFill>
                  <a:schemeClr val="tx1"/>
                </a:solidFill>
              </a:rPr>
              <a:t>الحدود </a:t>
            </a:r>
            <a:r>
              <a:rPr lang="ar-SA" sz="4400" dirty="0" err="1" smtClean="0">
                <a:solidFill>
                  <a:schemeClr val="tx1"/>
                </a:solidFill>
              </a:rPr>
              <a:t>الزمانية</a:t>
            </a:r>
            <a:r>
              <a:rPr lang="ar-SA" sz="4400" dirty="0" smtClean="0">
                <a:solidFill>
                  <a:schemeClr val="tx1"/>
                </a:solidFill>
              </a:rPr>
              <a:t> والمكانية:</a:t>
            </a:r>
            <a:endParaRPr lang="ar-SA" sz="4400" dirty="0">
              <a:solidFill>
                <a:schemeClr val="tx1"/>
              </a:solidFill>
            </a:endParaRPr>
          </a:p>
        </p:txBody>
      </p:sp>
      <p:sp>
        <p:nvSpPr>
          <p:cNvPr id="3" name="عنصر نائب للمحتوى 2"/>
          <p:cNvSpPr>
            <a:spLocks noGrp="1"/>
          </p:cNvSpPr>
          <p:nvPr>
            <p:ph sz="quarter" idx="1"/>
          </p:nvPr>
        </p:nvSpPr>
        <p:spPr>
          <a:xfrm>
            <a:off x="457200" y="2285992"/>
            <a:ext cx="8229600" cy="3810008"/>
          </a:xfrm>
        </p:spPr>
        <p:txBody>
          <a:bodyPr/>
          <a:lstStyle/>
          <a:p>
            <a:pPr>
              <a:buNone/>
            </a:pPr>
            <a:r>
              <a:rPr lang="ar-SA" sz="2800" dirty="0" smtClean="0">
                <a:solidFill>
                  <a:schemeClr val="accent6">
                    <a:lumMod val="50000"/>
                  </a:schemeClr>
                </a:solidFill>
              </a:rPr>
              <a:t> أن الأدب في المملكة يبدأ مع بداية توحيد المملكة العربية السعودية تحت هذا المسمى من الناحية الرسمية،ولكن من الناحية الفعلية يمكن اعتبار المنطلق الحقيقي للأدب السعودي عام1158وهو العام الذي التقى فيه الشيخ محمد بن عبد الوهاب مع الإمام محمد بن سعود فآواه(الإمام)ونصره.</a:t>
            </a:r>
          </a:p>
          <a:p>
            <a:pPr>
              <a:buNone/>
            </a:pPr>
            <a:endParaRPr lang="en-US" sz="2800" dirty="0" smtClean="0">
              <a:solidFill>
                <a:schemeClr val="accent6">
                  <a:lumMod val="50000"/>
                </a:schemeClr>
              </a:solidFill>
            </a:endParaRPr>
          </a:p>
          <a:p>
            <a:pPr>
              <a:buNone/>
            </a:pPr>
            <a:r>
              <a:rPr lang="ar-SA" sz="2800" dirty="0" smtClean="0">
                <a:solidFill>
                  <a:schemeClr val="bg1">
                    <a:lumMod val="95000"/>
                    <a:lumOff val="5000"/>
                  </a:schemeClr>
                </a:solidFill>
              </a:rPr>
              <a:t>أما الوعاء المكاني فيمتد ليشمل جميع الأجزاء التي تتكون منها المملكة العربية السعودية حالياً.</a:t>
            </a:r>
            <a:endParaRPr lang="en-US" sz="2800" dirty="0" smtClean="0">
              <a:solidFill>
                <a:schemeClr val="bg1">
                  <a:lumMod val="95000"/>
                  <a:lumOff val="5000"/>
                </a:schemeClr>
              </a:solidFill>
            </a:endParaRPr>
          </a:p>
          <a:p>
            <a:endParaRPr lang="ar-SA" dirty="0"/>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4" presetClass="entr" presetSubtype="0" accel="10000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6"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7"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8"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4" presetClass="entr" presetSubtype="0" accel="10000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25"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26"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7"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2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normAutofit/>
          </a:bodyPr>
          <a:lstStyle/>
          <a:p>
            <a:pPr algn="ctr"/>
            <a:r>
              <a:rPr lang="ar-SA" dirty="0" smtClean="0">
                <a:solidFill>
                  <a:schemeClr val="accent6">
                    <a:lumMod val="50000"/>
                  </a:schemeClr>
                </a:solidFill>
              </a:rPr>
              <a:t>العـــــــوامـــل المؤثرة في الأدب العربي السعودي وتطوره :</a:t>
            </a:r>
            <a:endParaRPr lang="ar-SA" dirty="0">
              <a:solidFill>
                <a:schemeClr val="accent6">
                  <a:lumMod val="50000"/>
                </a:schemeClr>
              </a:solidFill>
            </a:endParaRPr>
          </a:p>
        </p:txBody>
      </p:sp>
      <p:sp>
        <p:nvSpPr>
          <p:cNvPr id="3" name="عنصر نائب للمحتوى 2"/>
          <p:cNvSpPr>
            <a:spLocks noGrp="1"/>
          </p:cNvSpPr>
          <p:nvPr>
            <p:ph sz="quarter" idx="1"/>
          </p:nvPr>
        </p:nvSpPr>
        <p:spPr/>
        <p:txBody>
          <a:bodyPr>
            <a:normAutofit fontScale="92500"/>
          </a:bodyPr>
          <a:lstStyle/>
          <a:p>
            <a:pPr>
              <a:buNone/>
            </a:pPr>
            <a:r>
              <a:rPr lang="ar-SA" sz="3000" dirty="0" smtClean="0"/>
              <a:t>أولاً- العودة إلى </a:t>
            </a:r>
            <a:r>
              <a:rPr lang="ar-SA" sz="3000" dirty="0" err="1" smtClean="0"/>
              <a:t>الأصول  :</a:t>
            </a:r>
            <a:endParaRPr lang="en-US" sz="3000" dirty="0" smtClean="0"/>
          </a:p>
          <a:p>
            <a:pPr>
              <a:buNone/>
            </a:pPr>
            <a:r>
              <a:rPr lang="ar-SA" dirty="0" smtClean="0"/>
              <a:t>شهد العالم العربي حركة إصلاح ديني واسعة النطاق كان أبرزها الدعوة السلفية التي انطلقت من نجد في الجزيرة العربية وانتشرت بسرعة ملحوظة في شتى أقطارها وتجاوزتها إلى أنحاء متعددة في العالم العربي والإسلام ، وقد جاءت في فترة ران عليها الجمود فانتشرت البدع والخرافات ، وعقم الفكر ، فبعثت روحاً جديدة عادت بالمنطقة إلى عصور التوهج والأصالة وقد تمثلت هذه العودة في الأسس التي قامت عليها دعوة الشيخ وهي : التوحيد الخالص لله سبحانه وتعالى ، والرجوع إلى </a:t>
            </a:r>
            <a:r>
              <a:rPr lang="ar-SA" dirty="0" err="1" smtClean="0"/>
              <a:t>المظان</a:t>
            </a:r>
            <a:r>
              <a:rPr lang="ar-SA" dirty="0" smtClean="0"/>
              <a:t> الرئيسة متمثلة في القرآن  الكريم والسنة المطهرة ، وما كان عليه السلف الصالح ، ومحاربة البدع والخرافات .</a:t>
            </a:r>
            <a:endParaRPr lang="en-US" dirty="0" smtClean="0"/>
          </a:p>
          <a:p>
            <a:pPr>
              <a:buNone/>
            </a:pPr>
            <a:r>
              <a:rPr lang="ar-SA" dirty="0" smtClean="0"/>
              <a:t>فكان أن نجحت وانتشرت وكان لها  آثارها البعيدة المدى على الفكر والثقافة والأدب، فهب الشعراء لنصرة هذه الدعوة والثناء على أصحابها والرد على مخالفيها وأعدائها ، </a:t>
            </a:r>
            <a:r>
              <a:rPr lang="ar-SA" sz="3000" u="sng" dirty="0" smtClean="0"/>
              <a:t>فتبلور اتجاهان شعريان : </a:t>
            </a:r>
            <a:endParaRPr lang="ar-SA" sz="3000" u="sng" dirty="0"/>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9" presetClass="entr" presetSubtype="0" accel="10000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p:cTn id="25"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4" presetClass="entr" presetSubtype="0" accel="10000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 calcmode="lin" valueType="num">
                                      <p:cBhvr>
                                        <p:cTn id="33"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34"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5"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36"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37" dur="500"/>
                                        <p:tgtEl>
                                          <p:spTgt spid="3">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2" end="2"/>
                                            </p:txEl>
                                          </p:spTgt>
                                        </p:tgtEl>
                                        <p:attrNameLst>
                                          <p:attrName>style.visibility</p:attrName>
                                        </p:attrNameLst>
                                      </p:cBhvr>
                                      <p:to>
                                        <p:strVal val="visible"/>
                                      </p:to>
                                    </p:set>
                                    <p:animEffect transition="in" filter="fade">
                                      <p:cBhvr>
                                        <p:cTn id="4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2400"/>
            <a:ext cx="8229600" cy="1062022"/>
          </a:xfrm>
        </p:spPr>
        <p:txBody>
          <a:bodyPr/>
          <a:lstStyle/>
          <a:p>
            <a:pPr algn="r"/>
            <a:r>
              <a:rPr lang="ar-SA" dirty="0" err="1" smtClean="0">
                <a:solidFill>
                  <a:schemeClr val="tx1"/>
                </a:solidFill>
              </a:rPr>
              <a:t>الإتجاهان</a:t>
            </a:r>
            <a:r>
              <a:rPr lang="ar-SA" dirty="0" smtClean="0">
                <a:solidFill>
                  <a:schemeClr val="tx1"/>
                </a:solidFill>
              </a:rPr>
              <a:t> الشعريان :</a:t>
            </a:r>
            <a:endParaRPr lang="ar-SA" dirty="0">
              <a:solidFill>
                <a:schemeClr val="tx1"/>
              </a:solidFill>
            </a:endParaRPr>
          </a:p>
        </p:txBody>
      </p:sp>
      <p:sp>
        <p:nvSpPr>
          <p:cNvPr id="3" name="عنصر نائب للمحتوى 2"/>
          <p:cNvSpPr>
            <a:spLocks noGrp="1"/>
          </p:cNvSpPr>
          <p:nvPr>
            <p:ph sz="quarter" idx="1"/>
          </p:nvPr>
        </p:nvSpPr>
        <p:spPr>
          <a:xfrm>
            <a:off x="457200" y="1285860"/>
            <a:ext cx="8229600" cy="5572140"/>
          </a:xfrm>
        </p:spPr>
        <p:txBody>
          <a:bodyPr>
            <a:normAutofit lnSpcReduction="10000"/>
          </a:bodyPr>
          <a:lstStyle/>
          <a:p>
            <a:pPr>
              <a:buNone/>
            </a:pPr>
            <a:r>
              <a:rPr lang="ar-SA" sz="2800" u="sng" dirty="0" smtClean="0">
                <a:solidFill>
                  <a:srgbClr val="002060"/>
                </a:solidFill>
              </a:rPr>
              <a:t>* أحدهما : </a:t>
            </a:r>
            <a:r>
              <a:rPr lang="ar-SA" dirty="0" smtClean="0"/>
              <a:t>ديني تعليمي ربما كان الشاعر سليمان بن </a:t>
            </a:r>
            <a:r>
              <a:rPr lang="ar-SA" dirty="0" err="1" smtClean="0"/>
              <a:t>سحمان</a:t>
            </a:r>
            <a:r>
              <a:rPr lang="ar-SA" dirty="0" smtClean="0"/>
              <a:t> خير من يمثله .</a:t>
            </a:r>
          </a:p>
          <a:p>
            <a:pPr>
              <a:buNone/>
            </a:pPr>
            <a:r>
              <a:rPr lang="ar-SA" dirty="0" smtClean="0">
                <a:solidFill>
                  <a:srgbClr val="002060"/>
                </a:solidFill>
              </a:rPr>
              <a:t>*</a:t>
            </a:r>
            <a:r>
              <a:rPr lang="ar-SA" dirty="0" smtClean="0"/>
              <a:t> </a:t>
            </a:r>
            <a:r>
              <a:rPr lang="ar-SA" sz="2800" u="sng" dirty="0" smtClean="0">
                <a:solidFill>
                  <a:srgbClr val="002060"/>
                </a:solidFill>
              </a:rPr>
              <a:t>ثانيهما : </a:t>
            </a:r>
            <a:r>
              <a:rPr lang="ar-SA" dirty="0" smtClean="0"/>
              <a:t>سياسي اجتماعي على رأسه الشاعر محمد بن </a:t>
            </a:r>
            <a:r>
              <a:rPr lang="ar-SA" dirty="0" err="1" smtClean="0"/>
              <a:t>عثيمين</a:t>
            </a:r>
            <a:r>
              <a:rPr lang="ar-SA" dirty="0" smtClean="0"/>
              <a:t> الذي كان أكثر شاعرية وموهبة من صاحبه.</a:t>
            </a:r>
            <a:endParaRPr lang="en-US" dirty="0" smtClean="0"/>
          </a:p>
          <a:p>
            <a:pPr>
              <a:buNone/>
            </a:pPr>
            <a:r>
              <a:rPr lang="ar-SA" dirty="0" smtClean="0">
                <a:solidFill>
                  <a:srgbClr val="002060"/>
                </a:solidFill>
              </a:rPr>
              <a:t>وقد تبوأ شعراء الدعوة مكانة رفيعة لارتباط الشعر بالحركة العلمية ، إذ برزت ظاهرة الأسر الشاعرة كامتداد لوجود الأسر العالمة ، مثل أسرة آل  مبارك و آل عبد القادر، فجل شعراء هذه المرحلة من مشايخ يتقلدون مناصب القضاء والفتوى والتدريس ، وأكثر شعراء هذه الفترة لهم نشاط علمي فيما يختص بالدعوة وقليل من شذ عن ذلك ، ولم يتفرغ هؤلاء للشعر لأن البيئة لم تكن لتستسيغ ذلك فها هو الشاعر الأحسائي عبدالله العبد القادر يقول: </a:t>
            </a:r>
          </a:p>
          <a:p>
            <a:endParaRPr lang="en-US" dirty="0" smtClean="0">
              <a:solidFill>
                <a:schemeClr val="bg1"/>
              </a:solidFill>
            </a:endParaRPr>
          </a:p>
          <a:p>
            <a:pPr>
              <a:buNone/>
            </a:pPr>
            <a:r>
              <a:rPr lang="ar-SA" dirty="0" smtClean="0">
                <a:solidFill>
                  <a:schemeClr val="bg1"/>
                </a:solidFill>
              </a:rPr>
              <a:t>والله لـــولا أن يـقــولــوا شاعـــر                والشعر يزرى بالفتى الرباني</a:t>
            </a:r>
            <a:endParaRPr lang="en-US" dirty="0" smtClean="0">
              <a:solidFill>
                <a:schemeClr val="bg1"/>
              </a:solidFill>
            </a:endParaRPr>
          </a:p>
          <a:p>
            <a:pPr>
              <a:buNone/>
            </a:pPr>
            <a:r>
              <a:rPr lang="ar-SA" dirty="0" smtClean="0">
                <a:solidFill>
                  <a:schemeClr val="bg1"/>
                </a:solidFill>
              </a:rPr>
              <a:t>سرحت طرفي في رياض مديحهم               وتركته يجـري بغير عنـان</a:t>
            </a:r>
            <a:endParaRPr lang="en-US" dirty="0" smtClean="0">
              <a:solidFill>
                <a:schemeClr val="bg1"/>
              </a:solidFill>
            </a:endParaRPr>
          </a:p>
          <a:p>
            <a:endParaRPr lang="ar-SA" dirty="0"/>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54" presetClass="entr" presetSubtype="0" accel="10000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6"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7"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8"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4" presetClass="entr" presetSubtype="0" accel="10000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5"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6"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7"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8" dur="500"/>
                                        <p:tgtEl>
                                          <p:spTgt spid="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2" presetClass="entr" presetSubtype="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Scale>
                                      <p:cBhvr>
                                        <p:cTn id="33"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3">
                                            <p:txEl>
                                              <p:pRg st="2" end="2"/>
                                            </p:txEl>
                                          </p:spTgt>
                                        </p:tgtEl>
                                        <p:attrNameLst>
                                          <p:attrName>ppt_x</p:attrName>
                                          <p:attrName>ppt_y</p:attrName>
                                        </p:attrNameLst>
                                      </p:cBhvr>
                                    </p:animMotion>
                                    <p:animEffect transition="in" filter="fade">
                                      <p:cBhvr>
                                        <p:cTn id="35" dur="10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wipe(down)">
                                      <p:cBhvr>
                                        <p:cTn id="40" dur="580">
                                          <p:stCondLst>
                                            <p:cond delay="0"/>
                                          </p:stCondLst>
                                        </p:cTn>
                                        <p:tgtEl>
                                          <p:spTgt spid="3">
                                            <p:txEl>
                                              <p:pRg st="4" end="4"/>
                                            </p:txEl>
                                          </p:spTgt>
                                        </p:tgtEl>
                                      </p:cBhvr>
                                    </p:animEffect>
                                    <p:anim calcmode="lin" valueType="num">
                                      <p:cBhvr>
                                        <p:cTn id="41"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6" dur="26">
                                          <p:stCondLst>
                                            <p:cond delay="650"/>
                                          </p:stCondLst>
                                        </p:cTn>
                                        <p:tgtEl>
                                          <p:spTgt spid="3">
                                            <p:txEl>
                                              <p:pRg st="4" end="4"/>
                                            </p:txEl>
                                          </p:spTgt>
                                        </p:tgtEl>
                                      </p:cBhvr>
                                      <p:to x="100000" y="60000"/>
                                    </p:animScale>
                                    <p:animScale>
                                      <p:cBhvr>
                                        <p:cTn id="47" dur="166" decel="50000">
                                          <p:stCondLst>
                                            <p:cond delay="676"/>
                                          </p:stCondLst>
                                        </p:cTn>
                                        <p:tgtEl>
                                          <p:spTgt spid="3">
                                            <p:txEl>
                                              <p:pRg st="4" end="4"/>
                                            </p:txEl>
                                          </p:spTgt>
                                        </p:tgtEl>
                                      </p:cBhvr>
                                      <p:to x="100000" y="100000"/>
                                    </p:animScale>
                                    <p:animScale>
                                      <p:cBhvr>
                                        <p:cTn id="48" dur="26">
                                          <p:stCondLst>
                                            <p:cond delay="1312"/>
                                          </p:stCondLst>
                                        </p:cTn>
                                        <p:tgtEl>
                                          <p:spTgt spid="3">
                                            <p:txEl>
                                              <p:pRg st="4" end="4"/>
                                            </p:txEl>
                                          </p:spTgt>
                                        </p:tgtEl>
                                      </p:cBhvr>
                                      <p:to x="100000" y="80000"/>
                                    </p:animScale>
                                    <p:animScale>
                                      <p:cBhvr>
                                        <p:cTn id="49" dur="166" decel="50000">
                                          <p:stCondLst>
                                            <p:cond delay="1338"/>
                                          </p:stCondLst>
                                        </p:cTn>
                                        <p:tgtEl>
                                          <p:spTgt spid="3">
                                            <p:txEl>
                                              <p:pRg st="4" end="4"/>
                                            </p:txEl>
                                          </p:spTgt>
                                        </p:tgtEl>
                                      </p:cBhvr>
                                      <p:to x="100000" y="100000"/>
                                    </p:animScale>
                                    <p:animScale>
                                      <p:cBhvr>
                                        <p:cTn id="50" dur="26">
                                          <p:stCondLst>
                                            <p:cond delay="1642"/>
                                          </p:stCondLst>
                                        </p:cTn>
                                        <p:tgtEl>
                                          <p:spTgt spid="3">
                                            <p:txEl>
                                              <p:pRg st="4" end="4"/>
                                            </p:txEl>
                                          </p:spTgt>
                                        </p:tgtEl>
                                      </p:cBhvr>
                                      <p:to x="100000" y="90000"/>
                                    </p:animScale>
                                    <p:animScale>
                                      <p:cBhvr>
                                        <p:cTn id="51" dur="166" decel="50000">
                                          <p:stCondLst>
                                            <p:cond delay="1668"/>
                                          </p:stCondLst>
                                        </p:cTn>
                                        <p:tgtEl>
                                          <p:spTgt spid="3">
                                            <p:txEl>
                                              <p:pRg st="4" end="4"/>
                                            </p:txEl>
                                          </p:spTgt>
                                        </p:tgtEl>
                                      </p:cBhvr>
                                      <p:to x="100000" y="100000"/>
                                    </p:animScale>
                                    <p:animScale>
                                      <p:cBhvr>
                                        <p:cTn id="52" dur="26">
                                          <p:stCondLst>
                                            <p:cond delay="1808"/>
                                          </p:stCondLst>
                                        </p:cTn>
                                        <p:tgtEl>
                                          <p:spTgt spid="3">
                                            <p:txEl>
                                              <p:pRg st="4" end="4"/>
                                            </p:txEl>
                                          </p:spTgt>
                                        </p:tgtEl>
                                      </p:cBhvr>
                                      <p:to x="100000" y="95000"/>
                                    </p:animScale>
                                    <p:animScale>
                                      <p:cBhvr>
                                        <p:cTn id="53" dur="166" decel="50000">
                                          <p:stCondLst>
                                            <p:cond delay="1834"/>
                                          </p:stCondLst>
                                        </p:cTn>
                                        <p:tgtEl>
                                          <p:spTgt spid="3">
                                            <p:txEl>
                                              <p:pRg st="4" end="4"/>
                                            </p:txEl>
                                          </p:spTgt>
                                        </p:tgtEl>
                                      </p:cBhvr>
                                      <p:to x="100000" y="100000"/>
                                    </p:animScale>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3">
                                            <p:txEl>
                                              <p:pRg st="5" end="5"/>
                                            </p:txEl>
                                          </p:spTgt>
                                        </p:tgtEl>
                                        <p:attrNameLst>
                                          <p:attrName>style.visibility</p:attrName>
                                        </p:attrNameLst>
                                      </p:cBhvr>
                                      <p:to>
                                        <p:strVal val="visible"/>
                                      </p:to>
                                    </p:set>
                                    <p:animEffect transition="in" filter="wipe(down)">
                                      <p:cBhvr>
                                        <p:cTn id="58" dur="580">
                                          <p:stCondLst>
                                            <p:cond delay="0"/>
                                          </p:stCondLst>
                                        </p:cTn>
                                        <p:tgtEl>
                                          <p:spTgt spid="3">
                                            <p:txEl>
                                              <p:pRg st="5" end="5"/>
                                            </p:txEl>
                                          </p:spTgt>
                                        </p:tgtEl>
                                      </p:cBhvr>
                                    </p:animEffect>
                                    <p:anim calcmode="lin" valueType="num">
                                      <p:cBhvr>
                                        <p:cTn id="59"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64" dur="26">
                                          <p:stCondLst>
                                            <p:cond delay="650"/>
                                          </p:stCondLst>
                                        </p:cTn>
                                        <p:tgtEl>
                                          <p:spTgt spid="3">
                                            <p:txEl>
                                              <p:pRg st="5" end="5"/>
                                            </p:txEl>
                                          </p:spTgt>
                                        </p:tgtEl>
                                      </p:cBhvr>
                                      <p:to x="100000" y="60000"/>
                                    </p:animScale>
                                    <p:animScale>
                                      <p:cBhvr>
                                        <p:cTn id="65" dur="166" decel="50000">
                                          <p:stCondLst>
                                            <p:cond delay="676"/>
                                          </p:stCondLst>
                                        </p:cTn>
                                        <p:tgtEl>
                                          <p:spTgt spid="3">
                                            <p:txEl>
                                              <p:pRg st="5" end="5"/>
                                            </p:txEl>
                                          </p:spTgt>
                                        </p:tgtEl>
                                      </p:cBhvr>
                                      <p:to x="100000" y="100000"/>
                                    </p:animScale>
                                    <p:animScale>
                                      <p:cBhvr>
                                        <p:cTn id="66" dur="26">
                                          <p:stCondLst>
                                            <p:cond delay="1312"/>
                                          </p:stCondLst>
                                        </p:cTn>
                                        <p:tgtEl>
                                          <p:spTgt spid="3">
                                            <p:txEl>
                                              <p:pRg st="5" end="5"/>
                                            </p:txEl>
                                          </p:spTgt>
                                        </p:tgtEl>
                                      </p:cBhvr>
                                      <p:to x="100000" y="80000"/>
                                    </p:animScale>
                                    <p:animScale>
                                      <p:cBhvr>
                                        <p:cTn id="67" dur="166" decel="50000">
                                          <p:stCondLst>
                                            <p:cond delay="1338"/>
                                          </p:stCondLst>
                                        </p:cTn>
                                        <p:tgtEl>
                                          <p:spTgt spid="3">
                                            <p:txEl>
                                              <p:pRg st="5" end="5"/>
                                            </p:txEl>
                                          </p:spTgt>
                                        </p:tgtEl>
                                      </p:cBhvr>
                                      <p:to x="100000" y="100000"/>
                                    </p:animScale>
                                    <p:animScale>
                                      <p:cBhvr>
                                        <p:cTn id="68" dur="26">
                                          <p:stCondLst>
                                            <p:cond delay="1642"/>
                                          </p:stCondLst>
                                        </p:cTn>
                                        <p:tgtEl>
                                          <p:spTgt spid="3">
                                            <p:txEl>
                                              <p:pRg st="5" end="5"/>
                                            </p:txEl>
                                          </p:spTgt>
                                        </p:tgtEl>
                                      </p:cBhvr>
                                      <p:to x="100000" y="90000"/>
                                    </p:animScale>
                                    <p:animScale>
                                      <p:cBhvr>
                                        <p:cTn id="69" dur="166" decel="50000">
                                          <p:stCondLst>
                                            <p:cond delay="1668"/>
                                          </p:stCondLst>
                                        </p:cTn>
                                        <p:tgtEl>
                                          <p:spTgt spid="3">
                                            <p:txEl>
                                              <p:pRg st="5" end="5"/>
                                            </p:txEl>
                                          </p:spTgt>
                                        </p:tgtEl>
                                      </p:cBhvr>
                                      <p:to x="100000" y="100000"/>
                                    </p:animScale>
                                    <p:animScale>
                                      <p:cBhvr>
                                        <p:cTn id="70" dur="26">
                                          <p:stCondLst>
                                            <p:cond delay="1808"/>
                                          </p:stCondLst>
                                        </p:cTn>
                                        <p:tgtEl>
                                          <p:spTgt spid="3">
                                            <p:txEl>
                                              <p:pRg st="5" end="5"/>
                                            </p:txEl>
                                          </p:spTgt>
                                        </p:tgtEl>
                                      </p:cBhvr>
                                      <p:to x="100000" y="95000"/>
                                    </p:animScale>
                                    <p:animScale>
                                      <p:cBhvr>
                                        <p:cTn id="71"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sz="quarter" idx="1"/>
          </p:nvPr>
        </p:nvSpPr>
        <p:spPr>
          <a:xfrm>
            <a:off x="457200" y="1140850"/>
            <a:ext cx="8229600" cy="5024454"/>
          </a:xfrm>
        </p:spPr>
        <p:txBody>
          <a:bodyPr>
            <a:normAutofit/>
          </a:bodyPr>
          <a:lstStyle/>
          <a:p>
            <a:pPr>
              <a:buNone/>
            </a:pPr>
            <a:r>
              <a:rPr lang="ar-SA" dirty="0" smtClean="0">
                <a:solidFill>
                  <a:srgbClr val="002060"/>
                </a:solidFill>
              </a:rPr>
              <a:t>وعلى الرغم من ذلك فقد ازدهرت حركة شعرية واسعة النطاق كأثر من آثار   الدعوة.</a:t>
            </a:r>
            <a:endParaRPr lang="en-US" dirty="0" smtClean="0">
              <a:solidFill>
                <a:srgbClr val="002060"/>
              </a:solidFill>
            </a:endParaRPr>
          </a:p>
          <a:p>
            <a:pPr>
              <a:buNone/>
            </a:pPr>
            <a:r>
              <a:rPr lang="ar-SA" dirty="0" smtClean="0"/>
              <a:t>ويدخل في إطار العودة إلى الأصول نشر كتب التراث والتوسع في إنشاء المكتبات والتعليم وما إلى ذلك ، لقد انتشرت المكتبات العامة في مختلف بيئات المملكة، وتضمنت أمهات كتب التراث، وقد بلغت محفوظات إحداها وهي مكتبة عارف حكمت ( أشهر هذه المكتبات ) ما يقرب من أربعة آلاف  وخمسمائة مخطوطة، وكلها في الكتب النادرة، وفي مرحلة تالية أنشئت المكتبات في مختلف المدن فقد أنشأ الأمير مساعد بن عبد الرحمن أول مكتبة عامة بالعاصمة، وأسس مفتي الديار السعودية الشيخ محمد ابن إبراهيم المكتبة السعودية بالرياض، ثم أنشئت فيما بعد مكتبات عامة.    </a:t>
            </a:r>
            <a:endParaRPr lang="en-US" dirty="0" smtClean="0"/>
          </a:p>
          <a:p>
            <a:endParaRPr lang="ar-SA" dirty="0"/>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4" presetClass="entr" presetSubtype="0" accel="10000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strVal val="#ppt_w*0.05"/>
                                          </p:val>
                                        </p:tav>
                                        <p:tav tm="100000">
                                          <p:val>
                                            <p:strVal val="#ppt_w"/>
                                          </p:val>
                                        </p:tav>
                                      </p:tavLst>
                                    </p:anim>
                                    <p:anim calcmode="lin" valueType="num">
                                      <p:cBhvr>
                                        <p:cTn id="15" dur="500" fill="hold"/>
                                        <p:tgtEl>
                                          <p:spTgt spid="4">
                                            <p:txEl>
                                              <p:pRg st="1" end="1"/>
                                            </p:txEl>
                                          </p:spTgt>
                                        </p:tgtEl>
                                        <p:attrNameLst>
                                          <p:attrName>ppt_h</p:attrName>
                                        </p:attrNameLst>
                                      </p:cBhvr>
                                      <p:tavLst>
                                        <p:tav tm="0">
                                          <p:val>
                                            <p:strVal val="#ppt_h"/>
                                          </p:val>
                                        </p:tav>
                                        <p:tav tm="100000">
                                          <p:val>
                                            <p:strVal val="#ppt_h"/>
                                          </p:val>
                                        </p:tav>
                                      </p:tavLst>
                                    </p:anim>
                                    <p:anim calcmode="lin" valueType="num">
                                      <p:cBhvr>
                                        <p:cTn id="16" dur="5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17" dur="500" fill="hold"/>
                                        <p:tgtEl>
                                          <p:spTgt spid="4">
                                            <p:txEl>
                                              <p:pRg st="1" end="1"/>
                                            </p:txEl>
                                          </p:spTgt>
                                        </p:tgtEl>
                                        <p:attrNameLst>
                                          <p:attrName>ppt_y</p:attrName>
                                        </p:attrNameLst>
                                      </p:cBhvr>
                                      <p:tavLst>
                                        <p:tav tm="0">
                                          <p:val>
                                            <p:strVal val="#ppt_y"/>
                                          </p:val>
                                        </p:tav>
                                        <p:tav tm="100000">
                                          <p:val>
                                            <p:strVal val="#ppt_y"/>
                                          </p:val>
                                        </p:tav>
                                      </p:tavLst>
                                    </p:anim>
                                    <p:animEffect transition="in" filter="fade">
                                      <p:cBhvr>
                                        <p:cTn id="18"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2400"/>
            <a:ext cx="8229600" cy="1062022"/>
          </a:xfrm>
        </p:spPr>
        <p:txBody>
          <a:bodyPr/>
          <a:lstStyle/>
          <a:p>
            <a:pPr algn="ctr"/>
            <a:r>
              <a:rPr lang="ar-SA" dirty="0" smtClean="0">
                <a:solidFill>
                  <a:schemeClr val="bg1"/>
                </a:solidFill>
              </a:rPr>
              <a:t>ثانياً : التماس الحضاري والثقافي </a:t>
            </a:r>
            <a:endParaRPr lang="ar-SA" dirty="0">
              <a:solidFill>
                <a:schemeClr val="bg1"/>
              </a:solidFill>
            </a:endParaRPr>
          </a:p>
        </p:txBody>
      </p:sp>
      <p:sp>
        <p:nvSpPr>
          <p:cNvPr id="3" name="عنصر نائب للمحتوى 2"/>
          <p:cNvSpPr>
            <a:spLocks noGrp="1"/>
          </p:cNvSpPr>
          <p:nvPr>
            <p:ph sz="quarter" idx="1"/>
          </p:nvPr>
        </p:nvSpPr>
        <p:spPr>
          <a:xfrm>
            <a:off x="457200" y="1214422"/>
            <a:ext cx="8229600" cy="5643578"/>
          </a:xfrm>
        </p:spPr>
        <p:txBody>
          <a:bodyPr>
            <a:normAutofit fontScale="92500" lnSpcReduction="20000"/>
          </a:bodyPr>
          <a:lstStyle/>
          <a:p>
            <a:pPr>
              <a:buNone/>
            </a:pPr>
            <a:r>
              <a:rPr lang="ar-SA" sz="3000" dirty="0" smtClean="0"/>
              <a:t>التماس  الحضاري والثقافي : </a:t>
            </a:r>
            <a:endParaRPr lang="en-US" sz="3000" dirty="0" smtClean="0"/>
          </a:p>
          <a:p>
            <a:pPr>
              <a:buNone/>
            </a:pPr>
            <a:r>
              <a:rPr lang="ar-SA" dirty="0" smtClean="0">
                <a:solidFill>
                  <a:schemeClr val="accent6">
                    <a:lumMod val="50000"/>
                  </a:schemeClr>
                </a:solidFill>
              </a:rPr>
              <a:t>* هو </a:t>
            </a:r>
            <a:r>
              <a:rPr lang="ar-SA" dirty="0" err="1" smtClean="0">
                <a:solidFill>
                  <a:schemeClr val="accent6">
                    <a:lumMod val="50000"/>
                  </a:schemeClr>
                </a:solidFill>
              </a:rPr>
              <a:t>التثاقف</a:t>
            </a:r>
            <a:r>
              <a:rPr lang="ar-SA" dirty="0" smtClean="0">
                <a:solidFill>
                  <a:schemeClr val="accent6">
                    <a:lumMod val="50000"/>
                  </a:schemeClr>
                </a:solidFill>
              </a:rPr>
              <a:t> أي التبادل الثقافي بين الشعوب وليس من شك  أن ذلك قد نهض بدور متميز في نهضة الأدب السعودي بعامة والأدب السعودي بخاصة .</a:t>
            </a:r>
          </a:p>
          <a:p>
            <a:pPr>
              <a:buNone/>
            </a:pPr>
            <a:endParaRPr lang="en-US" dirty="0" smtClean="0">
              <a:solidFill>
                <a:schemeClr val="bg1"/>
              </a:solidFill>
            </a:endParaRPr>
          </a:p>
          <a:p>
            <a:pPr>
              <a:buNone/>
            </a:pPr>
            <a:r>
              <a:rPr lang="ar-SA" sz="3000" dirty="0" smtClean="0">
                <a:solidFill>
                  <a:schemeClr val="bg1"/>
                </a:solidFill>
              </a:rPr>
              <a:t>* وللتماس الثقافي  أشكال مختلفة منها:  </a:t>
            </a:r>
            <a:endParaRPr lang="en-US" sz="3000" dirty="0" smtClean="0">
              <a:solidFill>
                <a:schemeClr val="bg1"/>
              </a:solidFill>
            </a:endParaRPr>
          </a:p>
          <a:p>
            <a:pPr>
              <a:buNone/>
            </a:pPr>
            <a:r>
              <a:rPr lang="ar-SA" dirty="0" smtClean="0">
                <a:solidFill>
                  <a:schemeClr val="accent6">
                    <a:lumMod val="50000"/>
                  </a:schemeClr>
                </a:solidFill>
              </a:rPr>
              <a:t>1-  إرسال البعثات  العلمية في جامعات مصر وبيروت وأوروبا وأمريكا وقد عاد </a:t>
            </a:r>
            <a:r>
              <a:rPr lang="ar-SA" dirty="0" err="1" smtClean="0">
                <a:solidFill>
                  <a:schemeClr val="accent6">
                    <a:lumMod val="50000"/>
                  </a:schemeClr>
                </a:solidFill>
              </a:rPr>
              <a:t>المبتعوثون</a:t>
            </a:r>
            <a:r>
              <a:rPr lang="ar-SA" dirty="0" smtClean="0">
                <a:solidFill>
                  <a:schemeClr val="accent6">
                    <a:lumMod val="50000"/>
                  </a:schemeClr>
                </a:solidFill>
              </a:rPr>
              <a:t> ليحدثوا </a:t>
            </a:r>
            <a:r>
              <a:rPr lang="ar-SA" dirty="0" err="1" smtClean="0">
                <a:solidFill>
                  <a:schemeClr val="accent6">
                    <a:lumMod val="50000"/>
                  </a:schemeClr>
                </a:solidFill>
              </a:rPr>
              <a:t>أثرأً</a:t>
            </a:r>
            <a:r>
              <a:rPr lang="ar-SA" dirty="0" smtClean="0">
                <a:solidFill>
                  <a:schemeClr val="accent6">
                    <a:lumMod val="50000"/>
                  </a:schemeClr>
                </a:solidFill>
              </a:rPr>
              <a:t> ملموساً في مختلف المجالات فكان تأسيس جامعة الرياض(الملك سعود حالياً) ولم تتوقف البعثات في مختلف المراحل الأمر الذي أدى إلى إحداث نهضة أدبية واسعة النطاق فانتشرت الطرائق الجدية في الصياغة والتشكيل الفني وفي النقد الأدبي ترجمت العديد من الكتب ولكن أثر البعثات  يبدو جلياً وواضحاً  في مجالي التعليم والتربية من ناحية والإبداع الأدبي من ناحية أخرى.</a:t>
            </a:r>
            <a:endParaRPr lang="en-US" dirty="0" smtClean="0">
              <a:solidFill>
                <a:schemeClr val="accent6">
                  <a:lumMod val="50000"/>
                </a:schemeClr>
              </a:solidFill>
            </a:endParaRPr>
          </a:p>
          <a:p>
            <a:pPr>
              <a:buNone/>
            </a:pPr>
            <a:r>
              <a:rPr lang="ar-SA" dirty="0" smtClean="0">
                <a:solidFill>
                  <a:schemeClr val="accent6">
                    <a:lumMod val="50000"/>
                  </a:schemeClr>
                </a:solidFill>
              </a:rPr>
              <a:t>2-  وصول كثير من الكتب الأدبية والفلسفية  المترجمة من مصر إلى مدن الحجاز.</a:t>
            </a:r>
            <a:endParaRPr lang="en-US" dirty="0" smtClean="0">
              <a:solidFill>
                <a:schemeClr val="accent6">
                  <a:lumMod val="50000"/>
                </a:schemeClr>
              </a:solidFill>
            </a:endParaRPr>
          </a:p>
          <a:p>
            <a:pPr>
              <a:buNone/>
            </a:pPr>
            <a:r>
              <a:rPr lang="ar-SA" dirty="0" smtClean="0">
                <a:solidFill>
                  <a:schemeClr val="accent6">
                    <a:lumMod val="50000"/>
                  </a:schemeClr>
                </a:solidFill>
              </a:rPr>
              <a:t>3-دخول التقنيات الحديثة إلى مجال  الثقافة كالطباعة التي يسرت نشر الكتب بمختلف أنواعها فضلاُ  عن إدخال الصحافة  الأدبية التي عنيت بنقل الأشكال الأدبية الحديثة  جنباُ إلى جنب مع الشكل التراثي.</a:t>
            </a:r>
            <a:endParaRPr lang="en-US" dirty="0" smtClean="0">
              <a:solidFill>
                <a:schemeClr val="accent6">
                  <a:lumMod val="50000"/>
                </a:schemeClr>
              </a:solidFill>
            </a:endParaRPr>
          </a:p>
          <a:p>
            <a:endParaRPr lang="ar-SA" dirty="0"/>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37"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1000"/>
                                        <p:tgtEl>
                                          <p:spTgt spid="3">
                                            <p:txEl>
                                              <p:pRg st="0" end="0"/>
                                            </p:txEl>
                                          </p:spTgt>
                                        </p:tgtEl>
                                      </p:cBhvr>
                                    </p:animEffect>
                                    <p:anim calcmode="lin" valueType="num">
                                      <p:cBhvr>
                                        <p:cTn id="1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8"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nodeType="clickEffect">
                                  <p:stCondLst>
                                    <p:cond delay="0"/>
                                  </p:stCondLst>
                                  <p:iterate type="lt">
                                    <p:tmPct val="10000"/>
                                  </p:iterate>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4" presetClass="entr" presetSubtype="0"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from="(-#ppt_w/2)" to="(#ppt_x)" calcmode="lin" valueType="num">
                                      <p:cBhvr>
                                        <p:cTn id="41" dur="600" fill="hold">
                                          <p:stCondLst>
                                            <p:cond delay="0"/>
                                          </p:stCondLst>
                                        </p:cTn>
                                        <p:tgtEl>
                                          <p:spTgt spid="3">
                                            <p:txEl>
                                              <p:pRg st="4" end="4"/>
                                            </p:txEl>
                                          </p:spTgt>
                                        </p:tgtEl>
                                        <p:attrNameLst>
                                          <p:attrName>ppt_x</p:attrName>
                                        </p:attrNameLst>
                                      </p:cBhvr>
                                    </p:anim>
                                    <p:anim from="0" to="-1.0" calcmode="lin" valueType="num">
                                      <p:cBhvr>
                                        <p:cTn id="42" dur="200" decel="50000" autoRev="1" fill="hold">
                                          <p:stCondLst>
                                            <p:cond delay="600"/>
                                          </p:stCondLst>
                                        </p:cTn>
                                        <p:tgtEl>
                                          <p:spTgt spid="3">
                                            <p:txEl>
                                              <p:pRg st="4" end="4"/>
                                            </p:txEl>
                                          </p:spTgt>
                                        </p:tgtEl>
                                        <p:attrNameLst>
                                          <p:attrName>xshear</p:attrName>
                                        </p:attrNameLst>
                                      </p:cBhvr>
                                    </p:anim>
                                    <p:animScale>
                                      <p:cBhvr>
                                        <p:cTn id="43" dur="200" decel="100000" autoRev="1" fill="hold">
                                          <p:stCondLst>
                                            <p:cond delay="600"/>
                                          </p:stCondLst>
                                        </p:cTn>
                                        <p:tgtEl>
                                          <p:spTgt spid="3">
                                            <p:txEl>
                                              <p:pRg st="4" end="4"/>
                                            </p:txEl>
                                          </p:spTgt>
                                        </p:tgtEl>
                                      </p:cBhvr>
                                      <p:from x="100000" y="100000"/>
                                      <p:to x="80000" y="100000"/>
                                    </p:animScale>
                                    <p:anim by="(#ppt_h/3+#ppt_w*0.1)" calcmode="lin" valueType="num">
                                      <p:cBhvr additive="sum">
                                        <p:cTn id="44" dur="200" decel="100000" autoRev="1" fill="hold">
                                          <p:stCondLst>
                                            <p:cond delay="600"/>
                                          </p:stCondLst>
                                        </p:cTn>
                                        <p:tgtEl>
                                          <p:spTgt spid="3">
                                            <p:txEl>
                                              <p:pRg st="4" end="4"/>
                                            </p:txEl>
                                          </p:spTgt>
                                        </p:tgtEl>
                                        <p:attrNameLst>
                                          <p:attrName>ppt_x</p:attrName>
                                        </p:attrNameLst>
                                      </p:cBhvr>
                                    </p:anim>
                                  </p:childTnLst>
                                </p:cTn>
                              </p:par>
                            </p:childTnLst>
                          </p:cTn>
                        </p:par>
                      </p:childTnLst>
                    </p:cTn>
                  </p:par>
                  <p:par>
                    <p:cTn id="45" fill="hold">
                      <p:stCondLst>
                        <p:cond delay="indefinite"/>
                      </p:stCondLst>
                      <p:childTnLst>
                        <p:par>
                          <p:cTn id="46" fill="hold">
                            <p:stCondLst>
                              <p:cond delay="0"/>
                            </p:stCondLst>
                            <p:childTnLst>
                              <p:par>
                                <p:cTn id="47" presetID="34"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from="(-#ppt_w/2)" to="(#ppt_x)" calcmode="lin" valueType="num">
                                      <p:cBhvr>
                                        <p:cTn id="49" dur="600" fill="hold">
                                          <p:stCondLst>
                                            <p:cond delay="0"/>
                                          </p:stCondLst>
                                        </p:cTn>
                                        <p:tgtEl>
                                          <p:spTgt spid="3">
                                            <p:txEl>
                                              <p:pRg st="5" end="5"/>
                                            </p:txEl>
                                          </p:spTgt>
                                        </p:tgtEl>
                                        <p:attrNameLst>
                                          <p:attrName>ppt_x</p:attrName>
                                        </p:attrNameLst>
                                      </p:cBhvr>
                                    </p:anim>
                                    <p:anim from="0" to="-1.0" calcmode="lin" valueType="num">
                                      <p:cBhvr>
                                        <p:cTn id="50" dur="200" decel="50000" autoRev="1" fill="hold">
                                          <p:stCondLst>
                                            <p:cond delay="600"/>
                                          </p:stCondLst>
                                        </p:cTn>
                                        <p:tgtEl>
                                          <p:spTgt spid="3">
                                            <p:txEl>
                                              <p:pRg st="5" end="5"/>
                                            </p:txEl>
                                          </p:spTgt>
                                        </p:tgtEl>
                                        <p:attrNameLst>
                                          <p:attrName>xshear</p:attrName>
                                        </p:attrNameLst>
                                      </p:cBhvr>
                                    </p:anim>
                                    <p:animScale>
                                      <p:cBhvr>
                                        <p:cTn id="51" dur="200" decel="100000" autoRev="1" fill="hold">
                                          <p:stCondLst>
                                            <p:cond delay="600"/>
                                          </p:stCondLst>
                                        </p:cTn>
                                        <p:tgtEl>
                                          <p:spTgt spid="3">
                                            <p:txEl>
                                              <p:pRg st="5" end="5"/>
                                            </p:txEl>
                                          </p:spTgt>
                                        </p:tgtEl>
                                      </p:cBhvr>
                                      <p:from x="100000" y="100000"/>
                                      <p:to x="80000" y="100000"/>
                                    </p:animScale>
                                    <p:anim by="(#ppt_h/3+#ppt_w*0.1)" calcmode="lin" valueType="num">
                                      <p:cBhvr additive="sum">
                                        <p:cTn id="52" dur="200" decel="100000" autoRev="1" fill="hold">
                                          <p:stCondLst>
                                            <p:cond delay="600"/>
                                          </p:stCondLst>
                                        </p:cTn>
                                        <p:tgtEl>
                                          <p:spTgt spid="3">
                                            <p:txEl>
                                              <p:pRg st="5" end="5"/>
                                            </p:txEl>
                                          </p:spTgt>
                                        </p:tgtEl>
                                        <p:attrNameLst>
                                          <p:attrName>ppt_x</p:attrName>
                                        </p:attrNameLst>
                                      </p:cBhvr>
                                    </p:anim>
                                  </p:childTnLst>
                                </p:cTn>
                              </p:par>
                            </p:childTnLst>
                          </p:cTn>
                        </p:par>
                      </p:childTnLst>
                    </p:cTn>
                  </p:par>
                  <p:par>
                    <p:cTn id="53" fill="hold">
                      <p:stCondLst>
                        <p:cond delay="indefinite"/>
                      </p:stCondLst>
                      <p:childTnLst>
                        <p:par>
                          <p:cTn id="54" fill="hold">
                            <p:stCondLst>
                              <p:cond delay="0"/>
                            </p:stCondLst>
                            <p:childTnLst>
                              <p:par>
                                <p:cTn id="55" presetID="34" presetClass="entr" presetSubtype="0" fill="hold" nodeType="clickEffect">
                                  <p:stCondLst>
                                    <p:cond delay="0"/>
                                  </p:stCondLst>
                                  <p:childTnLst>
                                    <p:set>
                                      <p:cBhvr>
                                        <p:cTn id="56" dur="1" fill="hold">
                                          <p:stCondLst>
                                            <p:cond delay="0"/>
                                          </p:stCondLst>
                                        </p:cTn>
                                        <p:tgtEl>
                                          <p:spTgt spid="3">
                                            <p:txEl>
                                              <p:pRg st="6" end="6"/>
                                            </p:txEl>
                                          </p:spTgt>
                                        </p:tgtEl>
                                        <p:attrNameLst>
                                          <p:attrName>style.visibility</p:attrName>
                                        </p:attrNameLst>
                                      </p:cBhvr>
                                      <p:to>
                                        <p:strVal val="visible"/>
                                      </p:to>
                                    </p:set>
                                    <p:anim from="(-#ppt_w/2)" to="(#ppt_x)" calcmode="lin" valueType="num">
                                      <p:cBhvr>
                                        <p:cTn id="57" dur="600" fill="hold">
                                          <p:stCondLst>
                                            <p:cond delay="0"/>
                                          </p:stCondLst>
                                        </p:cTn>
                                        <p:tgtEl>
                                          <p:spTgt spid="3">
                                            <p:txEl>
                                              <p:pRg st="6" end="6"/>
                                            </p:txEl>
                                          </p:spTgt>
                                        </p:tgtEl>
                                        <p:attrNameLst>
                                          <p:attrName>ppt_x</p:attrName>
                                        </p:attrNameLst>
                                      </p:cBhvr>
                                    </p:anim>
                                    <p:anim from="0" to="-1.0" calcmode="lin" valueType="num">
                                      <p:cBhvr>
                                        <p:cTn id="58" dur="200" decel="50000" autoRev="1" fill="hold">
                                          <p:stCondLst>
                                            <p:cond delay="600"/>
                                          </p:stCondLst>
                                        </p:cTn>
                                        <p:tgtEl>
                                          <p:spTgt spid="3">
                                            <p:txEl>
                                              <p:pRg st="6" end="6"/>
                                            </p:txEl>
                                          </p:spTgt>
                                        </p:tgtEl>
                                        <p:attrNameLst>
                                          <p:attrName>xshear</p:attrName>
                                        </p:attrNameLst>
                                      </p:cBhvr>
                                    </p:anim>
                                    <p:animScale>
                                      <p:cBhvr>
                                        <p:cTn id="59" dur="200" decel="100000" autoRev="1" fill="hold">
                                          <p:stCondLst>
                                            <p:cond delay="600"/>
                                          </p:stCondLst>
                                        </p:cTn>
                                        <p:tgtEl>
                                          <p:spTgt spid="3">
                                            <p:txEl>
                                              <p:pRg st="6" end="6"/>
                                            </p:txEl>
                                          </p:spTgt>
                                        </p:tgtEl>
                                      </p:cBhvr>
                                      <p:from x="100000" y="100000"/>
                                      <p:to x="80000" y="100000"/>
                                    </p:animScale>
                                    <p:anim by="(#ppt_h/3+#ppt_w*0.1)" calcmode="lin" valueType="num">
                                      <p:cBhvr additive="sum">
                                        <p:cTn id="60" dur="200" decel="100000" autoRev="1" fill="hold">
                                          <p:stCondLst>
                                            <p:cond delay="600"/>
                                          </p:stCondLst>
                                        </p:cTn>
                                        <p:tgtEl>
                                          <p:spTgt spid="3">
                                            <p:txEl>
                                              <p:pRg st="6" end="6"/>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2000240"/>
            <a:ext cx="8229600" cy="4095760"/>
          </a:xfrm>
        </p:spPr>
        <p:txBody>
          <a:bodyPr>
            <a:normAutofit/>
          </a:bodyPr>
          <a:lstStyle/>
          <a:p>
            <a:pPr>
              <a:buNone/>
            </a:pPr>
            <a:r>
              <a:rPr lang="ar-SA" dirty="0" smtClean="0">
                <a:solidFill>
                  <a:schemeClr val="accent6">
                    <a:lumMod val="50000"/>
                  </a:schemeClr>
                </a:solidFill>
              </a:rPr>
              <a:t>4-</a:t>
            </a:r>
            <a:r>
              <a:rPr lang="ar-SA" dirty="0" smtClean="0"/>
              <a:t> المؤتمرات والندوات والمهرجانات أدت إلى احتكاك ثقافي. </a:t>
            </a:r>
            <a:endParaRPr lang="en-US" dirty="0" smtClean="0"/>
          </a:p>
          <a:p>
            <a:pPr>
              <a:buNone/>
            </a:pPr>
            <a:r>
              <a:rPr lang="ar-SA" dirty="0" smtClean="0">
                <a:solidFill>
                  <a:schemeClr val="accent6">
                    <a:lumMod val="50000"/>
                  </a:schemeClr>
                </a:solidFill>
              </a:rPr>
              <a:t>5-</a:t>
            </a:r>
            <a:r>
              <a:rPr lang="ar-SA" dirty="0" smtClean="0"/>
              <a:t> استقطاب العديد  من أبرز أدباء وكتاب العالم العربي خاصة والعالم الغربي بعامة إذ أصبحت مدنها الكبرى حواضر أدبية ومنابر فكرية.</a:t>
            </a:r>
            <a:endParaRPr lang="en-US" dirty="0" smtClean="0"/>
          </a:p>
          <a:p>
            <a:pPr>
              <a:buNone/>
            </a:pPr>
            <a:r>
              <a:rPr lang="ar-SA" dirty="0" smtClean="0">
                <a:solidFill>
                  <a:schemeClr val="accent6">
                    <a:lumMod val="50000"/>
                  </a:schemeClr>
                </a:solidFill>
              </a:rPr>
              <a:t>6-</a:t>
            </a:r>
            <a:r>
              <a:rPr lang="ar-SA" dirty="0" smtClean="0"/>
              <a:t> التلفاز والمذياع من منجزات الحضارة الغربية وقد سُخرا لخدمة الثقافة أيضاُ وفيها برامج أدبية ساعدت على تطور الأدب ونشره وقد كانت الإذاعة السعودية  وكان هناك ركن ثابت في الإذاعة يسمى [عالم الأدب]  وكان بعض الأدباء يقومون بإذاعة أحاديث اجتماعية كأحاديث أدبية وتاريخية وثقافية.</a:t>
            </a:r>
            <a:endParaRPr lang="en-US" dirty="0" smtClean="0"/>
          </a:p>
          <a:p>
            <a:pPr>
              <a:buNone/>
            </a:pPr>
            <a:endParaRPr lang="ar-SA" dirty="0"/>
          </a:p>
        </p:txBody>
      </p:sp>
      <p:sp>
        <p:nvSpPr>
          <p:cNvPr id="4" name="Title 3"/>
          <p:cNvSpPr>
            <a:spLocks noGrp="1"/>
          </p:cNvSpPr>
          <p:nvPr>
            <p:ph type="title"/>
          </p:nvPr>
        </p:nvSpPr>
        <p:spPr/>
        <p:txBody>
          <a:bodyPr/>
          <a:lstStyle/>
          <a:p>
            <a:endParaRPr lang="ar-SA"/>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solidFill>
                  <a:schemeClr val="tx1"/>
                </a:solidFill>
              </a:rPr>
              <a:t>ثالثاً  </a:t>
            </a:r>
            <a:r>
              <a:rPr lang="ar-SA" dirty="0" smtClean="0">
                <a:solidFill>
                  <a:schemeClr val="tx1"/>
                </a:solidFill>
              </a:rPr>
              <a:t>: التحول الاجتماعي </a:t>
            </a:r>
            <a:endParaRPr lang="ar-SA" dirty="0">
              <a:solidFill>
                <a:schemeClr val="tx1"/>
              </a:solidFill>
            </a:endParaRPr>
          </a:p>
        </p:txBody>
      </p:sp>
      <p:sp>
        <p:nvSpPr>
          <p:cNvPr id="3" name="عنصر نائب للمحتوى 2"/>
          <p:cNvSpPr>
            <a:spLocks noGrp="1"/>
          </p:cNvSpPr>
          <p:nvPr>
            <p:ph sz="quarter" idx="1"/>
          </p:nvPr>
        </p:nvSpPr>
        <p:spPr>
          <a:xfrm>
            <a:off x="457200" y="1524000"/>
            <a:ext cx="8229600" cy="4905396"/>
          </a:xfrm>
        </p:spPr>
        <p:txBody>
          <a:bodyPr>
            <a:normAutofit/>
          </a:bodyPr>
          <a:lstStyle/>
          <a:p>
            <a:pPr>
              <a:buNone/>
            </a:pPr>
            <a:r>
              <a:rPr lang="ar-SA" dirty="0" smtClean="0">
                <a:solidFill>
                  <a:schemeClr val="accent6">
                    <a:lumMod val="50000"/>
                  </a:schemeClr>
                </a:solidFill>
              </a:rPr>
              <a:t>ليس من شك في أن  التحول الاجتماعي الذي  أحدثه النمو الاقتصادي السريع في المملكة العربية السعودية ،حيث تم اكتشاف البترول في وقت مبكر وارتفعت  أسعاره ارتفاعاً ملموساً  في  أواسط السبعينيات الميلادية  قد مكن البلاد من تحقيق منجزات كبيره على مستوى البنية  الأساسية  والإنتاجية   والتعليمية  والثقافية  ، وقد  أدى ذلك  إلى تحول اجتماعي عميق شمل العديد من نواحي الحياة وصياغة مجتمع جديد يمتلك  أحدث المقومات الحضارية </a:t>
            </a:r>
            <a:r>
              <a:rPr lang="ar-SA" dirty="0" smtClean="0">
                <a:solidFill>
                  <a:schemeClr val="bg1"/>
                </a:solidFill>
              </a:rPr>
              <a:t>وقد  أدى التحول الاجتماعي  أيضاً إلى  بروز فنون شعبية  ونثرية  جديدة  ،فكانت القصة  الشعرية  والمسرحية  الشعرية  من بين الفنون التي  أصبح لها وجود في  الأدب العربي السعودي ولذلك وجدنا فن القصة  القصيرة أكثر الفنون شيوعاً خصوصاً في فتره ما يسمى (بمرحلة  الطفرة)ولم يكن الشعر بمنأى عن ذلك بل كان أكثر الفنون استجابة وتطورا. </a:t>
            </a:r>
            <a:endParaRPr lang="ar-SA" dirty="0">
              <a:solidFill>
                <a:schemeClr val="bg1"/>
              </a:solidFill>
            </a:endParaRPr>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5"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21"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solidFill>
                  <a:schemeClr val="tx1"/>
                </a:solidFill>
              </a:rPr>
              <a:t>التيارات الفنية والجمالية : </a:t>
            </a:r>
            <a:endParaRPr lang="ar-SA" dirty="0">
              <a:solidFill>
                <a:schemeClr val="tx1"/>
              </a:solidFill>
            </a:endParaRPr>
          </a:p>
        </p:txBody>
      </p:sp>
      <p:sp>
        <p:nvSpPr>
          <p:cNvPr id="3" name="عنصر نائب للمحتوى 2"/>
          <p:cNvSpPr>
            <a:spLocks noGrp="1"/>
          </p:cNvSpPr>
          <p:nvPr>
            <p:ph sz="quarter" idx="1"/>
          </p:nvPr>
        </p:nvSpPr>
        <p:spPr>
          <a:xfrm>
            <a:off x="285720" y="1524000"/>
            <a:ext cx="8401080" cy="5119710"/>
          </a:xfrm>
        </p:spPr>
        <p:txBody>
          <a:bodyPr>
            <a:normAutofit lnSpcReduction="10000"/>
          </a:bodyPr>
          <a:lstStyle/>
          <a:p>
            <a:pPr>
              <a:buNone/>
            </a:pPr>
            <a:r>
              <a:rPr lang="ar-SA" dirty="0" smtClean="0">
                <a:solidFill>
                  <a:schemeClr val="accent6">
                    <a:lumMod val="50000"/>
                  </a:schemeClr>
                </a:solidFill>
              </a:rPr>
              <a:t>إن أثر الشعر القديم يبدو واضحاً لدى المحافظين  في شكل مجاراة ومحاكاة  واقتباس وتضمين ، </a:t>
            </a:r>
            <a:r>
              <a:rPr lang="ar-SA" dirty="0" smtClean="0"/>
              <a:t>كذلك فإن  أثر هذا الشعر لدى المجددين مائل ولكن على نحو آخر  فهو يصفه بأنه تأثر استيعاب وهضم واستحياء و قد مثل لذلك بأثر عمر بن  أبي ربيعة  في  أشعار الفلالي و الزمخشري ومفرج السيد في وصف المرأة ومحاورتها والحديث  عن شؤونها  وتأثر شعراء المملكة بابن الرومي في طاقته الوصفية  ووحدة موضوعاته وتسلسل  أفكاره واستقصاء معانيه ونزعته التشاؤمية وأومأ إلى  هذا الأثر لدى العواد والقنديل، وأثر أبي الطيب المتنبي، أما الشعراء العرب المعاصرون بمختلف مدارسهم واتجاهاتهم ابتداءً  بالإحيائيين وانتهاء بالمحدثين، فقد كان لشوقي أثره في العقيلي والصبان، وكان للمدرسة المهجرية أثر على الفقي، وأما مطران فلم يؤثر إلا قليلاً و أما مدرسة  الديوان فكان أثرها  في شعر العواد واضحاً و أبولو  التي كرست  الاتجاه  الرومانسي تأثر بها الحسيني    وعبد الله الفيصل والبواردي ، و أثر شعراء الشام في الشعر السعودي   كتأثر القصيبي  و أحمد الصالح بنزار القباني . </a:t>
            </a:r>
            <a:endParaRPr lang="en-US" dirty="0" smtClean="0"/>
          </a:p>
          <a:p>
            <a:endParaRPr lang="ar-SA" dirty="0"/>
          </a:p>
        </p:txBody>
      </p:sp>
    </p:spTree>
  </p:cSld>
  <p:clrMapOvr>
    <a:masterClrMapping/>
  </p:clrMapOvr>
  <p:transition>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7" presetClass="entr" presetSubtype="1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158</TotalTime>
  <Words>1078</Words>
  <Application>Microsoft Office PowerPoint</Application>
  <PresentationFormat>On-screen Show (4:3)</PresentationFormat>
  <Paragraphs>41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Origin</vt:lpstr>
      <vt:lpstr>Slide 1</vt:lpstr>
      <vt:lpstr>الأدب السعودي....لماذا؟</vt:lpstr>
      <vt:lpstr>الحدود الزمانية والمكانية:</vt:lpstr>
      <vt:lpstr>العـــــــوامـــل المؤثرة في الأدب العربي السعودي وتطوره :</vt:lpstr>
      <vt:lpstr>الإتجاهان الشعريان :</vt:lpstr>
      <vt:lpstr>Slide 6</vt:lpstr>
      <vt:lpstr>ثانياً : التماس الحضاري والثقافي </vt:lpstr>
      <vt:lpstr>Slide 8</vt:lpstr>
      <vt:lpstr>ثالثاً  : التحول الاجتماعي </vt:lpstr>
      <vt:lpstr>التيارات الفنية والجمالية : </vt:lpstr>
    </vt:vector>
  </TitlesOfParts>
  <Company>Deftones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الأدب السـعـودي</dc:title>
  <dc:creator>SAMSUNG</dc:creator>
  <cp:lastModifiedBy>meshael</cp:lastModifiedBy>
  <cp:revision>25</cp:revision>
  <dcterms:created xsi:type="dcterms:W3CDTF">2012-02-29T15:33:02Z</dcterms:created>
  <dcterms:modified xsi:type="dcterms:W3CDTF">2012-03-17T17:12:51Z</dcterms:modified>
</cp:coreProperties>
</file>