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57" r:id="rId2"/>
    <p:sldId id="258" r:id="rId3"/>
    <p:sldId id="259" r:id="rId4"/>
    <p:sldId id="260" r:id="rId5"/>
    <p:sldId id="261" r:id="rId6"/>
    <p:sldId id="265" r:id="rId7"/>
    <p:sldId id="262" r:id="rId8"/>
    <p:sldId id="266" r:id="rId9"/>
    <p:sldId id="263" r:id="rId10"/>
    <p:sldId id="264"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20" name="Footer Placeholder 19"/>
          <p:cNvSpPr>
            <a:spLocks noGrp="1"/>
          </p:cNvSpPr>
          <p:nvPr>
            <p:ph type="ftr" sz="quarter" idx="11"/>
          </p:nvPr>
        </p:nvSpPr>
        <p:spPr/>
        <p:txBody>
          <a:bodyPr/>
          <a:lstStyle>
            <a:extLst/>
          </a:lstStyle>
          <a:p>
            <a:endParaRPr lang="ar-SA"/>
          </a:p>
        </p:txBody>
      </p:sp>
      <p:sp>
        <p:nvSpPr>
          <p:cNvPr id="10" name="Slide Number Placeholder 9"/>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D83DA57B-E71F-44C9-B7D4-B807375DCC33}" type="slidenum">
              <a:rPr lang="ar-SA" smtClean="0"/>
              <a:pPr/>
              <a:t>‹#›</a:t>
            </a:fld>
            <a:endParaRPr lang="ar-S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3BBBA-EDFA-49C2-8748-A5D84FADA97C}" type="datetimeFigureOut">
              <a:rPr lang="ar-SA" smtClean="0"/>
              <a:pPr/>
              <a:t>04/25/1433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D83DA57B-E71F-44C9-B7D4-B807375DCC3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533BBBA-EDFA-49C2-8748-A5D84FADA97C}" type="datetimeFigureOut">
              <a:rPr lang="ar-SA" smtClean="0"/>
              <a:pPr/>
              <a:t>04/25/1433</a:t>
            </a:fld>
            <a:endParaRPr lang="ar-S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83DA57B-E71F-44C9-B7D4-B807375DCC33}" type="slidenum">
              <a:rPr lang="ar-SA" smtClean="0"/>
              <a:pPr/>
              <a:t>‹#›</a:t>
            </a:fld>
            <a:endParaRPr lang="ar-S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الاتجاه الوسط (بين الاتباع والابتداع)</a:t>
            </a:r>
            <a:br>
              <a:rPr lang="ar-SA" dirty="0" smtClean="0"/>
            </a:br>
            <a:r>
              <a:rPr lang="ar-SA" dirty="0" smtClean="0"/>
              <a:t>    </a:t>
            </a:r>
            <a:r>
              <a:rPr lang="ar-SA" dirty="0" err="1" smtClean="0"/>
              <a:t>المزاوجون</a:t>
            </a:r>
            <a:r>
              <a:rPr lang="ar-SA" dirty="0" smtClean="0"/>
              <a:t>  </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057400" y="304800"/>
            <a:ext cx="6470273" cy="523220"/>
          </a:xfrm>
          <a:prstGeom prst="rect">
            <a:avLst/>
          </a:prstGeom>
        </p:spPr>
        <p:txBody>
          <a:bodyPr wrap="square">
            <a:spAutoFit/>
          </a:bodyPr>
          <a:lstStyle/>
          <a:p>
            <a:r>
              <a:rPr lang="ar-SA" sz="2800" b="1" dirty="0">
                <a:solidFill>
                  <a:schemeClr val="bg1">
                    <a:lumMod val="20000"/>
                    <a:lumOff val="80000"/>
                  </a:schemeClr>
                </a:solidFill>
              </a:rPr>
              <a:t>الاتجـاه الوسطى </a:t>
            </a:r>
            <a:r>
              <a:rPr lang="ar-SA" sz="2800" b="1" dirty="0" smtClean="0">
                <a:solidFill>
                  <a:schemeClr val="bg1">
                    <a:lumMod val="20000"/>
                    <a:lumOff val="80000"/>
                  </a:schemeClr>
                </a:solidFill>
              </a:rPr>
              <a:t>المزاوجون </a:t>
            </a:r>
            <a:r>
              <a:rPr lang="ar-SA" sz="2800" b="1" dirty="0">
                <a:solidFill>
                  <a:schemeClr val="bg1">
                    <a:lumMod val="20000"/>
                    <a:lumOff val="80000"/>
                  </a:schemeClr>
                </a:solidFill>
              </a:rPr>
              <a:t>:</a:t>
            </a:r>
            <a:endParaRPr lang="ar-SA" sz="2800" dirty="0">
              <a:solidFill>
                <a:schemeClr val="bg1">
                  <a:lumMod val="20000"/>
                  <a:lumOff val="80000"/>
                </a:schemeClr>
              </a:solidFill>
            </a:endParaRPr>
          </a:p>
        </p:txBody>
      </p:sp>
      <p:sp>
        <p:nvSpPr>
          <p:cNvPr id="75778" name="Rectangle 2"/>
          <p:cNvSpPr>
            <a:spLocks noChangeArrowheads="1"/>
          </p:cNvSpPr>
          <p:nvPr/>
        </p:nvSpPr>
        <p:spPr bwMode="auto">
          <a:xfrm>
            <a:off x="0" y="914400"/>
            <a:ext cx="8763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 هذا الاتجاه يزاوج </a:t>
            </a: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بين النزعة الكلاسيكية المحافظة و النزعة الوجدانية الجديدة ولكنهم إلى القديم أقرب من حيث الصياغة و التشكيل ,</a:t>
            </a:r>
            <a:endParaRPr kumimoji="0" lang="en-US" sz="2400" i="0" u="none" strike="noStrike" cap="none" normalizeH="0" baseline="0" dirty="0" smtClean="0">
              <a:ln>
                <a:noFill/>
              </a:ln>
              <a:solidFill>
                <a:schemeClr val="tx1">
                  <a:lumMod val="1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من هؤلاء : (حمزة شحاتة و عبدالله بن إدريس و محمد علي السنوسي).</a:t>
            </a:r>
            <a:endParaRPr kumimoji="0" lang="en-US" sz="2400" i="0" u="none" strike="noStrike" cap="none" normalizeH="0" baseline="0" dirty="0" smtClean="0">
              <a:ln>
                <a:noFill/>
              </a:ln>
              <a:solidFill>
                <a:schemeClr val="tx1">
                  <a:lumMod val="1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والشعراء المشار إليهم يزاوجون بين التأثر بالإحيائيين العرب والرومانسيين من أمثال الشابي و القروي وشعراء (أبوللو) والمهجر, وقد جمعوا بين الشعر الذاتي وشعر المناسبات واصطبغت كثير من قصائدهم بصبغة وجدانيه خاصة, وتأثروا بالتيار العربي والوطني واهتموا بالجانب الاجتماعي .</a:t>
            </a:r>
          </a:p>
          <a:p>
            <a:pPr lvl="0" eaLnBrk="0" fontAlgn="base" hangingPunct="0">
              <a:spcBef>
                <a:spcPct val="0"/>
              </a:spcBef>
              <a:spcAft>
                <a:spcPct val="0"/>
              </a:spcAf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ويقف محمد حسن عواد الذي يعتبر من شعراء الرعيل الأول على رأس الوجدانيين الابتداعيين الذين نزعوا منزعاً رومانسياً, وقد شكل هذا الاتجاه مجرى عريضاً في حركة الشعر العربي السعودي’ لذا نال اهتمام النقاد على نحو شديد الوضوح . وقد جمع أقطاب هذه المدرسة بين الجانب النظري النقدي والجانب الإبداعي كما هي الحال لدى شعراء الديوان وكانت النزعة الذاتية هي الأبرز, وتميز شعراء الرومانسية بدعواتهم التجديدية الجريئة, ومن أبرز شعراء هذا الاتجاه الأمير عبد الله الفيصل والزمخشري والفقي            </a:t>
            </a:r>
          </a:p>
          <a:p>
            <a:pPr lvl="0" eaLnBrk="0" fontAlgn="base" hangingPunct="0">
              <a:spcBef>
                <a:spcPct val="0"/>
              </a:spcBef>
              <a:spcAft>
                <a:spcPct val="0"/>
              </a:spcAft>
            </a:pPr>
            <a:r>
              <a:rPr kumimoji="0" lang="ar-SA" sz="2400" i="0" u="none" strike="noStrike" cap="none" normalizeH="0" dirty="0" smtClean="0">
                <a:ln>
                  <a:noFill/>
                </a:ln>
                <a:solidFill>
                  <a:schemeClr val="tx1">
                    <a:lumMod val="10000"/>
                  </a:schemeClr>
                </a:solidFill>
                <a:effectLst/>
                <a:latin typeface="Times New Roman" pitchFamily="18" charset="0"/>
                <a:ea typeface="Calibri" pitchFamily="34" charset="0"/>
                <a:cs typeface="Times New Roman" pitchFamily="18" charset="0"/>
              </a:rPr>
              <a:t>        </a:t>
            </a: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ومحمد </a:t>
            </a:r>
            <a:r>
              <a:rPr kumimoji="0" lang="ar-SA" sz="2400" i="0" u="none" strike="noStrike" cap="none" normalizeH="0" dirty="0" smtClean="0">
                <a:ln>
                  <a:noFill/>
                </a:ln>
                <a:solidFill>
                  <a:schemeClr val="tx1">
                    <a:lumMod val="10000"/>
                  </a:schemeClr>
                </a:solidFill>
                <a:effectLst/>
                <a:latin typeface="Times New Roman" pitchFamily="18" charset="0"/>
                <a:ea typeface="Calibri" pitchFamily="34" charset="0"/>
                <a:cs typeface="Times New Roman" pitchFamily="18" charset="0"/>
              </a:rPr>
              <a:t> </a:t>
            </a: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هاشم  رشيد وغيرهم ’ وتأثر هؤلاء بالشعراء المهجريين</a:t>
            </a:r>
            <a:endParaRPr kumimoji="0" lang="en-US" sz="2400" i="0" u="none" strike="noStrike" cap="none" normalizeH="0" baseline="0" dirty="0" smtClean="0">
              <a:ln>
                <a:noFill/>
              </a:ln>
              <a:solidFill>
                <a:schemeClr val="tx1">
                  <a:lumMod val="1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lumMod val="10000"/>
                  </a:schemeClr>
                </a:solidFill>
                <a:effectLst/>
                <a:latin typeface="Times New Roman" pitchFamily="18" charset="0"/>
                <a:ea typeface="Calibri" pitchFamily="34" charset="0"/>
                <a:cs typeface="Times New Roman" pitchFamily="18" charset="0"/>
              </a:rPr>
              <a:t>.</a:t>
            </a:r>
            <a:endParaRPr kumimoji="0" lang="ar-SA" sz="2400" i="0" u="none" strike="noStrike" cap="none" normalizeH="0" baseline="0" dirty="0" smtClean="0">
              <a:ln>
                <a:noFill/>
              </a:ln>
              <a:solidFill>
                <a:schemeClr val="tx1">
                  <a:lumMod val="10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066800" y="381000"/>
            <a:ext cx="7467600" cy="523220"/>
          </a:xfrm>
          <a:prstGeom prst="rect">
            <a:avLst/>
          </a:prstGeom>
          <a:noFill/>
        </p:spPr>
        <p:txBody>
          <a:bodyPr wrap="square" rtlCol="1">
            <a:spAutoFit/>
          </a:bodyPr>
          <a:lstStyle/>
          <a:p>
            <a:r>
              <a:rPr lang="ar-SA" sz="2800" b="1" dirty="0">
                <a:solidFill>
                  <a:schemeClr val="bg1">
                    <a:lumMod val="20000"/>
                    <a:lumOff val="80000"/>
                  </a:schemeClr>
                </a:solidFill>
              </a:rPr>
              <a:t>نموذج يمثل الاتجاه الوسط بين </a:t>
            </a:r>
            <a:r>
              <a:rPr lang="ar-SA" sz="2800" b="1" dirty="0" smtClean="0">
                <a:solidFill>
                  <a:schemeClr val="bg1">
                    <a:lumMod val="20000"/>
                    <a:lumOff val="80000"/>
                  </a:schemeClr>
                </a:solidFill>
              </a:rPr>
              <a:t>الاتِّبَاع </a:t>
            </a:r>
            <a:r>
              <a:rPr lang="ar-SA" sz="2800" b="1" dirty="0">
                <a:solidFill>
                  <a:schemeClr val="bg1">
                    <a:lumMod val="20000"/>
                    <a:lumOff val="80000"/>
                  </a:schemeClr>
                </a:solidFill>
              </a:rPr>
              <a:t>و الابتداع :</a:t>
            </a:r>
            <a:endParaRPr lang="ar-SA" sz="2800" dirty="0">
              <a:solidFill>
                <a:schemeClr val="bg1">
                  <a:lumMod val="20000"/>
                  <a:lumOff val="80000"/>
                </a:schemeClr>
              </a:solidFill>
            </a:endParaRPr>
          </a:p>
        </p:txBody>
      </p:sp>
      <p:sp>
        <p:nvSpPr>
          <p:cNvPr id="6" name="عنصر نائب للمحتوى 5"/>
          <p:cNvSpPr>
            <a:spLocks noGrp="1"/>
          </p:cNvSpPr>
          <p:nvPr>
            <p:ph idx="1"/>
          </p:nvPr>
        </p:nvSpPr>
        <p:spPr>
          <a:xfrm>
            <a:off x="457200" y="1219200"/>
            <a:ext cx="8229600" cy="5254752"/>
          </a:xfrm>
        </p:spPr>
        <p:txBody>
          <a:bodyPr>
            <a:normAutofit fontScale="25000" lnSpcReduction="20000"/>
          </a:bodyPr>
          <a:lstStyle/>
          <a:p>
            <a:pPr>
              <a:buNone/>
            </a:pPr>
            <a:r>
              <a:rPr lang="ar-SA" sz="2100" b="1" dirty="0" smtClean="0">
                <a:solidFill>
                  <a:schemeClr val="tx1">
                    <a:lumMod val="10000"/>
                  </a:schemeClr>
                </a:solidFill>
              </a:rPr>
              <a:t> </a:t>
            </a:r>
            <a:r>
              <a:rPr lang="ar-SA" sz="8000" b="1" dirty="0" smtClean="0">
                <a:solidFill>
                  <a:schemeClr val="tx1">
                    <a:lumMod val="10000"/>
                  </a:schemeClr>
                </a:solidFill>
              </a:rPr>
              <a:t>في زورقي.. </a:t>
            </a:r>
          </a:p>
          <a:p>
            <a:pPr>
              <a:buNone/>
            </a:pPr>
            <a:r>
              <a:rPr lang="ar-SA" sz="8000" b="1" dirty="0" smtClean="0">
                <a:solidFill>
                  <a:schemeClr val="tx1">
                    <a:lumMod val="10000"/>
                  </a:schemeClr>
                </a:solidFill>
              </a:rPr>
              <a:t> الشاعر عبدالله بن إدريس ..</a:t>
            </a:r>
          </a:p>
          <a:p>
            <a:pPr>
              <a:buNone/>
            </a:pPr>
            <a:endParaRPr lang="en-US" sz="8000" dirty="0" smtClean="0">
              <a:solidFill>
                <a:schemeClr val="tx1">
                  <a:lumMod val="10000"/>
                </a:schemeClr>
              </a:solidFill>
            </a:endParaRPr>
          </a:p>
          <a:p>
            <a:pPr>
              <a:buNone/>
            </a:pPr>
            <a:r>
              <a:rPr lang="ar-SA" sz="8000" b="1" dirty="0" smtClean="0">
                <a:solidFill>
                  <a:schemeClr val="tx1">
                    <a:lumMod val="10000"/>
                  </a:schemeClr>
                </a:solidFill>
              </a:rPr>
              <a:t> رباه بلِّغ بالسلامة زورق الحلم الجميلْ </a:t>
            </a:r>
            <a:r>
              <a:rPr lang="en-US" sz="8000" b="1" dirty="0" smtClean="0">
                <a:solidFill>
                  <a:schemeClr val="tx1">
                    <a:lumMod val="10000"/>
                  </a:schemeClr>
                </a:solidFill>
              </a:rPr>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en-US" sz="8000" b="1" dirty="0" smtClean="0">
                <a:solidFill>
                  <a:schemeClr val="tx1">
                    <a:lumMod val="10000"/>
                  </a:schemeClr>
                </a:solidFill>
              </a:rPr>
              <a:t> </a:t>
            </a:r>
            <a:r>
              <a:rPr lang="ar-SA" sz="8000" b="1" dirty="0" smtClean="0">
                <a:solidFill>
                  <a:schemeClr val="tx1">
                    <a:lumMod val="10000"/>
                  </a:schemeClr>
                </a:solidFill>
              </a:rPr>
              <a:t>فهُنا أعاصيرُ الشقاءِ </a:t>
            </a:r>
            <a:r>
              <a:rPr lang="ar-SA" sz="8000" b="1" dirty="0" smtClean="0">
                <a:solidFill>
                  <a:schemeClr val="tx1">
                    <a:lumMod val="10000"/>
                  </a:schemeClr>
                </a:solidFill>
              </a:rPr>
              <a:t>تَفِحُّ من </a:t>
            </a:r>
            <a:r>
              <a:rPr lang="ar-SA" sz="8000" b="1" dirty="0" smtClean="0">
                <a:solidFill>
                  <a:schemeClr val="tx1">
                    <a:lumMod val="10000"/>
                  </a:schemeClr>
                </a:solidFill>
              </a:rPr>
              <a:t>خلفِ الأصيلِ</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وهنا شراعي لامَسَ الموجَ المُجَنَّحَ في ذهولْ </a:t>
            </a:r>
          </a:p>
          <a:p>
            <a:pPr>
              <a:buNone/>
            </a:pPr>
            <a:endParaRPr lang="en-US" sz="8000" dirty="0" smtClean="0">
              <a:solidFill>
                <a:schemeClr val="tx1">
                  <a:lumMod val="10000"/>
                </a:schemeClr>
              </a:solidFill>
            </a:endParaRPr>
          </a:p>
          <a:p>
            <a:pPr>
              <a:buNone/>
            </a:pPr>
            <a:r>
              <a:rPr lang="ar-SA" sz="8000" b="1" dirty="0" smtClean="0">
                <a:solidFill>
                  <a:schemeClr val="tx1">
                    <a:lumMod val="10000"/>
                  </a:schemeClr>
                </a:solidFill>
              </a:rPr>
              <a:t>                                        وتلفَّتَ القلبُ الشجيُّ فهالهُ الأمسُ الثقيلْ</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فإلى الأمانِ لشاطئٍ نتنسَّمُ الريحَ العليلْ </a:t>
            </a:r>
            <a:r>
              <a:rPr lang="en-US" sz="8000" b="1" dirty="0" smtClean="0">
                <a:solidFill>
                  <a:schemeClr val="tx1">
                    <a:lumMod val="10000"/>
                  </a:schemeClr>
                </a:solidFill>
              </a:rPr>
              <a:t> </a:t>
            </a:r>
          </a:p>
          <a:p>
            <a:pPr>
              <a:buNone/>
            </a:pPr>
            <a:r>
              <a:rPr lang="en-US" sz="8000" b="1" dirty="0" smtClean="0">
                <a:solidFill>
                  <a:schemeClr val="tx1">
                    <a:lumMod val="10000"/>
                  </a:schemeClr>
                </a:solidFill>
              </a:rPr>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لعِبَ الخِضَمُّ بزورقي فطغى على مجرى الشُّعورْ</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أفما اطَّلعْتَ فخِلتني كالطيرِ في كفِّ الصغيرْ</a:t>
            </a:r>
            <a:r>
              <a:rPr lang="en-US" sz="8000" b="1" dirty="0" smtClean="0">
                <a:solidFill>
                  <a:schemeClr val="tx1">
                    <a:lumMod val="10000"/>
                  </a:schemeClr>
                </a:solidFill>
              </a:rPr>
              <a:t> </a:t>
            </a:r>
            <a:br>
              <a:rPr lang="en-US" sz="8000" b="1" dirty="0" smtClean="0">
                <a:solidFill>
                  <a:schemeClr val="tx1">
                    <a:lumMod val="10000"/>
                  </a:schemeClr>
                </a:solidFill>
              </a:rPr>
            </a:br>
            <a:r>
              <a:rPr lang="en-US" sz="8000" b="1" dirty="0" smtClean="0">
                <a:solidFill>
                  <a:schemeClr val="tx1">
                    <a:lumMod val="10000"/>
                  </a:schemeClr>
                </a:solidFill>
              </a:rPr>
              <a:t/>
            </a:r>
            <a:br>
              <a:rPr lang="en-US" sz="8000" b="1" dirty="0" smtClean="0">
                <a:solidFill>
                  <a:schemeClr val="tx1">
                    <a:lumMod val="10000"/>
                  </a:schemeClr>
                </a:solidFill>
              </a:rPr>
            </a:br>
            <a:r>
              <a:rPr lang="ar-SA" sz="8000" b="1" dirty="0" smtClean="0">
                <a:solidFill>
                  <a:schemeClr val="tx1">
                    <a:lumMod val="10000"/>
                  </a:schemeClr>
                </a:solidFill>
              </a:rPr>
              <a:t>    إنْ كان ذاكَ فإنني ما زلتُ أحلُمُ بالعُبُور</a:t>
            </a:r>
            <a:r>
              <a:rPr lang="en-US" sz="8000" b="1" dirty="0" smtClean="0">
                <a:solidFill>
                  <a:schemeClr val="tx1">
                    <a:lumMod val="10000"/>
                  </a:schemeClr>
                </a:solidFill>
              </a:rPr>
              <a:t> </a:t>
            </a:r>
            <a:r>
              <a:rPr lang="en-US" sz="11200" b="1" dirty="0" smtClean="0"/>
              <a:t/>
            </a:r>
            <a:br>
              <a:rPr lang="en-US" sz="11200" b="1" dirty="0" smtClean="0"/>
            </a:b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28600"/>
            <a:ext cx="8077200" cy="6245352"/>
          </a:xfrm>
        </p:spPr>
        <p:txBody>
          <a:bodyPr>
            <a:normAutofit fontScale="85000" lnSpcReduction="20000"/>
          </a:bodyPr>
          <a:lstStyle/>
          <a:p>
            <a:r>
              <a:rPr lang="ar-SA" sz="2200" b="1" dirty="0" smtClean="0">
                <a:solidFill>
                  <a:schemeClr val="tx1">
                    <a:lumMod val="10000"/>
                  </a:schemeClr>
                </a:solidFill>
              </a:rPr>
              <a:t>إنَّ العُبُورَ إلى الأمان لَخُطوةُ الشهمِ النبيلْ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 </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ورنوتُ للأفقِ البعيدِ إلى الكرامة والسماحْ</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لا ضيرَ إني أَرْتَئي شقَّ المصاعبَ بالكفاحْ</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وهنا عطفت بزورقي فجرى على كفِّ الرياحْ</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t>
            </a:r>
            <a:r>
              <a:rPr lang="ar-SA" sz="2200" b="1" dirty="0" smtClean="0">
                <a:solidFill>
                  <a:schemeClr val="tx1">
                    <a:lumMod val="10000"/>
                  </a:schemeClr>
                </a:solidFill>
              </a:rPr>
              <a:t>والحرُّ يمقُتُ عيشةً يبقى العزيزُ </a:t>
            </a:r>
            <a:r>
              <a:rPr lang="ar-SA" sz="2200" b="1" dirty="0" err="1" smtClean="0">
                <a:solidFill>
                  <a:schemeClr val="tx1">
                    <a:lumMod val="10000"/>
                  </a:schemeClr>
                </a:solidFill>
              </a:rPr>
              <a:t>بها</a:t>
            </a:r>
            <a:r>
              <a:rPr lang="ar-SA" sz="2200" b="1" dirty="0" smtClean="0">
                <a:solidFill>
                  <a:schemeClr val="tx1">
                    <a:lumMod val="10000"/>
                  </a:schemeClr>
                </a:solidFill>
              </a:rPr>
              <a:t> ذليلْ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 </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أنا ما حييتُ فشيمتي تأبى التملُّقَ والخداعْ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هل مبدئي غيرَ الصراحةِ والنزاهةِ في الطباعْ</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إنْ كان رزقي يقتضي منِّي خُنُوعاً وانصياعْ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فعلى الغِنى منِّي السَّلامَ وبؤسَ للمجد </a:t>
            </a:r>
            <a:r>
              <a:rPr lang="ar-SA" sz="2200" b="1" dirty="0" err="1" smtClean="0">
                <a:solidFill>
                  <a:schemeClr val="tx1">
                    <a:lumMod val="10000"/>
                  </a:schemeClr>
                </a:solidFill>
              </a:rPr>
              <a:t>الأثيل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a:t>
            </a:r>
            <a:r>
              <a:rPr lang="en-US" sz="2200" b="1" dirty="0" smtClean="0">
                <a:solidFill>
                  <a:schemeClr val="tx1">
                    <a:lumMod val="10000"/>
                  </a:schemeClr>
                </a:solidFill>
              </a:rPr>
              <a:t> </a:t>
            </a:r>
            <a:r>
              <a:rPr lang="en-US" b="1" dirty="0" smtClean="0">
                <a:solidFill>
                  <a:schemeClr val="tx1">
                    <a:lumMod val="10000"/>
                  </a:schemeClr>
                </a:solidFill>
              </a:rPr>
              <a:t/>
            </a:r>
            <a:br>
              <a:rPr lang="en-US" b="1" dirty="0" smtClean="0">
                <a:solidFill>
                  <a:schemeClr val="tx1">
                    <a:lumMod val="10000"/>
                  </a:schemeClr>
                </a:solidFill>
              </a:rPr>
            </a:b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04800"/>
            <a:ext cx="8077200" cy="6169152"/>
          </a:xfrm>
        </p:spPr>
        <p:txBody>
          <a:bodyPr>
            <a:noAutofit/>
          </a:bodyPr>
          <a:lstStyle/>
          <a:p>
            <a:r>
              <a:rPr lang="ar-SA" sz="2000" b="1" dirty="0" smtClean="0">
                <a:solidFill>
                  <a:schemeClr val="tx1">
                    <a:lumMod val="10000"/>
                  </a:schemeClr>
                </a:solidFill>
              </a:rPr>
              <a:t>مَلِكُ السماء والأرضَ هل من قادرٍ يرجو العباد</a:t>
            </a: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إلاكَ في دفعِ المكارهِ والظُّلامـــــــاتِ الشــدادْ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إنَّ ( البغاة استنسرت ) بل جانَبَتْ سُبُلَ الرشادْ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ونعيمُكَ المدرارُ قد يُعلي الحقيرَ على الجليلْ</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رباهُ بلِّغ بالسلامة زورق الحُلُمِ الجميلْ </a:t>
            </a: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أبداً أصونُ كرامتي رغمَ الصعابِ العاتياتْ</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t>
            </a:r>
            <a:r>
              <a:rPr lang="ar-SA" sz="2000" b="1" dirty="0" smtClean="0">
                <a:solidFill>
                  <a:schemeClr val="tx1">
                    <a:lumMod val="10000"/>
                  </a:schemeClr>
                </a:solidFill>
              </a:rPr>
              <a:t>لن أنْثَني عن مبدئي فالحقُّ أجدرُ بالثباتْ</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ومكارهُ الأيامِ تصنعُ في الرِّجالِ .. المكرُماتْ</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t>
            </a:r>
            <a:r>
              <a:rPr lang="ar-SA" sz="2000" b="1" dirty="0" smtClean="0">
                <a:solidFill>
                  <a:schemeClr val="tx1">
                    <a:lumMod val="10000"/>
                  </a:schemeClr>
                </a:solidFill>
              </a:rPr>
              <a:t>فلْتبحرِ بي يا زورقي كي نعبُرَ البحرَ المُهيلْ</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رباهُ بلِّغ بالسلامة زورق الحُلُمِ الجميلْ </a:t>
            </a:r>
            <a:r>
              <a:rPr lang="en-US" sz="2000" b="1" dirty="0" smtClean="0">
                <a:solidFill>
                  <a:schemeClr val="tx1">
                    <a:lumMod val="10000"/>
                  </a:schemeClr>
                </a:solidFill>
              </a:rPr>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endParaRPr lang="ar-SA" sz="2000" dirty="0">
              <a:solidFill>
                <a:schemeClr val="tx1">
                  <a:lumMod val="1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04800"/>
            <a:ext cx="7924800" cy="6169152"/>
          </a:xfrm>
        </p:spPr>
        <p:txBody>
          <a:bodyPr>
            <a:normAutofit/>
          </a:bodyPr>
          <a:lstStyle/>
          <a:p>
            <a:r>
              <a:rPr lang="ar-SA" sz="2000" b="1" dirty="0" smtClean="0">
                <a:solidFill>
                  <a:schemeClr val="tx1">
                    <a:lumMod val="10000"/>
                  </a:schemeClr>
                </a:solidFill>
              </a:rPr>
              <a:t>ومضى بيَ الإعصارُ يقتحمُ الحواجزَ والسدودْ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والقلبُ يخفقُ لاغباً والفكرُ يعلوهُ الشُّرودْ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ومُحيطُنا ليلٌ فهل نورٌ يضيءُ لنا الوجودْ</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ولقد سئمتُ وعاقَني عن مطمحي الليلَ الطويلْ</a:t>
            </a:r>
            <a:r>
              <a:rPr lang="en-US" sz="2000" b="1" dirty="0" smtClean="0">
                <a:solidFill>
                  <a:schemeClr val="tx1">
                    <a:lumMod val="10000"/>
                  </a:schemeClr>
                </a:solidFill>
              </a:rPr>
              <a:t> </a:t>
            </a:r>
            <a:br>
              <a:rPr lang="en-US" sz="2000" b="1" dirty="0" smtClean="0">
                <a:solidFill>
                  <a:schemeClr val="tx1">
                    <a:lumMod val="10000"/>
                  </a:schemeClr>
                </a:solidFill>
              </a:rPr>
            </a:br>
            <a:r>
              <a:rPr lang="en-US" sz="2000" b="1" dirty="0" smtClean="0">
                <a:solidFill>
                  <a:schemeClr val="tx1">
                    <a:lumMod val="10000"/>
                  </a:schemeClr>
                </a:solidFill>
              </a:rPr>
              <a:t/>
            </a:r>
            <a:br>
              <a:rPr lang="en-US" sz="2000" b="1" dirty="0" smtClean="0">
                <a:solidFill>
                  <a:schemeClr val="tx1">
                    <a:lumMod val="10000"/>
                  </a:schemeClr>
                </a:solidFill>
              </a:rPr>
            </a:br>
            <a:r>
              <a:rPr lang="ar-SA" sz="2000" b="1" dirty="0" smtClean="0">
                <a:solidFill>
                  <a:schemeClr val="tx1">
                    <a:lumMod val="10000"/>
                  </a:schemeClr>
                </a:solidFill>
              </a:rPr>
              <a:t>                                       فتنفَّسَ الإصباحُ عن نورٍ أضاءَ لي السبيلْ</a:t>
            </a:r>
            <a:endParaRPr lang="ar-SA" sz="2000" dirty="0" smtClean="0">
              <a:solidFill>
                <a:schemeClr val="tx1">
                  <a:lumMod val="10000"/>
                </a:schemeClr>
              </a:solidFill>
            </a:endParaRPr>
          </a:p>
          <a:p>
            <a:endParaRPr lang="ar-SA"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52400"/>
            <a:ext cx="8458200" cy="6321552"/>
          </a:xfrm>
        </p:spPr>
        <p:txBody>
          <a:bodyPr>
            <a:noAutofit/>
          </a:bodyPr>
          <a:lstStyle/>
          <a:p>
            <a:pPr lvl="8"/>
            <a:r>
              <a:rPr lang="ar-SA" b="1" dirty="0" smtClean="0"/>
              <a:t>الشاعر و القصيدة </a:t>
            </a:r>
            <a:endParaRPr lang="en-US" dirty="0" smtClean="0"/>
          </a:p>
          <a:p>
            <a:pPr>
              <a:buNone/>
            </a:pPr>
            <a:r>
              <a:rPr lang="ar-SA" sz="3600" dirty="0" err="1" smtClean="0"/>
              <a:t>عبدالله</a:t>
            </a:r>
            <a:r>
              <a:rPr lang="ar-SA" sz="3600" dirty="0" smtClean="0"/>
              <a:t> </a:t>
            </a:r>
            <a:r>
              <a:rPr lang="ar-SA" sz="3600" dirty="0" smtClean="0"/>
              <a:t>بن إدريس ..</a:t>
            </a:r>
            <a:endParaRPr lang="en-US" sz="3600" dirty="0" smtClean="0"/>
          </a:p>
          <a:p>
            <a:pPr>
              <a:buNone/>
            </a:pPr>
            <a:r>
              <a:rPr lang="ar-SA" sz="2400" dirty="0" smtClean="0"/>
              <a:t> </a:t>
            </a:r>
            <a:endParaRPr lang="en-US" sz="2400" dirty="0" smtClean="0"/>
          </a:p>
          <a:p>
            <a:pPr>
              <a:buNone/>
            </a:pPr>
            <a:r>
              <a:rPr lang="ar-SA" sz="2000" b="1" dirty="0" smtClean="0">
                <a:solidFill>
                  <a:schemeClr val="tx1">
                    <a:lumMod val="10000"/>
                  </a:schemeClr>
                </a:solidFill>
              </a:rPr>
              <a:t>من الشعراء الذين يجمعون بين </a:t>
            </a:r>
            <a:r>
              <a:rPr lang="ar-SA" sz="2000" b="1" dirty="0" err="1" smtClean="0">
                <a:solidFill>
                  <a:schemeClr val="tx1">
                    <a:lumMod val="10000"/>
                  </a:schemeClr>
                </a:solidFill>
              </a:rPr>
              <a:t>الاتباع</a:t>
            </a:r>
            <a:r>
              <a:rPr lang="ar-SA" sz="2000" b="1" dirty="0" smtClean="0">
                <a:solidFill>
                  <a:schemeClr val="tx1">
                    <a:lumMod val="10000"/>
                  </a:schemeClr>
                </a:solidFill>
              </a:rPr>
              <a:t> والإبتداع’ فقد حافظ على الديباجة العربية, ونظم في مناسبات عدة, ولكنه أفسح المجال في شعره للتعبير عن ذات نفسه وبوح وجدانه, وقد صنفه بعض الباحثين في إطار المدرسة الرومانسية </a:t>
            </a:r>
            <a:r>
              <a:rPr lang="ar-SA" sz="2000" b="1" dirty="0" smtClean="0">
                <a:solidFill>
                  <a:schemeClr val="tx1">
                    <a:lumMod val="10000"/>
                  </a:schemeClr>
                </a:solidFill>
              </a:rPr>
              <a:t>. ومن أهم كتبه شعراء نجد المعاصرون (أحلى الكلام )</a:t>
            </a:r>
          </a:p>
          <a:p>
            <a:pPr>
              <a:buNone/>
            </a:pPr>
            <a:r>
              <a:rPr lang="ar-SA" sz="2000" b="1" dirty="0" smtClean="0">
                <a:solidFill>
                  <a:schemeClr val="tx1">
                    <a:lumMod val="10000"/>
                  </a:schemeClr>
                </a:solidFill>
              </a:rPr>
              <a:t>وهو كتاب في نقد الشعر عالج فيه كثيرا من الدواوين لشعراء محليين من أمثال حسين سرحان وطاهر </a:t>
            </a:r>
            <a:r>
              <a:rPr lang="ar-SA" sz="2000" b="1" dirty="0" err="1" smtClean="0">
                <a:solidFill>
                  <a:schemeClr val="tx1">
                    <a:lumMod val="10000"/>
                  </a:schemeClr>
                </a:solidFill>
              </a:rPr>
              <a:t>زمخشري</a:t>
            </a:r>
            <a:r>
              <a:rPr lang="ar-SA" sz="2000" b="1" dirty="0" smtClean="0">
                <a:solidFill>
                  <a:schemeClr val="tx1">
                    <a:lumMod val="10000"/>
                  </a:schemeClr>
                </a:solidFill>
              </a:rPr>
              <a:t> </a:t>
            </a:r>
            <a:endParaRPr lang="ar-SA" sz="2000" b="1" dirty="0" smtClean="0">
              <a:solidFill>
                <a:schemeClr val="tx1">
                  <a:lumMod val="10000"/>
                </a:schemeClr>
              </a:solidFill>
            </a:endParaRPr>
          </a:p>
          <a:p>
            <a:pPr>
              <a:buNone/>
            </a:pPr>
            <a:endParaRPr lang="en-US" sz="2000" dirty="0" smtClean="0">
              <a:solidFill>
                <a:schemeClr val="tx1">
                  <a:lumMod val="10000"/>
                </a:schemeClr>
              </a:solidFill>
            </a:endParaRPr>
          </a:p>
          <a:p>
            <a:pPr lvl="6"/>
            <a:r>
              <a:rPr lang="ar-SA" b="1" dirty="0" smtClean="0"/>
              <a:t>التحليل و التعليق ..</a:t>
            </a:r>
            <a:endParaRPr lang="en-US" dirty="0" smtClean="0"/>
          </a:p>
          <a:p>
            <a:pPr>
              <a:buNone/>
            </a:pPr>
            <a:endParaRPr lang="ar-SA" sz="2000" b="1" dirty="0" smtClean="0">
              <a:solidFill>
                <a:schemeClr val="tx1">
                  <a:lumMod val="10000"/>
                </a:schemeClr>
              </a:solidFill>
            </a:endParaRPr>
          </a:p>
          <a:p>
            <a:pPr>
              <a:buNone/>
            </a:pPr>
            <a:r>
              <a:rPr lang="ar-SA" sz="2000" b="1" dirty="0" smtClean="0">
                <a:solidFill>
                  <a:schemeClr val="tx1">
                    <a:lumMod val="10000"/>
                  </a:schemeClr>
                </a:solidFill>
              </a:rPr>
              <a:t>أول ما يلفت الإنتباه في هذه القصيدة أنها منذ العنوان تشير إلى إطار عام ينتظمها في صورة كلية تحتوي القصيدة وتوجهها’ فالزورق يشير إلى الرحلة بما يكتنفها من عواصف ورياح هوجاء, ومن شأنها أن تقاوم في مسيرة محفوفة المخاطر’ وكان من الممكن أن يسلمنا هذا المنحى في بناء القصيدة (الصورة الكلية,والرحلة المتصلة) إلى وحدة عضوية متنامية, ولكن النزوع إلى التقرير باقتحاماته المتتالية جعل الصراع بين المنهج التجديدي الذي تلاحمت سماته و الأسلوب التقليدي ماثلاً للعيان </a:t>
            </a:r>
          </a:p>
          <a:p>
            <a:pPr>
              <a:buNone/>
            </a:pPr>
            <a:endParaRPr lang="en-US" sz="2000" dirty="0" smtClean="0">
              <a:solidFill>
                <a:schemeClr val="tx1">
                  <a:lumMod val="1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2200" b="1" dirty="0" smtClean="0">
                <a:solidFill>
                  <a:schemeClr val="tx1">
                    <a:lumMod val="10000"/>
                  </a:schemeClr>
                </a:solidFill>
              </a:rPr>
              <a:t>أنا ما حييتُ فشيمتي تأبى التملُّقَ والخداعْ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هل مبدئي غيرَ الصراحةِ والنزاهةِ في الطباعْ</a:t>
            </a:r>
            <a:r>
              <a:rPr lang="en-US" sz="2200" b="1" dirty="0" smtClean="0">
                <a:solidFill>
                  <a:schemeClr val="tx1">
                    <a:lumMod val="10000"/>
                  </a:schemeClr>
                </a:solidFill>
              </a:rPr>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إنْ كان رزقي يقتضي منِّي خُنُوعاً وانصياعْ</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فعلى الغِنى منِّي السَّلامَ وبؤسَ للمجد الأثيل</a:t>
            </a:r>
            <a:r>
              <a:rPr lang="en-US" sz="2200" b="1" dirty="0" smtClean="0">
                <a:solidFill>
                  <a:schemeClr val="tx1">
                    <a:lumMod val="10000"/>
                  </a:schemeClr>
                </a:solidFill>
              </a:rPr>
              <a:t> </a:t>
            </a:r>
            <a:br>
              <a:rPr lang="en-US" sz="2200" b="1" dirty="0" smtClean="0">
                <a:solidFill>
                  <a:schemeClr val="tx1">
                    <a:lumMod val="10000"/>
                  </a:schemeClr>
                </a:solidFill>
              </a:rPr>
            </a:br>
            <a:r>
              <a:rPr lang="en-US" sz="2200" b="1" dirty="0" smtClean="0">
                <a:solidFill>
                  <a:schemeClr val="tx1">
                    <a:lumMod val="10000"/>
                  </a:schemeClr>
                </a:solidFill>
              </a:rPr>
              <a:t/>
            </a:r>
            <a:br>
              <a:rPr lang="en-US" sz="2200" b="1" dirty="0" smtClean="0">
                <a:solidFill>
                  <a:schemeClr val="tx1">
                    <a:lumMod val="10000"/>
                  </a:schemeClr>
                </a:solidFill>
              </a:rPr>
            </a:br>
            <a:r>
              <a:rPr lang="ar-SA" sz="2200" b="1" dirty="0" smtClean="0">
                <a:solidFill>
                  <a:schemeClr val="tx1">
                    <a:lumMod val="10000"/>
                  </a:schemeClr>
                </a:solidFill>
              </a:rPr>
              <a:t>                                  رباهُ بلِّغ بالسلامة زورق الحُلُمِ الجميلْ </a:t>
            </a:r>
            <a:endParaRPr lang="ar-SA" sz="2200" dirty="0" smtClean="0">
              <a:solidFill>
                <a:schemeClr val="tx1">
                  <a:lumMod val="10000"/>
                </a:schemeClr>
              </a:solidFill>
            </a:endParaRP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533400"/>
            <a:ext cx="8534400" cy="5788152"/>
          </a:xfrm>
          <a:ln>
            <a:noFill/>
          </a:ln>
        </p:spPr>
        <p:style>
          <a:lnRef idx="2">
            <a:schemeClr val="accent1"/>
          </a:lnRef>
          <a:fillRef idx="1">
            <a:schemeClr val="lt1"/>
          </a:fillRef>
          <a:effectRef idx="0">
            <a:schemeClr val="accent1"/>
          </a:effectRef>
          <a:fontRef idx="minor">
            <a:schemeClr val="dk1"/>
          </a:fontRef>
        </p:style>
        <p:txBody>
          <a:bodyPr>
            <a:normAutofit lnSpcReduction="10000"/>
          </a:bodyPr>
          <a:lstStyle/>
          <a:p>
            <a:r>
              <a:rPr lang="ar-SA" b="1" dirty="0" smtClean="0">
                <a:solidFill>
                  <a:schemeClr val="tx1"/>
                </a:solidFill>
              </a:rPr>
              <a:t>ومع ذلك فإن الملامح الرومانسية تبدو ماثلة في النص ويمكن رصدها على النحو التالي:</a:t>
            </a:r>
            <a:endParaRPr lang="en-US" dirty="0" smtClean="0">
              <a:solidFill>
                <a:schemeClr val="tx1"/>
              </a:solidFill>
            </a:endParaRPr>
          </a:p>
          <a:p>
            <a:pPr lvl="0"/>
            <a:r>
              <a:rPr lang="ar-SA" b="1" dirty="0" smtClean="0">
                <a:solidFill>
                  <a:schemeClr val="tx1">
                    <a:lumMod val="10000"/>
                  </a:schemeClr>
                </a:solidFill>
              </a:rPr>
              <a:t>أولاً : النزوع إلى التعبير عن الذات, فالشاعر يتحدث عن نفسه ويرتحل إلى داخلها في محاولة لِتقَرَّي ملامحها في موقف نفسي معين فهو يتجه إلى بواطنها متأملاً لها, فإننا- لدى قراءتنا لهذه القصيدة- نعيش المناخ النفسي الذي عمد الشاعر إلى نشر ظلاله </a:t>
            </a:r>
            <a:r>
              <a:rPr lang="ar-SA" b="1" dirty="0" err="1" smtClean="0">
                <a:solidFill>
                  <a:schemeClr val="tx1">
                    <a:lumMod val="10000"/>
                  </a:schemeClr>
                </a:solidFill>
              </a:rPr>
              <a:t>و</a:t>
            </a:r>
            <a:r>
              <a:rPr lang="ar-SA" b="1" dirty="0" smtClean="0">
                <a:solidFill>
                  <a:schemeClr val="tx1">
                    <a:lumMod val="10000"/>
                  </a:schemeClr>
                </a:solidFill>
              </a:rPr>
              <a:t> أجوائه دون أن نعثر على معان محددة وأفكار مبلورة إلا في مواطن في القصيدة.</a:t>
            </a:r>
            <a:endParaRPr lang="en-US" dirty="0" smtClean="0">
              <a:solidFill>
                <a:schemeClr val="tx1">
                  <a:lumMod val="10000"/>
                </a:schemeClr>
              </a:solidFill>
            </a:endParaRPr>
          </a:p>
          <a:p>
            <a:pPr>
              <a:buNone/>
            </a:pPr>
            <a:r>
              <a:rPr lang="ar-SA" b="1" dirty="0" smtClean="0">
                <a:solidFill>
                  <a:schemeClr val="tx1">
                    <a:lumMod val="10000"/>
                  </a:schemeClr>
                </a:solidFill>
              </a:rPr>
              <a:t>يبدو أن الشاعر قد أنساق إليها عبر التأمل و تحت ضغط الحالة النفسية إذ من الواضح أن الشاعر قد عاش أزمة عاصفة فهو يضرع إلى الله أن يسلمه منها, وهذا سر تكرار اللازمة في آخر كل مقطع " </a:t>
            </a:r>
            <a:r>
              <a:rPr lang="ar-SA" b="1" dirty="0" smtClean="0">
                <a:solidFill>
                  <a:schemeClr val="bg1">
                    <a:lumMod val="20000"/>
                    <a:lumOff val="80000"/>
                  </a:schemeClr>
                </a:solidFill>
              </a:rPr>
              <a:t>رباهُ بلِّغ بالسلامة زورق الحُلُمِ الجميلْ" .</a:t>
            </a:r>
            <a:endParaRPr lang="en-US" dirty="0" smtClean="0">
              <a:solidFill>
                <a:schemeClr val="bg1">
                  <a:lumMod val="20000"/>
                  <a:lumOff val="80000"/>
                </a:schemeClr>
              </a:solidFill>
            </a:endParaRPr>
          </a:p>
          <a:p>
            <a:endParaRPr lang="ar-SA" dirty="0">
              <a:solidFill>
                <a:schemeClr val="bg1">
                  <a:lumMod val="20000"/>
                  <a:lumOff val="8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381000"/>
            <a:ext cx="8305800" cy="6092952"/>
          </a:xfrm>
        </p:spPr>
        <p:txBody>
          <a:bodyPr>
            <a:normAutofit fontScale="40000" lnSpcReduction="20000"/>
          </a:bodyPr>
          <a:lstStyle/>
          <a:p>
            <a:pPr lvl="3"/>
            <a:r>
              <a:rPr lang="ar-SA" sz="6000" b="1" dirty="0" smtClean="0">
                <a:solidFill>
                  <a:schemeClr val="tx1">
                    <a:lumMod val="10000"/>
                  </a:schemeClr>
                </a:solidFill>
              </a:rPr>
              <a:t>ثانياً :  يستوحي الشاعر عناصر الطبيعة والكون كعادة الشعراء الرومانسيين فيصور حياته وكأنها زورق يبحر في لجج عاتية بين الأعاصير والعواصف وقد أختار الشاعر (وقت الأصيل) وكأنه يستشرف المغيب بما يرمز من اقتراب النهاية حيث تتكاثف أجواء الأسى و الحزن, إن الصورة أو بمعنى أدق اللوحة التي يرسمها توحي بتلك الظلال النفسية التي لا تتأتى عبر التشبيه التقليدي فيكون وجه الشبه واضحاً عبر علاقات التماثل, بل إن العلاقات في هذه الصورة خفية إلى حد ما تحتاج إلى التأمل, وهذا ما يميز الصورة عند الابتداعيين (الرومانسيين) ومزج الشاعر بين المعطيات النفسية و المعطيات الحسية :</a:t>
            </a:r>
          </a:p>
          <a:p>
            <a:pPr lvl="0"/>
            <a:endParaRPr lang="en-US" dirty="0" smtClean="0">
              <a:solidFill>
                <a:schemeClr val="tx1">
                  <a:lumMod val="10000"/>
                </a:schemeClr>
              </a:solidFill>
            </a:endParaRPr>
          </a:p>
          <a:p>
            <a:pPr>
              <a:buNone/>
            </a:pPr>
            <a:r>
              <a:rPr lang="ar-SA" b="1" dirty="0" smtClean="0">
                <a:solidFill>
                  <a:schemeClr val="tx1">
                    <a:lumMod val="10000"/>
                  </a:schemeClr>
                </a:solidFill>
              </a:rPr>
              <a:t>           </a:t>
            </a:r>
            <a:r>
              <a:rPr lang="ar-SA" b="1" dirty="0" err="1" smtClean="0">
                <a:solidFill>
                  <a:schemeClr val="bg1">
                    <a:lumMod val="20000"/>
                    <a:lumOff val="80000"/>
                  </a:schemeClr>
                </a:solidFill>
              </a:rPr>
              <a:t>لعِبَمُّ</a:t>
            </a:r>
            <a:r>
              <a:rPr lang="ar-SA" b="1" dirty="0" smtClean="0">
                <a:solidFill>
                  <a:schemeClr val="bg1">
                    <a:lumMod val="20000"/>
                    <a:lumOff val="80000"/>
                  </a:schemeClr>
                </a:solidFill>
              </a:rPr>
              <a:t> </a:t>
            </a:r>
            <a:r>
              <a:rPr lang="ar-SA" b="1" dirty="0" smtClean="0">
                <a:solidFill>
                  <a:schemeClr val="bg1">
                    <a:lumMod val="20000"/>
                    <a:lumOff val="80000"/>
                  </a:schemeClr>
                </a:solidFill>
              </a:rPr>
              <a:t>بزورقي فطغى على مجرى الشُّعورْ </a:t>
            </a:r>
            <a:endParaRPr lang="en-US" dirty="0" smtClean="0">
              <a:solidFill>
                <a:schemeClr val="bg1">
                  <a:lumMod val="20000"/>
                  <a:lumOff val="80000"/>
                </a:schemeClr>
              </a:solidFill>
            </a:endParaRPr>
          </a:p>
          <a:p>
            <a:pPr>
              <a:buNone/>
            </a:pPr>
            <a:r>
              <a:rPr lang="ar-SA" b="1" dirty="0" smtClean="0">
                <a:solidFill>
                  <a:schemeClr val="tx1">
                    <a:lumMod val="10000"/>
                  </a:schemeClr>
                </a:solidFill>
              </a:rPr>
              <a:t>	</a:t>
            </a:r>
            <a:endParaRPr lang="en-US" dirty="0" smtClean="0">
              <a:solidFill>
                <a:schemeClr val="tx1">
                  <a:lumMod val="10000"/>
                </a:schemeClr>
              </a:solidFill>
            </a:endParaRPr>
          </a:p>
          <a:p>
            <a:pPr>
              <a:buNone/>
            </a:pPr>
            <a:r>
              <a:rPr lang="ar-SA" sz="5100" b="1" dirty="0" smtClean="0">
                <a:solidFill>
                  <a:schemeClr val="tx1">
                    <a:lumMod val="10000"/>
                  </a:schemeClr>
                </a:solidFill>
              </a:rPr>
              <a:t>و حين يلجأ إلى صياغة الصور الجزئية وخصوصاً التشبيهات لا يخرج عن هذا إطار النفسي , فهو وسط المحنة كالطير في كف الصغير, و المقصود هنا الظلال النفسية و ليس الحركية, فالاضطراب الداخلي هو المقصود كذلك فإن عنصر التشخيص لعناصر الطبيعة و الكون يمثل في العديد من الصور كقوله </a:t>
            </a:r>
            <a:endParaRPr lang="en-US" sz="5100" dirty="0" smtClean="0">
              <a:solidFill>
                <a:schemeClr val="tx1">
                  <a:lumMod val="10000"/>
                </a:schemeClr>
              </a:solidFill>
            </a:endParaRPr>
          </a:p>
          <a:p>
            <a:pPr>
              <a:buNone/>
            </a:pPr>
            <a:r>
              <a:rPr lang="ar-SA" sz="5100" b="1" dirty="0" smtClean="0">
                <a:solidFill>
                  <a:schemeClr val="tx1">
                    <a:lumMod val="10000"/>
                  </a:schemeClr>
                </a:solidFill>
              </a:rPr>
              <a:t> </a:t>
            </a:r>
            <a:r>
              <a:rPr lang="ar-SA" sz="5100" b="1" dirty="0" smtClean="0">
                <a:solidFill>
                  <a:schemeClr val="bg1">
                    <a:lumMod val="20000"/>
                    <a:lumOff val="80000"/>
                  </a:schemeClr>
                </a:solidFill>
              </a:rPr>
              <a:t>" فتنفَّسَ الإصباحُ عن نورٍ أضاءَ لي السبيلْ".</a:t>
            </a:r>
            <a:endParaRPr lang="en-US" sz="5100" dirty="0" smtClean="0">
              <a:solidFill>
                <a:schemeClr val="bg1">
                  <a:lumMod val="20000"/>
                  <a:lumOff val="80000"/>
                </a:schemeClr>
              </a:solidFill>
            </a:endParaRPr>
          </a:p>
          <a:p>
            <a:pPr>
              <a:buNone/>
            </a:pPr>
            <a:r>
              <a:rPr lang="ar-SA" sz="5100" b="1" dirty="0" smtClean="0">
                <a:solidFill>
                  <a:schemeClr val="tx1">
                    <a:lumMod val="10000"/>
                  </a:schemeClr>
                </a:solidFill>
              </a:rPr>
              <a:t>و لكن الشاعر لا يستمر على هذه الوتيرة إذ سرعان ما يسلم نفسه للحديث المباشر عن نفسه, و ذلك شأن الإتباعيين كما أسلفنا فعلى الرغم من أن الشاعر قد بدأ يرسم المشهد, وتدرج في تشكيل ملامحه في نبرة وصفية متصاعدة عاد إلى قرارة السكون في المقاطع التقريرية .</a:t>
            </a:r>
            <a:r>
              <a:rPr lang="en-US" sz="5100" b="1" dirty="0" smtClean="0"/>
              <a:t/>
            </a:r>
            <a:br>
              <a:rPr lang="en-US" sz="5100" b="1" dirty="0" smtClean="0"/>
            </a:br>
            <a:endParaRPr lang="en-US" sz="5100" dirty="0" smtClean="0"/>
          </a:p>
          <a:p>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177</TotalTime>
  <Words>474</Words>
  <Application>Microsoft Office PowerPoint</Application>
  <PresentationFormat>On-screen Show (4:3)</PresentationFormat>
  <Paragraphs>39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Solstice</vt:lpstr>
      <vt:lpstr>الاتجاه الوسط (بين الاتباع والابتداع)     المزاوجون  </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dell</dc:creator>
  <cp:lastModifiedBy>meshael</cp:lastModifiedBy>
  <cp:revision>35</cp:revision>
  <dcterms:created xsi:type="dcterms:W3CDTF">2012-03-01T17:23:20Z</dcterms:created>
  <dcterms:modified xsi:type="dcterms:W3CDTF">2012-03-18T07:56:29Z</dcterms:modified>
</cp:coreProperties>
</file>