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816" r:id="rId1"/>
  </p:sldMasterIdLst>
  <p:notesMasterIdLst>
    <p:notesMasterId r:id="rId15"/>
  </p:notesMasterIdLst>
  <p:sldIdLst>
    <p:sldId id="256" r:id="rId2"/>
    <p:sldId id="257" r:id="rId3"/>
    <p:sldId id="258" r:id="rId4"/>
    <p:sldId id="259" r:id="rId5"/>
    <p:sldId id="260" r:id="rId6"/>
    <p:sldId id="261" r:id="rId7"/>
    <p:sldId id="263" r:id="rId8"/>
    <p:sldId id="264" r:id="rId9"/>
    <p:sldId id="265" r:id="rId10"/>
    <p:sldId id="266" r:id="rId11"/>
    <p:sldId id="267" r:id="rId12"/>
    <p:sldId id="268" r:id="rId13"/>
    <p:sldId id="269" r:id="rId14"/>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412" autoAdjust="0"/>
    <p:restoredTop sz="94624" autoAdjust="0"/>
  </p:normalViewPr>
  <p:slideViewPr>
    <p:cSldViewPr>
      <p:cViewPr varScale="1">
        <p:scale>
          <a:sx n="69" d="100"/>
          <a:sy n="69" d="100"/>
        </p:scale>
        <p:origin x="-1416" y="-102"/>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Date Placeholder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B0FC9A2A-4CBF-4960-837C-06A2A659DFD1}" type="datetimeFigureOut">
              <a:rPr lang="ar-SA" smtClean="0"/>
              <a:pPr/>
              <a:t>04/24/1433</a:t>
            </a:fld>
            <a:endParaRPr lang="ar-S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S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1"/>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6" name="Footer Placeholder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7" name="Slide Number Placeholder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6CA69736-F954-462E-9036-41E9DA45A917}" type="slidenum">
              <a:rPr lang="ar-SA" smtClean="0"/>
              <a:pPr/>
              <a:t>‹#›</a:t>
            </a:fld>
            <a:endParaRPr lang="ar-SA"/>
          </a:p>
        </p:txBody>
      </p:sp>
    </p:spTree>
    <p:extLst>
      <p:ext uri="{BB962C8B-B14F-4D97-AF65-F5344CB8AC3E}">
        <p14:creationId xmlns="" xmlns:p14="http://schemas.microsoft.com/office/powerpoint/2010/main" val="2311786679"/>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4" name="Title 13"/>
          <p:cNvSpPr>
            <a:spLocks noGrp="1"/>
          </p:cNvSpPr>
          <p:nvPr>
            <p:ph type="ctrTitle"/>
          </p:nvPr>
        </p:nvSpPr>
        <p:spPr>
          <a:xfrm>
            <a:off x="1432560" y="359898"/>
            <a:ext cx="7406640" cy="1472184"/>
          </a:xfrm>
        </p:spPr>
        <p:txBody>
          <a:bodyPr anchor="b"/>
          <a:lstStyle>
            <a:lvl1pPr algn="l">
              <a:defRPr/>
            </a:lvl1pPr>
            <a:extLst/>
          </a:lstStyle>
          <a:p>
            <a:r>
              <a:rPr kumimoji="0" lang="en-US" smtClean="0"/>
              <a:t>Click to edit Master title style</a:t>
            </a:r>
            <a:endParaRPr kumimoji="0" lang="en-US"/>
          </a:p>
        </p:txBody>
      </p:sp>
      <p:sp>
        <p:nvSpPr>
          <p:cNvPr id="22" name="Subtitle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7" name="Date Placeholder 6"/>
          <p:cNvSpPr>
            <a:spLocks noGrp="1"/>
          </p:cNvSpPr>
          <p:nvPr>
            <p:ph type="dt" sz="half" idx="10"/>
          </p:nvPr>
        </p:nvSpPr>
        <p:spPr/>
        <p:txBody>
          <a:bodyPr/>
          <a:lstStyle>
            <a:extLst/>
          </a:lstStyle>
          <a:p>
            <a:fld id="{CC24E1AE-EEA6-4FC1-B2D4-B26F8F8EFC5F}" type="datetimeFigureOut">
              <a:rPr lang="ar-SA" smtClean="0"/>
              <a:pPr/>
              <a:t>04/24/1433</a:t>
            </a:fld>
            <a:endParaRPr lang="ar-SA"/>
          </a:p>
        </p:txBody>
      </p:sp>
      <p:sp>
        <p:nvSpPr>
          <p:cNvPr id="20" name="Footer Placeholder 19"/>
          <p:cNvSpPr>
            <a:spLocks noGrp="1"/>
          </p:cNvSpPr>
          <p:nvPr>
            <p:ph type="ftr" sz="quarter" idx="11"/>
          </p:nvPr>
        </p:nvSpPr>
        <p:spPr/>
        <p:txBody>
          <a:bodyPr/>
          <a:lstStyle>
            <a:extLst/>
          </a:lstStyle>
          <a:p>
            <a:endParaRPr lang="ar-SA"/>
          </a:p>
        </p:txBody>
      </p:sp>
      <p:sp>
        <p:nvSpPr>
          <p:cNvPr id="10" name="Slide Number Placeholder 9"/>
          <p:cNvSpPr>
            <a:spLocks noGrp="1"/>
          </p:cNvSpPr>
          <p:nvPr>
            <p:ph type="sldNum" sz="quarter" idx="12"/>
          </p:nvPr>
        </p:nvSpPr>
        <p:spPr/>
        <p:txBody>
          <a:bodyPr/>
          <a:lstStyle>
            <a:extLst/>
          </a:lstStyle>
          <a:p>
            <a:fld id="{BDDCBF78-DA0D-45CB-B47E-31994380BF72}" type="slidenum">
              <a:rPr lang="ar-SA" smtClean="0"/>
              <a:pPr/>
              <a:t>‹#›</a:t>
            </a:fld>
            <a:endParaRPr lang="ar-SA"/>
          </a:p>
        </p:txBody>
      </p:sp>
      <p:sp>
        <p:nvSpPr>
          <p:cNvPr id="8" name="Oval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CC24E1AE-EEA6-4FC1-B2D4-B26F8F8EFC5F}" type="datetimeFigureOut">
              <a:rPr lang="ar-SA" smtClean="0"/>
              <a:pPr/>
              <a:t>04/24/1433</a:t>
            </a:fld>
            <a:endParaRPr lang="ar-SA"/>
          </a:p>
        </p:txBody>
      </p:sp>
      <p:sp>
        <p:nvSpPr>
          <p:cNvPr id="5" name="Footer Placeholder 4"/>
          <p:cNvSpPr>
            <a:spLocks noGrp="1"/>
          </p:cNvSpPr>
          <p:nvPr>
            <p:ph type="ftr" sz="quarter" idx="11"/>
          </p:nvPr>
        </p:nvSpPr>
        <p:spPr/>
        <p:txBody>
          <a:bodyPr/>
          <a:lstStyle>
            <a:extLst/>
          </a:lstStyle>
          <a:p>
            <a:endParaRPr lang="ar-SA"/>
          </a:p>
        </p:txBody>
      </p:sp>
      <p:sp>
        <p:nvSpPr>
          <p:cNvPr id="6" name="Slide Number Placeholder 5"/>
          <p:cNvSpPr>
            <a:spLocks noGrp="1"/>
          </p:cNvSpPr>
          <p:nvPr>
            <p:ph type="sldNum" sz="quarter" idx="12"/>
          </p:nvPr>
        </p:nvSpPr>
        <p:spPr/>
        <p:txBody>
          <a:bodyPr/>
          <a:lstStyle>
            <a:extLst/>
          </a:lstStyle>
          <a:p>
            <a:fld id="{BDDCBF78-DA0D-45CB-B47E-31994380BF72}" type="slidenum">
              <a:rPr lang="ar-SA" smtClean="0"/>
              <a:pPr/>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CC24E1AE-EEA6-4FC1-B2D4-B26F8F8EFC5F}" type="datetimeFigureOut">
              <a:rPr lang="ar-SA" smtClean="0"/>
              <a:pPr/>
              <a:t>04/24/1433</a:t>
            </a:fld>
            <a:endParaRPr lang="ar-SA"/>
          </a:p>
        </p:txBody>
      </p:sp>
      <p:sp>
        <p:nvSpPr>
          <p:cNvPr id="5" name="Footer Placeholder 4"/>
          <p:cNvSpPr>
            <a:spLocks noGrp="1"/>
          </p:cNvSpPr>
          <p:nvPr>
            <p:ph type="ftr" sz="quarter" idx="11"/>
          </p:nvPr>
        </p:nvSpPr>
        <p:spPr/>
        <p:txBody>
          <a:bodyPr/>
          <a:lstStyle>
            <a:extLst/>
          </a:lstStyle>
          <a:p>
            <a:endParaRPr lang="ar-SA"/>
          </a:p>
        </p:txBody>
      </p:sp>
      <p:sp>
        <p:nvSpPr>
          <p:cNvPr id="6" name="Slide Number Placeholder 5"/>
          <p:cNvSpPr>
            <a:spLocks noGrp="1"/>
          </p:cNvSpPr>
          <p:nvPr>
            <p:ph type="sldNum" sz="quarter" idx="12"/>
          </p:nvPr>
        </p:nvSpPr>
        <p:spPr/>
        <p:txBody>
          <a:bodyPr/>
          <a:lstStyle>
            <a:extLst/>
          </a:lstStyle>
          <a:p>
            <a:fld id="{BDDCBF78-DA0D-45CB-B47E-31994380BF72}" type="slidenum">
              <a:rPr lang="ar-SA" smtClean="0"/>
              <a:pPr/>
              <a:t>‹#›</a:t>
            </a:fld>
            <a:endParaRPr lang="ar-SA"/>
          </a:p>
        </p:txBody>
      </p:sp>
      <p:sp>
        <p:nvSpPr>
          <p:cNvPr id="10" name="Rectangle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CC24E1AE-EEA6-4FC1-B2D4-B26F8F8EFC5F}" type="datetimeFigureOut">
              <a:rPr lang="ar-SA" smtClean="0"/>
              <a:pPr/>
              <a:t>04/24/1433</a:t>
            </a:fld>
            <a:endParaRPr lang="ar-SA"/>
          </a:p>
        </p:txBody>
      </p:sp>
      <p:sp>
        <p:nvSpPr>
          <p:cNvPr id="6" name="Footer Placeholder 5"/>
          <p:cNvSpPr>
            <a:spLocks noGrp="1"/>
          </p:cNvSpPr>
          <p:nvPr>
            <p:ph type="ftr" sz="quarter" idx="11"/>
          </p:nvPr>
        </p:nvSpPr>
        <p:spPr/>
        <p:txBody>
          <a:bodyPr/>
          <a:lstStyle>
            <a:extLst/>
          </a:lstStyle>
          <a:p>
            <a:endParaRPr lang="ar-SA"/>
          </a:p>
        </p:txBody>
      </p:sp>
      <p:sp>
        <p:nvSpPr>
          <p:cNvPr id="7" name="Slide Number Placeholder 6"/>
          <p:cNvSpPr>
            <a:spLocks noGrp="1"/>
          </p:cNvSpPr>
          <p:nvPr>
            <p:ph type="sldNum" sz="quarter" idx="12"/>
          </p:nvPr>
        </p:nvSpPr>
        <p:spPr/>
        <p:txBody>
          <a:bodyPr/>
          <a:lstStyle>
            <a:extLst/>
          </a:lstStyle>
          <a:p>
            <a:fld id="{BDDCBF78-DA0D-45CB-B47E-31994380BF72}" type="slidenum">
              <a:rPr lang="ar-SA" smtClean="0"/>
              <a:pPr/>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CC24E1AE-EEA6-4FC1-B2D4-B26F8F8EFC5F}" type="datetimeFigureOut">
              <a:rPr lang="ar-SA" smtClean="0"/>
              <a:pPr/>
              <a:t>04/24/1433</a:t>
            </a:fld>
            <a:endParaRPr lang="ar-SA"/>
          </a:p>
        </p:txBody>
      </p:sp>
      <p:sp>
        <p:nvSpPr>
          <p:cNvPr id="8" name="Footer Placeholder 7"/>
          <p:cNvSpPr>
            <a:spLocks noGrp="1"/>
          </p:cNvSpPr>
          <p:nvPr>
            <p:ph type="ftr" sz="quarter" idx="11"/>
          </p:nvPr>
        </p:nvSpPr>
        <p:spPr/>
        <p:txBody>
          <a:bodyPr/>
          <a:lstStyle>
            <a:extLst/>
          </a:lstStyle>
          <a:p>
            <a:endParaRPr lang="ar-SA"/>
          </a:p>
        </p:txBody>
      </p:sp>
      <p:sp>
        <p:nvSpPr>
          <p:cNvPr id="9" name="Slide Number Placeholder 8"/>
          <p:cNvSpPr>
            <a:spLocks noGrp="1"/>
          </p:cNvSpPr>
          <p:nvPr>
            <p:ph type="sldNum" sz="quarter" idx="12"/>
          </p:nvPr>
        </p:nvSpPr>
        <p:spPr/>
        <p:txBody>
          <a:bodyPr/>
          <a:lstStyle>
            <a:extLst/>
          </a:lstStyle>
          <a:p>
            <a:fld id="{BDDCBF78-DA0D-45CB-B47E-31994380BF72}" type="slidenum">
              <a:rPr lang="ar-SA" smtClean="0"/>
              <a:pPr/>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nchor="ct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CC24E1AE-EEA6-4FC1-B2D4-B26F8F8EFC5F}" type="datetimeFigureOut">
              <a:rPr lang="ar-SA" smtClean="0"/>
              <a:pPr/>
              <a:t>04/24/1433</a:t>
            </a:fld>
            <a:endParaRPr lang="ar-SA"/>
          </a:p>
        </p:txBody>
      </p:sp>
      <p:sp>
        <p:nvSpPr>
          <p:cNvPr id="4" name="Footer Placeholder 3"/>
          <p:cNvSpPr>
            <a:spLocks noGrp="1"/>
          </p:cNvSpPr>
          <p:nvPr>
            <p:ph type="ftr" sz="quarter" idx="11"/>
          </p:nvPr>
        </p:nvSpPr>
        <p:spPr/>
        <p:txBody>
          <a:bodyPr/>
          <a:lstStyle>
            <a:extLst/>
          </a:lstStyle>
          <a:p>
            <a:endParaRPr lang="ar-SA"/>
          </a:p>
        </p:txBody>
      </p:sp>
      <p:sp>
        <p:nvSpPr>
          <p:cNvPr id="5" name="Slide Number Placeholder 4"/>
          <p:cNvSpPr>
            <a:spLocks noGrp="1"/>
          </p:cNvSpPr>
          <p:nvPr>
            <p:ph type="sldNum" sz="quarter" idx="12"/>
          </p:nvPr>
        </p:nvSpPr>
        <p:spPr/>
        <p:txBody>
          <a:bodyPr/>
          <a:lstStyle>
            <a:extLst/>
          </a:lstStyle>
          <a:p>
            <a:fld id="{BDDCBF78-DA0D-45CB-B47E-31994380BF72}" type="slidenum">
              <a:rPr lang="ar-SA" smtClean="0"/>
              <a:pPr/>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Date Placeholder 1"/>
          <p:cNvSpPr>
            <a:spLocks noGrp="1"/>
          </p:cNvSpPr>
          <p:nvPr>
            <p:ph type="dt" sz="half" idx="10"/>
          </p:nvPr>
        </p:nvSpPr>
        <p:spPr/>
        <p:txBody>
          <a:bodyPr/>
          <a:lstStyle>
            <a:extLst/>
          </a:lstStyle>
          <a:p>
            <a:fld id="{CC24E1AE-EEA6-4FC1-B2D4-B26F8F8EFC5F}" type="datetimeFigureOut">
              <a:rPr lang="ar-SA" smtClean="0"/>
              <a:pPr/>
              <a:t>04/24/1433</a:t>
            </a:fld>
            <a:endParaRPr lang="ar-SA"/>
          </a:p>
        </p:txBody>
      </p:sp>
      <p:sp>
        <p:nvSpPr>
          <p:cNvPr id="3" name="Footer Placeholder 2"/>
          <p:cNvSpPr>
            <a:spLocks noGrp="1"/>
          </p:cNvSpPr>
          <p:nvPr>
            <p:ph type="ftr" sz="quarter" idx="11"/>
          </p:nvPr>
        </p:nvSpPr>
        <p:spPr/>
        <p:txBody>
          <a:bodyPr/>
          <a:lstStyle>
            <a:extLst/>
          </a:lstStyle>
          <a:p>
            <a:endParaRPr lang="ar-SA"/>
          </a:p>
        </p:txBody>
      </p:sp>
      <p:sp>
        <p:nvSpPr>
          <p:cNvPr id="4" name="Slide Number Placeholder 3"/>
          <p:cNvSpPr>
            <a:spLocks noGrp="1"/>
          </p:cNvSpPr>
          <p:nvPr>
            <p:ph type="sldNum" sz="quarter" idx="12"/>
          </p:nvPr>
        </p:nvSpPr>
        <p:spPr/>
        <p:txBody>
          <a:bodyPr/>
          <a:lstStyle>
            <a:extLst/>
          </a:lstStyle>
          <a:p>
            <a:fld id="{BDDCBF78-DA0D-45CB-B47E-31994380BF72}" type="slidenum">
              <a:rPr lang="ar-SA" smtClean="0"/>
              <a:pPr/>
              <a:t>‹#›</a:t>
            </a:fld>
            <a:endParaRPr lang="ar-SA"/>
          </a:p>
        </p:txBody>
      </p:sp>
      <p:sp>
        <p:nvSpPr>
          <p:cNvPr id="6" name="Rectangle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CC24E1AE-EEA6-4FC1-B2D4-B26F8F8EFC5F}" type="datetimeFigureOut">
              <a:rPr lang="ar-SA" smtClean="0"/>
              <a:pPr/>
              <a:t>04/24/1433</a:t>
            </a:fld>
            <a:endParaRPr lang="ar-SA"/>
          </a:p>
        </p:txBody>
      </p:sp>
      <p:sp>
        <p:nvSpPr>
          <p:cNvPr id="6" name="Footer Placeholder 5"/>
          <p:cNvSpPr>
            <a:spLocks noGrp="1"/>
          </p:cNvSpPr>
          <p:nvPr>
            <p:ph type="ftr" sz="quarter" idx="11"/>
          </p:nvPr>
        </p:nvSpPr>
        <p:spPr/>
        <p:txBody>
          <a:bodyPr/>
          <a:lstStyle>
            <a:extLst/>
          </a:lstStyle>
          <a:p>
            <a:endParaRPr lang="ar-SA"/>
          </a:p>
        </p:txBody>
      </p:sp>
      <p:sp>
        <p:nvSpPr>
          <p:cNvPr id="7" name="Slide Number Placeholder 6"/>
          <p:cNvSpPr>
            <a:spLocks noGrp="1"/>
          </p:cNvSpPr>
          <p:nvPr>
            <p:ph type="sldNum" sz="quarter" idx="12"/>
          </p:nvPr>
        </p:nvSpPr>
        <p:spPr/>
        <p:txBody>
          <a:bodyPr/>
          <a:lstStyle>
            <a:extLst/>
          </a:lstStyle>
          <a:p>
            <a:fld id="{BDDCBF78-DA0D-45CB-B47E-31994380BF72}" type="slidenum">
              <a:rPr lang="ar-SA" smtClean="0"/>
              <a:pPr/>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extLst/>
          </a:lstStyle>
          <a:p>
            <a:fld id="{CC24E1AE-EEA6-4FC1-B2D4-B26F8F8EFC5F}" type="datetimeFigureOut">
              <a:rPr lang="ar-SA" smtClean="0"/>
              <a:pPr/>
              <a:t>04/24/1433</a:t>
            </a:fld>
            <a:endParaRPr lang="ar-SA"/>
          </a:p>
        </p:txBody>
      </p:sp>
      <p:sp>
        <p:nvSpPr>
          <p:cNvPr id="6" name="Footer Placeholder 5"/>
          <p:cNvSpPr>
            <a:spLocks noGrp="1"/>
          </p:cNvSpPr>
          <p:nvPr>
            <p:ph type="ftr" sz="quarter" idx="11"/>
          </p:nvPr>
        </p:nvSpPr>
        <p:spPr/>
        <p:txBody>
          <a:bodyPr/>
          <a:lstStyle>
            <a:extLst/>
          </a:lstStyle>
          <a:p>
            <a:endParaRPr lang="ar-SA"/>
          </a:p>
        </p:txBody>
      </p:sp>
      <p:sp>
        <p:nvSpPr>
          <p:cNvPr id="7" name="Slide Number Placeholder 6"/>
          <p:cNvSpPr>
            <a:spLocks noGrp="1"/>
          </p:cNvSpPr>
          <p:nvPr>
            <p:ph type="sldNum" sz="quarter" idx="12"/>
          </p:nvPr>
        </p:nvSpPr>
        <p:spPr/>
        <p:txBody>
          <a:bodyPr/>
          <a:lstStyle>
            <a:extLst/>
          </a:lstStyle>
          <a:p>
            <a:fld id="{BDDCBF78-DA0D-45CB-B47E-31994380BF72}" type="slidenum">
              <a:rPr lang="ar-SA" smtClean="0"/>
              <a:pPr/>
              <a:t>‹#›</a:t>
            </a:fld>
            <a:endParaRPr lang="ar-SA"/>
          </a:p>
        </p:txBody>
      </p:sp>
      <p:sp>
        <p:nvSpPr>
          <p:cNvPr id="8" name="Rectangle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Picture Placeholder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en-US" smtClean="0"/>
              <a:t>Click icon to add picture</a:t>
            </a:r>
            <a:endParaRPr kumimoji="0" lang="en-US" dirty="0"/>
          </a:p>
        </p:txBody>
      </p:sp>
      <p:sp>
        <p:nvSpPr>
          <p:cNvPr id="9" name="Flowchart: Process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Flowchart: Process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Text Placeholder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CC24E1AE-EEA6-4FC1-B2D4-B26F8F8EFC5F}" type="datetimeFigureOut">
              <a:rPr lang="ar-SA" smtClean="0"/>
              <a:pPr/>
              <a:t>04/24/1433</a:t>
            </a:fld>
            <a:endParaRPr lang="ar-SA"/>
          </a:p>
        </p:txBody>
      </p:sp>
      <p:sp>
        <p:nvSpPr>
          <p:cNvPr id="5" name="Footer Placeholder 4"/>
          <p:cNvSpPr>
            <a:spLocks noGrp="1"/>
          </p:cNvSpPr>
          <p:nvPr>
            <p:ph type="ftr" sz="quarter" idx="11"/>
          </p:nvPr>
        </p:nvSpPr>
        <p:spPr/>
        <p:txBody>
          <a:bodyPr/>
          <a:lstStyle>
            <a:extLst/>
          </a:lstStyle>
          <a:p>
            <a:endParaRPr lang="ar-SA"/>
          </a:p>
        </p:txBody>
      </p:sp>
      <p:sp>
        <p:nvSpPr>
          <p:cNvPr id="6" name="Slide Number Placeholder 5"/>
          <p:cNvSpPr>
            <a:spLocks noGrp="1"/>
          </p:cNvSpPr>
          <p:nvPr>
            <p:ph type="sldNum" sz="quarter" idx="12"/>
          </p:nvPr>
        </p:nvSpPr>
        <p:spPr/>
        <p:txBody>
          <a:bodyPr/>
          <a:lstStyle>
            <a:extLst/>
          </a:lstStyle>
          <a:p>
            <a:fld id="{BDDCBF78-DA0D-45CB-B47E-31994380BF72}"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274639"/>
            <a:ext cx="1828800" cy="5851525"/>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1143000" y="274640"/>
            <a:ext cx="55626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CC24E1AE-EEA6-4FC1-B2D4-B26F8F8EFC5F}" type="datetimeFigureOut">
              <a:rPr lang="ar-SA" smtClean="0"/>
              <a:pPr/>
              <a:t>04/24/1433</a:t>
            </a:fld>
            <a:endParaRPr lang="ar-SA"/>
          </a:p>
        </p:txBody>
      </p:sp>
      <p:sp>
        <p:nvSpPr>
          <p:cNvPr id="5" name="Footer Placeholder 4"/>
          <p:cNvSpPr>
            <a:spLocks noGrp="1"/>
          </p:cNvSpPr>
          <p:nvPr>
            <p:ph type="ftr" sz="quarter" idx="11"/>
          </p:nvPr>
        </p:nvSpPr>
        <p:spPr/>
        <p:txBody>
          <a:bodyPr/>
          <a:lstStyle>
            <a:extLst/>
          </a:lstStyle>
          <a:p>
            <a:endParaRPr lang="ar-SA"/>
          </a:p>
        </p:txBody>
      </p:sp>
      <p:sp>
        <p:nvSpPr>
          <p:cNvPr id="6" name="Slide Number Placeholder 5"/>
          <p:cNvSpPr>
            <a:spLocks noGrp="1"/>
          </p:cNvSpPr>
          <p:nvPr>
            <p:ph type="sldNum" sz="quarter" idx="12"/>
          </p:nvPr>
        </p:nvSpPr>
        <p:spPr/>
        <p:txBody>
          <a:bodyPr/>
          <a:lstStyle>
            <a:extLst/>
          </a:lstStyle>
          <a:p>
            <a:fld id="{BDDCBF78-DA0D-45CB-B47E-31994380BF72}"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Pie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Donut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Rectangle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Title Placeholder 4"/>
          <p:cNvSpPr>
            <a:spLocks noGrp="1"/>
          </p:cNvSpPr>
          <p:nvPr>
            <p:ph type="title"/>
          </p:nvPr>
        </p:nvSpPr>
        <p:spPr>
          <a:xfrm>
            <a:off x="1435608" y="274638"/>
            <a:ext cx="7498080" cy="1143000"/>
          </a:xfrm>
          <a:prstGeom prst="rect">
            <a:avLst/>
          </a:prstGeom>
        </p:spPr>
        <p:txBody>
          <a:bodyPr anchor="ctr">
            <a:normAutofit/>
          </a:bodyPr>
          <a:lstStyle>
            <a:extLst/>
          </a:lstStyle>
          <a:p>
            <a:r>
              <a:rPr kumimoji="0" lang="en-US" smtClean="0"/>
              <a:t>Click to edit Master title style</a:t>
            </a:r>
            <a:endParaRPr kumimoji="0" lang="en-US"/>
          </a:p>
        </p:txBody>
      </p:sp>
      <p:sp>
        <p:nvSpPr>
          <p:cNvPr id="9" name="Text Placeholder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4" name="Date Placeholder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CC24E1AE-EEA6-4FC1-B2D4-B26F8F8EFC5F}" type="datetimeFigureOut">
              <a:rPr lang="ar-SA" smtClean="0"/>
              <a:pPr/>
              <a:t>04/24/1433</a:t>
            </a:fld>
            <a:endParaRPr lang="ar-SA"/>
          </a:p>
        </p:txBody>
      </p:sp>
      <p:sp>
        <p:nvSpPr>
          <p:cNvPr id="10" name="Footer Placeholder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ar-SA"/>
          </a:p>
        </p:txBody>
      </p:sp>
      <p:sp>
        <p:nvSpPr>
          <p:cNvPr id="22" name="Slide Number Placeholder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BDDCBF78-DA0D-45CB-B47E-31994380BF72}" type="slidenum">
              <a:rPr lang="ar-SA" smtClean="0"/>
              <a:pPr/>
              <a:t>‹#›</a:t>
            </a:fld>
            <a:endParaRPr lang="ar-SA"/>
          </a:p>
        </p:txBody>
      </p:sp>
      <p:sp>
        <p:nvSpPr>
          <p:cNvPr id="15" name="Rectangle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817" r:id="rId1"/>
    <p:sldLayoutId id="2147483818" r:id="rId2"/>
    <p:sldLayoutId id="2147483819"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Lst>
  <p:txStyles>
    <p:titleStyle>
      <a:lvl1pPr algn="l" rtl="1"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r" rtl="1"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r" rtl="1"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r" rtl="1"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r" rtl="1"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r" rtl="1"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r" rtl="1"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r" rtl="1"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r" rtl="1"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r" rtl="1"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899592" y="8020272"/>
            <a:ext cx="9144000" cy="6858000"/>
          </a:xfrm>
          <a:prstGeom prst="rect">
            <a:avLst/>
          </a:prstGeom>
          <a:ln w="228600" cap="sq" cmpd="thickThin">
            <a:solidFill>
              <a:srgbClr val="000000"/>
            </a:solidFill>
            <a:prstDash val="solid"/>
            <a:miter lim="800000"/>
          </a:ln>
          <a:effectLst>
            <a:innerShdw blurRad="76200">
              <a:srgbClr val="000000"/>
            </a:innerShdw>
          </a:effectLst>
        </p:spPr>
      </p:pic>
      <p:sp>
        <p:nvSpPr>
          <p:cNvPr id="6" name="TextBox 5"/>
          <p:cNvSpPr txBox="1"/>
          <p:nvPr/>
        </p:nvSpPr>
        <p:spPr>
          <a:xfrm>
            <a:off x="2843808" y="2924944"/>
            <a:ext cx="5240937" cy="1446550"/>
          </a:xfrm>
          <a:prstGeom prst="rect">
            <a:avLst/>
          </a:prstGeom>
          <a:noFill/>
        </p:spPr>
        <p:txBody>
          <a:bodyPr wrap="square" rtlCol="1">
            <a:spAutoFit/>
          </a:bodyPr>
          <a:lstStyle/>
          <a:p>
            <a:r>
              <a:rPr lang="ar-SA" sz="4400" b="1" dirty="0" smtClean="0">
                <a:latin typeface="Century Gothic" pitchFamily="34" charset="0"/>
                <a:cs typeface="Arial" pitchFamily="34" charset="0"/>
              </a:rPr>
              <a:t>الأشقياء.. </a:t>
            </a:r>
          </a:p>
          <a:p>
            <a:r>
              <a:rPr lang="ar-SA" sz="4400" b="1" dirty="0">
                <a:latin typeface="Century Gothic" pitchFamily="34" charset="0"/>
                <a:cs typeface="Arial" pitchFamily="34" charset="0"/>
              </a:rPr>
              <a:t> </a:t>
            </a:r>
            <a:r>
              <a:rPr lang="ar-SA" sz="4400" b="1" dirty="0" smtClean="0">
                <a:latin typeface="Century Gothic" pitchFamily="34" charset="0"/>
                <a:cs typeface="Arial" pitchFamily="34" charset="0"/>
              </a:rPr>
              <a:t>      </a:t>
            </a:r>
            <a:r>
              <a:rPr lang="ar-SA" sz="4400" b="1" dirty="0" smtClean="0">
                <a:latin typeface="Century Gothic" pitchFamily="34" charset="0"/>
                <a:cs typeface="Arial" pitchFamily="34" charset="0"/>
              </a:rPr>
              <a:t>(</a:t>
            </a:r>
            <a:r>
              <a:rPr lang="ar-SA" sz="4400" b="1" dirty="0" err="1" smtClean="0">
                <a:latin typeface="Century Gothic" pitchFamily="34" charset="0"/>
                <a:cs typeface="Arial" pitchFamily="34" charset="0"/>
              </a:rPr>
              <a:t>ابراهيم</a:t>
            </a:r>
            <a:r>
              <a:rPr lang="ar-SA" sz="4400" b="1" dirty="0" smtClean="0">
                <a:latin typeface="Century Gothic" pitchFamily="34" charset="0"/>
                <a:cs typeface="Arial" pitchFamily="34" charset="0"/>
              </a:rPr>
              <a:t>   </a:t>
            </a:r>
            <a:r>
              <a:rPr lang="ar-SA" sz="4400" b="1" dirty="0" smtClean="0">
                <a:latin typeface="Century Gothic" pitchFamily="34" charset="0"/>
                <a:cs typeface="Arial" pitchFamily="34" charset="0"/>
              </a:rPr>
              <a:t>الناصر)</a:t>
            </a:r>
            <a:endParaRPr lang="ar-SA" sz="4400" b="1" dirty="0">
              <a:latin typeface="Century Gothic" pitchFamily="34" charset="0"/>
              <a:cs typeface="Arial" pitchFamily="34" charset="0"/>
            </a:endParaRPr>
          </a:p>
        </p:txBody>
      </p:sp>
      <p:sp>
        <p:nvSpPr>
          <p:cNvPr id="8" name="TextBox 7"/>
          <p:cNvSpPr txBox="1"/>
          <p:nvPr/>
        </p:nvSpPr>
        <p:spPr>
          <a:xfrm>
            <a:off x="2555776" y="764704"/>
            <a:ext cx="5904656" cy="769441"/>
          </a:xfrm>
          <a:prstGeom prst="rect">
            <a:avLst/>
          </a:prstGeom>
          <a:noFill/>
        </p:spPr>
        <p:txBody>
          <a:bodyPr wrap="square" rtlCol="1">
            <a:spAutoFit/>
          </a:bodyPr>
          <a:lstStyle/>
          <a:p>
            <a:r>
              <a:rPr lang="ar-SA" sz="4400" b="1" dirty="0" smtClean="0"/>
              <a:t>المحاضرة الثامنة</a:t>
            </a:r>
            <a:endParaRPr lang="ar-SA" sz="4400" b="1" dirty="0"/>
          </a:p>
        </p:txBody>
      </p:sp>
    </p:spTree>
    <p:extLst>
      <p:ext uri="{BB962C8B-B14F-4D97-AF65-F5344CB8AC3E}">
        <p14:creationId xmlns="" xmlns:p14="http://schemas.microsoft.com/office/powerpoint/2010/main" val="176416885"/>
      </p:ext>
    </p:extLst>
  </p:cSld>
  <p:clrMapOvr>
    <a:masterClrMapping/>
  </p:clrMapOvr>
  <mc:AlternateContent xmlns:mc="http://schemas.openxmlformats.org/markup-compatibility/2006">
    <mc:Choice xmlns=""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259632" y="1988840"/>
            <a:ext cx="7272808" cy="4832092"/>
          </a:xfrm>
          <a:prstGeom prst="rect">
            <a:avLst/>
          </a:prstGeom>
          <a:noFill/>
        </p:spPr>
        <p:txBody>
          <a:bodyPr wrap="square" rtlCol="1">
            <a:spAutoFit/>
          </a:bodyPr>
          <a:lstStyle/>
          <a:p>
            <a:r>
              <a:rPr lang="ar-SA" sz="2800" b="1" dirty="0">
                <a:effectLst>
                  <a:outerShdw blurRad="38100" dist="38100" dir="2700000" algn="tl">
                    <a:srgbClr val="000000">
                      <a:alpha val="43137"/>
                    </a:srgbClr>
                  </a:outerShdw>
                </a:effectLst>
              </a:rPr>
              <a:t>تناهى  إليه من بعيد صوت عجلات السيارة وهي تغالب الرمال المنداحة حولها وكأنما تهم بابتلاعها تدعمها أكتاف الرمال وهي تسور المنطقة التي </a:t>
            </a:r>
            <a:r>
              <a:rPr lang="ar-SA" sz="2800" b="1" dirty="0" smtClean="0">
                <a:effectLst>
                  <a:outerShdw blurRad="38100" dist="38100" dir="2700000" algn="tl">
                    <a:srgbClr val="000000">
                      <a:alpha val="43137"/>
                    </a:srgbClr>
                  </a:outerShdw>
                </a:effectLst>
              </a:rPr>
              <a:t>اتخذها </a:t>
            </a:r>
            <a:r>
              <a:rPr lang="ar-SA" sz="2800" b="1" dirty="0">
                <a:effectLst>
                  <a:outerShdw blurRad="38100" dist="38100" dir="2700000" algn="tl">
                    <a:srgbClr val="000000">
                      <a:alpha val="43137"/>
                    </a:srgbClr>
                  </a:outerShdw>
                </a:effectLst>
              </a:rPr>
              <a:t>أفراد القبيلة مضاربا لخيامهم</a:t>
            </a:r>
            <a:r>
              <a:rPr lang="en-US" sz="2800" b="1" dirty="0">
                <a:effectLst>
                  <a:outerShdw blurRad="38100" dist="38100" dir="2700000" algn="tl">
                    <a:srgbClr val="000000">
                      <a:alpha val="43137"/>
                    </a:srgbClr>
                  </a:outerShdw>
                </a:effectLst>
              </a:rPr>
              <a:t> </a:t>
            </a:r>
            <a:br>
              <a:rPr lang="en-US" sz="2800" b="1" dirty="0">
                <a:effectLst>
                  <a:outerShdw blurRad="38100" dist="38100" dir="2700000" algn="tl">
                    <a:srgbClr val="000000">
                      <a:alpha val="43137"/>
                    </a:srgbClr>
                  </a:outerShdw>
                </a:effectLst>
              </a:rPr>
            </a:br>
            <a:r>
              <a:rPr lang="en-US" sz="2800" b="1" dirty="0">
                <a:effectLst>
                  <a:outerShdw blurRad="38100" dist="38100" dir="2700000" algn="tl">
                    <a:srgbClr val="000000">
                      <a:alpha val="43137"/>
                    </a:srgbClr>
                  </a:outerShdw>
                </a:effectLst>
              </a:rPr>
              <a:t> </a:t>
            </a:r>
            <a:br>
              <a:rPr lang="en-US" sz="2800" b="1" dirty="0">
                <a:effectLst>
                  <a:outerShdw blurRad="38100" dist="38100" dir="2700000" algn="tl">
                    <a:srgbClr val="000000">
                      <a:alpha val="43137"/>
                    </a:srgbClr>
                  </a:outerShdw>
                </a:effectLst>
              </a:rPr>
            </a:br>
            <a:r>
              <a:rPr lang="en-US" sz="2800" b="1" dirty="0">
                <a:effectLst>
                  <a:outerShdw blurRad="38100" dist="38100" dir="2700000" algn="tl">
                    <a:srgbClr val="000000">
                      <a:alpha val="43137"/>
                    </a:srgbClr>
                  </a:outerShdw>
                </a:effectLst>
              </a:rPr>
              <a:t> </a:t>
            </a:r>
            <a:br>
              <a:rPr lang="en-US" sz="2800" b="1" dirty="0">
                <a:effectLst>
                  <a:outerShdw blurRad="38100" dist="38100" dir="2700000" algn="tl">
                    <a:srgbClr val="000000">
                      <a:alpha val="43137"/>
                    </a:srgbClr>
                  </a:outerShdw>
                </a:effectLst>
              </a:rPr>
            </a:br>
            <a:r>
              <a:rPr lang="ar-SA" sz="2800" b="1" dirty="0">
                <a:effectLst>
                  <a:outerShdw blurRad="38100" dist="38100" dir="2700000" algn="tl">
                    <a:srgbClr val="000000">
                      <a:alpha val="43137"/>
                    </a:srgbClr>
                  </a:outerShdw>
                </a:effectLst>
              </a:rPr>
              <a:t>إن </a:t>
            </a:r>
            <a:r>
              <a:rPr lang="ar-SA" sz="2800" b="1" dirty="0" smtClean="0">
                <a:effectLst>
                  <a:outerShdw blurRad="38100" dist="38100" dir="2700000" algn="tl">
                    <a:srgbClr val="000000">
                      <a:alpha val="43137"/>
                    </a:srgbClr>
                  </a:outerShdw>
                </a:effectLst>
              </a:rPr>
              <a:t>هذا</a:t>
            </a:r>
            <a:r>
              <a:rPr lang="ar-SA" sz="2800" b="1" dirty="0">
                <a:effectLst>
                  <a:outerShdw blurRad="38100" dist="38100" dir="2700000" algn="tl">
                    <a:srgbClr val="000000">
                      <a:alpha val="43137"/>
                    </a:srgbClr>
                  </a:outerShdw>
                </a:effectLst>
              </a:rPr>
              <a:t> </a:t>
            </a:r>
            <a:r>
              <a:rPr lang="ar-SA" sz="2800" b="1" dirty="0" smtClean="0">
                <a:effectLst>
                  <a:outerShdw blurRad="38100" dist="38100" dir="2700000" algn="tl">
                    <a:srgbClr val="000000">
                      <a:alpha val="43137"/>
                    </a:srgbClr>
                  </a:outerShdw>
                </a:effectLst>
              </a:rPr>
              <a:t>المشهد </a:t>
            </a:r>
            <a:r>
              <a:rPr lang="ar-SA" sz="2800" b="1" dirty="0">
                <a:effectLst>
                  <a:outerShdw blurRad="38100" dist="38100" dir="2700000" algn="tl">
                    <a:srgbClr val="000000">
                      <a:alpha val="43137"/>
                    </a:srgbClr>
                  </a:outerShdw>
                </a:effectLst>
              </a:rPr>
              <a:t>يتكرر تقريبا في أكثر الأيام التي يعود فيها شقيقه سيار إلى مضارب القبيلة حاملا معه أثناء </a:t>
            </a:r>
            <a:r>
              <a:rPr lang="ar-SA" sz="2800" b="1" dirty="0" smtClean="0">
                <a:effectLst>
                  <a:outerShdw blurRad="38100" dist="38100" dir="2700000" algn="tl">
                    <a:srgbClr val="000000">
                      <a:alpha val="43137"/>
                    </a:srgbClr>
                  </a:outerShdw>
                </a:effectLst>
              </a:rPr>
              <a:t>ذلك </a:t>
            </a:r>
            <a:r>
              <a:rPr lang="ar-SA" sz="2800" b="1" dirty="0">
                <a:effectLst>
                  <a:outerShdw blurRad="38100" dist="38100" dir="2700000" algn="tl">
                    <a:srgbClr val="000000">
                      <a:alpha val="43137"/>
                    </a:srgbClr>
                  </a:outerShdw>
                </a:effectLst>
              </a:rPr>
              <a:t>مابوسعه نقله من مكان إلى آخر لقاء أجر مجز وفي الكثير من الأحايين يغريه </a:t>
            </a:r>
            <a:r>
              <a:rPr lang="ar-SA" sz="2800" b="1" dirty="0" smtClean="0">
                <a:effectLst>
                  <a:outerShdw blurRad="38100" dist="38100" dir="2700000" algn="tl">
                    <a:srgbClr val="000000">
                      <a:alpha val="43137"/>
                    </a:srgbClr>
                  </a:outerShdw>
                </a:effectLst>
              </a:rPr>
              <a:t>ذلك </a:t>
            </a:r>
            <a:r>
              <a:rPr lang="ar-SA" sz="2800" b="1" dirty="0">
                <a:effectLst>
                  <a:outerShdw blurRad="38100" dist="38100" dir="2700000" algn="tl">
                    <a:srgbClr val="000000">
                      <a:alpha val="43137"/>
                    </a:srgbClr>
                  </a:outerShdw>
                </a:effectLst>
              </a:rPr>
              <a:t>الأجر إلى الإيغال إلى مسافات بعيده ممايجعله يغيب عن </a:t>
            </a:r>
            <a:r>
              <a:rPr lang="ar-SA" sz="2800" b="1" dirty="0" smtClean="0">
                <a:effectLst>
                  <a:outerShdw blurRad="38100" dist="38100" dir="2700000" algn="tl">
                    <a:srgbClr val="000000">
                      <a:alpha val="43137"/>
                    </a:srgbClr>
                  </a:outerShdw>
                </a:effectLst>
              </a:rPr>
              <a:t>ذويه </a:t>
            </a:r>
            <a:r>
              <a:rPr lang="ar-SA" sz="2800" b="1" dirty="0">
                <a:effectLst>
                  <a:outerShdw blurRad="38100" dist="38100" dir="2700000" algn="tl">
                    <a:srgbClr val="000000">
                      <a:alpha val="43137"/>
                    </a:srgbClr>
                  </a:outerShdw>
                </a:effectLst>
              </a:rPr>
              <a:t>مدة طويلة ....</a:t>
            </a:r>
            <a:r>
              <a:rPr lang="en-US" sz="2800" b="1" dirty="0"/>
              <a:t/>
            </a:r>
            <a:br>
              <a:rPr lang="en-US" sz="2800" b="1" dirty="0"/>
            </a:br>
            <a:endParaRPr lang="ar-SA" sz="2800" b="1" dirty="0"/>
          </a:p>
        </p:txBody>
      </p:sp>
      <p:sp>
        <p:nvSpPr>
          <p:cNvPr id="6" name="TextBox 5"/>
          <p:cNvSpPr txBox="1"/>
          <p:nvPr/>
        </p:nvSpPr>
        <p:spPr>
          <a:xfrm>
            <a:off x="1167266" y="980728"/>
            <a:ext cx="7149150" cy="584775"/>
          </a:xfrm>
          <a:prstGeom prst="rect">
            <a:avLst/>
          </a:prstGeom>
          <a:noFill/>
        </p:spPr>
        <p:txBody>
          <a:bodyPr wrap="square" rtlCol="1">
            <a:spAutoFit/>
          </a:bodyPr>
          <a:lstStyle/>
          <a:p>
            <a:r>
              <a:rPr lang="ar-SA" sz="3200" b="1" dirty="0" smtClean="0">
                <a:effectLst>
                  <a:outerShdw blurRad="38100" dist="38100" dir="2700000" algn="tl">
                    <a:srgbClr val="000000">
                      <a:alpha val="43137"/>
                    </a:srgbClr>
                  </a:outerShdw>
                </a:effectLst>
              </a:rPr>
              <a:t>(قصه قصيره من مجموعه أرض بلا مطر)</a:t>
            </a:r>
            <a:endParaRPr lang="ar-SA" sz="3200" b="1" dirty="0">
              <a:effectLst>
                <a:outerShdw blurRad="38100" dist="38100" dir="2700000" algn="tl">
                  <a:srgbClr val="000000">
                    <a:alpha val="43137"/>
                  </a:srgbClr>
                </a:outerShdw>
              </a:effectLst>
            </a:endParaRPr>
          </a:p>
        </p:txBody>
      </p:sp>
    </p:spTree>
    <p:extLst>
      <p:ext uri="{BB962C8B-B14F-4D97-AF65-F5344CB8AC3E}">
        <p14:creationId xmlns="" xmlns:p14="http://schemas.microsoft.com/office/powerpoint/2010/main" val="3304777702"/>
      </p:ext>
    </p:extLst>
  </p:cSld>
  <p:clrMapOvr>
    <a:masterClrMapping/>
  </p:clrMapOvr>
  <mc:AlternateContent xmlns:mc="http://schemas.openxmlformats.org/markup-compatibility/2006">
    <mc:Choice xmlns=""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heel(1)">
                                      <p:cBhvr>
                                        <p:cTn id="7" dur="2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043608" y="404664"/>
            <a:ext cx="7632848" cy="7253655"/>
          </a:xfrm>
          <a:prstGeom prst="rect">
            <a:avLst/>
          </a:prstGeom>
          <a:noFill/>
        </p:spPr>
        <p:txBody>
          <a:bodyPr wrap="square" rtlCol="1">
            <a:spAutoFit/>
          </a:bodyPr>
          <a:lstStyle/>
          <a:p>
            <a:pPr algn="ctr"/>
            <a:endParaRPr lang="ar-SA" sz="2800" b="1" dirty="0" smtClean="0"/>
          </a:p>
          <a:p>
            <a:r>
              <a:rPr lang="ar-SA" sz="2800" b="1" dirty="0" smtClean="0">
                <a:effectLst>
                  <a:outerShdw blurRad="38100" dist="38100" dir="2700000" algn="tl">
                    <a:srgbClr val="000000">
                      <a:alpha val="43137"/>
                    </a:srgbClr>
                  </a:outerShdw>
                </a:effectLst>
              </a:rPr>
              <a:t>وزحفت </a:t>
            </a:r>
            <a:r>
              <a:rPr lang="ar-SA" sz="2800" b="1" dirty="0">
                <a:effectLst>
                  <a:outerShdw blurRad="38100" dist="38100" dir="2700000" algn="tl">
                    <a:srgbClr val="000000">
                      <a:alpha val="43137"/>
                    </a:srgbClr>
                  </a:outerShdw>
                </a:effectLst>
              </a:rPr>
              <a:t>العربة من جديد وهي تفح بصعوبه بين كتل الرمال المتلاحمة عبر المسافات الطويلة  التي تفصل الطريق العام </a:t>
            </a:r>
            <a:r>
              <a:rPr lang="ar-SA" sz="2800" b="1" dirty="0" smtClean="0">
                <a:effectLst>
                  <a:outerShdw blurRad="38100" dist="38100" dir="2700000" algn="tl">
                    <a:srgbClr val="000000">
                      <a:alpha val="43137"/>
                    </a:srgbClr>
                  </a:outerShdw>
                </a:effectLst>
              </a:rPr>
              <a:t>الذي </a:t>
            </a:r>
            <a:r>
              <a:rPr lang="ar-SA" sz="2800" b="1" dirty="0">
                <a:effectLst>
                  <a:outerShdw blurRad="38100" dist="38100" dir="2700000" algn="tl">
                    <a:srgbClr val="000000">
                      <a:alpha val="43137"/>
                    </a:srgbClr>
                  </a:outerShdw>
                </a:effectLst>
              </a:rPr>
              <a:t>مهدته السيارات بسيرها المتواصل عليه ثم رشه بكميه من الزيت مماجعل السير فيه أدعى للطمأنينه من تخوم الرمال</a:t>
            </a:r>
            <a:r>
              <a:rPr lang="en-US" sz="2800" b="1" dirty="0">
                <a:effectLst>
                  <a:outerShdw blurRad="38100" dist="38100" dir="2700000" algn="tl">
                    <a:srgbClr val="000000">
                      <a:alpha val="43137"/>
                    </a:srgbClr>
                  </a:outerShdw>
                </a:effectLst>
              </a:rPr>
              <a:t> ....</a:t>
            </a:r>
            <a:br>
              <a:rPr lang="en-US" sz="2800" b="1" dirty="0">
                <a:effectLst>
                  <a:outerShdw blurRad="38100" dist="38100" dir="2700000" algn="tl">
                    <a:srgbClr val="000000">
                      <a:alpha val="43137"/>
                    </a:srgbClr>
                  </a:outerShdw>
                </a:effectLst>
              </a:rPr>
            </a:br>
            <a:r>
              <a:rPr lang="en-US" sz="2800" b="1" dirty="0">
                <a:effectLst>
                  <a:outerShdw blurRad="38100" dist="38100" dir="2700000" algn="tl">
                    <a:srgbClr val="000000">
                      <a:alpha val="43137"/>
                    </a:srgbClr>
                  </a:outerShdw>
                </a:effectLst>
              </a:rPr>
              <a:t> </a:t>
            </a:r>
            <a:br>
              <a:rPr lang="en-US" sz="2800" b="1" dirty="0">
                <a:effectLst>
                  <a:outerShdw blurRad="38100" dist="38100" dir="2700000" algn="tl">
                    <a:srgbClr val="000000">
                      <a:alpha val="43137"/>
                    </a:srgbClr>
                  </a:outerShdw>
                </a:effectLst>
              </a:rPr>
            </a:br>
            <a:r>
              <a:rPr lang="en-US" sz="2800" b="1" dirty="0">
                <a:effectLst>
                  <a:outerShdw blurRad="38100" dist="38100" dir="2700000" algn="tl">
                    <a:srgbClr val="000000">
                      <a:alpha val="43137"/>
                    </a:srgbClr>
                  </a:outerShdw>
                </a:effectLst>
              </a:rPr>
              <a:t> </a:t>
            </a:r>
            <a:r>
              <a:rPr lang="ar-SA" sz="2800" b="1" dirty="0" smtClean="0">
                <a:effectLst>
                  <a:outerShdw blurRad="38100" dist="38100" dir="2700000" algn="tl">
                    <a:srgbClr val="000000">
                      <a:alpha val="43137"/>
                    </a:srgbClr>
                  </a:outerShdw>
                </a:effectLst>
              </a:rPr>
              <a:t>وطاب </a:t>
            </a:r>
            <a:r>
              <a:rPr lang="ar-SA" sz="2800" b="1" dirty="0">
                <a:effectLst>
                  <a:outerShdw blurRad="38100" dist="38100" dir="2700000" algn="tl">
                    <a:srgbClr val="000000">
                      <a:alpha val="43137"/>
                    </a:srgbClr>
                  </a:outerShdw>
                </a:effectLst>
              </a:rPr>
              <a:t>له وصدى الفحيح </a:t>
            </a:r>
            <a:r>
              <a:rPr lang="ar-SA" sz="2800" b="1" dirty="0" smtClean="0">
                <a:effectLst>
                  <a:outerShdw blurRad="38100" dist="38100" dir="2700000" algn="tl">
                    <a:srgbClr val="000000">
                      <a:alpha val="43137"/>
                    </a:srgbClr>
                  </a:outerShdw>
                </a:effectLst>
              </a:rPr>
              <a:t>ينساب </a:t>
            </a:r>
            <a:r>
              <a:rPr lang="ar-SA" sz="2800" b="1" dirty="0">
                <a:effectLst>
                  <a:outerShdw blurRad="38100" dist="38100" dir="2700000" algn="tl">
                    <a:srgbClr val="000000">
                      <a:alpha val="43137"/>
                    </a:srgbClr>
                  </a:outerShdw>
                </a:effectLst>
              </a:rPr>
              <a:t>إليه عبر الظلمة التي أحدقت بالكون إلا من نور يشع من بعيد ترسله مصابيح السيارة التي مازالت تغالب كتل الرمال المتصدية فترتفع فوق أكمه صلبة أو تغوص من جديد في الرمال..</a:t>
            </a:r>
            <a:r>
              <a:rPr lang="en-US" sz="2800" b="1" dirty="0">
                <a:effectLst>
                  <a:outerShdw blurRad="38100" dist="38100" dir="2700000" algn="tl">
                    <a:srgbClr val="000000">
                      <a:alpha val="43137"/>
                    </a:srgbClr>
                  </a:outerShdw>
                </a:effectLst>
              </a:rPr>
              <a:t/>
            </a:r>
            <a:br>
              <a:rPr lang="en-US" sz="2800" b="1" dirty="0">
                <a:effectLst>
                  <a:outerShdw blurRad="38100" dist="38100" dir="2700000" algn="tl">
                    <a:srgbClr val="000000">
                      <a:alpha val="43137"/>
                    </a:srgbClr>
                  </a:outerShdw>
                </a:effectLst>
              </a:rPr>
            </a:br>
            <a:r>
              <a:rPr lang="en-US" sz="2800" b="1" dirty="0">
                <a:effectLst>
                  <a:outerShdw blurRad="38100" dist="38100" dir="2700000" algn="tl">
                    <a:srgbClr val="000000">
                      <a:alpha val="43137"/>
                    </a:srgbClr>
                  </a:outerShdw>
                </a:effectLst>
              </a:rPr>
              <a:t> </a:t>
            </a:r>
            <a:br>
              <a:rPr lang="en-US" sz="2800" b="1" dirty="0">
                <a:effectLst>
                  <a:outerShdw blurRad="38100" dist="38100" dir="2700000" algn="tl">
                    <a:srgbClr val="000000">
                      <a:alpha val="43137"/>
                    </a:srgbClr>
                  </a:outerShdw>
                </a:effectLst>
              </a:rPr>
            </a:br>
            <a:r>
              <a:rPr lang="ar-SA" sz="2800" b="1" dirty="0">
                <a:effectLst>
                  <a:outerShdw blurRad="38100" dist="38100" dir="2700000" algn="tl">
                    <a:srgbClr val="000000">
                      <a:alpha val="43137"/>
                    </a:srgbClr>
                  </a:outerShdw>
                </a:effectLst>
              </a:rPr>
              <a:t>وطاب له أن يعود إلى سنوات  خلت حين سمعوا لأول مره عن </a:t>
            </a:r>
            <a:r>
              <a:rPr lang="ar-SA" sz="2800" b="1" dirty="0" smtClean="0">
                <a:effectLst>
                  <a:outerShdw blurRad="38100" dist="38100" dir="2700000" algn="tl">
                    <a:srgbClr val="000000">
                      <a:alpha val="43137"/>
                    </a:srgbClr>
                  </a:outerShdw>
                </a:effectLst>
              </a:rPr>
              <a:t>هذه </a:t>
            </a:r>
            <a:r>
              <a:rPr lang="ar-SA" sz="2800" b="1" dirty="0">
                <a:effectLst>
                  <a:outerShdw blurRad="38100" dist="38100" dir="2700000" algn="tl">
                    <a:srgbClr val="000000">
                      <a:alpha val="43137"/>
                    </a:srgbClr>
                  </a:outerShdw>
                </a:effectLst>
              </a:rPr>
              <a:t>البدعه الشيطانية والتي قيل إنها تسير بوحي من الشيطان ولقد وجد </a:t>
            </a:r>
            <a:r>
              <a:rPr lang="ar-SA" sz="2800" b="1" dirty="0" smtClean="0">
                <a:effectLst>
                  <a:outerShdw blurRad="38100" dist="38100" dir="2700000" algn="tl">
                    <a:srgbClr val="000000">
                      <a:alpha val="43137"/>
                    </a:srgbClr>
                  </a:outerShdw>
                </a:effectLst>
              </a:rPr>
              <a:t>ذلك </a:t>
            </a:r>
            <a:r>
              <a:rPr lang="ar-SA" sz="2800" b="1" dirty="0">
                <a:effectLst>
                  <a:outerShdw blurRad="38100" dist="38100" dir="2700000" algn="tl">
                    <a:srgbClr val="000000">
                      <a:alpha val="43137"/>
                    </a:srgbClr>
                  </a:outerShdw>
                </a:effectLst>
              </a:rPr>
              <a:t>التفسير آنداك تصديقا مشوبا بشك لم يفصح عن نفسه ...</a:t>
            </a:r>
            <a:r>
              <a:rPr lang="en-US" dirty="0"/>
              <a:t/>
            </a:r>
            <a:br>
              <a:rPr lang="en-US" dirty="0"/>
            </a:br>
            <a:r>
              <a:rPr lang="en-US" dirty="0"/>
              <a:t> </a:t>
            </a:r>
            <a:br>
              <a:rPr lang="en-US" dirty="0"/>
            </a:br>
            <a:endParaRPr lang="ar-SA" dirty="0"/>
          </a:p>
        </p:txBody>
      </p:sp>
    </p:spTree>
    <p:extLst>
      <p:ext uri="{BB962C8B-B14F-4D97-AF65-F5344CB8AC3E}">
        <p14:creationId xmlns="" xmlns:p14="http://schemas.microsoft.com/office/powerpoint/2010/main" val="843287122"/>
      </p:ext>
    </p:extLst>
  </p:cSld>
  <p:clrMapOvr>
    <a:masterClrMapping/>
  </p:clrMapOvr>
  <mc:AlternateContent xmlns:mc="http://schemas.openxmlformats.org/markup-compatibility/2006">
    <mc:Choice xmlns="" xmlns:p14="http://schemas.microsoft.com/office/powerpoint/2010/main" Requires="p14">
      <p:transition spd="slow" p14:dur="1100">
        <p14:switch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80">
                                          <p:stCondLst>
                                            <p:cond delay="0"/>
                                          </p:stCondLst>
                                        </p:cTn>
                                        <p:tgtEl>
                                          <p:spTgt spid="5"/>
                                        </p:tgtEl>
                                      </p:cBhvr>
                                    </p:animEffect>
                                    <p:anim calcmode="lin" valueType="num">
                                      <p:cBhvr>
                                        <p:cTn id="8"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13" dur="26">
                                          <p:stCondLst>
                                            <p:cond delay="650"/>
                                          </p:stCondLst>
                                        </p:cTn>
                                        <p:tgtEl>
                                          <p:spTgt spid="5"/>
                                        </p:tgtEl>
                                      </p:cBhvr>
                                      <p:to x="100000" y="60000"/>
                                    </p:animScale>
                                    <p:animScale>
                                      <p:cBhvr>
                                        <p:cTn id="14" dur="166" decel="50000">
                                          <p:stCondLst>
                                            <p:cond delay="676"/>
                                          </p:stCondLst>
                                        </p:cTn>
                                        <p:tgtEl>
                                          <p:spTgt spid="5"/>
                                        </p:tgtEl>
                                      </p:cBhvr>
                                      <p:to x="100000" y="100000"/>
                                    </p:animScale>
                                    <p:animScale>
                                      <p:cBhvr>
                                        <p:cTn id="15" dur="26">
                                          <p:stCondLst>
                                            <p:cond delay="1312"/>
                                          </p:stCondLst>
                                        </p:cTn>
                                        <p:tgtEl>
                                          <p:spTgt spid="5"/>
                                        </p:tgtEl>
                                      </p:cBhvr>
                                      <p:to x="100000" y="80000"/>
                                    </p:animScale>
                                    <p:animScale>
                                      <p:cBhvr>
                                        <p:cTn id="16" dur="166" decel="50000">
                                          <p:stCondLst>
                                            <p:cond delay="1338"/>
                                          </p:stCondLst>
                                        </p:cTn>
                                        <p:tgtEl>
                                          <p:spTgt spid="5"/>
                                        </p:tgtEl>
                                      </p:cBhvr>
                                      <p:to x="100000" y="100000"/>
                                    </p:animScale>
                                    <p:animScale>
                                      <p:cBhvr>
                                        <p:cTn id="17" dur="26">
                                          <p:stCondLst>
                                            <p:cond delay="1642"/>
                                          </p:stCondLst>
                                        </p:cTn>
                                        <p:tgtEl>
                                          <p:spTgt spid="5"/>
                                        </p:tgtEl>
                                      </p:cBhvr>
                                      <p:to x="100000" y="90000"/>
                                    </p:animScale>
                                    <p:animScale>
                                      <p:cBhvr>
                                        <p:cTn id="18" dur="166" decel="50000">
                                          <p:stCondLst>
                                            <p:cond delay="1668"/>
                                          </p:stCondLst>
                                        </p:cTn>
                                        <p:tgtEl>
                                          <p:spTgt spid="5"/>
                                        </p:tgtEl>
                                      </p:cBhvr>
                                      <p:to x="100000" y="100000"/>
                                    </p:animScale>
                                    <p:animScale>
                                      <p:cBhvr>
                                        <p:cTn id="19" dur="26">
                                          <p:stCondLst>
                                            <p:cond delay="1808"/>
                                          </p:stCondLst>
                                        </p:cTn>
                                        <p:tgtEl>
                                          <p:spTgt spid="5"/>
                                        </p:tgtEl>
                                      </p:cBhvr>
                                      <p:to x="100000" y="95000"/>
                                    </p:animScale>
                                    <p:animScale>
                                      <p:cBhvr>
                                        <p:cTn id="20" dur="166" decel="50000">
                                          <p:stCondLst>
                                            <p:cond delay="1834"/>
                                          </p:stCondLst>
                                        </p:cTn>
                                        <p:tgtEl>
                                          <p:spTgt spid="5"/>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187624" y="2090172"/>
            <a:ext cx="7902624" cy="3108543"/>
          </a:xfrm>
          <a:prstGeom prst="rect">
            <a:avLst/>
          </a:prstGeom>
          <a:noFill/>
        </p:spPr>
        <p:txBody>
          <a:bodyPr wrap="square" rtlCol="1">
            <a:spAutoFit/>
          </a:bodyPr>
          <a:lstStyle/>
          <a:p>
            <a:endParaRPr lang="ar-SA" sz="2800" b="1" dirty="0" smtClean="0">
              <a:solidFill>
                <a:schemeClr val="bg1"/>
              </a:solidFill>
              <a:effectLst>
                <a:outerShdw blurRad="38100" dist="38100" dir="2700000" algn="tl">
                  <a:srgbClr val="000000">
                    <a:alpha val="43137"/>
                  </a:srgbClr>
                </a:outerShdw>
              </a:effectLst>
            </a:endParaRPr>
          </a:p>
          <a:p>
            <a:pPr algn="ctr"/>
            <a:r>
              <a:rPr lang="ar-SA" sz="2800" b="1" dirty="0" smtClean="0">
                <a:effectLst>
                  <a:outerShdw blurRad="38100" dist="38100" dir="2700000" algn="tl">
                    <a:srgbClr val="000000">
                      <a:alpha val="43137"/>
                    </a:srgbClr>
                  </a:outerShdw>
                </a:effectLst>
              </a:rPr>
              <a:t>بل </a:t>
            </a:r>
            <a:r>
              <a:rPr lang="ar-SA" sz="2800" b="1" dirty="0">
                <a:effectLst>
                  <a:outerShdw blurRad="38100" dist="38100" dir="2700000" algn="tl">
                    <a:srgbClr val="000000">
                      <a:alpha val="43137"/>
                    </a:srgbClr>
                  </a:outerShdw>
                </a:effectLst>
              </a:rPr>
              <a:t>إن </a:t>
            </a:r>
            <a:r>
              <a:rPr lang="ar-SA" sz="2800" b="1" dirty="0" smtClean="0">
                <a:effectLst>
                  <a:outerShdw blurRad="38100" dist="38100" dir="2700000" algn="tl">
                    <a:srgbClr val="000000">
                      <a:alpha val="43137"/>
                    </a:srgbClr>
                  </a:outerShdw>
                </a:effectLst>
              </a:rPr>
              <a:t>شقيقه </a:t>
            </a:r>
            <a:r>
              <a:rPr lang="ar-SA" sz="2800" b="1" dirty="0">
                <a:effectLst>
                  <a:outerShdw blurRad="38100" dist="38100" dir="2700000" algn="tl">
                    <a:srgbClr val="000000">
                      <a:alpha val="43137"/>
                    </a:srgbClr>
                  </a:outerShdw>
                </a:effectLst>
              </a:rPr>
              <a:t>سيار قد لقي عنتا شديدا من أجل إقناع أفراد القبيلة بأن عمله الجديد كسائق سيارة ليس فيه مايعيب اسم القبيلة أو يلطخه كمازعم بعضهم لأنه أتقنه بعد جهد ومشقه ومران </a:t>
            </a:r>
            <a:r>
              <a:rPr lang="ar-SA" sz="2800" b="1" dirty="0" smtClean="0">
                <a:effectLst>
                  <a:outerShdw blurRad="38100" dist="38100" dir="2700000" algn="tl">
                    <a:srgbClr val="000000">
                      <a:alpha val="43137"/>
                    </a:srgbClr>
                  </a:outerShdw>
                </a:effectLst>
              </a:rPr>
              <a:t> طويل ،ودكرهم </a:t>
            </a:r>
            <a:r>
              <a:rPr lang="ar-SA" sz="2800" b="1" dirty="0">
                <a:effectLst>
                  <a:outerShdw blurRad="38100" dist="38100" dir="2700000" algn="tl">
                    <a:srgbClr val="000000">
                      <a:alpha val="43137"/>
                    </a:srgbClr>
                  </a:outerShdw>
                </a:effectLst>
              </a:rPr>
              <a:t>أن عمله مازال في أراضيهم الطاهرة وليس في بلاد الفرنجة كما يعتقدون</a:t>
            </a:r>
            <a:r>
              <a:rPr lang="en-US" sz="2800" b="1" dirty="0">
                <a:effectLst>
                  <a:outerShdw blurRad="38100" dist="38100" dir="2700000" algn="tl">
                    <a:srgbClr val="000000">
                      <a:alpha val="43137"/>
                    </a:srgbClr>
                  </a:outerShdw>
                </a:effectLst>
              </a:rPr>
              <a:t>...</a:t>
            </a:r>
            <a:br>
              <a:rPr lang="en-US" sz="2800" b="1" dirty="0">
                <a:effectLst>
                  <a:outerShdw blurRad="38100" dist="38100" dir="2700000" algn="tl">
                    <a:srgbClr val="000000">
                      <a:alpha val="43137"/>
                    </a:srgbClr>
                  </a:outerShdw>
                </a:effectLst>
              </a:rPr>
            </a:br>
            <a:r>
              <a:rPr lang="en-US" sz="2800" b="1" dirty="0">
                <a:effectLst>
                  <a:outerShdw blurRad="38100" dist="38100" dir="2700000" algn="tl">
                    <a:srgbClr val="000000">
                      <a:alpha val="43137"/>
                    </a:srgbClr>
                  </a:outerShdw>
                </a:effectLst>
              </a:rPr>
              <a:t> </a:t>
            </a:r>
            <a:endParaRPr lang="ar-SA" sz="2800" b="1" dirty="0">
              <a:effectLst>
                <a:outerShdw blurRad="38100" dist="38100" dir="2700000" algn="tl">
                  <a:srgbClr val="000000">
                    <a:alpha val="43137"/>
                  </a:srgbClr>
                </a:outerShdw>
              </a:effectLst>
            </a:endParaRPr>
          </a:p>
        </p:txBody>
      </p:sp>
    </p:spTree>
    <p:extLst>
      <p:ext uri="{BB962C8B-B14F-4D97-AF65-F5344CB8AC3E}">
        <p14:creationId xmlns="" xmlns:p14="http://schemas.microsoft.com/office/powerpoint/2010/main" val="2136827541"/>
      </p:ext>
    </p:extLst>
  </p:cSld>
  <p:clrMapOvr>
    <a:masterClrMapping/>
  </p:clrMapOvr>
  <mc:AlternateContent xmlns:mc="http://schemas.openxmlformats.org/markup-compatibility/2006">
    <mc:Choice xmlns="" xmlns:p14="http://schemas.microsoft.com/office/powerpoint/2010/main" Requires="p14">
      <p:transition spd="slow" p14:dur="4000">
        <p14:vortex/>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043608" y="545817"/>
            <a:ext cx="7668852" cy="6555641"/>
          </a:xfrm>
          <a:prstGeom prst="rect">
            <a:avLst/>
          </a:prstGeom>
          <a:noFill/>
        </p:spPr>
        <p:txBody>
          <a:bodyPr wrap="square" rtlCol="1">
            <a:spAutoFit/>
          </a:bodyPr>
          <a:lstStyle/>
          <a:p>
            <a:pPr algn="ctr"/>
            <a:endParaRPr lang="ar-SA" sz="2800" b="1" dirty="0" smtClean="0">
              <a:solidFill>
                <a:schemeClr val="bg1"/>
              </a:solidFill>
              <a:effectLst>
                <a:outerShdw blurRad="38100" dist="38100" dir="2700000" algn="tl">
                  <a:srgbClr val="000000">
                    <a:alpha val="43137"/>
                  </a:srgbClr>
                </a:outerShdw>
              </a:effectLst>
            </a:endParaRPr>
          </a:p>
          <a:p>
            <a:pPr algn="ctr"/>
            <a:endParaRPr lang="ar-SA" sz="2800" b="1" dirty="0">
              <a:solidFill>
                <a:schemeClr val="bg1"/>
              </a:solidFill>
              <a:effectLst>
                <a:outerShdw blurRad="38100" dist="38100" dir="2700000" algn="tl">
                  <a:srgbClr val="000000">
                    <a:alpha val="43137"/>
                  </a:srgbClr>
                </a:outerShdw>
              </a:effectLst>
            </a:endParaRPr>
          </a:p>
          <a:p>
            <a:pPr algn="ctr"/>
            <a:r>
              <a:rPr lang="ar-SA" sz="2800" b="1" dirty="0" smtClean="0">
                <a:effectLst>
                  <a:outerShdw blurRad="38100" dist="38100" dir="2700000" algn="tl">
                    <a:srgbClr val="000000">
                      <a:alpha val="43137"/>
                    </a:srgbClr>
                  </a:outerShdw>
                </a:effectLst>
              </a:rPr>
              <a:t>وابتلع </a:t>
            </a:r>
            <a:r>
              <a:rPr lang="ar-SA" sz="2800" b="1" dirty="0" err="1" smtClean="0">
                <a:effectLst>
                  <a:outerShdw blurRad="38100" dist="38100" dir="2700000" algn="tl">
                    <a:srgbClr val="000000">
                      <a:alpha val="43137"/>
                    </a:srgbClr>
                  </a:outerShdw>
                </a:effectLst>
              </a:rPr>
              <a:t>سيار</a:t>
            </a:r>
            <a:r>
              <a:rPr lang="ar-SA" sz="2800" b="1" dirty="0" smtClean="0">
                <a:effectLst>
                  <a:outerShdw blurRad="38100" dist="38100" dir="2700000" algn="tl">
                    <a:srgbClr val="000000">
                      <a:alpha val="43137"/>
                    </a:srgbClr>
                  </a:outerShdw>
                </a:effectLst>
              </a:rPr>
              <a:t> ساعتها ريقه الذي جف من فرط </a:t>
            </a:r>
            <a:r>
              <a:rPr lang="ar-SA" sz="2800" b="1" dirty="0" err="1" smtClean="0">
                <a:effectLst>
                  <a:outerShdw blurRad="38100" dist="38100" dir="2700000" algn="tl">
                    <a:srgbClr val="000000">
                      <a:alpha val="43137"/>
                    </a:srgbClr>
                  </a:outerShdw>
                </a:effectLst>
              </a:rPr>
              <a:t>مابذله</a:t>
            </a:r>
            <a:r>
              <a:rPr lang="ar-SA" sz="2800" b="1" dirty="0" smtClean="0">
                <a:effectLst>
                  <a:outerShdw blurRad="38100" dist="38100" dir="2700000" algn="tl">
                    <a:srgbClr val="000000">
                      <a:alpha val="43137"/>
                    </a:srgbClr>
                  </a:outerShdw>
                </a:effectLst>
              </a:rPr>
              <a:t> لإقناع شيوخ القبيلة بوجهة نظره وأوشك أن يصبح في وجوههم </a:t>
            </a:r>
            <a:r>
              <a:rPr lang="ar-SA" sz="2800" b="1" dirty="0" err="1" smtClean="0">
                <a:effectLst>
                  <a:outerShdw blurRad="38100" dist="38100" dir="2700000" algn="tl">
                    <a:srgbClr val="000000">
                      <a:alpha val="43137"/>
                    </a:srgbClr>
                  </a:outerShdw>
                </a:effectLst>
              </a:rPr>
              <a:t>الممتقعه</a:t>
            </a:r>
            <a:r>
              <a:rPr lang="ar-SA" sz="2800" b="1" dirty="0" smtClean="0">
                <a:effectLst>
                  <a:outerShdw blurRad="38100" dist="38100" dir="2700000" algn="tl">
                    <a:srgbClr val="000000">
                      <a:alpha val="43137"/>
                    </a:srgbClr>
                  </a:outerShdw>
                </a:effectLst>
              </a:rPr>
              <a:t> :بئس الحياة حياتكم  أيها الجهلاء  لقد شاهدت في المنطقة الصناعية (الظهران)مالم تحلموا به قط رأيت الحياة ثمة بهجة  متصلة وعلما دائب ومرونه مثالية تستحق  في عرفكم أن توصم   بمالايسعه قاموسكم من كلمات إلا أنه استطاع أن يكبح غضبه وإن بدا من نظرات شقيقه أنه يؤيده كل التأييد غير أنه مشفق من تطور الجدل إلى خصام حقيقي وكان الأمر يبدو سهلا بعد أن هدأت العاصفه لولا أنه افتقد إبانها زوجته (سحر) والتي فرت إلى خيمة أهلها غاضبة هي الأخرى ،محتجة بأن الهيكل الدميم سيقضي على سعادتها مع زوجها حينداك تراجعت عن موقفها وعادت إلى بيتها  ....</a:t>
            </a:r>
          </a:p>
          <a:p>
            <a:pPr algn="ctr"/>
            <a:endParaRPr lang="ar-SA" sz="2800" b="1"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 xmlns:p14="http://schemas.microsoft.com/office/powerpoint/2010/main" val="2136827541"/>
      </p:ext>
    </p:extLst>
  </p:cSld>
  <p:clrMapOvr>
    <a:masterClrMapping/>
  </p:clrMapOvr>
  <mc:AlternateContent xmlns:mc="http://schemas.openxmlformats.org/markup-compatibility/2006">
    <mc:Choice xmlns="" xmlns:p14="http://schemas.microsoft.com/office/powerpoint/2010/main" Requires="p14">
      <p:transition spd="slow" p14:dur="4400">
        <p14:honeycomb/>
      </p:transition>
    </mc:Choice>
    <mc:Fallback>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403648" y="908720"/>
            <a:ext cx="7416824" cy="4401205"/>
          </a:xfrm>
          <a:prstGeom prst="rect">
            <a:avLst/>
          </a:prstGeom>
          <a:noFill/>
        </p:spPr>
        <p:txBody>
          <a:bodyPr wrap="square" rtlCol="1">
            <a:spAutoFit/>
          </a:bodyPr>
          <a:lstStyle/>
          <a:p>
            <a:pPr algn="ctr"/>
            <a:r>
              <a:rPr lang="ar-SA" sz="2800" b="1" dirty="0">
                <a:effectLst>
                  <a:outerShdw blurRad="38100" dist="38100" dir="2700000" algn="tl">
                    <a:srgbClr val="000000">
                      <a:alpha val="43137"/>
                    </a:srgbClr>
                  </a:outerShdw>
                </a:effectLst>
              </a:rPr>
              <a:t>وغرق بسام من جديد في خواطره عن الأيام الخوالي وكأنما الصوت الدي يتناهى إلى مسامعه يشعل في نفسه الرغبة لأن يعيش أحداث الفترة الحرجة من حياتهم</a:t>
            </a:r>
            <a:r>
              <a:rPr lang="en-US" sz="2800" b="1" dirty="0">
                <a:effectLst>
                  <a:outerShdw blurRad="38100" dist="38100" dir="2700000" algn="tl">
                    <a:srgbClr val="000000">
                      <a:alpha val="43137"/>
                    </a:srgbClr>
                  </a:outerShdw>
                </a:effectLst>
              </a:rPr>
              <a:t> ..</a:t>
            </a:r>
            <a:br>
              <a:rPr lang="en-US" sz="2800" b="1" dirty="0">
                <a:effectLst>
                  <a:outerShdw blurRad="38100" dist="38100" dir="2700000" algn="tl">
                    <a:srgbClr val="000000">
                      <a:alpha val="43137"/>
                    </a:srgbClr>
                  </a:outerShdw>
                </a:effectLst>
              </a:rPr>
            </a:br>
            <a:r>
              <a:rPr lang="en-US" sz="2800" b="1" dirty="0">
                <a:effectLst>
                  <a:outerShdw blurRad="38100" dist="38100" dir="2700000" algn="tl">
                    <a:srgbClr val="000000">
                      <a:alpha val="43137"/>
                    </a:srgbClr>
                  </a:outerShdw>
                </a:effectLst>
              </a:rPr>
              <a:t> </a:t>
            </a:r>
            <a:br>
              <a:rPr lang="en-US" sz="2800" b="1" dirty="0">
                <a:effectLst>
                  <a:outerShdw blurRad="38100" dist="38100" dir="2700000" algn="tl">
                    <a:srgbClr val="000000">
                      <a:alpha val="43137"/>
                    </a:srgbClr>
                  </a:outerShdw>
                </a:effectLst>
              </a:rPr>
            </a:br>
            <a:r>
              <a:rPr lang="ar-SA" sz="2800" b="1" dirty="0">
                <a:effectLst>
                  <a:outerShdw blurRad="38100" dist="38100" dir="2700000" algn="tl">
                    <a:srgbClr val="000000">
                      <a:alpha val="43137"/>
                    </a:srgbClr>
                  </a:outerShdw>
                </a:effectLst>
              </a:rPr>
              <a:t>كان أخوه سيار قبل رحيله إلى المنطقة الصناعيه دائم </a:t>
            </a:r>
            <a:r>
              <a:rPr lang="ar-SA" sz="2800" b="1" dirty="0" smtClean="0">
                <a:effectLst>
                  <a:outerShdw blurRad="38100" dist="38100" dir="2700000" algn="tl">
                    <a:srgbClr val="000000">
                      <a:alpha val="43137"/>
                    </a:srgbClr>
                  </a:outerShdw>
                </a:effectLst>
              </a:rPr>
              <a:t>التذمر </a:t>
            </a:r>
            <a:r>
              <a:rPr lang="ar-SA" sz="2800" b="1" dirty="0">
                <a:effectLst>
                  <a:outerShdw blurRad="38100" dist="38100" dir="2700000" algn="tl">
                    <a:srgbClr val="000000">
                      <a:alpha val="43137"/>
                    </a:srgbClr>
                  </a:outerShdw>
                </a:effectLst>
              </a:rPr>
              <a:t>من حياة الترحال ولولا أن شقيقه الأكبر يحنو عليه ويترفق بأحلامه مند تولى أمره بعد وفاة أبيهم لما استطاع الاحتفاظ به طوال تلك المده دون ان يحدث بينهما </a:t>
            </a:r>
            <a:r>
              <a:rPr lang="ar-SA" sz="2800" b="1" dirty="0" err="1" smtClean="0">
                <a:effectLst>
                  <a:outerShdw blurRad="38100" dist="38100" dir="2700000" algn="tl">
                    <a:srgbClr val="000000">
                      <a:alpha val="43137"/>
                    </a:srgbClr>
                  </a:outerShdw>
                </a:effectLst>
              </a:rPr>
              <a:t>مايدعو</a:t>
            </a:r>
            <a:r>
              <a:rPr lang="ar-SA" sz="2800" b="1" dirty="0" smtClean="0">
                <a:effectLst>
                  <a:outerShdw blurRad="38100" dist="38100" dir="2700000" algn="tl">
                    <a:srgbClr val="000000">
                      <a:alpha val="43137"/>
                    </a:srgbClr>
                  </a:outerShdw>
                </a:effectLst>
              </a:rPr>
              <a:t> </a:t>
            </a:r>
            <a:r>
              <a:rPr lang="ar-SA" sz="2800" b="1" dirty="0">
                <a:effectLst>
                  <a:outerShdw blurRad="38100" dist="38100" dir="2700000" algn="tl">
                    <a:srgbClr val="000000">
                      <a:alpha val="43137"/>
                    </a:srgbClr>
                  </a:outerShdw>
                </a:effectLst>
              </a:rPr>
              <a:t>لفصالهما فلقد كان يدرك أن بمقدور شقيقه أن يتصرف بحياته كما يحلو له </a:t>
            </a:r>
            <a:r>
              <a:rPr lang="ar-SA" sz="2800" b="1" dirty="0" smtClean="0">
                <a:effectLst>
                  <a:outerShdw blurRad="38100" dist="38100" dir="2700000" algn="tl">
                    <a:srgbClr val="000000">
                      <a:alpha val="43137"/>
                    </a:srgbClr>
                  </a:outerShdw>
                </a:effectLst>
              </a:rPr>
              <a:t>وهذا </a:t>
            </a:r>
            <a:r>
              <a:rPr lang="ar-SA" sz="2800" b="1" dirty="0">
                <a:effectLst>
                  <a:outerShdw blurRad="38100" dist="38100" dir="2700000" algn="tl">
                    <a:srgbClr val="000000">
                      <a:alpha val="43137"/>
                    </a:srgbClr>
                  </a:outerShdw>
                </a:effectLst>
              </a:rPr>
              <a:t>ماجعله يسايره ويمنيه </a:t>
            </a:r>
            <a:r>
              <a:rPr lang="ar-SA" sz="2800" b="1" dirty="0" smtClean="0">
                <a:effectLst>
                  <a:outerShdw blurRad="38100" dist="38100" dir="2700000" algn="tl">
                    <a:srgbClr val="000000">
                      <a:alpha val="43137"/>
                    </a:srgbClr>
                  </a:outerShdw>
                </a:effectLst>
              </a:rPr>
              <a:t>بالفرصة,</a:t>
            </a:r>
            <a:endParaRPr lang="ar-SA" sz="2800" b="1" dirty="0">
              <a:effectLst>
                <a:outerShdw blurRad="38100" dist="38100" dir="2700000" algn="tl">
                  <a:srgbClr val="000000">
                    <a:alpha val="43137"/>
                  </a:srgbClr>
                </a:outerShdw>
              </a:effectLst>
            </a:endParaRPr>
          </a:p>
        </p:txBody>
      </p:sp>
    </p:spTree>
    <p:extLst>
      <p:ext uri="{BB962C8B-B14F-4D97-AF65-F5344CB8AC3E}">
        <p14:creationId xmlns="" xmlns:p14="http://schemas.microsoft.com/office/powerpoint/2010/main" val="2136827541"/>
      </p:ext>
    </p:extLst>
  </p:cSld>
  <p:clrMapOvr>
    <a:masterClrMapping/>
  </p:clrMapOvr>
  <mc:AlternateContent xmlns:mc="http://schemas.openxmlformats.org/markup-compatibility/2006">
    <mc:Choice xmlns="" xmlns:p14="http://schemas.microsoft.com/office/powerpoint/2010/main" Requires="p14">
      <p:transition spd="slow" p14:dur="2500">
        <p:checker/>
      </p:transition>
    </mc:Choice>
    <mc:Fallback>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grpId="0" nodeType="clickEffect">
                                  <p:stCondLst>
                                    <p:cond delay="0"/>
                                  </p:stCondLst>
                                  <p:childTnLst>
                                    <p:animRot by="21600000">
                                      <p:cBhvr>
                                        <p:cTn id="6" dur="2000" fill="hold"/>
                                        <p:tgtEl>
                                          <p:spTgt spid="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1115616" y="1012954"/>
            <a:ext cx="7524836" cy="4832092"/>
          </a:xfrm>
          <a:prstGeom prst="rect">
            <a:avLst/>
          </a:prstGeom>
          <a:noFill/>
        </p:spPr>
        <p:txBody>
          <a:bodyPr wrap="square" rtlCol="1">
            <a:spAutoFit/>
          </a:bodyPr>
          <a:lstStyle/>
          <a:p>
            <a:pPr algn="ctr"/>
            <a:r>
              <a:rPr lang="ar-SA" sz="2800" b="1" dirty="0">
                <a:effectLst>
                  <a:outerShdw blurRad="38100" dist="38100" dir="2700000" algn="tl">
                    <a:srgbClr val="000000">
                      <a:alpha val="43137"/>
                    </a:srgbClr>
                  </a:outerShdw>
                </a:effectLst>
              </a:rPr>
              <a:t>وكيف تسنى لك مخاطبتهم ماصفاتهم وأشككالهم وهل نساؤهم جميلات تضاحك سيار وهكدا في دلك اليوم والليلة بطولها يشرح مشاهداته ويتحدث بمارأه وسمعه مغاليا تارة مبتدعا حكايات من نبات أفكاره ثم انصرمت الشهور ليعود ممتطيا عربة نقل كبيرة كاد يدهب ضحيتها لأنها بدعة شيطانيةلولا أنه صمد للهجوم العنيف الدي شق عليه من بعض شيوخه المتزمتين</a:t>
            </a:r>
            <a:r>
              <a:rPr lang="en-US" sz="2800" b="1" dirty="0">
                <a:effectLst>
                  <a:outerShdw blurRad="38100" dist="38100" dir="2700000" algn="tl">
                    <a:srgbClr val="000000">
                      <a:alpha val="43137"/>
                    </a:srgbClr>
                  </a:outerShdw>
                </a:effectLst>
              </a:rPr>
              <a:t> ,,,,,</a:t>
            </a:r>
            <a:br>
              <a:rPr lang="en-US" sz="2800" b="1" dirty="0">
                <a:effectLst>
                  <a:outerShdw blurRad="38100" dist="38100" dir="2700000" algn="tl">
                    <a:srgbClr val="000000">
                      <a:alpha val="43137"/>
                    </a:srgbClr>
                  </a:outerShdw>
                </a:effectLst>
              </a:rPr>
            </a:br>
            <a:r>
              <a:rPr lang="en-US" sz="2800" b="1" dirty="0">
                <a:effectLst>
                  <a:outerShdw blurRad="38100" dist="38100" dir="2700000" algn="tl">
                    <a:srgbClr val="000000">
                      <a:alpha val="43137"/>
                    </a:srgbClr>
                  </a:outerShdw>
                </a:effectLst>
              </a:rPr>
              <a:t> </a:t>
            </a:r>
            <a:br>
              <a:rPr lang="en-US" sz="2800" b="1" dirty="0">
                <a:effectLst>
                  <a:outerShdw blurRad="38100" dist="38100" dir="2700000" algn="tl">
                    <a:srgbClr val="000000">
                      <a:alpha val="43137"/>
                    </a:srgbClr>
                  </a:outerShdw>
                </a:effectLst>
              </a:rPr>
            </a:br>
            <a:r>
              <a:rPr lang="ar-SA" sz="2800" b="1" dirty="0">
                <a:effectLst>
                  <a:outerShdw blurRad="38100" dist="38100" dir="2700000" algn="tl">
                    <a:srgbClr val="000000">
                      <a:alpha val="43137"/>
                    </a:srgbClr>
                  </a:outerShdw>
                </a:effectLst>
              </a:rPr>
              <a:t>اقتربت السيارة من خيمة بسام الدي ابتسم لشقيقه فقام إليه يعانقه بينما تحلق الآخرون يحيون سيار ويعانقونه وخرج بسام ليتفقد حمولة العربة وليربت على محركها وهويبسمل قائلا </a:t>
            </a:r>
            <a:endParaRPr lang="ar-SA" sz="2800" b="1" dirty="0" smtClean="0">
              <a:effectLst>
                <a:outerShdw blurRad="38100" dist="38100" dir="2700000" algn="tl">
                  <a:srgbClr val="000000">
                    <a:alpha val="43137"/>
                  </a:srgbClr>
                </a:outerShdw>
              </a:effectLst>
            </a:endParaRPr>
          </a:p>
          <a:p>
            <a:pPr algn="ctr"/>
            <a:r>
              <a:rPr lang="ar-SA" sz="2800" b="1" dirty="0" smtClean="0">
                <a:effectLst>
                  <a:outerShdw blurRad="38100" dist="38100" dir="2700000" algn="tl">
                    <a:srgbClr val="000000">
                      <a:alpha val="43137"/>
                    </a:srgbClr>
                  </a:outerShdw>
                </a:effectLst>
              </a:rPr>
              <a:t>((((</a:t>
            </a:r>
            <a:r>
              <a:rPr lang="ar-SA" sz="2800" b="1" dirty="0">
                <a:effectLst>
                  <a:outerShdw blurRad="38100" dist="38100" dir="2700000" algn="tl">
                    <a:srgbClr val="000000">
                      <a:alpha val="43137"/>
                    </a:srgbClr>
                  </a:outerShdw>
                </a:effectLst>
              </a:rPr>
              <a:t>علم الإنسان مالم يعلم ))))......</a:t>
            </a:r>
          </a:p>
        </p:txBody>
      </p:sp>
    </p:spTree>
    <p:extLst>
      <p:ext uri="{BB962C8B-B14F-4D97-AF65-F5344CB8AC3E}">
        <p14:creationId xmlns="" xmlns:p14="http://schemas.microsoft.com/office/powerpoint/2010/main" val="2136827541"/>
      </p:ext>
    </p:extLst>
  </p:cSld>
  <p:clrMapOvr>
    <a:masterClrMapping/>
  </p:clrMapOvr>
  <mc:AlternateContent xmlns:mc="http://schemas.openxmlformats.org/markup-compatibility/2006">
    <mc:Choice xmlns=""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000"/>
                                        <p:tgtEl>
                                          <p:spTgt spid="6"/>
                                        </p:tgtEl>
                                      </p:cBhvr>
                                    </p:animEffect>
                                    <p:anim calcmode="lin" valueType="num">
                                      <p:cBhvr>
                                        <p:cTn id="8" dur="2000" fill="hold"/>
                                        <p:tgtEl>
                                          <p:spTgt spid="6"/>
                                        </p:tgtEl>
                                        <p:attrNameLst>
                                          <p:attrName>ppt_w</p:attrName>
                                        </p:attrNameLst>
                                      </p:cBhvr>
                                      <p:tavLst>
                                        <p:tav tm="0" fmla="#ppt_w*sin(2.5*pi*$)">
                                          <p:val>
                                            <p:fltVal val="0"/>
                                          </p:val>
                                        </p:tav>
                                        <p:tav tm="100000">
                                          <p:val>
                                            <p:fltVal val="1"/>
                                          </p:val>
                                        </p:tav>
                                      </p:tavLst>
                                    </p:anim>
                                    <p:anim calcmode="lin" valueType="num">
                                      <p:cBhvr>
                                        <p:cTn id="9" dur="2000" fill="hold"/>
                                        <p:tgtEl>
                                          <p:spTgt spid="6"/>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647563" y="980728"/>
            <a:ext cx="7848872" cy="4401205"/>
          </a:xfrm>
          <a:prstGeom prst="rect">
            <a:avLst/>
          </a:prstGeom>
          <a:noFill/>
        </p:spPr>
        <p:txBody>
          <a:bodyPr wrap="square" rtlCol="1">
            <a:spAutoFit/>
          </a:bodyPr>
          <a:lstStyle/>
          <a:p>
            <a:pPr algn="ctr"/>
            <a:r>
              <a:rPr lang="ar-SA" sz="2800" b="1" dirty="0" smtClean="0">
                <a:effectLst>
                  <a:outerShdw blurRad="38100" dist="38100" dir="2700000" algn="tl">
                    <a:srgbClr val="000000">
                      <a:alpha val="43137"/>
                    </a:srgbClr>
                  </a:outerShdw>
                </a:effectLst>
              </a:rPr>
              <a:t>الأشقياء – إضاءة</a:t>
            </a:r>
          </a:p>
          <a:p>
            <a:pPr algn="ctr"/>
            <a:endParaRPr lang="ar-SA" sz="2800" b="1" dirty="0" smtClean="0">
              <a:effectLst>
                <a:outerShdw blurRad="38100" dist="38100" dir="2700000" algn="tl">
                  <a:srgbClr val="000000">
                    <a:alpha val="43137"/>
                  </a:srgbClr>
                </a:outerShdw>
              </a:effectLst>
            </a:endParaRPr>
          </a:p>
          <a:p>
            <a:pPr algn="ctr" rtl="0"/>
            <a:r>
              <a:rPr lang="ar-SA" sz="2800" b="1" dirty="0">
                <a:effectLst>
                  <a:outerShdw blurRad="38100" dist="38100" dir="2700000" algn="tl">
                    <a:srgbClr val="000000">
                      <a:alpha val="43137"/>
                    </a:srgbClr>
                  </a:outerShdw>
                </a:effectLst>
              </a:rPr>
              <a:t>اهميه هذه القصه تكمن في انها تصور مرحله مهمه من مراحل الصراع </a:t>
            </a:r>
            <a:endParaRPr lang="en-US" sz="2800" b="1" dirty="0">
              <a:effectLst>
                <a:outerShdw blurRad="38100" dist="38100" dir="2700000" algn="tl">
                  <a:srgbClr val="000000">
                    <a:alpha val="43137"/>
                  </a:srgbClr>
                </a:outerShdw>
              </a:effectLst>
            </a:endParaRPr>
          </a:p>
          <a:p>
            <a:pPr algn="ctr" rtl="0"/>
            <a:r>
              <a:rPr lang="ar-SA" sz="2800" b="1" dirty="0" smtClean="0">
                <a:effectLst>
                  <a:outerShdw blurRad="38100" dist="38100" dir="2700000" algn="tl">
                    <a:srgbClr val="000000">
                      <a:alpha val="43137"/>
                    </a:srgbClr>
                  </a:outerShdw>
                </a:effectLst>
              </a:rPr>
              <a:t>الحضاري </a:t>
            </a:r>
            <a:r>
              <a:rPr lang="ar-SA" sz="2800" b="1" dirty="0">
                <a:effectLst>
                  <a:outerShdw blurRad="38100" dist="38100" dir="2700000" algn="tl">
                    <a:srgbClr val="000000">
                      <a:alpha val="43137"/>
                    </a:srgbClr>
                  </a:outerShdw>
                </a:effectLst>
              </a:rPr>
              <a:t>الذي مرت بها المملكه وتعكس كثيرا من ملامح البيئه المحليه في تلك المرحله كذالك فأنها تصور العلاقه بين المدينه والباديه والانتقال بينهما وما يومئ اليه من بون شاسع بين من حيث التقدم الى رحاب العصر والتمسك بالموروث من المعتقدات الاجتماعيه</a:t>
            </a:r>
            <a:endParaRPr lang="en-US" sz="2800" b="1" dirty="0">
              <a:effectLst>
                <a:outerShdw blurRad="38100" dist="38100" dir="2700000" algn="tl">
                  <a:srgbClr val="000000">
                    <a:alpha val="43137"/>
                  </a:srgbClr>
                </a:outerShdw>
              </a:effectLst>
            </a:endParaRPr>
          </a:p>
          <a:p>
            <a:pPr algn="ctr"/>
            <a:endParaRPr lang="ar-SA" sz="2800" b="1" dirty="0">
              <a:effectLst>
                <a:outerShdw blurRad="38100" dist="38100" dir="2700000" algn="tl">
                  <a:srgbClr val="000000">
                    <a:alpha val="43137"/>
                  </a:srgbClr>
                </a:outerShdw>
              </a:effectLst>
            </a:endParaRPr>
          </a:p>
        </p:txBody>
      </p:sp>
    </p:spTree>
    <p:extLst>
      <p:ext uri="{BB962C8B-B14F-4D97-AF65-F5344CB8AC3E}">
        <p14:creationId xmlns="" xmlns:p14="http://schemas.microsoft.com/office/powerpoint/2010/main" val="213682754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043608" y="1268760"/>
            <a:ext cx="7704856" cy="4832092"/>
          </a:xfrm>
          <a:prstGeom prst="rect">
            <a:avLst/>
          </a:prstGeom>
          <a:noFill/>
        </p:spPr>
        <p:txBody>
          <a:bodyPr wrap="square" rtlCol="1">
            <a:spAutoFit/>
          </a:bodyPr>
          <a:lstStyle/>
          <a:p>
            <a:pPr algn="ctr"/>
            <a:r>
              <a:rPr lang="ar-SA" sz="2800" b="1" dirty="0" smtClean="0">
                <a:effectLst>
                  <a:outerShdw blurRad="38100" dist="38100" dir="2700000" algn="tl">
                    <a:srgbClr val="000000">
                      <a:alpha val="43137"/>
                    </a:srgbClr>
                  </a:outerShdw>
                </a:effectLst>
              </a:rPr>
              <a:t>عناصر القصه:</a:t>
            </a:r>
          </a:p>
          <a:p>
            <a:pPr algn="ctr" rtl="0"/>
            <a:r>
              <a:rPr lang="ar-SA" sz="2800" b="1" dirty="0" smtClean="0">
                <a:effectLst>
                  <a:outerShdw blurRad="38100" dist="38100" dir="2700000" algn="tl">
                    <a:srgbClr val="000000">
                      <a:alpha val="43137"/>
                    </a:srgbClr>
                  </a:outerShdw>
                </a:effectLst>
              </a:rPr>
              <a:t>اولا- الشخصيات :</a:t>
            </a:r>
          </a:p>
          <a:p>
            <a:pPr algn="ctr" rtl="0"/>
            <a:r>
              <a:rPr lang="ar-SA" sz="2800" b="1" dirty="0" smtClean="0">
                <a:effectLst>
                  <a:outerShdw blurRad="38100" dist="38100" dir="2700000" algn="tl">
                    <a:srgbClr val="000000">
                      <a:alpha val="43137"/>
                    </a:srgbClr>
                  </a:outerShdw>
                </a:effectLst>
              </a:rPr>
              <a:t>هناك </a:t>
            </a:r>
            <a:r>
              <a:rPr lang="ar-SA" sz="2800" b="1" dirty="0">
                <a:effectLst>
                  <a:outerShdw blurRad="38100" dist="38100" dir="2700000" algn="tl">
                    <a:srgbClr val="000000">
                      <a:alpha val="43137"/>
                    </a:srgbClr>
                  </a:outerShdw>
                </a:effectLst>
              </a:rPr>
              <a:t>شخصيتان رئيستان في القصه هما شخصيه بسام وسيار ، ويقدمهما </a:t>
            </a:r>
            <a:r>
              <a:rPr lang="ar-SA" sz="2800" b="1" dirty="0" err="1">
                <a:effectLst>
                  <a:outerShdw blurRad="38100" dist="38100" dir="2700000" algn="tl">
                    <a:srgbClr val="000000">
                      <a:alpha val="43137"/>
                    </a:srgbClr>
                  </a:outerShdw>
                </a:effectLst>
              </a:rPr>
              <a:t>الينا</a:t>
            </a:r>
            <a:r>
              <a:rPr lang="ar-SA" sz="2800" b="1" dirty="0">
                <a:effectLst>
                  <a:outerShdw blurRad="38100" dist="38100" dir="2700000" algn="tl">
                    <a:srgbClr val="000000">
                      <a:alpha val="43137"/>
                    </a:srgbClr>
                  </a:outerShdw>
                </a:effectLst>
              </a:rPr>
              <a:t> </a:t>
            </a:r>
            <a:r>
              <a:rPr lang="ar-SA" sz="2800" b="1" dirty="0" smtClean="0">
                <a:effectLst>
                  <a:outerShdw blurRad="38100" dist="38100" dir="2700000" algn="tl">
                    <a:srgbClr val="000000">
                      <a:alpha val="43137"/>
                    </a:srgbClr>
                  </a:outerShdw>
                </a:effectLst>
              </a:rPr>
              <a:t>الكاتب </a:t>
            </a:r>
            <a:r>
              <a:rPr lang="ar-SA" sz="2800" b="1" dirty="0">
                <a:effectLst>
                  <a:outerShdw blurRad="38100" dist="38100" dir="2700000" algn="tl">
                    <a:srgbClr val="000000">
                      <a:alpha val="43137"/>
                    </a:srgbClr>
                  </a:outerShdw>
                </a:effectLst>
              </a:rPr>
              <a:t>من خلال التصوير فنحن نرنو اليهما وهما في حاله حركه </a:t>
            </a:r>
            <a:r>
              <a:rPr lang="ar-SA" sz="2800" b="1" dirty="0" err="1">
                <a:effectLst>
                  <a:outerShdw blurRad="38100" dist="38100" dir="2700000" algn="tl">
                    <a:srgbClr val="000000">
                      <a:alpha val="43137"/>
                    </a:srgbClr>
                  </a:outerShdw>
                </a:effectLst>
              </a:rPr>
              <a:t>او</a:t>
            </a:r>
            <a:r>
              <a:rPr lang="ar-SA" sz="2800" b="1" dirty="0">
                <a:effectLst>
                  <a:outerShdw blurRad="38100" dist="38100" dir="2700000" algn="tl">
                    <a:srgbClr val="000000">
                      <a:alpha val="43137"/>
                    </a:srgbClr>
                  </a:outerShdw>
                </a:effectLst>
              </a:rPr>
              <a:t> </a:t>
            </a:r>
            <a:r>
              <a:rPr lang="ar-SA" sz="2800" b="1" dirty="0" smtClean="0">
                <a:effectLst>
                  <a:outerShdw blurRad="38100" dist="38100" dir="2700000" algn="tl">
                    <a:srgbClr val="000000">
                      <a:alpha val="43137"/>
                    </a:srgbClr>
                  </a:outerShdw>
                </a:effectLst>
              </a:rPr>
              <a:t>تأمل </a:t>
            </a:r>
            <a:r>
              <a:rPr lang="ar-SA" sz="2800" b="1" dirty="0">
                <a:effectLst>
                  <a:outerShdw blurRad="38100" dist="38100" dir="2700000" algn="tl">
                    <a:srgbClr val="000000">
                      <a:alpha val="43137"/>
                    </a:srgbClr>
                  </a:outerShdw>
                </a:effectLst>
              </a:rPr>
              <a:t>ونصغى الى ماينتابهما من وسواس وما يختلج في خواطرهما من افكار وهموم ويرتحل </a:t>
            </a:r>
            <a:r>
              <a:rPr lang="ar-SA" sz="2800" b="1" dirty="0" smtClean="0">
                <a:effectLst>
                  <a:outerShdw blurRad="38100" dist="38100" dir="2700000" algn="tl">
                    <a:srgbClr val="000000">
                      <a:alpha val="43137"/>
                    </a:srgbClr>
                  </a:outerShdw>
                </a:effectLst>
              </a:rPr>
              <a:t>الكاتب </a:t>
            </a:r>
            <a:r>
              <a:rPr lang="ar-SA" sz="2800" b="1" dirty="0" err="1">
                <a:effectLst>
                  <a:outerShdw blurRad="38100" dist="38100" dir="2700000" algn="tl">
                    <a:srgbClr val="000000">
                      <a:alpha val="43137"/>
                    </a:srgbClr>
                  </a:outerShdw>
                </a:effectLst>
              </a:rPr>
              <a:t>الى</a:t>
            </a:r>
            <a:r>
              <a:rPr lang="ar-SA" sz="2800" b="1" dirty="0">
                <a:effectLst>
                  <a:outerShdw blurRad="38100" dist="38100" dir="2700000" algn="tl">
                    <a:srgbClr val="000000">
                      <a:alpha val="43137"/>
                    </a:srgbClr>
                  </a:outerShdw>
                </a:effectLst>
              </a:rPr>
              <a:t> </a:t>
            </a:r>
            <a:r>
              <a:rPr lang="ar-SA" sz="2800" b="1" dirty="0" smtClean="0">
                <a:effectLst>
                  <a:outerShdw blurRad="38100" dist="38100" dir="2700000" algn="tl">
                    <a:srgbClr val="000000">
                      <a:alpha val="43137"/>
                    </a:srgbClr>
                  </a:outerShdw>
                </a:effectLst>
              </a:rPr>
              <a:t>أعماق الأخ </a:t>
            </a:r>
            <a:r>
              <a:rPr lang="ar-SA" sz="2800" b="1" dirty="0">
                <a:effectLst>
                  <a:outerShdw blurRad="38100" dist="38100" dir="2700000" algn="tl">
                    <a:srgbClr val="000000">
                      <a:alpha val="43137"/>
                    </a:srgbClr>
                  </a:outerShdw>
                </a:effectLst>
              </a:rPr>
              <a:t>الاكبر يرصد حركته الداخليه بينما يقدم لنا الاخ </a:t>
            </a:r>
            <a:r>
              <a:rPr lang="ar-SA" sz="2800" b="1" dirty="0" err="1">
                <a:effectLst>
                  <a:outerShdw blurRad="38100" dist="38100" dir="2700000" algn="tl">
                    <a:srgbClr val="000000">
                      <a:alpha val="43137"/>
                    </a:srgbClr>
                  </a:outerShdw>
                </a:effectLst>
              </a:rPr>
              <a:t>الاصغر</a:t>
            </a:r>
            <a:r>
              <a:rPr lang="ar-SA" sz="2800" b="1" dirty="0">
                <a:effectLst>
                  <a:outerShdw blurRad="38100" dist="38100" dir="2700000" algn="tl">
                    <a:srgbClr val="000000">
                      <a:alpha val="43137"/>
                    </a:srgbClr>
                  </a:outerShdw>
                </a:effectLst>
              </a:rPr>
              <a:t> </a:t>
            </a:r>
            <a:r>
              <a:rPr lang="ar-SA" sz="2800" b="1" dirty="0" smtClean="0">
                <a:effectLst>
                  <a:outerShdw blurRad="38100" dist="38100" dir="2700000" algn="tl">
                    <a:srgbClr val="000000">
                      <a:alpha val="43137"/>
                    </a:srgbClr>
                  </a:outerShdw>
                </a:effectLst>
              </a:rPr>
              <a:t>وهو </a:t>
            </a:r>
            <a:r>
              <a:rPr lang="ar-SA" sz="2800" b="1" dirty="0">
                <a:effectLst>
                  <a:outerShdw blurRad="38100" dist="38100" dir="2700000" algn="tl">
                    <a:srgbClr val="000000">
                      <a:alpha val="43137"/>
                    </a:srgbClr>
                  </a:outerShdw>
                </a:effectLst>
              </a:rPr>
              <a:t>يغالب الرمال بسيارته ويحاول ان يتغلب على </a:t>
            </a:r>
            <a:r>
              <a:rPr lang="ar-SA" sz="2800" b="1" dirty="0" smtClean="0">
                <a:effectLst>
                  <a:outerShdw blurRad="38100" dist="38100" dir="2700000" algn="tl">
                    <a:srgbClr val="000000">
                      <a:alpha val="43137"/>
                    </a:srgbClr>
                  </a:outerShdw>
                </a:effectLst>
              </a:rPr>
              <a:t>العراقيل أما الشخصيات الثانوية فهي سحر زوجة </a:t>
            </a:r>
            <a:r>
              <a:rPr lang="ar-SA" sz="2800" b="1" dirty="0" err="1" smtClean="0">
                <a:effectLst>
                  <a:outerShdw blurRad="38100" dist="38100" dir="2700000" algn="tl">
                    <a:srgbClr val="000000">
                      <a:alpha val="43137"/>
                    </a:srgbClr>
                  </a:outerShdw>
                </a:effectLst>
              </a:rPr>
              <a:t>سيار</a:t>
            </a:r>
            <a:r>
              <a:rPr lang="ar-SA" sz="2800" b="1" dirty="0" smtClean="0">
                <a:effectLst>
                  <a:outerShdw blurRad="38100" dist="38100" dir="2700000" algn="tl">
                    <a:srgbClr val="000000">
                      <a:alpha val="43137"/>
                    </a:srgbClr>
                  </a:outerShdw>
                </a:effectLst>
              </a:rPr>
              <a:t> </a:t>
            </a:r>
            <a:r>
              <a:rPr lang="en-US" sz="2800" b="1" dirty="0" smtClean="0">
                <a:effectLst>
                  <a:outerShdw blurRad="38100" dist="38100" dir="2700000" algn="tl">
                    <a:srgbClr val="000000">
                      <a:alpha val="43137"/>
                    </a:srgbClr>
                  </a:outerShdw>
                </a:effectLst>
              </a:rPr>
              <a:t>.</a:t>
            </a:r>
            <a:endParaRPr lang="en-US" sz="2800" b="1" dirty="0">
              <a:effectLst>
                <a:outerShdw blurRad="38100" dist="38100" dir="2700000" algn="tl">
                  <a:srgbClr val="000000">
                    <a:alpha val="43137"/>
                  </a:srgbClr>
                </a:outerShdw>
              </a:effectLst>
            </a:endParaRPr>
          </a:p>
          <a:p>
            <a:pPr algn="ctr"/>
            <a:r>
              <a:rPr lang="ar-SA" sz="2800" b="1" dirty="0">
                <a:effectLst>
                  <a:outerShdw blurRad="38100" dist="38100" dir="2700000" algn="tl">
                    <a:srgbClr val="000000">
                      <a:alpha val="43137"/>
                    </a:srgbClr>
                  </a:outerShdw>
                </a:effectLst>
              </a:rPr>
              <a:t>وقد صور الكاتب الصراع الذي نشب بين الاخويين وبين شيوخ القبائل</a:t>
            </a:r>
          </a:p>
        </p:txBody>
      </p:sp>
    </p:spTree>
    <p:extLst>
      <p:ext uri="{BB962C8B-B14F-4D97-AF65-F5344CB8AC3E}">
        <p14:creationId xmlns="" xmlns:p14="http://schemas.microsoft.com/office/powerpoint/2010/main" val="1016671535"/>
      </p:ext>
    </p:extLst>
  </p:cSld>
  <p:clrMapOvr>
    <a:masterClrMapping/>
  </p:clrMapOvr>
  <mc:AlternateContent xmlns:mc="http://schemas.openxmlformats.org/markup-compatibility/2006">
    <mc:Choice xmlns=""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anim calcmode="lin" valueType="num">
                                      <p:cBhvr>
                                        <p:cTn id="8" dur="2000" fill="hold"/>
                                        <p:tgtEl>
                                          <p:spTgt spid="5"/>
                                        </p:tgtEl>
                                        <p:attrNameLst>
                                          <p:attrName>ppt_w</p:attrName>
                                        </p:attrNameLst>
                                      </p:cBhvr>
                                      <p:tavLst>
                                        <p:tav tm="0" fmla="#ppt_w*sin(2.5*pi*$)">
                                          <p:val>
                                            <p:fltVal val="0"/>
                                          </p:val>
                                        </p:tav>
                                        <p:tav tm="100000">
                                          <p:val>
                                            <p:fltVal val="1"/>
                                          </p:val>
                                        </p:tav>
                                      </p:tavLst>
                                    </p:anim>
                                    <p:anim calcmode="lin" valueType="num">
                                      <p:cBhvr>
                                        <p:cTn id="9" dur="2000" fill="hold"/>
                                        <p:tgtEl>
                                          <p:spTgt spid="5"/>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467544" y="908720"/>
            <a:ext cx="8280920" cy="5693866"/>
          </a:xfrm>
          <a:prstGeom prst="rect">
            <a:avLst/>
          </a:prstGeom>
          <a:noFill/>
        </p:spPr>
        <p:txBody>
          <a:bodyPr wrap="square" rtlCol="1">
            <a:spAutoFit/>
          </a:bodyPr>
          <a:lstStyle/>
          <a:p>
            <a:pPr algn="ctr" rtl="0"/>
            <a:r>
              <a:rPr lang="ar-SA" sz="2800" b="1" dirty="0" smtClean="0">
                <a:effectLst>
                  <a:outerShdw blurRad="38100" dist="38100" dir="2700000" algn="tl">
                    <a:srgbClr val="000000">
                      <a:alpha val="43137"/>
                    </a:srgbClr>
                  </a:outerShdw>
                </a:effectLst>
              </a:rPr>
              <a:t>ثانيا : </a:t>
            </a:r>
            <a:r>
              <a:rPr lang="ar-SA" sz="2800" b="1" dirty="0">
                <a:effectLst>
                  <a:outerShdw blurRad="38100" dist="38100" dir="2700000" algn="tl">
                    <a:srgbClr val="000000">
                      <a:alpha val="43137"/>
                    </a:srgbClr>
                  </a:outerShdw>
                </a:effectLst>
              </a:rPr>
              <a:t>الحدث في القصه </a:t>
            </a:r>
            <a:r>
              <a:rPr lang="ar-SA" sz="2800" b="1" dirty="0" smtClean="0">
                <a:effectLst>
                  <a:outerShdw blurRad="38100" dist="38100" dir="2700000" algn="tl">
                    <a:srgbClr val="000000">
                      <a:alpha val="43137"/>
                    </a:srgbClr>
                  </a:outerShdw>
                </a:effectLst>
              </a:rPr>
              <a:t>بسيط جدا  وهوليس مقصودا وانما </a:t>
            </a:r>
            <a:r>
              <a:rPr lang="ar-SA" sz="2800" b="1" dirty="0">
                <a:effectLst>
                  <a:outerShdw blurRad="38100" dist="38100" dir="2700000" algn="tl">
                    <a:srgbClr val="000000">
                      <a:alpha val="43137"/>
                    </a:srgbClr>
                  </a:outerShdw>
                </a:effectLst>
              </a:rPr>
              <a:t>مجرد مثال يضربه </a:t>
            </a:r>
            <a:r>
              <a:rPr lang="ar-SA" sz="2800" b="1" dirty="0" smtClean="0">
                <a:effectLst>
                  <a:outerShdw blurRad="38100" dist="38100" dir="2700000" algn="tl">
                    <a:srgbClr val="000000">
                      <a:alpha val="43137"/>
                    </a:srgbClr>
                  </a:outerShdw>
                </a:effectLst>
              </a:rPr>
              <a:t>الكاتب </a:t>
            </a:r>
            <a:r>
              <a:rPr lang="ar-SA" sz="2800" b="1" dirty="0">
                <a:effectLst>
                  <a:outerShdw blurRad="38100" dist="38100" dir="2700000" algn="tl">
                    <a:srgbClr val="000000">
                      <a:alpha val="43137"/>
                    </a:srgbClr>
                  </a:outerShdw>
                </a:effectLst>
              </a:rPr>
              <a:t>للمعاناه التي عاناها سيار وبسام من اجل ادخال نمط حياه جديد الى مضارب القوم لذا فأن ابراهيم الناصر لجا الى الاسترجاع وروى قصه الشقيقين عبر مايسمى </a:t>
            </a:r>
            <a:r>
              <a:rPr lang="ar-SA" sz="2800" b="1" dirty="0" smtClean="0">
                <a:effectLst>
                  <a:outerShdw blurRad="38100" dist="38100" dir="2700000" algn="tl">
                    <a:srgbClr val="000000">
                      <a:alpha val="43137"/>
                    </a:srgbClr>
                  </a:outerShdw>
                </a:effectLst>
              </a:rPr>
              <a:t>(الفلاش </a:t>
            </a:r>
            <a:r>
              <a:rPr lang="ar-SA" sz="2800" b="1" dirty="0">
                <a:effectLst>
                  <a:outerShdw blurRad="38100" dist="38100" dir="2700000" algn="tl">
                    <a:srgbClr val="000000">
                      <a:alpha val="43137"/>
                    </a:srgbClr>
                  </a:outerShdw>
                </a:effectLst>
              </a:rPr>
              <a:t>باك) اي استعاده احداث الماضي</a:t>
            </a:r>
            <a:endParaRPr lang="en-US" sz="2800" b="1" dirty="0">
              <a:effectLst>
                <a:outerShdw blurRad="38100" dist="38100" dir="2700000" algn="tl">
                  <a:srgbClr val="000000">
                    <a:alpha val="43137"/>
                  </a:srgbClr>
                </a:outerShdw>
              </a:effectLst>
            </a:endParaRPr>
          </a:p>
          <a:p>
            <a:pPr algn="ctr" rtl="0"/>
            <a:r>
              <a:rPr lang="en-US" sz="2800" b="1" dirty="0">
                <a:effectLst>
                  <a:outerShdw blurRad="38100" dist="38100" dir="2700000" algn="tl">
                    <a:srgbClr val="000000">
                      <a:alpha val="43137"/>
                    </a:srgbClr>
                  </a:outerShdw>
                </a:effectLst>
              </a:rPr>
              <a:t> </a:t>
            </a:r>
          </a:p>
          <a:p>
            <a:pPr algn="ctr" rtl="0"/>
            <a:r>
              <a:rPr lang="ar-SA" sz="2800" b="1" dirty="0">
                <a:effectLst>
                  <a:outerShdw blurRad="38100" dist="38100" dir="2700000" algn="tl">
                    <a:srgbClr val="000000">
                      <a:alpha val="43137"/>
                    </a:srgbClr>
                  </a:outerShdw>
                </a:effectLst>
              </a:rPr>
              <a:t>فليس ثمه تطور ملحوظ في الحدث سوى وصول السياره التي شاهدناها في اول القصه تغالب </a:t>
            </a:r>
            <a:r>
              <a:rPr lang="ar-SA" sz="2800" b="1" dirty="0" smtClean="0">
                <a:effectLst>
                  <a:outerShdw blurRad="38100" dist="38100" dir="2700000" algn="tl">
                    <a:srgbClr val="000000">
                      <a:alpha val="43137"/>
                    </a:srgbClr>
                  </a:outerShdw>
                </a:effectLst>
              </a:rPr>
              <a:t>الرمال،،</a:t>
            </a:r>
            <a:endParaRPr lang="en-US" sz="2800" b="1" dirty="0">
              <a:effectLst>
                <a:outerShdw blurRad="38100" dist="38100" dir="2700000" algn="tl">
                  <a:srgbClr val="000000">
                    <a:alpha val="43137"/>
                  </a:srgbClr>
                </a:outerShdw>
              </a:effectLst>
            </a:endParaRPr>
          </a:p>
          <a:p>
            <a:pPr algn="ctr"/>
            <a:r>
              <a:rPr lang="ar-SA" sz="2800" b="1" dirty="0">
                <a:effectLst>
                  <a:outerShdw blurRad="38100" dist="38100" dir="2700000" algn="tl">
                    <a:srgbClr val="000000">
                      <a:alpha val="43137"/>
                    </a:srgbClr>
                  </a:outerShdw>
                </a:effectLst>
              </a:rPr>
              <a:t>الحدث واقعي وفق الكتاب في اختياره وجعله شاهدا على تلك </a:t>
            </a:r>
            <a:r>
              <a:rPr lang="ar-SA" sz="2800" b="1" dirty="0" err="1" smtClean="0">
                <a:effectLst>
                  <a:outerShdw blurRad="38100" dist="38100" dir="2700000" algn="tl">
                    <a:srgbClr val="000000">
                      <a:alpha val="43137"/>
                    </a:srgbClr>
                  </a:outerShdw>
                </a:effectLst>
              </a:rPr>
              <a:t>المرحله</a:t>
            </a:r>
            <a:r>
              <a:rPr lang="ar-SA" sz="2800" b="1" dirty="0" smtClean="0">
                <a:effectLst>
                  <a:outerShdw blurRad="38100" dist="38100" dir="2700000" algn="tl">
                    <a:srgbClr val="000000">
                      <a:alpha val="43137"/>
                    </a:srgbClr>
                  </a:outerShdw>
                </a:effectLst>
              </a:rPr>
              <a:t> رغم </a:t>
            </a:r>
            <a:r>
              <a:rPr lang="ar-SA" sz="2800" b="1" dirty="0">
                <a:effectLst>
                  <a:outerShdw blurRad="38100" dist="38100" dir="2700000" algn="tl">
                    <a:srgbClr val="000000">
                      <a:alpha val="43137"/>
                    </a:srgbClr>
                  </a:outerShdw>
                </a:effectLst>
              </a:rPr>
              <a:t>افتقاره لعنصر التنامي والتصاعد على النحو </a:t>
            </a:r>
            <a:r>
              <a:rPr lang="ar-SA" sz="2800" b="1" dirty="0" smtClean="0">
                <a:effectLst>
                  <a:outerShdw blurRad="38100" dist="38100" dir="2700000" algn="tl">
                    <a:srgbClr val="000000">
                      <a:alpha val="43137"/>
                    </a:srgbClr>
                  </a:outerShdw>
                </a:effectLst>
              </a:rPr>
              <a:t>المألوف </a:t>
            </a:r>
            <a:r>
              <a:rPr lang="ar-SA" sz="2800" b="1" dirty="0">
                <a:effectLst>
                  <a:outerShdw blurRad="38100" dist="38100" dir="2700000" algn="tl">
                    <a:srgbClr val="000000">
                      <a:alpha val="43137"/>
                    </a:srgbClr>
                  </a:outerShdw>
                </a:effectLst>
              </a:rPr>
              <a:t>في القصص </a:t>
            </a:r>
            <a:r>
              <a:rPr lang="ar-SA" sz="2800" b="1" dirty="0" smtClean="0">
                <a:effectLst>
                  <a:outerShdw blurRad="38100" dist="38100" dir="2700000" algn="tl">
                    <a:srgbClr val="000000">
                      <a:alpha val="43137"/>
                    </a:srgbClr>
                  </a:outerShdw>
                </a:effectLst>
              </a:rPr>
              <a:t>الواقعية  </a:t>
            </a:r>
            <a:r>
              <a:rPr lang="ar-SA" sz="2800" b="1" dirty="0">
                <a:effectLst>
                  <a:outerShdw blurRad="38100" dist="38100" dir="2700000" algn="tl">
                    <a:srgbClr val="000000">
                      <a:alpha val="43137"/>
                    </a:srgbClr>
                  </a:outerShdw>
                </a:effectLst>
              </a:rPr>
              <a:t>فهو يصور المناخ العام </a:t>
            </a:r>
            <a:r>
              <a:rPr lang="ar-SA" sz="2800" b="1" dirty="0" smtClean="0">
                <a:effectLst>
                  <a:outerShdw blurRad="38100" dist="38100" dir="2700000" algn="tl">
                    <a:srgbClr val="000000">
                      <a:alpha val="43137"/>
                    </a:srgbClr>
                  </a:outerShdw>
                </a:effectLst>
              </a:rPr>
              <a:t>للمرحلة </a:t>
            </a:r>
            <a:r>
              <a:rPr lang="ar-SA" sz="2800" b="1" dirty="0" err="1" smtClean="0">
                <a:effectLst>
                  <a:outerShdw blurRad="38100" dist="38100" dir="2700000" algn="tl">
                    <a:srgbClr val="000000">
                      <a:alpha val="43137"/>
                    </a:srgbClr>
                  </a:outerShdw>
                </a:effectLst>
              </a:rPr>
              <a:t>تصويرانموذجيا</a:t>
            </a:r>
            <a:r>
              <a:rPr lang="ar-SA" sz="2800" b="1" dirty="0" smtClean="0">
                <a:effectLst>
                  <a:outerShdw blurRad="38100" dist="38100" dir="2700000" algn="tl">
                    <a:srgbClr val="000000">
                      <a:alpha val="43137"/>
                    </a:srgbClr>
                  </a:outerShdw>
                </a:effectLst>
              </a:rPr>
              <a:t> </a:t>
            </a:r>
            <a:r>
              <a:rPr lang="ar-SA" sz="2800" b="1" dirty="0">
                <a:effectLst>
                  <a:outerShdw blurRad="38100" dist="38100" dir="2700000" algn="tl">
                    <a:srgbClr val="000000">
                      <a:alpha val="43137"/>
                    </a:srgbClr>
                  </a:outerShdw>
                </a:effectLst>
              </a:rPr>
              <a:t>ويريد من </a:t>
            </a:r>
            <a:r>
              <a:rPr lang="ar-SA" sz="2800" b="1" dirty="0" smtClean="0">
                <a:effectLst>
                  <a:outerShdw blurRad="38100" dist="38100" dir="2700000" algn="tl">
                    <a:srgbClr val="000000">
                      <a:alpha val="43137"/>
                    </a:srgbClr>
                  </a:outerShdw>
                </a:effectLst>
              </a:rPr>
              <a:t>خلالها </a:t>
            </a:r>
            <a:r>
              <a:rPr lang="ar-SA" sz="2800" b="1" dirty="0" err="1" smtClean="0">
                <a:effectLst>
                  <a:outerShdw blurRad="38100" dist="38100" dir="2700000" algn="tl">
                    <a:srgbClr val="000000">
                      <a:alpha val="43137"/>
                    </a:srgbClr>
                  </a:outerShdw>
                </a:effectLst>
              </a:rPr>
              <a:t>ان</a:t>
            </a:r>
            <a:r>
              <a:rPr lang="ar-SA" sz="2800" b="1" dirty="0" smtClean="0">
                <a:effectLst>
                  <a:outerShdw blurRad="38100" dist="38100" dir="2700000" algn="tl">
                    <a:srgbClr val="000000">
                      <a:alpha val="43137"/>
                    </a:srgbClr>
                  </a:outerShdw>
                </a:effectLst>
              </a:rPr>
              <a:t> </a:t>
            </a:r>
            <a:r>
              <a:rPr lang="ar-SA" sz="2800" b="1" dirty="0">
                <a:effectLst>
                  <a:outerShdw blurRad="38100" dist="38100" dir="2700000" algn="tl">
                    <a:srgbClr val="000000">
                      <a:alpha val="43137"/>
                    </a:srgbClr>
                  </a:outerShdw>
                </a:effectLst>
              </a:rPr>
              <a:t>يبرز مغزى واضحا هو ما رافق هذه الرحله الحضاريه من </a:t>
            </a:r>
            <a:r>
              <a:rPr lang="ar-SA" sz="2800" b="1" dirty="0" smtClean="0">
                <a:effectLst>
                  <a:outerShdw blurRad="38100" dist="38100" dir="2700000" algn="tl">
                    <a:srgbClr val="000000">
                      <a:alpha val="43137"/>
                    </a:srgbClr>
                  </a:outerShdw>
                </a:effectLst>
              </a:rPr>
              <a:t>مشاق.</a:t>
            </a:r>
            <a:endParaRPr lang="ar-SA" sz="2800" b="1" dirty="0">
              <a:effectLst>
                <a:outerShdw blurRad="38100" dist="38100" dir="2700000" algn="tl">
                  <a:srgbClr val="000000">
                    <a:alpha val="43137"/>
                  </a:srgbClr>
                </a:outerShdw>
              </a:effectLst>
            </a:endParaRPr>
          </a:p>
        </p:txBody>
      </p:sp>
    </p:spTree>
    <p:extLst>
      <p:ext uri="{BB962C8B-B14F-4D97-AF65-F5344CB8AC3E}">
        <p14:creationId xmlns="" xmlns:p14="http://schemas.microsoft.com/office/powerpoint/2010/main" val="3847966548"/>
      </p:ext>
    </p:extLst>
  </p:cSld>
  <p:clrMapOvr>
    <a:masterClrMapping/>
  </p:clrMapOvr>
  <mc:AlternateContent xmlns:mc="http://schemas.openxmlformats.org/markup-compatibility/2006">
    <mc:Choice xmlns="" xmlns:p14="http://schemas.microsoft.com/office/powerpoint/2010/main" Requires="p14">
      <p:transition spd="slow" p14:dur="1200">
        <p:dissolve/>
      </p:transition>
    </mc:Choice>
    <mc:Fallback>
      <p:transition spd="slow">
        <p:dissolv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755576" y="1268760"/>
            <a:ext cx="8136904" cy="4832092"/>
          </a:xfrm>
          <a:prstGeom prst="rect">
            <a:avLst/>
          </a:prstGeom>
          <a:noFill/>
        </p:spPr>
        <p:txBody>
          <a:bodyPr wrap="square" rtlCol="1">
            <a:spAutoFit/>
          </a:bodyPr>
          <a:lstStyle/>
          <a:p>
            <a:pPr algn="ctr" rtl="0"/>
            <a:r>
              <a:rPr lang="ar-SA" sz="2800" b="1" dirty="0">
                <a:effectLst>
                  <a:outerShdw blurRad="38100" dist="38100" dir="2700000" algn="tl">
                    <a:srgbClr val="000000">
                      <a:alpha val="43137"/>
                    </a:srgbClr>
                  </a:outerShdw>
                </a:effectLst>
              </a:rPr>
              <a:t>ثالثا: الحبكه</a:t>
            </a:r>
            <a:endParaRPr lang="en-US" sz="2800" b="1" dirty="0">
              <a:effectLst>
                <a:outerShdw blurRad="38100" dist="38100" dir="2700000" algn="tl">
                  <a:srgbClr val="000000">
                    <a:alpha val="43137"/>
                  </a:srgbClr>
                </a:outerShdw>
              </a:effectLst>
            </a:endParaRPr>
          </a:p>
          <a:p>
            <a:pPr algn="ctr" rtl="0"/>
            <a:r>
              <a:rPr lang="ar-SA" sz="2800" b="1" dirty="0" smtClean="0">
                <a:effectLst>
                  <a:outerShdw blurRad="38100" dist="38100" dir="2700000" algn="tl">
                    <a:srgbClr val="000000">
                      <a:alpha val="43137"/>
                    </a:srgbClr>
                  </a:outerShdw>
                </a:effectLst>
              </a:rPr>
              <a:t>الحبكة في </a:t>
            </a:r>
            <a:r>
              <a:rPr lang="ar-SA" sz="2800" b="1" dirty="0">
                <a:effectLst>
                  <a:outerShdw blurRad="38100" dist="38100" dir="2700000" algn="tl">
                    <a:srgbClr val="000000">
                      <a:alpha val="43137"/>
                    </a:srgbClr>
                  </a:outerShdw>
                </a:effectLst>
              </a:rPr>
              <a:t>القصه بسيطه تقوم على التوازي بين الحدث </a:t>
            </a:r>
            <a:r>
              <a:rPr lang="ar-SA" sz="2800" b="1" dirty="0" smtClean="0">
                <a:effectLst>
                  <a:outerShdw blurRad="38100" dist="38100" dir="2700000" algn="tl">
                    <a:srgbClr val="000000">
                      <a:alpha val="43137"/>
                    </a:srgbClr>
                  </a:outerShdw>
                </a:effectLst>
              </a:rPr>
              <a:t>الحاضر </a:t>
            </a:r>
            <a:r>
              <a:rPr lang="ar-SA" sz="2800" b="1" dirty="0">
                <a:effectLst>
                  <a:outerShdw blurRad="38100" dist="38100" dir="2700000" algn="tl">
                    <a:srgbClr val="000000">
                      <a:alpha val="43137"/>
                    </a:srgbClr>
                  </a:outerShdw>
                </a:effectLst>
              </a:rPr>
              <a:t>والاحداث الماضيه والتشابك بينهما في ذهن بطل القصه فقد بدأ الكاتب بالحدث الرئيس ثم استعرض من خلال الذاكره الاحداث التي مرت كخلفيه لما يجري في </a:t>
            </a:r>
            <a:r>
              <a:rPr lang="ar-SA" sz="2800" b="1" dirty="0" smtClean="0">
                <a:effectLst>
                  <a:outerShdw blurRad="38100" dist="38100" dir="2700000" algn="tl">
                    <a:srgbClr val="000000">
                      <a:alpha val="43137"/>
                    </a:srgbClr>
                  </a:outerShdw>
                </a:effectLst>
              </a:rPr>
              <a:t>الحاضر </a:t>
            </a:r>
            <a:r>
              <a:rPr lang="ar-SA" sz="2800" b="1" dirty="0">
                <a:effectLst>
                  <a:outerShdw blurRad="38100" dist="38100" dir="2700000" algn="tl">
                    <a:srgbClr val="000000">
                      <a:alpha val="43137"/>
                    </a:srgbClr>
                  </a:outerShdw>
                </a:effectLst>
              </a:rPr>
              <a:t>فبدأ من خلال هذا الاستعراض التوازي بين خطين من خطوط القصه :الأول ماثل في </a:t>
            </a:r>
            <a:r>
              <a:rPr lang="ar-SA" sz="2800" b="1" dirty="0" smtClean="0">
                <a:effectLst>
                  <a:outerShdw blurRad="38100" dist="38100" dir="2700000" algn="tl">
                    <a:srgbClr val="000000">
                      <a:alpha val="43137"/>
                    </a:srgbClr>
                  </a:outerShdw>
                </a:effectLst>
              </a:rPr>
              <a:t>الحاضر </a:t>
            </a:r>
            <a:r>
              <a:rPr lang="ar-SA" sz="2800" b="1" dirty="0">
                <a:effectLst>
                  <a:outerShdw blurRad="38100" dist="38100" dir="2700000" algn="tl">
                    <a:srgbClr val="000000">
                      <a:alpha val="43137"/>
                    </a:srgbClr>
                  </a:outerShdw>
                </a:effectLst>
              </a:rPr>
              <a:t>والثاني ماثل في الذاكره ثم يقوم بعمليه الربط بين هذين الخطين فيحدث التشابك ولكنه يظل على مستوى بسيط واضح محدد يكتنفه الغموض ، كما </a:t>
            </a:r>
            <a:r>
              <a:rPr lang="ar-SA" sz="2800" b="1" dirty="0" smtClean="0">
                <a:effectLst>
                  <a:outerShdw blurRad="38100" dist="38100" dir="2700000" algn="tl">
                    <a:srgbClr val="000000">
                      <a:alpha val="43137"/>
                    </a:srgbClr>
                  </a:outerShdw>
                </a:effectLst>
              </a:rPr>
              <a:t>ان الكاتب </a:t>
            </a:r>
            <a:r>
              <a:rPr lang="ar-SA" sz="2800" b="1" dirty="0">
                <a:effectLst>
                  <a:outerShdw blurRad="38100" dist="38100" dir="2700000" algn="tl">
                    <a:srgbClr val="000000">
                      <a:alpha val="43137"/>
                    </a:srgbClr>
                  </a:outerShdw>
                </a:effectLst>
              </a:rPr>
              <a:t>لايعني بتتبع تطور </a:t>
            </a:r>
            <a:r>
              <a:rPr lang="ar-SA" sz="2800" b="1" dirty="0" smtClean="0">
                <a:effectLst>
                  <a:outerShdw blurRad="38100" dist="38100" dir="2700000" algn="tl">
                    <a:srgbClr val="000000">
                      <a:alpha val="43137"/>
                    </a:srgbClr>
                  </a:outerShdw>
                </a:effectLst>
              </a:rPr>
              <a:t>الحدث </a:t>
            </a:r>
            <a:r>
              <a:rPr lang="ar-SA" sz="2800" b="1" dirty="0">
                <a:effectLst>
                  <a:outerShdw blurRad="38100" dist="38100" dir="2700000" algn="tl">
                    <a:srgbClr val="000000">
                      <a:alpha val="43137"/>
                    </a:srgbClr>
                  </a:outerShdw>
                </a:effectLst>
              </a:rPr>
              <a:t>والوصول به الى </a:t>
            </a:r>
            <a:r>
              <a:rPr lang="ar-SA" sz="2800" b="1" dirty="0" smtClean="0">
                <a:effectLst>
                  <a:outerShdw blurRad="38100" dist="38100" dir="2700000" algn="tl">
                    <a:srgbClr val="000000">
                      <a:alpha val="43137"/>
                    </a:srgbClr>
                  </a:outerShdw>
                </a:effectLst>
              </a:rPr>
              <a:t>قمه </a:t>
            </a:r>
            <a:r>
              <a:rPr lang="ar-SA" sz="2800" b="1" dirty="0">
                <a:effectLst>
                  <a:outerShdw blurRad="38100" dist="38100" dir="2700000" algn="tl">
                    <a:srgbClr val="000000">
                      <a:alpha val="43137"/>
                    </a:srgbClr>
                  </a:outerShdw>
                </a:effectLst>
              </a:rPr>
              <a:t>التأزم ثم الانحدار به الى النهايه . والتذكر عنصر اساسي من عناصر تقديم الحدث كما ان خاتمه القصه تبدو مقفله غير قابله للأشعاع</a:t>
            </a:r>
            <a:r>
              <a:rPr lang="en-US" sz="2800" b="1" dirty="0">
                <a:effectLst>
                  <a:outerShdw blurRad="38100" dist="38100" dir="2700000" algn="tl">
                    <a:srgbClr val="000000">
                      <a:alpha val="43137"/>
                    </a:srgbClr>
                  </a:outerShdw>
                </a:effectLst>
              </a:rPr>
              <a:t> </a:t>
            </a:r>
            <a:r>
              <a:rPr lang="en-US" sz="2800" b="1" dirty="0">
                <a:solidFill>
                  <a:schemeClr val="bg1"/>
                </a:solidFill>
                <a:effectLst>
                  <a:outerShdw blurRad="38100" dist="38100" dir="2700000" algn="tl">
                    <a:srgbClr val="000000">
                      <a:alpha val="43137"/>
                    </a:srgbClr>
                  </a:outerShdw>
                </a:effectLst>
              </a:rPr>
              <a:t>.</a:t>
            </a:r>
          </a:p>
        </p:txBody>
      </p:sp>
    </p:spTree>
    <p:extLst>
      <p:ext uri="{BB962C8B-B14F-4D97-AF65-F5344CB8AC3E}">
        <p14:creationId xmlns="" xmlns:p14="http://schemas.microsoft.com/office/powerpoint/2010/main" val="3847966548"/>
      </p:ext>
    </p:extLst>
  </p:cSld>
  <p:clrMapOvr>
    <a:masterClrMapping/>
  </p:clrMapOvr>
  <mc:AlternateContent xmlns:mc="http://schemas.openxmlformats.org/markup-compatibility/2006">
    <mc:Choice xmlns="" xmlns:p14="http://schemas.microsoft.com/office/powerpoint/2010/main" Requires="p14">
      <p:transition spd="slow" p14:dur="3000">
        <p14:shre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971600" y="582067"/>
            <a:ext cx="7776864" cy="5693866"/>
          </a:xfrm>
          <a:prstGeom prst="rect">
            <a:avLst/>
          </a:prstGeom>
          <a:noFill/>
        </p:spPr>
        <p:txBody>
          <a:bodyPr wrap="square" rtlCol="1">
            <a:spAutoFit/>
          </a:bodyPr>
          <a:lstStyle/>
          <a:p>
            <a:pPr algn="ctr"/>
            <a:r>
              <a:rPr lang="ar-SA" sz="2800" b="1" dirty="0" smtClean="0">
                <a:effectLst>
                  <a:outerShdw blurRad="38100" dist="38100" dir="2700000" algn="tl">
                    <a:srgbClr val="000000">
                      <a:alpha val="43137"/>
                    </a:srgbClr>
                  </a:outerShdw>
                </a:effectLst>
              </a:rPr>
              <a:t>رابعا: الزمان</a:t>
            </a:r>
          </a:p>
          <a:p>
            <a:pPr algn="ctr"/>
            <a:r>
              <a:rPr lang="ar-SA" sz="2800" b="1" dirty="0" smtClean="0">
                <a:effectLst>
                  <a:outerShdw blurRad="38100" dist="38100" dir="2700000" algn="tl">
                    <a:srgbClr val="000000">
                      <a:alpha val="43137"/>
                    </a:srgbClr>
                  </a:outerShdw>
                </a:effectLst>
              </a:rPr>
              <a:t>لم يعن الكاتب بتحديد الزمان الذي حدثت فيه القصه تحديدا دقيقا كما انه لم يحرص على توضيح هذا الزمان إلا بطريقه عابره حين أشار الى الظلمه ومصابيح السياره المضيئه فلم تتحدد معالم الزمن إلا من خلال هذه الأشاره.</a:t>
            </a:r>
          </a:p>
          <a:p>
            <a:pPr algn="ctr"/>
            <a:endParaRPr lang="ar-SA" sz="2800" b="1" dirty="0">
              <a:effectLst>
                <a:outerShdw blurRad="38100" dist="38100" dir="2700000" algn="tl">
                  <a:srgbClr val="000000">
                    <a:alpha val="43137"/>
                  </a:srgbClr>
                </a:outerShdw>
              </a:effectLst>
            </a:endParaRPr>
          </a:p>
          <a:p>
            <a:pPr algn="ctr"/>
            <a:r>
              <a:rPr lang="ar-SA" sz="2800" b="1" dirty="0" smtClean="0">
                <a:effectLst>
                  <a:outerShdw blurRad="38100" dist="38100" dir="2700000" algn="tl">
                    <a:srgbClr val="000000">
                      <a:alpha val="43137"/>
                    </a:srgbClr>
                  </a:outerShdw>
                </a:effectLst>
              </a:rPr>
              <a:t>خامسا: المكان </a:t>
            </a:r>
          </a:p>
          <a:p>
            <a:pPr algn="ctr"/>
            <a:r>
              <a:rPr lang="ar-SA" sz="2800" b="1" dirty="0" smtClean="0">
                <a:effectLst>
                  <a:outerShdw blurRad="38100" dist="38100" dir="2700000" algn="tl">
                    <a:srgbClr val="000000">
                      <a:alpha val="43137"/>
                    </a:srgbClr>
                  </a:outerShdw>
                </a:effectLst>
              </a:rPr>
              <a:t>المكان عام يحدد الكاتب بعض معالمه حينما يشير الى المدينه الصناعيه في الدمام . والى مضارب الباديه والإشاره </a:t>
            </a:r>
            <a:r>
              <a:rPr lang="ar-SA" sz="2800" b="1" dirty="0" err="1" smtClean="0">
                <a:effectLst>
                  <a:outerShdw blurRad="38100" dist="38100" dir="2700000" algn="tl">
                    <a:srgbClr val="000000">
                      <a:alpha val="43137"/>
                    </a:srgbClr>
                  </a:outerShdw>
                </a:effectLst>
              </a:rPr>
              <a:t>الى</a:t>
            </a:r>
            <a:r>
              <a:rPr lang="ar-SA" sz="2800" b="1" dirty="0" smtClean="0">
                <a:effectLst>
                  <a:outerShdw blurRad="38100" dist="38100" dir="2700000" algn="tl">
                    <a:srgbClr val="000000">
                      <a:alpha val="43137"/>
                    </a:srgbClr>
                  </a:outerShdw>
                </a:effectLst>
              </a:rPr>
              <a:t> ذلك بالغة الأهميه لأنها تساعد في استخلاص المغزي الذي تومئ إليه القصه فالأرتحال بين هذين المكانين يرمز الى الأنتقال من مركز البداوه الى مركز </a:t>
            </a:r>
            <a:r>
              <a:rPr lang="ar-SA" sz="2800" b="1" dirty="0" err="1" smtClean="0">
                <a:effectLst>
                  <a:outerShdw blurRad="38100" dist="38100" dir="2700000" algn="tl">
                    <a:srgbClr val="000000">
                      <a:alpha val="43137"/>
                    </a:srgbClr>
                  </a:outerShdw>
                </a:effectLst>
              </a:rPr>
              <a:t>الحضاره</a:t>
            </a:r>
            <a:r>
              <a:rPr lang="ar-SA" sz="2800" b="1" dirty="0" smtClean="0">
                <a:effectLst>
                  <a:outerShdw blurRad="38100" dist="38100" dir="2700000" algn="tl">
                    <a:srgbClr val="000000">
                      <a:alpha val="43137"/>
                    </a:srgbClr>
                  </a:outerShdw>
                </a:effectLst>
              </a:rPr>
              <a:t>.</a:t>
            </a:r>
          </a:p>
          <a:p>
            <a:pPr algn="ctr"/>
            <a:endParaRPr lang="ar-SA" sz="2800" b="1" dirty="0">
              <a:effectLst>
                <a:outerShdw blurRad="38100" dist="38100" dir="2700000" algn="tl">
                  <a:srgbClr val="000000">
                    <a:alpha val="43137"/>
                  </a:srgbClr>
                </a:outerShdw>
              </a:effectLst>
            </a:endParaRPr>
          </a:p>
        </p:txBody>
      </p:sp>
    </p:spTree>
    <p:extLst>
      <p:ext uri="{BB962C8B-B14F-4D97-AF65-F5344CB8AC3E}">
        <p14:creationId xmlns="" xmlns:p14="http://schemas.microsoft.com/office/powerpoint/2010/main" val="3847966548"/>
      </p:ext>
    </p:extLst>
  </p:cSld>
  <p:clrMapOvr>
    <a:masterClrMapping/>
  </p:clrMapOvr>
  <p:transition spd="slow">
    <p:wheel spokes="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115616" y="476672"/>
            <a:ext cx="7632848" cy="6124754"/>
          </a:xfrm>
          <a:prstGeom prst="rect">
            <a:avLst/>
          </a:prstGeom>
          <a:noFill/>
        </p:spPr>
        <p:txBody>
          <a:bodyPr wrap="square" rtlCol="1">
            <a:spAutoFit/>
          </a:bodyPr>
          <a:lstStyle/>
          <a:p>
            <a:pPr algn="ctr"/>
            <a:r>
              <a:rPr lang="ar-SA" sz="2800" b="1" dirty="0" smtClean="0">
                <a:effectLst>
                  <a:outerShdw blurRad="38100" dist="38100" dir="2700000" algn="tl">
                    <a:srgbClr val="000000">
                      <a:alpha val="43137"/>
                    </a:srgbClr>
                  </a:outerShdw>
                </a:effectLst>
              </a:rPr>
              <a:t>سادسا: الأسلوب</a:t>
            </a:r>
          </a:p>
          <a:p>
            <a:pPr algn="ctr"/>
            <a:r>
              <a:rPr lang="ar-SA" sz="2800" b="1" dirty="0" smtClean="0">
                <a:effectLst>
                  <a:outerShdw blurRad="38100" dist="38100" dir="2700000" algn="tl">
                    <a:srgbClr val="000000">
                      <a:alpha val="43137"/>
                    </a:srgbClr>
                  </a:outerShdw>
                </a:effectLst>
              </a:rPr>
              <a:t>راوح الكاتب بين الأسلوب السردي التقريري والأسلوب التصويري وخصوصا في بدايه القصه ,وقد حاول الكاتب ان يستخدم بعض الصور البلاغيه التقليديه في سياق السرد , واستغلال بعض المفردات ذات الإيحاءات الشعريه مثل (عقلت الرمال المتاخمه)..إشعال نيران الوساوس.. الرمال المنداحه تهم بابتلاعها)</a:t>
            </a:r>
          </a:p>
          <a:p>
            <a:pPr algn="ctr"/>
            <a:endParaRPr lang="ar-SA" sz="2800" b="1" dirty="0" smtClean="0">
              <a:effectLst>
                <a:outerShdw blurRad="38100" dist="38100" dir="2700000" algn="tl">
                  <a:srgbClr val="000000">
                    <a:alpha val="43137"/>
                  </a:srgbClr>
                </a:outerShdw>
              </a:effectLst>
            </a:endParaRPr>
          </a:p>
          <a:p>
            <a:pPr algn="ctr"/>
            <a:r>
              <a:rPr lang="ar-SA" sz="2800" b="1" dirty="0" smtClean="0">
                <a:effectLst>
                  <a:outerShdw blurRad="38100" dist="38100" dir="2700000" algn="tl">
                    <a:srgbClr val="000000">
                      <a:alpha val="43137"/>
                    </a:srgbClr>
                  </a:outerShdw>
                </a:effectLst>
              </a:rPr>
              <a:t>وهي لغه تقليديه ,ولكن الكاتب نجح في تقديم عناصر القصه عبر هذا الأسلوب دون تناصح.</a:t>
            </a:r>
          </a:p>
          <a:p>
            <a:pPr algn="ctr"/>
            <a:r>
              <a:rPr lang="ar-SA" sz="2800" b="1" dirty="0" smtClean="0">
                <a:effectLst>
                  <a:outerShdw blurRad="38100" dist="38100" dir="2700000" algn="tl">
                    <a:srgbClr val="000000">
                      <a:alpha val="43137"/>
                    </a:srgbClr>
                  </a:outerShdw>
                </a:effectLst>
              </a:rPr>
              <a:t>ولوحظ بعض الضعف في الصياغات اللغويه, ولا غرو في ذلك فإن القصه تمثل المرحله الأولى من مراحل تطور الكاتب ,غير انها ذات رؤيه واقعيه تتجسد في تمثيل المرحله الانتقاليه </a:t>
            </a:r>
            <a:r>
              <a:rPr lang="ar-SA" sz="2800" b="1" smtClean="0">
                <a:effectLst>
                  <a:outerShdw blurRad="38100" dist="38100" dir="2700000" algn="tl">
                    <a:srgbClr val="000000">
                      <a:alpha val="43137"/>
                    </a:srgbClr>
                  </a:outerShdw>
                </a:effectLst>
              </a:rPr>
              <a:t>في حياة </a:t>
            </a:r>
            <a:r>
              <a:rPr lang="ar-SA" sz="2800" b="1" dirty="0" smtClean="0">
                <a:effectLst>
                  <a:outerShdw blurRad="38100" dist="38100" dir="2700000" algn="tl">
                    <a:srgbClr val="000000">
                      <a:alpha val="43137"/>
                    </a:srgbClr>
                  </a:outerShdw>
                </a:effectLst>
              </a:rPr>
              <a:t>المجتمع.</a:t>
            </a:r>
            <a:endParaRPr lang="ar-SA" sz="2800" b="1" dirty="0">
              <a:effectLst>
                <a:outerShdw blurRad="38100" dist="38100" dir="2700000" algn="tl">
                  <a:srgbClr val="000000">
                    <a:alpha val="43137"/>
                  </a:srgbClr>
                </a:outerShdw>
              </a:effectLst>
            </a:endParaRPr>
          </a:p>
        </p:txBody>
      </p:sp>
    </p:spTree>
    <p:extLst>
      <p:ext uri="{BB962C8B-B14F-4D97-AF65-F5344CB8AC3E}">
        <p14:creationId xmlns="" xmlns:p14="http://schemas.microsoft.com/office/powerpoint/2010/main" val="384796654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lstice">
  <a:themeElements>
    <a:clrScheme name="Solstice">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Solstice">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Solstice">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306</TotalTime>
  <Words>682</Words>
  <Application>Microsoft Office PowerPoint</Application>
  <PresentationFormat>On-screen Show (4:3)</PresentationFormat>
  <Paragraphs>39</Paragraphs>
  <Slides>13</Slides>
  <Notes>0</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Solstice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فنووون</dc:creator>
  <cp:lastModifiedBy>meshael</cp:lastModifiedBy>
  <cp:revision>38</cp:revision>
  <dcterms:created xsi:type="dcterms:W3CDTF">2012-03-01T09:48:44Z</dcterms:created>
  <dcterms:modified xsi:type="dcterms:W3CDTF">2012-03-17T18:25:20Z</dcterms:modified>
</cp:coreProperties>
</file>