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1B8ABB09-4A1D-463E-8065-109CC2B7EFAA}" type="datetimeFigureOut">
              <a:rPr lang="ar-SA" smtClean="0"/>
              <a:pPr/>
              <a:t>04/24/1433</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04/24/1433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pPr/>
              <a:t>04/24/1433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pPr/>
              <a:t>04/24/1433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1B8ABB09-4A1D-463E-8065-109CC2B7EFAA}" type="datetimeFigureOut">
              <a:rPr lang="ar-SA" smtClean="0"/>
              <a:pPr/>
              <a:t>04/24/1433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1B8ABB09-4A1D-463E-8065-109CC2B7EFAA}" type="datetimeFigureOut">
              <a:rPr lang="ar-SA" smtClean="0"/>
              <a:pPr/>
              <a:t>04/24/1433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pPr/>
              <a:t>04/24/1433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pPr/>
              <a:t>04/24/1433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pPr/>
              <a:t>04/24/1433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0B34F065-1154-456A-91E3-76DE8E75E17B}"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04/24/1433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04/24/1433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pPr/>
              <a:t>04/24/1433</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827584" y="2852936"/>
            <a:ext cx="7684540" cy="923330"/>
          </a:xfrm>
          <a:prstGeom prst="rect">
            <a:avLst/>
          </a:prstGeom>
          <a:noFill/>
        </p:spPr>
        <p:txBody>
          <a:bodyPr wrap="square" lIns="91440" tIns="45720" rIns="91440" bIns="45720">
            <a:spAutoFit/>
          </a:bodyPr>
          <a:lstStyle/>
          <a:p>
            <a:pPr algn="ctr"/>
            <a:r>
              <a:rPr lang="ar-SA"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المحاضرة الحادية عشر </a:t>
            </a:r>
          </a:p>
        </p:txBody>
      </p:sp>
    </p:spTree>
    <p:extLst>
      <p:ext uri="{BB962C8B-B14F-4D97-AF65-F5344CB8AC3E}">
        <p14:creationId xmlns:p14="http://schemas.microsoft.com/office/powerpoint/2010/main" xmlns="" val="120271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59832" y="1052736"/>
            <a:ext cx="3721600" cy="923330"/>
          </a:xfrm>
          <a:prstGeom prst="rect">
            <a:avLst/>
          </a:prstGeom>
          <a:noFill/>
        </p:spPr>
        <p:txBody>
          <a:bodyPr wrap="square" lIns="91440" tIns="45720" rIns="91440" bIns="45720">
            <a:spAutoFit/>
          </a:bodyPr>
          <a:lstStyle/>
          <a:p>
            <a:pPr algn="ctr"/>
            <a: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نموذج مقال </a:t>
            </a:r>
            <a:endParaRPr lang="ar-SA"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مربع نص 2"/>
          <p:cNvSpPr txBox="1"/>
          <p:nvPr/>
        </p:nvSpPr>
        <p:spPr>
          <a:xfrm>
            <a:off x="3033621" y="3284984"/>
            <a:ext cx="5639685" cy="1754326"/>
          </a:xfrm>
          <a:prstGeom prst="rect">
            <a:avLst/>
          </a:prstGeom>
          <a:noFill/>
        </p:spPr>
        <p:txBody>
          <a:bodyPr wrap="none" rtlCol="1">
            <a:spAutoFit/>
          </a:bodyPr>
          <a:lstStyle/>
          <a:p>
            <a:r>
              <a:rPr lang="ar-SA" sz="3600" dirty="0">
                <a:solidFill>
                  <a:schemeClr val="accent1">
                    <a:lumMod val="50000"/>
                  </a:schemeClr>
                </a:solidFill>
              </a:rPr>
              <a:t> </a:t>
            </a:r>
            <a:r>
              <a:rPr lang="ar-SA" sz="3600" dirty="0" smtClean="0">
                <a:solidFill>
                  <a:schemeClr val="accent1">
                    <a:lumMod val="50000"/>
                  </a:schemeClr>
                </a:solidFill>
              </a:rPr>
              <a:t>              لكي </a:t>
            </a:r>
            <a:r>
              <a:rPr lang="ar-SA" sz="3600" dirty="0">
                <a:solidFill>
                  <a:schemeClr val="accent1">
                    <a:lumMod val="50000"/>
                  </a:schemeClr>
                </a:solidFill>
              </a:rPr>
              <a:t>يتكلم النقد بالعربية</a:t>
            </a:r>
            <a:endParaRPr lang="en-US" sz="3600" dirty="0">
              <a:solidFill>
                <a:schemeClr val="accent1">
                  <a:lumMod val="50000"/>
                </a:schemeClr>
              </a:solidFill>
            </a:endParaRPr>
          </a:p>
          <a:p>
            <a:r>
              <a:rPr lang="ar-SA" sz="3600" dirty="0">
                <a:solidFill>
                  <a:schemeClr val="accent1">
                    <a:lumMod val="50000"/>
                  </a:schemeClr>
                </a:solidFill>
              </a:rPr>
              <a:t> </a:t>
            </a:r>
            <a:r>
              <a:rPr lang="ar-SA" sz="3600" dirty="0" smtClean="0">
                <a:solidFill>
                  <a:schemeClr val="accent1">
                    <a:lumMod val="50000"/>
                  </a:schemeClr>
                </a:solidFill>
              </a:rPr>
              <a:t>                   النص </a:t>
            </a:r>
            <a:r>
              <a:rPr lang="ar-SA" sz="3600" dirty="0" smtClean="0">
                <a:solidFill>
                  <a:schemeClr val="accent1">
                    <a:lumMod val="50000"/>
                  </a:schemeClr>
                </a:solidFill>
              </a:rPr>
              <a:t>الجسد</a:t>
            </a:r>
            <a:endParaRPr lang="en-US" sz="3600" dirty="0">
              <a:solidFill>
                <a:schemeClr val="accent1">
                  <a:lumMod val="50000"/>
                </a:schemeClr>
              </a:solidFill>
            </a:endParaRPr>
          </a:p>
          <a:p>
            <a:r>
              <a:rPr lang="ar-SA" sz="3600" dirty="0">
                <a:solidFill>
                  <a:schemeClr val="accent3">
                    <a:lumMod val="75000"/>
                  </a:schemeClr>
                </a:solidFill>
              </a:rPr>
              <a:t>              </a:t>
            </a:r>
            <a:r>
              <a:rPr lang="ar-SA" sz="3600" dirty="0" smtClean="0">
                <a:solidFill>
                  <a:schemeClr val="accent3">
                    <a:lumMod val="75000"/>
                  </a:schemeClr>
                </a:solidFill>
              </a:rPr>
              <a:t>  الدكتور عبدالله  </a:t>
            </a:r>
            <a:r>
              <a:rPr lang="ar-SA" sz="3600" dirty="0" err="1" smtClean="0">
                <a:solidFill>
                  <a:schemeClr val="accent3">
                    <a:lumMod val="75000"/>
                  </a:schemeClr>
                </a:solidFill>
              </a:rPr>
              <a:t>الغذامي</a:t>
            </a:r>
            <a:endParaRPr lang="ar-SA" sz="3600" dirty="0">
              <a:solidFill>
                <a:schemeClr val="accent3">
                  <a:lumMod val="75000"/>
                </a:schemeClr>
              </a:solidFill>
            </a:endParaRPr>
          </a:p>
        </p:txBody>
      </p:sp>
    </p:spTree>
    <p:extLst>
      <p:ext uri="{BB962C8B-B14F-4D97-AF65-F5344CB8AC3E}">
        <p14:creationId xmlns:p14="http://schemas.microsoft.com/office/powerpoint/2010/main" xmlns="" val="280936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79512" y="1124744"/>
            <a:ext cx="8825691" cy="4893647"/>
          </a:xfrm>
          <a:prstGeom prst="rect">
            <a:avLst/>
          </a:prstGeom>
          <a:noFill/>
        </p:spPr>
        <p:txBody>
          <a:bodyPr wrap="square" rtlCol="1">
            <a:spAutoFit/>
          </a:bodyPr>
          <a:lstStyle/>
          <a:p>
            <a:r>
              <a:rPr lang="ar-SA" sz="2400" dirty="0">
                <a:solidFill>
                  <a:schemeClr val="accent3">
                    <a:lumMod val="75000"/>
                  </a:schemeClr>
                </a:solidFill>
              </a:rPr>
              <a:t>يروي لنا </a:t>
            </a:r>
            <a:r>
              <a:rPr lang="ar-SA" sz="2400" dirty="0" smtClean="0">
                <a:solidFill>
                  <a:schemeClr val="accent3">
                    <a:lumMod val="75000"/>
                  </a:schemeClr>
                </a:solidFill>
              </a:rPr>
              <a:t>أبو </a:t>
            </a:r>
            <a:r>
              <a:rPr lang="ar-SA" sz="2400" dirty="0">
                <a:solidFill>
                  <a:schemeClr val="accent3">
                    <a:lumMod val="75000"/>
                  </a:schemeClr>
                </a:solidFill>
              </a:rPr>
              <a:t>حيان التوحيدي حكاية وقعت في مجلس </a:t>
            </a:r>
            <a:r>
              <a:rPr lang="ar-SA" sz="2400" dirty="0" smtClean="0">
                <a:solidFill>
                  <a:schemeClr val="accent3">
                    <a:lumMod val="75000"/>
                  </a:schemeClr>
                </a:solidFill>
              </a:rPr>
              <a:t>الأخفش</a:t>
            </a:r>
            <a:r>
              <a:rPr lang="ar-SA" sz="2400" dirty="0">
                <a:solidFill>
                  <a:schemeClr val="accent3">
                    <a:lumMod val="75000"/>
                  </a:schemeClr>
                </a:solidFill>
              </a:rPr>
              <a:t>, وهي عن </a:t>
            </a:r>
            <a:r>
              <a:rPr lang="ar-SA" sz="2400" dirty="0" smtClean="0">
                <a:solidFill>
                  <a:schemeClr val="accent3">
                    <a:lumMod val="75000"/>
                  </a:schemeClr>
                </a:solidFill>
              </a:rPr>
              <a:t>أعرابي </a:t>
            </a:r>
            <a:r>
              <a:rPr lang="ar-SA" sz="2400" dirty="0">
                <a:solidFill>
                  <a:schemeClr val="accent3">
                    <a:lumMod val="75000"/>
                  </a:schemeClr>
                </a:solidFill>
              </a:rPr>
              <a:t>وقف على </a:t>
            </a:r>
            <a:r>
              <a:rPr lang="ar-SA" sz="2400" dirty="0" smtClean="0">
                <a:solidFill>
                  <a:schemeClr val="accent3">
                    <a:lumMod val="75000"/>
                  </a:schemeClr>
                </a:solidFill>
              </a:rPr>
              <a:t>الأخفش </a:t>
            </a:r>
            <a:r>
              <a:rPr lang="ar-SA" sz="2400" dirty="0">
                <a:solidFill>
                  <a:schemeClr val="accent3">
                    <a:lumMod val="75000"/>
                  </a:schemeClr>
                </a:solidFill>
              </a:rPr>
              <a:t>فسمع كلاما في النحو واللغة وما يدخل معهما </a:t>
            </a:r>
            <a:r>
              <a:rPr lang="ar-SA" sz="2400" dirty="0">
                <a:solidFill>
                  <a:schemeClr val="accent6">
                    <a:lumMod val="75000"/>
                  </a:schemeClr>
                </a:solidFill>
              </a:rPr>
              <a:t>(فحار وعجب </a:t>
            </a:r>
            <a:r>
              <a:rPr lang="ar-SA" sz="2400" dirty="0" smtClean="0">
                <a:solidFill>
                  <a:schemeClr val="accent6">
                    <a:lumMod val="75000"/>
                  </a:schemeClr>
                </a:solidFill>
              </a:rPr>
              <a:t>وأطرق </a:t>
            </a:r>
            <a:r>
              <a:rPr lang="ar-SA" sz="2400" dirty="0">
                <a:solidFill>
                  <a:schemeClr val="accent6">
                    <a:lumMod val="75000"/>
                  </a:schemeClr>
                </a:solidFill>
              </a:rPr>
              <a:t>ووسوس , فقال له </a:t>
            </a:r>
            <a:r>
              <a:rPr lang="ar-SA" sz="2400" dirty="0" smtClean="0">
                <a:solidFill>
                  <a:schemeClr val="accent6">
                    <a:lumMod val="75000"/>
                  </a:schemeClr>
                </a:solidFill>
              </a:rPr>
              <a:t>الأخفش</a:t>
            </a:r>
            <a:r>
              <a:rPr lang="ar-SA" sz="2400" dirty="0">
                <a:solidFill>
                  <a:schemeClr val="accent6">
                    <a:lumMod val="75000"/>
                  </a:schemeClr>
                </a:solidFill>
              </a:rPr>
              <a:t>: </a:t>
            </a:r>
            <a:r>
              <a:rPr lang="ar-SA" sz="2400" dirty="0" smtClean="0">
                <a:solidFill>
                  <a:schemeClr val="accent6">
                    <a:lumMod val="75000"/>
                  </a:schemeClr>
                </a:solidFill>
              </a:rPr>
              <a:t>ما تسمع </a:t>
            </a:r>
            <a:r>
              <a:rPr lang="ar-SA" sz="2400" dirty="0">
                <a:solidFill>
                  <a:schemeClr val="accent6">
                    <a:lumMod val="75000"/>
                  </a:schemeClr>
                </a:solidFill>
              </a:rPr>
              <a:t>يا أخا العرب ؟ قال: اراكم تتكلمون في كلامنا بما ليس من كلامنا</a:t>
            </a:r>
            <a:r>
              <a:rPr lang="ar-SA" sz="2400" dirty="0" smtClean="0">
                <a:solidFill>
                  <a:schemeClr val="accent6">
                    <a:lumMod val="75000"/>
                  </a:schemeClr>
                </a:solidFill>
              </a:rPr>
              <a:t>).</a:t>
            </a:r>
            <a:endParaRPr lang="en-US" sz="2400" dirty="0">
              <a:solidFill>
                <a:schemeClr val="accent6">
                  <a:lumMod val="75000"/>
                </a:schemeClr>
              </a:solidFill>
            </a:endParaRPr>
          </a:p>
          <a:p>
            <a:r>
              <a:rPr lang="ar-SA" sz="2400" dirty="0" smtClean="0">
                <a:solidFill>
                  <a:schemeClr val="accent3">
                    <a:lumMod val="75000"/>
                  </a:schemeClr>
                </a:solidFill>
              </a:rPr>
              <a:t>تلك </a:t>
            </a:r>
            <a:r>
              <a:rPr lang="ar-SA" sz="2400" dirty="0">
                <a:solidFill>
                  <a:schemeClr val="accent3">
                    <a:lumMod val="75000"/>
                  </a:schemeClr>
                </a:solidFill>
              </a:rPr>
              <a:t>كانت حال فصيح أعرابي صدمته لغة الاصطلاح , و </a:t>
            </a:r>
            <a:r>
              <a:rPr lang="ar-SA" sz="2400" dirty="0" smtClean="0">
                <a:solidFill>
                  <a:schemeClr val="accent3">
                    <a:lumMod val="75000"/>
                  </a:schemeClr>
                </a:solidFill>
              </a:rPr>
              <a:t>أوحشه </a:t>
            </a:r>
            <a:r>
              <a:rPr lang="ar-SA" sz="2400" dirty="0">
                <a:solidFill>
                  <a:schemeClr val="accent3">
                    <a:lumMod val="75000"/>
                  </a:schemeClr>
                </a:solidFill>
              </a:rPr>
              <a:t>أ</a:t>
            </a:r>
            <a:r>
              <a:rPr lang="ar-SA" sz="2400" dirty="0" smtClean="0">
                <a:solidFill>
                  <a:schemeClr val="accent3">
                    <a:lumMod val="75000"/>
                  </a:schemeClr>
                </a:solidFill>
              </a:rPr>
              <a:t>ن </a:t>
            </a:r>
            <a:r>
              <a:rPr lang="ar-SA" sz="2400" dirty="0">
                <a:solidFill>
                  <a:schemeClr val="accent3">
                    <a:lumMod val="75000"/>
                  </a:schemeClr>
                </a:solidFill>
              </a:rPr>
              <a:t>يرى اللغة تتكلم عن اللغة , بعد أن كان يعرف أن اللغة تتكلم عن الناس والأشياء.</a:t>
            </a:r>
            <a:endParaRPr lang="en-US" sz="2400" dirty="0">
              <a:solidFill>
                <a:schemeClr val="accent3">
                  <a:lumMod val="75000"/>
                </a:schemeClr>
              </a:solidFill>
            </a:endParaRPr>
          </a:p>
          <a:p>
            <a:r>
              <a:rPr lang="ar-SA" sz="2400" dirty="0">
                <a:solidFill>
                  <a:schemeClr val="accent3">
                    <a:lumMod val="75000"/>
                  </a:schemeClr>
                </a:solidFill>
              </a:rPr>
              <a:t>ولقد </a:t>
            </a:r>
            <a:r>
              <a:rPr lang="ar-SA" sz="2400" dirty="0" smtClean="0">
                <a:solidFill>
                  <a:schemeClr val="accent3">
                    <a:lumMod val="75000"/>
                  </a:schemeClr>
                </a:solidFill>
              </a:rPr>
              <a:t>كنتُ أمرُ </a:t>
            </a:r>
            <a:r>
              <a:rPr lang="ar-SA" sz="2400" dirty="0">
                <a:solidFill>
                  <a:schemeClr val="accent3">
                    <a:lumMod val="75000"/>
                  </a:schemeClr>
                </a:solidFill>
              </a:rPr>
              <a:t>على مثل هذه </a:t>
            </a:r>
            <a:r>
              <a:rPr lang="ar-SA" sz="2400" dirty="0" smtClean="0">
                <a:solidFill>
                  <a:schemeClr val="accent3">
                    <a:lumMod val="75000"/>
                  </a:schemeClr>
                </a:solidFill>
              </a:rPr>
              <a:t>المواقفِ </a:t>
            </a:r>
            <a:r>
              <a:rPr lang="ar-SA" sz="2400" dirty="0">
                <a:solidFill>
                  <a:schemeClr val="accent3">
                    <a:lumMod val="75000"/>
                  </a:schemeClr>
                </a:solidFill>
              </a:rPr>
              <a:t>فلا أجدها تثير في نفسي وحشة , وكنت أستأنس دائما بموقف أبي تمام الذي تعامل مع هذه الحالة </a:t>
            </a:r>
            <a:r>
              <a:rPr lang="ar-SA" sz="2400" dirty="0" smtClean="0">
                <a:solidFill>
                  <a:schemeClr val="accent3">
                    <a:lumMod val="75000"/>
                  </a:schemeClr>
                </a:solidFill>
              </a:rPr>
              <a:t>تعاملاً إسقاطيًا ذكياً </a:t>
            </a:r>
            <a:r>
              <a:rPr lang="ar-SA" sz="2400" dirty="0">
                <a:solidFill>
                  <a:schemeClr val="accent3">
                    <a:lumMod val="75000"/>
                  </a:schemeClr>
                </a:solidFill>
              </a:rPr>
              <a:t>فكان يقول : </a:t>
            </a:r>
            <a:r>
              <a:rPr lang="ar-SA" sz="2400" dirty="0">
                <a:solidFill>
                  <a:schemeClr val="accent6">
                    <a:lumMod val="75000"/>
                  </a:schemeClr>
                </a:solidFill>
              </a:rPr>
              <a:t>(لم لا </a:t>
            </a:r>
            <a:r>
              <a:rPr lang="ar-SA" sz="2400" dirty="0" smtClean="0">
                <a:solidFill>
                  <a:schemeClr val="accent6">
                    <a:lumMod val="75000"/>
                  </a:schemeClr>
                </a:solidFill>
              </a:rPr>
              <a:t>تَفْهم </a:t>
            </a:r>
            <a:r>
              <a:rPr lang="ar-SA" sz="2400" dirty="0">
                <a:solidFill>
                  <a:schemeClr val="accent6">
                    <a:lumMod val="75000"/>
                  </a:schemeClr>
                </a:solidFill>
              </a:rPr>
              <a:t>ما يقال؟) جوابا على من قال له لم لا تقول ما </a:t>
            </a:r>
            <a:r>
              <a:rPr lang="ar-SA" sz="2400" dirty="0" smtClean="0">
                <a:solidFill>
                  <a:schemeClr val="accent6">
                    <a:lumMod val="75000"/>
                  </a:schemeClr>
                </a:solidFill>
              </a:rPr>
              <a:t>يُفهم </a:t>
            </a:r>
            <a:r>
              <a:rPr lang="ar-SA" sz="2400" dirty="0">
                <a:solidFill>
                  <a:schemeClr val="accent6">
                    <a:lumMod val="75000"/>
                  </a:schemeClr>
                </a:solidFill>
              </a:rPr>
              <a:t>؟ </a:t>
            </a:r>
            <a:r>
              <a:rPr lang="ar-SA" sz="2400" dirty="0" smtClean="0">
                <a:solidFill>
                  <a:schemeClr val="accent3">
                    <a:lumMod val="75000"/>
                  </a:schemeClr>
                </a:solidFill>
              </a:rPr>
              <a:t>.... ولعل </a:t>
            </a:r>
            <a:r>
              <a:rPr lang="ar-SA" sz="2400" dirty="0">
                <a:solidFill>
                  <a:schemeClr val="accent3">
                    <a:lumMod val="75000"/>
                  </a:schemeClr>
                </a:solidFill>
              </a:rPr>
              <a:t>عددا كبيرا منا قد استخدم جواب </a:t>
            </a:r>
            <a:r>
              <a:rPr lang="ar-SA" sz="2400" dirty="0" smtClean="0">
                <a:solidFill>
                  <a:schemeClr val="accent3">
                    <a:lumMod val="75000"/>
                  </a:schemeClr>
                </a:solidFill>
              </a:rPr>
              <a:t>أبي </a:t>
            </a:r>
            <a:r>
              <a:rPr lang="ar-SA" sz="2400" dirty="0">
                <a:solidFill>
                  <a:schemeClr val="accent3">
                    <a:lumMod val="75000"/>
                  </a:schemeClr>
                </a:solidFill>
              </a:rPr>
              <a:t>تمام هذا في كل محفل مماثل . ولا ريب أن هذا الموقف وما يماثله هو ما يجعلني شخصيا أميل الى شرح تصوراتي في </a:t>
            </a:r>
            <a:r>
              <a:rPr lang="ar-SA" sz="2400" dirty="0" smtClean="0">
                <a:solidFill>
                  <a:schemeClr val="accent3">
                    <a:lumMod val="75000"/>
                  </a:schemeClr>
                </a:solidFill>
              </a:rPr>
              <a:t>كتبٍ </a:t>
            </a:r>
            <a:r>
              <a:rPr lang="ar-SA" sz="2400" dirty="0">
                <a:solidFill>
                  <a:schemeClr val="accent3">
                    <a:lumMod val="75000"/>
                  </a:schemeClr>
                </a:solidFill>
              </a:rPr>
              <a:t>أ</a:t>
            </a:r>
            <a:r>
              <a:rPr lang="ar-SA" sz="2400" dirty="0" smtClean="0">
                <a:solidFill>
                  <a:schemeClr val="accent3">
                    <a:lumMod val="75000"/>
                  </a:schemeClr>
                </a:solidFill>
              </a:rPr>
              <a:t>و ندواتٍ </a:t>
            </a:r>
            <a:r>
              <a:rPr lang="ar-SA" sz="2400" dirty="0">
                <a:solidFill>
                  <a:schemeClr val="accent3">
                    <a:lumMod val="75000"/>
                  </a:schemeClr>
                </a:solidFill>
              </a:rPr>
              <a:t>مفتوحة , لأن </a:t>
            </a:r>
            <a:r>
              <a:rPr lang="ar-SA" sz="2400" dirty="0" smtClean="0">
                <a:solidFill>
                  <a:schemeClr val="accent3">
                    <a:lumMod val="75000"/>
                  </a:schemeClr>
                </a:solidFill>
              </a:rPr>
              <a:t>هذا </a:t>
            </a:r>
            <a:r>
              <a:rPr lang="ar-SA" sz="2400" dirty="0">
                <a:solidFill>
                  <a:schemeClr val="accent3">
                    <a:lumMod val="75000"/>
                  </a:schemeClr>
                </a:solidFill>
              </a:rPr>
              <a:t>يسمح للكلام بأن يأخذ مداه من الشرح والإيضاح والتفصيل إلى حدود لا تقوى عليها الكتابة الصحفية . </a:t>
            </a:r>
          </a:p>
        </p:txBody>
      </p:sp>
    </p:spTree>
    <p:extLst>
      <p:ext uri="{BB962C8B-B14F-4D97-AF65-F5344CB8AC3E}">
        <p14:creationId xmlns:p14="http://schemas.microsoft.com/office/powerpoint/2010/main" xmlns="" val="2231852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79512" y="980728"/>
            <a:ext cx="8753683" cy="3970318"/>
          </a:xfrm>
          <a:prstGeom prst="rect">
            <a:avLst/>
          </a:prstGeom>
          <a:noFill/>
        </p:spPr>
        <p:txBody>
          <a:bodyPr wrap="square" rtlCol="1">
            <a:spAutoFit/>
          </a:bodyPr>
          <a:lstStyle/>
          <a:p>
            <a:r>
              <a:rPr lang="ar-SA" sz="2800" dirty="0">
                <a:solidFill>
                  <a:schemeClr val="accent6">
                    <a:lumMod val="75000"/>
                  </a:schemeClr>
                </a:solidFill>
              </a:rPr>
              <a:t>وهذا هو المأزق الذي أجد نفسي فيه وهو كيف يتسنى لي أن أخوض في مسائل نظرية دقيقة وأمارس الكلام في الكلام دون أن </a:t>
            </a:r>
            <a:r>
              <a:rPr lang="ar-SA" sz="2800" dirty="0" smtClean="0">
                <a:solidFill>
                  <a:schemeClr val="accent6">
                    <a:lumMod val="75000"/>
                  </a:schemeClr>
                </a:solidFill>
              </a:rPr>
              <a:t>أُحْدثَ </a:t>
            </a:r>
            <a:r>
              <a:rPr lang="ar-SA" sz="2800" dirty="0">
                <a:solidFill>
                  <a:schemeClr val="accent6">
                    <a:lumMod val="75000"/>
                  </a:schemeClr>
                </a:solidFill>
              </a:rPr>
              <a:t>وحشة تشبه وحشة أعرابي الأخفش.</a:t>
            </a:r>
            <a:endParaRPr lang="en-US" sz="2800" dirty="0">
              <a:solidFill>
                <a:schemeClr val="accent6">
                  <a:lumMod val="75000"/>
                </a:schemeClr>
              </a:solidFill>
            </a:endParaRPr>
          </a:p>
          <a:p>
            <a:r>
              <a:rPr lang="ar-SA" sz="2800" dirty="0">
                <a:solidFill>
                  <a:schemeClr val="accent6">
                    <a:lumMod val="75000"/>
                  </a:schemeClr>
                </a:solidFill>
              </a:rPr>
              <a:t>ولكي أخرج من المأزق فإنني رأيت أن أنظر في مشكلة ذلك الأعرابي فلعلي أجد بها حلا يعينني على تلافي تكرار الحالة. ولقد وجدت أن جملة الأعرابي نصف الداء وتقترح الدواء في الوقت ذاته, فهو يقول في ثلاث عبارات تحدد المشكلة : ( </a:t>
            </a:r>
            <a:r>
              <a:rPr lang="ar-SA" sz="2800" dirty="0">
                <a:solidFill>
                  <a:schemeClr val="accent4">
                    <a:lumMod val="75000"/>
                  </a:schemeClr>
                </a:solidFill>
              </a:rPr>
              <a:t>أراكم تتكلمون بكلامنا / في كلامنا / بما ليس من كلامنا</a:t>
            </a:r>
            <a:r>
              <a:rPr lang="ar-SA" sz="2800" dirty="0">
                <a:solidFill>
                  <a:schemeClr val="accent6">
                    <a:lumMod val="75000"/>
                  </a:schemeClr>
                </a:solidFill>
              </a:rPr>
              <a:t>). والعبارة الأخيرة تحدد الداء والدواء ذلك لأن المشكلة تكمن بما ليس من كلامنا.</a:t>
            </a:r>
            <a:endParaRPr lang="en-US" sz="2800" dirty="0">
              <a:solidFill>
                <a:schemeClr val="accent6">
                  <a:lumMod val="75000"/>
                </a:schemeClr>
              </a:solidFill>
            </a:endParaRPr>
          </a:p>
        </p:txBody>
      </p:sp>
    </p:spTree>
    <p:extLst>
      <p:ext uri="{BB962C8B-B14F-4D97-AF65-F5344CB8AC3E}">
        <p14:creationId xmlns:p14="http://schemas.microsoft.com/office/powerpoint/2010/main" xmlns="" val="133213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84421" y="2967335"/>
            <a:ext cx="8775159" cy="923330"/>
          </a:xfrm>
          <a:prstGeom prst="rect">
            <a:avLst/>
          </a:prstGeom>
          <a:noFill/>
        </p:spPr>
        <p:txBody>
          <a:bodyPr wrap="none" lIns="91440" tIns="45720" rIns="91440" bIns="45720">
            <a:spAutoFit/>
          </a:bodyPr>
          <a:lstStyle/>
          <a:p>
            <a:pPr algn="ctr"/>
            <a:r>
              <a:rPr lang="ar-SA"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أهم ملامح المنهج النقدي لدى </a:t>
            </a:r>
            <a:r>
              <a:rPr lang="ar-SA" sz="5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الغذامي</a:t>
            </a:r>
            <a:r>
              <a:rPr lang="ar-SA"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a:t>
            </a:r>
          </a:p>
        </p:txBody>
      </p:sp>
    </p:spTree>
    <p:extLst>
      <p:ext uri="{BB962C8B-B14F-4D97-AF65-F5344CB8AC3E}">
        <p14:creationId xmlns:p14="http://schemas.microsoft.com/office/powerpoint/2010/main" xmlns="" val="107259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79512" y="980728"/>
            <a:ext cx="8609575" cy="2308324"/>
          </a:xfrm>
          <a:prstGeom prst="rect">
            <a:avLst/>
          </a:prstGeom>
          <a:noFill/>
        </p:spPr>
        <p:txBody>
          <a:bodyPr wrap="square" rtlCol="1">
            <a:spAutoFit/>
          </a:bodyPr>
          <a:lstStyle/>
          <a:p>
            <a:pPr marL="342900" indent="-342900">
              <a:buFont typeface="Arial" pitchFamily="34" charset="0"/>
              <a:buChar char="•"/>
            </a:pPr>
            <a:r>
              <a:rPr lang="ar-SA" sz="2400" dirty="0" smtClean="0">
                <a:solidFill>
                  <a:schemeClr val="accent1">
                    <a:lumMod val="75000"/>
                  </a:schemeClr>
                </a:solidFill>
              </a:rPr>
              <a:t>أن يبحث عن </a:t>
            </a:r>
            <a:r>
              <a:rPr lang="ar-SA" sz="2400" dirty="0" smtClean="0">
                <a:solidFill>
                  <a:schemeClr val="accent1">
                    <a:lumMod val="75000"/>
                  </a:schemeClr>
                </a:solidFill>
              </a:rPr>
              <a:t>الجذور  </a:t>
            </a:r>
            <a:r>
              <a:rPr lang="ar-SA" sz="2400" dirty="0" smtClean="0">
                <a:solidFill>
                  <a:schemeClr val="accent1">
                    <a:lumMod val="75000"/>
                  </a:schemeClr>
                </a:solidFill>
              </a:rPr>
              <a:t>:</a:t>
            </a:r>
            <a:endParaRPr lang="ar-SA" sz="2400" dirty="0"/>
          </a:p>
          <a:p>
            <a:pPr marL="342900" indent="-342900">
              <a:buFont typeface="Arial" pitchFamily="34" charset="0"/>
              <a:buChar char="•"/>
            </a:pPr>
            <a:endParaRPr lang="ar-SA" sz="2400" dirty="0" smtClean="0">
              <a:solidFill>
                <a:schemeClr val="accent6">
                  <a:lumMod val="75000"/>
                </a:schemeClr>
              </a:solidFill>
            </a:endParaRPr>
          </a:p>
          <a:p>
            <a:r>
              <a:rPr lang="ar-SA" sz="2400" dirty="0" smtClean="0">
                <a:solidFill>
                  <a:schemeClr val="accent6">
                    <a:lumMod val="75000"/>
                  </a:schemeClr>
                </a:solidFill>
              </a:rPr>
              <a:t>لذا </a:t>
            </a:r>
            <a:r>
              <a:rPr lang="ar-SA" sz="2400" dirty="0">
                <a:solidFill>
                  <a:schemeClr val="accent6">
                    <a:lumMod val="75000"/>
                  </a:schemeClr>
                </a:solidFill>
              </a:rPr>
              <a:t>بدأ مقالته هذه بالإشارة إلى مقولة تراثية من رواية أبي حيان التوحيدي وينتقل من الموقف التراثي الى الموقف الذاتي عاطفا على مقولة تراثية أخرى في محاولة لتأكيد </a:t>
            </a:r>
          </a:p>
          <a:p>
            <a:r>
              <a:rPr lang="ar-SA" sz="2400" dirty="0" smtClean="0">
                <a:solidFill>
                  <a:schemeClr val="accent6">
                    <a:lumMod val="75000"/>
                  </a:schemeClr>
                </a:solidFill>
              </a:rPr>
              <a:t>هذا </a:t>
            </a:r>
            <a:r>
              <a:rPr lang="ar-SA" sz="2400" dirty="0">
                <a:solidFill>
                  <a:schemeClr val="accent6">
                    <a:lumMod val="75000"/>
                  </a:schemeClr>
                </a:solidFill>
              </a:rPr>
              <a:t>الموقف ويعمد الناقد الى وقفة </a:t>
            </a:r>
            <a:r>
              <a:rPr lang="ar-SA" sz="2400" dirty="0" err="1">
                <a:solidFill>
                  <a:schemeClr val="accent6">
                    <a:lumMod val="75000"/>
                  </a:schemeClr>
                </a:solidFill>
              </a:rPr>
              <a:t>استطرادية</a:t>
            </a:r>
            <a:r>
              <a:rPr lang="ar-SA" sz="2400" dirty="0">
                <a:solidFill>
                  <a:schemeClr val="accent6">
                    <a:lumMod val="75000"/>
                  </a:schemeClr>
                </a:solidFill>
              </a:rPr>
              <a:t> تبرر منهجه في الشرح والتوضيح      والتفصيل . </a:t>
            </a:r>
          </a:p>
        </p:txBody>
      </p:sp>
    </p:spTree>
    <p:extLst>
      <p:ext uri="{BB962C8B-B14F-4D97-AF65-F5344CB8AC3E}">
        <p14:creationId xmlns:p14="http://schemas.microsoft.com/office/powerpoint/2010/main" xmlns="" val="344066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148064" y="1025555"/>
            <a:ext cx="3600666" cy="523220"/>
          </a:xfrm>
          <a:prstGeom prst="rect">
            <a:avLst/>
          </a:prstGeom>
          <a:noFill/>
        </p:spPr>
        <p:txBody>
          <a:bodyPr wrap="none" rtlCol="1">
            <a:spAutoFit/>
          </a:bodyPr>
          <a:lstStyle/>
          <a:p>
            <a:pPr marL="285750" indent="-285750">
              <a:buFont typeface="Arial" pitchFamily="34" charset="0"/>
              <a:buChar char="•"/>
            </a:pPr>
            <a:r>
              <a:rPr lang="ar-SA" sz="2800" dirty="0" smtClean="0">
                <a:solidFill>
                  <a:schemeClr val="accent1">
                    <a:lumMod val="75000"/>
                  </a:schemeClr>
                </a:solidFill>
              </a:rPr>
              <a:t>ظهور شخصيته في المقال :</a:t>
            </a:r>
            <a:endParaRPr lang="ar-SA" sz="2800" dirty="0">
              <a:solidFill>
                <a:schemeClr val="accent1">
                  <a:lumMod val="75000"/>
                </a:schemeClr>
              </a:solidFill>
            </a:endParaRPr>
          </a:p>
        </p:txBody>
      </p:sp>
      <p:sp>
        <p:nvSpPr>
          <p:cNvPr id="3" name="مربع نص 2"/>
          <p:cNvSpPr txBox="1"/>
          <p:nvPr/>
        </p:nvSpPr>
        <p:spPr>
          <a:xfrm>
            <a:off x="511515" y="2060848"/>
            <a:ext cx="8249627" cy="4524315"/>
          </a:xfrm>
          <a:prstGeom prst="rect">
            <a:avLst/>
          </a:prstGeom>
          <a:noFill/>
        </p:spPr>
        <p:txBody>
          <a:bodyPr wrap="square" rtlCol="1">
            <a:spAutoFit/>
          </a:bodyPr>
          <a:lstStyle/>
          <a:p>
            <a:r>
              <a:rPr lang="ar-SA" sz="2400" dirty="0">
                <a:solidFill>
                  <a:schemeClr val="accent6">
                    <a:lumMod val="50000"/>
                  </a:schemeClr>
                </a:solidFill>
              </a:rPr>
              <a:t>نلمس </a:t>
            </a:r>
            <a:r>
              <a:rPr lang="ar-SA" sz="2400" dirty="0" smtClean="0">
                <a:solidFill>
                  <a:schemeClr val="accent6">
                    <a:lumMod val="50000"/>
                  </a:schemeClr>
                </a:solidFill>
              </a:rPr>
              <a:t>في المقال شخصية كاتبه وهو </a:t>
            </a:r>
            <a:r>
              <a:rPr lang="ar-SA" sz="2400" dirty="0">
                <a:solidFill>
                  <a:schemeClr val="accent6">
                    <a:lumMod val="50000"/>
                  </a:schemeClr>
                </a:solidFill>
              </a:rPr>
              <a:t>غالبا </a:t>
            </a:r>
            <a:r>
              <a:rPr lang="ar-SA" sz="2400" dirty="0" smtClean="0">
                <a:solidFill>
                  <a:schemeClr val="accent6">
                    <a:lumMod val="50000"/>
                  </a:schemeClr>
                </a:solidFill>
              </a:rPr>
              <a:t>ما يختار </a:t>
            </a:r>
            <a:r>
              <a:rPr lang="ar-SA" sz="2400" dirty="0">
                <a:solidFill>
                  <a:schemeClr val="accent6">
                    <a:lumMod val="50000"/>
                  </a:schemeClr>
                </a:solidFill>
              </a:rPr>
              <a:t>مدخلا رئيسا وهو هنا ارتكز على </a:t>
            </a:r>
            <a:r>
              <a:rPr lang="ar-SA" sz="2400" dirty="0" smtClean="0">
                <a:solidFill>
                  <a:schemeClr val="accent6">
                    <a:lumMod val="50000"/>
                  </a:schemeClr>
                </a:solidFill>
              </a:rPr>
              <a:t>ما قاله الأعرابي </a:t>
            </a:r>
            <a:r>
              <a:rPr lang="ar-SA" sz="2400" dirty="0">
                <a:solidFill>
                  <a:schemeClr val="accent1">
                    <a:lumMod val="75000"/>
                  </a:schemeClr>
                </a:solidFill>
              </a:rPr>
              <a:t>( أراكم تتكلمون بكلامنا / في كلامنا / بما ليس من كلامنا ) </a:t>
            </a:r>
            <a:r>
              <a:rPr lang="ar-SA" sz="2400" dirty="0">
                <a:solidFill>
                  <a:schemeClr val="accent6">
                    <a:lumMod val="50000"/>
                  </a:schemeClr>
                </a:solidFill>
              </a:rPr>
              <a:t>وهذه العبارة هي التي </a:t>
            </a:r>
            <a:r>
              <a:rPr lang="ar-SA" sz="2400" dirty="0" smtClean="0">
                <a:solidFill>
                  <a:schemeClr val="accent6">
                    <a:lumMod val="50000"/>
                  </a:schemeClr>
                </a:solidFill>
              </a:rPr>
              <a:t>حدت </a:t>
            </a:r>
            <a:r>
              <a:rPr lang="ar-SA" sz="2400" dirty="0">
                <a:solidFill>
                  <a:schemeClr val="accent6">
                    <a:lumMod val="50000"/>
                  </a:schemeClr>
                </a:solidFill>
              </a:rPr>
              <a:t>به إ</a:t>
            </a:r>
            <a:r>
              <a:rPr lang="ar-SA" sz="2400" dirty="0" smtClean="0">
                <a:solidFill>
                  <a:schemeClr val="accent6">
                    <a:lumMod val="50000"/>
                  </a:schemeClr>
                </a:solidFill>
              </a:rPr>
              <a:t>لى البحث </a:t>
            </a:r>
            <a:r>
              <a:rPr lang="ar-SA" sz="2400" dirty="0">
                <a:solidFill>
                  <a:schemeClr val="accent6">
                    <a:lumMod val="50000"/>
                  </a:schemeClr>
                </a:solidFill>
              </a:rPr>
              <a:t>عن " </a:t>
            </a:r>
            <a:r>
              <a:rPr lang="ar-SA" sz="2400" dirty="0">
                <a:solidFill>
                  <a:schemeClr val="accent1">
                    <a:lumMod val="75000"/>
                  </a:schemeClr>
                </a:solidFill>
              </a:rPr>
              <a:t>مشروع نصوصي يتحرك بمصطلحات عربية ومفهومات عربية </a:t>
            </a:r>
            <a:r>
              <a:rPr lang="ar-SA" sz="2400" dirty="0">
                <a:solidFill>
                  <a:schemeClr val="accent6">
                    <a:lumMod val="50000"/>
                  </a:schemeClr>
                </a:solidFill>
              </a:rPr>
              <a:t>" </a:t>
            </a:r>
            <a:r>
              <a:rPr lang="ar-SA" sz="2400" dirty="0" smtClean="0">
                <a:solidFill>
                  <a:schemeClr val="accent6">
                    <a:lumMod val="50000"/>
                  </a:schemeClr>
                </a:solidFill>
              </a:rPr>
              <a:t>ونجده يمضي </a:t>
            </a:r>
            <a:r>
              <a:rPr lang="ar-SA" sz="2400" dirty="0">
                <a:solidFill>
                  <a:schemeClr val="accent6">
                    <a:lumMod val="50000"/>
                  </a:schemeClr>
                </a:solidFill>
              </a:rPr>
              <a:t>في بسط فكرته معتمدا على مقالات التراث منتقلا منها الى حيث تتشكل </a:t>
            </a:r>
            <a:r>
              <a:rPr lang="ar-SA" sz="2400" dirty="0" smtClean="0">
                <a:solidFill>
                  <a:schemeClr val="accent6">
                    <a:lumMod val="50000"/>
                  </a:schemeClr>
                </a:solidFill>
              </a:rPr>
              <a:t>آفاق </a:t>
            </a:r>
            <a:r>
              <a:rPr lang="ar-SA" sz="2400" dirty="0">
                <a:solidFill>
                  <a:schemeClr val="accent6">
                    <a:lumMod val="50000"/>
                  </a:schemeClr>
                </a:solidFill>
              </a:rPr>
              <a:t>النظرية فهو يورد قول الحاتمي في وصف النص الجسد والحسن والجمال من ناحية والعاهة </a:t>
            </a:r>
            <a:r>
              <a:rPr lang="ar-SA" sz="2400" dirty="0" smtClean="0">
                <a:solidFill>
                  <a:schemeClr val="accent6">
                    <a:lumMod val="50000"/>
                  </a:schemeClr>
                </a:solidFill>
              </a:rPr>
              <a:t>والبينونة </a:t>
            </a:r>
            <a:r>
              <a:rPr lang="ar-SA" sz="2400" dirty="0">
                <a:solidFill>
                  <a:schemeClr val="accent6">
                    <a:lumMod val="50000"/>
                  </a:schemeClr>
                </a:solidFill>
              </a:rPr>
              <a:t>من جهة </a:t>
            </a:r>
            <a:r>
              <a:rPr lang="ar-SA" sz="2400" dirty="0" smtClean="0">
                <a:solidFill>
                  <a:schemeClr val="accent6">
                    <a:lumMod val="50000"/>
                  </a:schemeClr>
                </a:solidFill>
              </a:rPr>
              <a:t>اخرى.</a:t>
            </a:r>
            <a:br>
              <a:rPr lang="ar-SA" sz="2400" dirty="0" smtClean="0">
                <a:solidFill>
                  <a:schemeClr val="accent6">
                    <a:lumMod val="50000"/>
                  </a:schemeClr>
                </a:solidFill>
              </a:rPr>
            </a:br>
            <a:r>
              <a:rPr lang="ar-SA" sz="2400" dirty="0" smtClean="0">
                <a:solidFill>
                  <a:schemeClr val="accent6">
                    <a:lumMod val="50000"/>
                  </a:schemeClr>
                </a:solidFill>
              </a:rPr>
              <a:t> و أيضًا لا </a:t>
            </a:r>
            <a:r>
              <a:rPr lang="ar-SA" sz="2400" dirty="0">
                <a:solidFill>
                  <a:schemeClr val="accent6">
                    <a:lumMod val="50000"/>
                  </a:schemeClr>
                </a:solidFill>
              </a:rPr>
              <a:t>يحتكر </a:t>
            </a:r>
            <a:r>
              <a:rPr lang="ar-SA" sz="2400" dirty="0" err="1">
                <a:solidFill>
                  <a:schemeClr val="accent6">
                    <a:lumMod val="50000"/>
                  </a:schemeClr>
                </a:solidFill>
              </a:rPr>
              <a:t>الغذامي</a:t>
            </a:r>
            <a:r>
              <a:rPr lang="ar-SA" sz="2400" dirty="0">
                <a:solidFill>
                  <a:schemeClr val="accent6">
                    <a:lumMod val="50000"/>
                  </a:schemeClr>
                </a:solidFill>
              </a:rPr>
              <a:t> في مقالته هذه تفسير النص التراثي بل يعتمد الى الاستئناس بآراء النقاد المعاصرين مثل الدكتور إحسان العباس ومن الواضح </a:t>
            </a:r>
            <a:r>
              <a:rPr lang="ar-SA" sz="2400" dirty="0" smtClean="0">
                <a:solidFill>
                  <a:schemeClr val="accent6">
                    <a:lumMod val="50000"/>
                  </a:schemeClr>
                </a:solidFill>
              </a:rPr>
              <a:t>أنه </a:t>
            </a:r>
            <a:r>
              <a:rPr lang="ar-SA" sz="2400" dirty="0">
                <a:solidFill>
                  <a:schemeClr val="accent6">
                    <a:lumMod val="50000"/>
                  </a:schemeClr>
                </a:solidFill>
              </a:rPr>
              <a:t>بعد </a:t>
            </a:r>
            <a:r>
              <a:rPr lang="ar-SA" sz="2400" dirty="0" smtClean="0">
                <a:solidFill>
                  <a:schemeClr val="accent6">
                    <a:lumMod val="50000"/>
                  </a:schemeClr>
                </a:solidFill>
              </a:rPr>
              <a:t>أن </a:t>
            </a:r>
            <a:r>
              <a:rPr lang="ar-SA" sz="2400" dirty="0">
                <a:solidFill>
                  <a:schemeClr val="accent6">
                    <a:lumMod val="50000"/>
                  </a:schemeClr>
                </a:solidFill>
              </a:rPr>
              <a:t>حدد المدخل في مقولة </a:t>
            </a:r>
            <a:r>
              <a:rPr lang="ar-SA" sz="2400" dirty="0" smtClean="0">
                <a:solidFill>
                  <a:schemeClr val="accent6">
                    <a:lumMod val="50000"/>
                  </a:schemeClr>
                </a:solidFill>
              </a:rPr>
              <a:t>الأعرابي أبرز </a:t>
            </a:r>
            <a:r>
              <a:rPr lang="ar-SA" sz="2400" dirty="0">
                <a:solidFill>
                  <a:schemeClr val="accent6">
                    <a:lumMod val="50000"/>
                  </a:schemeClr>
                </a:solidFill>
              </a:rPr>
              <a:t>المحور الرئيس في مقولة الحاتمي الذي تتشكل </a:t>
            </a:r>
            <a:r>
              <a:rPr lang="ar-SA" sz="2400" dirty="0" smtClean="0">
                <a:solidFill>
                  <a:schemeClr val="accent6">
                    <a:lumMod val="50000"/>
                  </a:schemeClr>
                </a:solidFill>
              </a:rPr>
              <a:t>حوله فكرة </a:t>
            </a:r>
            <a:r>
              <a:rPr lang="ar-SA" sz="2400" dirty="0">
                <a:solidFill>
                  <a:schemeClr val="accent6">
                    <a:lumMod val="50000"/>
                  </a:schemeClr>
                </a:solidFill>
              </a:rPr>
              <a:t>الكاتب وهي التي </a:t>
            </a:r>
            <a:r>
              <a:rPr lang="ar-SA" sz="2400" dirty="0" smtClean="0">
                <a:solidFill>
                  <a:schemeClr val="accent6">
                    <a:lumMod val="50000"/>
                  </a:schemeClr>
                </a:solidFill>
              </a:rPr>
              <a:t>اومأ </a:t>
            </a:r>
            <a:r>
              <a:rPr lang="ar-SA" sz="2400" dirty="0">
                <a:solidFill>
                  <a:schemeClr val="accent6">
                    <a:lumMod val="50000"/>
                  </a:schemeClr>
                </a:solidFill>
              </a:rPr>
              <a:t>اليها في العنوان حيث ينسرب بعد </a:t>
            </a:r>
            <a:r>
              <a:rPr lang="ar-SA" sz="2400" dirty="0" smtClean="0">
                <a:solidFill>
                  <a:schemeClr val="accent6">
                    <a:lumMod val="50000"/>
                  </a:schemeClr>
                </a:solidFill>
              </a:rPr>
              <a:t>ذلك </a:t>
            </a:r>
            <a:r>
              <a:rPr lang="ar-SA" sz="2400" dirty="0">
                <a:solidFill>
                  <a:schemeClr val="accent6">
                    <a:lumMod val="50000"/>
                  </a:schemeClr>
                </a:solidFill>
              </a:rPr>
              <a:t>الى تأكيد ان المفاهيم الحديثة في النقد ومنها </a:t>
            </a:r>
            <a:r>
              <a:rPr lang="ar-SA" sz="2400" dirty="0">
                <a:solidFill>
                  <a:schemeClr val="accent1">
                    <a:lumMod val="75000"/>
                  </a:schemeClr>
                </a:solidFill>
              </a:rPr>
              <a:t>( النص المركب أو النص الجسد </a:t>
            </a:r>
            <a:r>
              <a:rPr lang="ar-SA" sz="2400" dirty="0">
                <a:solidFill>
                  <a:schemeClr val="accent6">
                    <a:lumMod val="50000"/>
                  </a:schemeClr>
                </a:solidFill>
              </a:rPr>
              <a:t>) هو مفهوم عريق في عروبته </a:t>
            </a:r>
            <a:r>
              <a:rPr lang="ar-SA" sz="2400" dirty="0" smtClean="0">
                <a:solidFill>
                  <a:schemeClr val="accent6">
                    <a:lumMod val="50000"/>
                  </a:schemeClr>
                </a:solidFill>
              </a:rPr>
              <a:t>.</a:t>
            </a:r>
            <a:endParaRPr lang="ar-SA" sz="2400" dirty="0">
              <a:solidFill>
                <a:schemeClr val="accent6">
                  <a:lumMod val="50000"/>
                </a:schemeClr>
              </a:solidFill>
            </a:endParaRPr>
          </a:p>
        </p:txBody>
      </p:sp>
    </p:spTree>
    <p:extLst>
      <p:ext uri="{BB962C8B-B14F-4D97-AF65-F5344CB8AC3E}">
        <p14:creationId xmlns:p14="http://schemas.microsoft.com/office/powerpoint/2010/main" xmlns="" val="177826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2536" y="774665"/>
            <a:ext cx="9832416" cy="769441"/>
          </a:xfrm>
          <a:prstGeom prst="rect">
            <a:avLst/>
          </a:prstGeom>
          <a:noFill/>
        </p:spPr>
        <p:txBody>
          <a:bodyPr wrap="square" lIns="91440" tIns="45720" rIns="91440" bIns="45720">
            <a:spAutoFit/>
          </a:bodyPr>
          <a:lstStyle/>
          <a:p>
            <a:pPr algn="ctr"/>
            <a:r>
              <a:rPr lang="ar-SA"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ومن أهم خصائص المقالة النقدية عند </a:t>
            </a:r>
            <a:r>
              <a:rPr lang="ar-SA" sz="44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الغذامي</a:t>
            </a:r>
            <a:r>
              <a:rPr lang="ar-SA"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ar-SA"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ar-SA"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مربع نص 2"/>
          <p:cNvSpPr txBox="1"/>
          <p:nvPr/>
        </p:nvSpPr>
        <p:spPr>
          <a:xfrm>
            <a:off x="415200" y="2060848"/>
            <a:ext cx="8496944" cy="3785652"/>
          </a:xfrm>
          <a:prstGeom prst="rect">
            <a:avLst/>
          </a:prstGeom>
          <a:noFill/>
        </p:spPr>
        <p:txBody>
          <a:bodyPr wrap="square" rtlCol="1">
            <a:spAutoFit/>
          </a:bodyPr>
          <a:lstStyle/>
          <a:p>
            <a:r>
              <a:rPr lang="ar-SA" sz="2400" dirty="0">
                <a:solidFill>
                  <a:schemeClr val="accent4">
                    <a:lumMod val="50000"/>
                  </a:schemeClr>
                </a:solidFill>
              </a:rPr>
              <a:t>الاستقصاء </a:t>
            </a:r>
            <a:r>
              <a:rPr lang="ar-SA" sz="2400" dirty="0" smtClean="0">
                <a:solidFill>
                  <a:schemeClr val="accent4">
                    <a:lumMod val="50000"/>
                  </a:schemeClr>
                </a:solidFill>
              </a:rPr>
              <a:t>فها هو بالإضافة </a:t>
            </a:r>
            <a:r>
              <a:rPr lang="ar-SA" sz="2400" dirty="0">
                <a:solidFill>
                  <a:schemeClr val="accent4">
                    <a:lumMod val="50000"/>
                  </a:schemeClr>
                </a:solidFill>
              </a:rPr>
              <a:t>الى الاستشهاد بالنقاد المعاصرين والقدامى من العرب على فكرة ( النص / الجسد ) يلتمس هذا على الشعراء القدامى . </a:t>
            </a:r>
            <a:br>
              <a:rPr lang="ar-SA" sz="2400" dirty="0">
                <a:solidFill>
                  <a:schemeClr val="accent4">
                    <a:lumMod val="50000"/>
                  </a:schemeClr>
                </a:solidFill>
              </a:rPr>
            </a:br>
            <a:r>
              <a:rPr lang="ar-SA" sz="2400" dirty="0">
                <a:solidFill>
                  <a:schemeClr val="accent4">
                    <a:lumMod val="50000"/>
                  </a:schemeClr>
                </a:solidFill>
              </a:rPr>
              <a:t/>
            </a:r>
            <a:br>
              <a:rPr lang="ar-SA" sz="2400" dirty="0">
                <a:solidFill>
                  <a:schemeClr val="accent4">
                    <a:lumMod val="50000"/>
                  </a:schemeClr>
                </a:solidFill>
              </a:rPr>
            </a:br>
            <a:r>
              <a:rPr lang="ar-SA" sz="2400" dirty="0">
                <a:solidFill>
                  <a:schemeClr val="accent4">
                    <a:lumMod val="50000"/>
                  </a:schemeClr>
                </a:solidFill>
              </a:rPr>
              <a:t>وهو </a:t>
            </a:r>
            <a:r>
              <a:rPr lang="ar-SA" sz="2400" dirty="0" smtClean="0">
                <a:solidFill>
                  <a:schemeClr val="accent4">
                    <a:lumMod val="50000"/>
                  </a:schemeClr>
                </a:solidFill>
              </a:rPr>
              <a:t>لا يكتفي </a:t>
            </a:r>
            <a:r>
              <a:rPr lang="ar-SA" sz="2400" dirty="0">
                <a:solidFill>
                  <a:schemeClr val="accent4">
                    <a:lumMod val="50000"/>
                  </a:schemeClr>
                </a:solidFill>
              </a:rPr>
              <a:t>بهذا بل يعمد </a:t>
            </a:r>
            <a:r>
              <a:rPr lang="ar-SA" sz="2400" dirty="0" smtClean="0">
                <a:solidFill>
                  <a:schemeClr val="accent4">
                    <a:lumMod val="50000"/>
                  </a:schemeClr>
                </a:solidFill>
              </a:rPr>
              <a:t>إلى </a:t>
            </a:r>
            <a:r>
              <a:rPr lang="ar-SA" sz="2400" dirty="0">
                <a:solidFill>
                  <a:schemeClr val="accent4">
                    <a:lumMod val="50000"/>
                  </a:schemeClr>
                </a:solidFill>
              </a:rPr>
              <a:t>اللغويين </a:t>
            </a:r>
            <a:r>
              <a:rPr lang="ar-SA" sz="2400" dirty="0" err="1">
                <a:solidFill>
                  <a:schemeClr val="accent4">
                    <a:lumMod val="50000"/>
                  </a:schemeClr>
                </a:solidFill>
              </a:rPr>
              <a:t>والعروضيين</a:t>
            </a:r>
            <a:r>
              <a:rPr lang="ar-SA" sz="2400" dirty="0">
                <a:solidFill>
                  <a:schemeClr val="accent4">
                    <a:lumMod val="50000"/>
                  </a:schemeClr>
                </a:solidFill>
              </a:rPr>
              <a:t> فيستفتيهما ويلتمس عندهما </a:t>
            </a:r>
            <a:r>
              <a:rPr lang="ar-SA" sz="2400" dirty="0" smtClean="0">
                <a:solidFill>
                  <a:schemeClr val="accent4">
                    <a:lumMod val="50000"/>
                  </a:schemeClr>
                </a:solidFill>
              </a:rPr>
              <a:t>ما يؤيد </a:t>
            </a:r>
            <a:r>
              <a:rPr lang="ar-SA" sz="2400" dirty="0">
                <a:solidFill>
                  <a:schemeClr val="accent4">
                    <a:lumMod val="50000"/>
                  </a:schemeClr>
                </a:solidFill>
              </a:rPr>
              <a:t>تصويره </a:t>
            </a:r>
            <a:r>
              <a:rPr lang="ar-SA" sz="2400" dirty="0" smtClean="0">
                <a:solidFill>
                  <a:schemeClr val="accent4">
                    <a:lumMod val="50000"/>
                  </a:schemeClr>
                </a:solidFill>
              </a:rPr>
              <a:t>فها هو </a:t>
            </a:r>
            <a:r>
              <a:rPr lang="ar-SA" sz="2400" dirty="0">
                <a:solidFill>
                  <a:schemeClr val="accent4">
                    <a:lumMod val="50000"/>
                  </a:schemeClr>
                </a:solidFill>
              </a:rPr>
              <a:t>الخليل بن احمد يؤيده ثعلب اللغوي المعروف ، </a:t>
            </a:r>
            <a:r>
              <a:rPr lang="ar-SA" sz="2400" dirty="0" smtClean="0">
                <a:solidFill>
                  <a:schemeClr val="accent4">
                    <a:lumMod val="50000"/>
                  </a:schemeClr>
                </a:solidFill>
              </a:rPr>
              <a:t>وها هو </a:t>
            </a:r>
            <a:r>
              <a:rPr lang="ar-SA" sz="2400" dirty="0">
                <a:solidFill>
                  <a:schemeClr val="accent4">
                    <a:lumMod val="50000"/>
                  </a:schemeClr>
                </a:solidFill>
              </a:rPr>
              <a:t>ناقدنا يمضي عازفا </a:t>
            </a:r>
            <a:r>
              <a:rPr lang="ar-SA" sz="2400">
                <a:solidFill>
                  <a:schemeClr val="accent4">
                    <a:lumMod val="50000"/>
                  </a:schemeClr>
                </a:solidFill>
              </a:rPr>
              <a:t>على </a:t>
            </a:r>
            <a:r>
              <a:rPr lang="ar-SA" sz="2400" smtClean="0">
                <a:solidFill>
                  <a:schemeClr val="accent4">
                    <a:lumMod val="50000"/>
                  </a:schemeClr>
                </a:solidFill>
              </a:rPr>
              <a:t>وتيرة </a:t>
            </a:r>
            <a:r>
              <a:rPr lang="ar-SA" sz="2400" dirty="0">
                <a:solidFill>
                  <a:schemeClr val="accent4">
                    <a:lumMod val="50000"/>
                  </a:schemeClr>
                </a:solidFill>
              </a:rPr>
              <a:t>التركيب </a:t>
            </a:r>
            <a:r>
              <a:rPr lang="ar-SA" sz="2400" dirty="0" smtClean="0">
                <a:solidFill>
                  <a:schemeClr val="accent4">
                    <a:lumMod val="50000"/>
                  </a:schemeClr>
                </a:solidFill>
              </a:rPr>
              <a:t>والوحدة </a:t>
            </a:r>
            <a:r>
              <a:rPr lang="ar-SA" sz="2400" dirty="0">
                <a:solidFill>
                  <a:schemeClr val="accent4">
                    <a:lumMod val="50000"/>
                  </a:schemeClr>
                </a:solidFill>
              </a:rPr>
              <a:t>حيث يتحقق الائتلاف بين المختلفات ، وهو </a:t>
            </a:r>
            <a:r>
              <a:rPr lang="ar-SA" sz="2400" dirty="0" smtClean="0">
                <a:solidFill>
                  <a:schemeClr val="accent4">
                    <a:lumMod val="50000"/>
                  </a:schemeClr>
                </a:solidFill>
              </a:rPr>
              <a:t>يتقصى </a:t>
            </a:r>
            <a:r>
              <a:rPr lang="ar-SA" sz="2400" dirty="0">
                <a:solidFill>
                  <a:schemeClr val="accent4">
                    <a:lumMod val="50000"/>
                  </a:schemeClr>
                </a:solidFill>
              </a:rPr>
              <a:t>فكرته فلا يترك فيها شاردة ولا واردة يتنامى بها </a:t>
            </a:r>
            <a:r>
              <a:rPr lang="ar-SA" sz="2400" dirty="0" smtClean="0">
                <a:solidFill>
                  <a:schemeClr val="accent4">
                    <a:lumMod val="50000"/>
                  </a:schemeClr>
                </a:solidFill>
              </a:rPr>
              <a:t>كالنبتة </a:t>
            </a:r>
            <a:r>
              <a:rPr lang="ar-SA" sz="2400" dirty="0">
                <a:solidFill>
                  <a:schemeClr val="accent4">
                    <a:lumMod val="50000"/>
                  </a:schemeClr>
                </a:solidFill>
              </a:rPr>
              <a:t>الحية التي تتغدى على رحيق تراثي في وحدة عضوية مترابطة . </a:t>
            </a:r>
            <a:br>
              <a:rPr lang="ar-SA" sz="2400" dirty="0">
                <a:solidFill>
                  <a:schemeClr val="accent4">
                    <a:lumMod val="50000"/>
                  </a:schemeClr>
                </a:solidFill>
              </a:rPr>
            </a:br>
            <a:r>
              <a:rPr lang="ar-SA" sz="2400" dirty="0">
                <a:solidFill>
                  <a:schemeClr val="accent4">
                    <a:lumMod val="50000"/>
                  </a:schemeClr>
                </a:solidFill>
              </a:rPr>
              <a:t/>
            </a:r>
            <a:br>
              <a:rPr lang="ar-SA" sz="2400" dirty="0">
                <a:solidFill>
                  <a:schemeClr val="accent4">
                    <a:lumMod val="50000"/>
                  </a:schemeClr>
                </a:solidFill>
              </a:rPr>
            </a:br>
            <a:r>
              <a:rPr lang="ar-SA" sz="2400" dirty="0">
                <a:solidFill>
                  <a:schemeClr val="accent4">
                    <a:lumMod val="50000"/>
                  </a:schemeClr>
                </a:solidFill>
              </a:rPr>
              <a:t>وهو ينتهي من حيث بدا فالمقالة تنهض على اسس برهانية تحليلية </a:t>
            </a:r>
            <a:r>
              <a:rPr lang="ar-SA" sz="2400" dirty="0" smtClean="0">
                <a:solidFill>
                  <a:schemeClr val="accent4">
                    <a:lumMod val="50000"/>
                  </a:schemeClr>
                </a:solidFill>
              </a:rPr>
              <a:t>.</a:t>
            </a:r>
            <a:endParaRPr lang="ar-SA" sz="2400" dirty="0">
              <a:solidFill>
                <a:schemeClr val="accent4">
                  <a:lumMod val="50000"/>
                </a:schemeClr>
              </a:solidFill>
            </a:endParaRPr>
          </a:p>
        </p:txBody>
      </p:sp>
    </p:spTree>
    <p:extLst>
      <p:ext uri="{BB962C8B-B14F-4D97-AF65-F5344CB8AC3E}">
        <p14:creationId xmlns:p14="http://schemas.microsoft.com/office/powerpoint/2010/main" xmlns="" val="263724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788024" y="1196752"/>
            <a:ext cx="3759363"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أفكـار الـكـاتب :</a:t>
            </a:r>
            <a:endPar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مربع نص 2"/>
          <p:cNvSpPr txBox="1"/>
          <p:nvPr/>
        </p:nvSpPr>
        <p:spPr>
          <a:xfrm>
            <a:off x="251520" y="3140968"/>
            <a:ext cx="8424936" cy="1077218"/>
          </a:xfrm>
          <a:prstGeom prst="rect">
            <a:avLst/>
          </a:prstGeom>
          <a:noFill/>
        </p:spPr>
        <p:txBody>
          <a:bodyPr wrap="square" rtlCol="1">
            <a:spAutoFit/>
          </a:bodyPr>
          <a:lstStyle/>
          <a:p>
            <a:r>
              <a:rPr lang="ar-SA" sz="3200" dirty="0" smtClean="0">
                <a:solidFill>
                  <a:schemeClr val="accent4">
                    <a:lumMod val="50000"/>
                  </a:schemeClr>
                </a:solidFill>
              </a:rPr>
              <a:t>وتبدو </a:t>
            </a:r>
            <a:r>
              <a:rPr lang="ar-SA" sz="3200" dirty="0">
                <a:solidFill>
                  <a:schemeClr val="accent4">
                    <a:lumMod val="50000"/>
                  </a:schemeClr>
                </a:solidFill>
              </a:rPr>
              <a:t>أ</a:t>
            </a:r>
            <a:r>
              <a:rPr lang="ar-SA" sz="3200" dirty="0" smtClean="0">
                <a:solidFill>
                  <a:schemeClr val="accent4">
                    <a:lumMod val="50000"/>
                  </a:schemeClr>
                </a:solidFill>
              </a:rPr>
              <a:t>فكار </a:t>
            </a:r>
            <a:r>
              <a:rPr lang="ar-SA" sz="3200" dirty="0">
                <a:solidFill>
                  <a:schemeClr val="accent4">
                    <a:lumMod val="50000"/>
                  </a:schemeClr>
                </a:solidFill>
              </a:rPr>
              <a:t>الكاتب غاية في التنظيم وفي القدرة على التخريج حيث يتناول أعقد المسائل </a:t>
            </a:r>
            <a:r>
              <a:rPr lang="ar-SA" sz="3200" dirty="0" smtClean="0">
                <a:solidFill>
                  <a:schemeClr val="accent4">
                    <a:lumMod val="50000"/>
                  </a:schemeClr>
                </a:solidFill>
              </a:rPr>
              <a:t>بِأسلوب </a:t>
            </a:r>
            <a:r>
              <a:rPr lang="ar-SA" sz="3200" dirty="0">
                <a:solidFill>
                  <a:schemeClr val="accent4">
                    <a:lumMod val="50000"/>
                  </a:schemeClr>
                </a:solidFill>
              </a:rPr>
              <a:t>سهل مفهوم .</a:t>
            </a:r>
          </a:p>
        </p:txBody>
      </p:sp>
    </p:spTree>
    <p:extLst>
      <p:ext uri="{BB962C8B-B14F-4D97-AF65-F5344CB8AC3E}">
        <p14:creationId xmlns:p14="http://schemas.microsoft.com/office/powerpoint/2010/main" xmlns="" val="3806975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430462" y="1052736"/>
            <a:ext cx="3573414" cy="3416320"/>
          </a:xfrm>
          <a:prstGeom prst="rect">
            <a:avLst/>
          </a:prstGeom>
          <a:noFill/>
        </p:spPr>
        <p:txBody>
          <a:bodyPr wrap="none" lIns="91440" tIns="45720" rIns="91440" bIns="45720">
            <a:spAutoFit/>
          </a:bodyPr>
          <a:lstStyle/>
          <a:p>
            <a:pPr algn="ctr"/>
            <a: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عمل الطالبات :</a:t>
            </a:r>
            <a:b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r>
            <a:b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endPar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pPr algn="ctr"/>
            <a:endParaRPr lang="ar-SA"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مستطيل 2"/>
          <p:cNvSpPr/>
          <p:nvPr/>
        </p:nvSpPr>
        <p:spPr>
          <a:xfrm>
            <a:off x="1109982" y="4365104"/>
            <a:ext cx="4079963" cy="1754326"/>
          </a:xfrm>
          <a:prstGeom prst="rect">
            <a:avLst/>
          </a:prstGeom>
          <a:noFill/>
        </p:spPr>
        <p:txBody>
          <a:bodyPr wrap="none" lIns="91440" tIns="45720" rIns="91440" bIns="45720">
            <a:spAutoFit/>
          </a:bodyPr>
          <a:lstStyle/>
          <a:p>
            <a:pPr algn="ctr"/>
            <a:r>
              <a:rPr lang="ar-SA"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إشراف الأستاذة :</a:t>
            </a:r>
          </a:p>
          <a:p>
            <a:pPr algn="ctr"/>
            <a:endParaRPr lang="ar-SA"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مربع نص 4"/>
          <p:cNvSpPr txBox="1"/>
          <p:nvPr/>
        </p:nvSpPr>
        <p:spPr>
          <a:xfrm>
            <a:off x="3923928" y="2204864"/>
            <a:ext cx="3888432" cy="2554545"/>
          </a:xfrm>
          <a:prstGeom prst="rect">
            <a:avLst/>
          </a:prstGeom>
          <a:noFill/>
        </p:spPr>
        <p:txBody>
          <a:bodyPr wrap="square" rtlCol="1">
            <a:spAutoFit/>
          </a:bodyPr>
          <a:lstStyle/>
          <a:p>
            <a:r>
              <a:rPr lang="ar-SA" sz="3200" dirty="0">
                <a:solidFill>
                  <a:schemeClr val="accent6">
                    <a:lumMod val="75000"/>
                  </a:schemeClr>
                </a:solidFill>
              </a:rPr>
              <a:t>زهــراء جواد آل طالب</a:t>
            </a:r>
            <a:br>
              <a:rPr lang="ar-SA" sz="3200" dirty="0">
                <a:solidFill>
                  <a:schemeClr val="accent6">
                    <a:lumMod val="75000"/>
                  </a:schemeClr>
                </a:solidFill>
              </a:rPr>
            </a:br>
            <a:r>
              <a:rPr lang="ar-SA" sz="3200" dirty="0">
                <a:solidFill>
                  <a:schemeClr val="accent6">
                    <a:lumMod val="75000"/>
                  </a:schemeClr>
                </a:solidFill>
              </a:rPr>
              <a:t>وفــاء جعفر </a:t>
            </a:r>
            <a:r>
              <a:rPr lang="ar-SA" sz="3200" dirty="0" err="1">
                <a:solidFill>
                  <a:schemeClr val="accent6">
                    <a:lumMod val="75000"/>
                  </a:schemeClr>
                </a:solidFill>
              </a:rPr>
              <a:t>الجارودي</a:t>
            </a:r>
            <a:r>
              <a:rPr lang="ar-SA" sz="3200" dirty="0">
                <a:solidFill>
                  <a:schemeClr val="accent6">
                    <a:lumMod val="75000"/>
                  </a:schemeClr>
                </a:solidFill>
              </a:rPr>
              <a:t/>
            </a:r>
            <a:br>
              <a:rPr lang="ar-SA" sz="3200" dirty="0">
                <a:solidFill>
                  <a:schemeClr val="accent6">
                    <a:lumMod val="75000"/>
                  </a:schemeClr>
                </a:solidFill>
              </a:rPr>
            </a:br>
            <a:r>
              <a:rPr lang="ar-SA" sz="3200" dirty="0">
                <a:solidFill>
                  <a:schemeClr val="accent6">
                    <a:lumMod val="75000"/>
                  </a:schemeClr>
                </a:solidFill>
              </a:rPr>
              <a:t>فاطمة إبراهيم آل محمود</a:t>
            </a:r>
            <a:br>
              <a:rPr lang="ar-SA" sz="3200" dirty="0">
                <a:solidFill>
                  <a:schemeClr val="accent6">
                    <a:lumMod val="75000"/>
                  </a:schemeClr>
                </a:solidFill>
              </a:rPr>
            </a:br>
            <a:r>
              <a:rPr lang="ar-SA" sz="3200" dirty="0">
                <a:solidFill>
                  <a:schemeClr val="accent6">
                    <a:lumMod val="75000"/>
                  </a:schemeClr>
                </a:solidFill>
              </a:rPr>
              <a:t>عقيـــلة محمد حــســين</a:t>
            </a:r>
          </a:p>
          <a:p>
            <a:endParaRPr lang="ar-SA" sz="3200" dirty="0">
              <a:solidFill>
                <a:schemeClr val="accent6">
                  <a:lumMod val="75000"/>
                </a:schemeClr>
              </a:solidFill>
            </a:endParaRPr>
          </a:p>
        </p:txBody>
      </p:sp>
      <p:sp>
        <p:nvSpPr>
          <p:cNvPr id="6" name="مربع نص 5"/>
          <p:cNvSpPr txBox="1"/>
          <p:nvPr/>
        </p:nvSpPr>
        <p:spPr>
          <a:xfrm>
            <a:off x="1763688" y="5594785"/>
            <a:ext cx="2443298" cy="584775"/>
          </a:xfrm>
          <a:prstGeom prst="rect">
            <a:avLst/>
          </a:prstGeom>
          <a:noFill/>
        </p:spPr>
        <p:txBody>
          <a:bodyPr wrap="none" rtlCol="1">
            <a:spAutoFit/>
          </a:bodyPr>
          <a:lstStyle/>
          <a:p>
            <a:r>
              <a:rPr lang="ar-SA" sz="3200" dirty="0" smtClean="0">
                <a:solidFill>
                  <a:schemeClr val="accent6">
                    <a:lumMod val="75000"/>
                  </a:schemeClr>
                </a:solidFill>
              </a:rPr>
              <a:t>مشاعل العـكــلــي</a:t>
            </a:r>
            <a:endParaRPr lang="ar-SA" sz="3200" dirty="0">
              <a:solidFill>
                <a:schemeClr val="accent6">
                  <a:lumMod val="75000"/>
                </a:schemeClr>
              </a:solidFill>
            </a:endParaRPr>
          </a:p>
        </p:txBody>
      </p:sp>
    </p:spTree>
    <p:extLst>
      <p:ext uri="{BB962C8B-B14F-4D97-AF65-F5344CB8AC3E}">
        <p14:creationId xmlns:p14="http://schemas.microsoft.com/office/powerpoint/2010/main" xmlns="" val="303842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ircle(in)">
                                      <p:cBhvr>
                                        <p:cTn id="18" dur="2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189</TotalTime>
  <Words>509</Words>
  <Application>Microsoft Office PowerPoint</Application>
  <PresentationFormat>On-screen Show (4:3)</PresentationFormat>
  <Paragraphs>25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تدفق</vt:lpstr>
      <vt:lpstr>Slide 1</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zhr</dc:creator>
  <cp:lastModifiedBy>meshael</cp:lastModifiedBy>
  <cp:revision>10</cp:revision>
  <dcterms:created xsi:type="dcterms:W3CDTF">2012-03-02T10:19:50Z</dcterms:created>
  <dcterms:modified xsi:type="dcterms:W3CDTF">2012-03-17T20:33:40Z</dcterms:modified>
</cp:coreProperties>
</file>