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28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9231E6D-9A6A-48B2-95A7-65DAD17C420A}" type="datetimeFigureOut">
              <a:rPr lang="ar-SA" smtClean="0"/>
              <a:pPr/>
              <a:t>29/05/1433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E9F0A1A4-23B7-4884-A999-69E72A6E9D6D}"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9231E6D-9A6A-48B2-95A7-65DAD17C420A}" type="datetimeFigureOut">
              <a:rPr lang="ar-SA" smtClean="0"/>
              <a:pPr/>
              <a:t>29/05/1433</a:t>
            </a:fld>
            <a:endParaRPr lang="ar-SA"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9F0A1A4-23B7-4884-A999-69E72A6E9D6D}"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msV63495.png"/>
          <p:cNvPicPr>
            <a:picLocks noChangeAspect="1"/>
          </p:cNvPicPr>
          <p:nvPr/>
        </p:nvPicPr>
        <p:blipFill>
          <a:blip r:embed="rId2" cstate="print"/>
          <a:stretch>
            <a:fillRect/>
          </a:stretch>
        </p:blipFill>
        <p:spPr>
          <a:xfrm>
            <a:off x="214282" y="285728"/>
            <a:ext cx="8643998" cy="6215106"/>
          </a:xfrm>
          <a:prstGeom prst="rect">
            <a:avLst/>
          </a:prstGeom>
        </p:spPr>
      </p:pic>
      <p:sp>
        <p:nvSpPr>
          <p:cNvPr id="2" name="عنوان 1"/>
          <p:cNvSpPr>
            <a:spLocks noGrp="1"/>
          </p:cNvSpPr>
          <p:nvPr>
            <p:ph type="ctrTitle"/>
          </p:nvPr>
        </p:nvSpPr>
        <p:spPr>
          <a:xfrm>
            <a:off x="2428860" y="642918"/>
            <a:ext cx="6215106" cy="2428892"/>
          </a:xfrm>
        </p:spPr>
        <p:txBody>
          <a:bodyPr>
            <a:noAutofit/>
          </a:bodyPr>
          <a:lstStyle/>
          <a:p>
            <a:r>
              <a:rPr lang="ar-KW" sz="6000" b="1" dirty="0" smtClean="0">
                <a:solidFill>
                  <a:srgbClr val="C00000"/>
                </a:solidFill>
              </a:rPr>
              <a:t>التــفـاؤل</a:t>
            </a:r>
            <a:br>
              <a:rPr lang="ar-KW" sz="6000" b="1" dirty="0" smtClean="0">
                <a:solidFill>
                  <a:srgbClr val="C00000"/>
                </a:solidFill>
              </a:rPr>
            </a:br>
            <a:r>
              <a:rPr lang="ar-KW" sz="6000" b="1" dirty="0" smtClean="0">
                <a:solidFill>
                  <a:srgbClr val="C00000"/>
                </a:solidFill>
              </a:rPr>
              <a:t>في شعر إيليا أبى ماضي </a:t>
            </a:r>
            <a:endParaRPr lang="ar-SA" sz="6000" b="1"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250sgop.png"/>
          <p:cNvPicPr>
            <a:picLocks noChangeAspect="1"/>
          </p:cNvPicPr>
          <p:nvPr/>
        </p:nvPicPr>
        <p:blipFill>
          <a:blip r:embed="rId2" cstate="print"/>
          <a:stretch>
            <a:fillRect/>
          </a:stretch>
        </p:blipFill>
        <p:spPr>
          <a:xfrm>
            <a:off x="214282" y="214291"/>
            <a:ext cx="1643074" cy="6357981"/>
          </a:xfrm>
          <a:prstGeom prst="rect">
            <a:avLst/>
          </a:prstGeom>
        </p:spPr>
      </p:pic>
      <p:sp>
        <p:nvSpPr>
          <p:cNvPr id="2" name="عنوان 1"/>
          <p:cNvSpPr>
            <a:spLocks noGrp="1"/>
          </p:cNvSpPr>
          <p:nvPr>
            <p:ph type="title"/>
          </p:nvPr>
        </p:nvSpPr>
        <p:spPr>
          <a:xfrm>
            <a:off x="457200" y="0"/>
            <a:ext cx="8229600" cy="1285860"/>
          </a:xfrm>
        </p:spPr>
        <p:txBody>
          <a:bodyPr/>
          <a:lstStyle/>
          <a:p>
            <a:pPr algn="r"/>
            <a:r>
              <a:rPr lang="ar-KW" b="1" dirty="0" smtClean="0">
                <a:solidFill>
                  <a:srgbClr val="C00000"/>
                </a:solidFill>
              </a:rPr>
              <a:t>التفاؤل على مر العصور:</a:t>
            </a:r>
            <a:endParaRPr lang="ar-SA" b="1" dirty="0">
              <a:solidFill>
                <a:srgbClr val="C00000"/>
              </a:solidFill>
            </a:endParaRPr>
          </a:p>
        </p:txBody>
      </p:sp>
      <p:sp>
        <p:nvSpPr>
          <p:cNvPr id="3" name="عنصر نائب للمحتوى 2"/>
          <p:cNvSpPr>
            <a:spLocks noGrp="1"/>
          </p:cNvSpPr>
          <p:nvPr>
            <p:ph idx="1"/>
          </p:nvPr>
        </p:nvSpPr>
        <p:spPr>
          <a:xfrm>
            <a:off x="1857356" y="1214422"/>
            <a:ext cx="6800840" cy="5214974"/>
          </a:xfrm>
        </p:spPr>
        <p:txBody>
          <a:bodyPr>
            <a:normAutofit lnSpcReduction="10000"/>
          </a:bodyPr>
          <a:lstStyle/>
          <a:p>
            <a:r>
              <a:rPr lang="ar-KW" b="1" u="sng" dirty="0" smtClean="0"/>
              <a:t>العصر الجاهلي : </a:t>
            </a:r>
            <a:r>
              <a:rPr lang="ar-KW" dirty="0" smtClean="0"/>
              <a:t>منذ وجد الشعر العربي وجد فيه الفريقان، </a:t>
            </a:r>
            <a:r>
              <a:rPr lang="ar-SA" dirty="0" smtClean="0"/>
              <a:t>فريق متشائم </a:t>
            </a:r>
            <a:r>
              <a:rPr lang="ar-SA" dirty="0" err="1" smtClean="0"/>
              <a:t>و</a:t>
            </a:r>
            <a:r>
              <a:rPr lang="ar-KW" dirty="0" smtClean="0"/>
              <a:t>فريق </a:t>
            </a:r>
            <a:r>
              <a:rPr lang="ar-KW" dirty="0" smtClean="0"/>
              <a:t>يصور الحياة على </a:t>
            </a:r>
            <a:r>
              <a:rPr lang="ar-SA" dirty="0" smtClean="0"/>
              <a:t>أ</a:t>
            </a:r>
            <a:r>
              <a:rPr lang="ar-KW" dirty="0" err="1" smtClean="0"/>
              <a:t>نها</a:t>
            </a:r>
            <a:r>
              <a:rPr lang="ar-KW" dirty="0" smtClean="0"/>
              <a:t> </a:t>
            </a:r>
            <a:r>
              <a:rPr lang="ar-KW" dirty="0" smtClean="0"/>
              <a:t>متع </a:t>
            </a:r>
            <a:r>
              <a:rPr lang="ar-KW" dirty="0" err="1" smtClean="0"/>
              <a:t>ولذائذ</a:t>
            </a:r>
            <a:r>
              <a:rPr lang="ar-KW" dirty="0" smtClean="0"/>
              <a:t> </a:t>
            </a:r>
            <a:r>
              <a:rPr lang="ar-KW" dirty="0" smtClean="0"/>
              <a:t>. </a:t>
            </a:r>
            <a:r>
              <a:rPr lang="ar-KW" dirty="0" smtClean="0"/>
              <a:t>ولعل طرفه خير من يعبر عن الفريق الثاني في الجاهلية،فهو يعلن في معلقته أن متعته في حياته ثلاث:الخمر والمرأة والشجاعة.</a:t>
            </a:r>
          </a:p>
          <a:p>
            <a:r>
              <a:rPr lang="ar-KW" b="1" u="sng" dirty="0" smtClean="0"/>
              <a:t>العصر الإسلامي : </a:t>
            </a:r>
            <a:r>
              <a:rPr lang="ar-KW" dirty="0" smtClean="0"/>
              <a:t>لما </a:t>
            </a:r>
            <a:r>
              <a:rPr lang="ar-KW" dirty="0" smtClean="0"/>
              <a:t>دخل العرب في الإسلام حرم عليهم الخمر </a:t>
            </a:r>
            <a:r>
              <a:rPr lang="ar-SA" dirty="0" smtClean="0"/>
              <a:t>,</a:t>
            </a:r>
            <a:r>
              <a:rPr lang="ar-KW" dirty="0" smtClean="0"/>
              <a:t> </a:t>
            </a:r>
            <a:r>
              <a:rPr lang="ar-KW" dirty="0" smtClean="0"/>
              <a:t>وقد فتح أمامهم أبواب الحياة الآخرة التى كانت مغلقة في الجاهلية فانصرفوا عن متاع الدنيا، وطلبوا ماعند الله من ثواب ونعيم.</a:t>
            </a:r>
          </a:p>
          <a:p>
            <a:pPr>
              <a:buNone/>
            </a:pPr>
            <a:endParaRPr lang="ar-KW" dirty="0"/>
          </a:p>
          <a:p>
            <a:pPr>
              <a:buNone/>
            </a:pPr>
            <a:endParaRPr lang="ar-KW" dirty="0" smtClean="0"/>
          </a:p>
          <a:p>
            <a:pPr>
              <a:buNone/>
            </a:pPr>
            <a:endParaRPr lang="ar-KW" dirty="0"/>
          </a:p>
          <a:p>
            <a:pPr>
              <a:buNone/>
            </a:pP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_1_~1.JPG"/>
          <p:cNvPicPr>
            <a:picLocks noChangeAspect="1"/>
          </p:cNvPicPr>
          <p:nvPr/>
        </p:nvPicPr>
        <p:blipFill>
          <a:blip r:embed="rId2" cstate="print">
            <a:lum/>
          </a:blip>
          <a:stretch>
            <a:fillRect/>
          </a:stretch>
        </p:blipFill>
        <p:spPr>
          <a:xfrm>
            <a:off x="285720" y="285728"/>
            <a:ext cx="1428760" cy="6357958"/>
          </a:xfrm>
          <a:prstGeom prst="rect">
            <a:avLst/>
          </a:prstGeom>
        </p:spPr>
      </p:pic>
      <p:sp>
        <p:nvSpPr>
          <p:cNvPr id="3" name="عنصر نائب للمحتوى 2"/>
          <p:cNvSpPr>
            <a:spLocks noGrp="1"/>
          </p:cNvSpPr>
          <p:nvPr>
            <p:ph idx="1"/>
          </p:nvPr>
        </p:nvSpPr>
        <p:spPr>
          <a:xfrm>
            <a:off x="1928794" y="285728"/>
            <a:ext cx="6758006" cy="6357982"/>
          </a:xfrm>
        </p:spPr>
        <p:txBody>
          <a:bodyPr>
            <a:normAutofit/>
          </a:bodyPr>
          <a:lstStyle/>
          <a:p>
            <a:pPr>
              <a:buNone/>
            </a:pPr>
            <a:r>
              <a:rPr lang="ar-KW" dirty="0" smtClean="0"/>
              <a:t>  وفي أواخر العصر الإسلامي لعهد الأمويين وجدنا شعراء في العراق يحيون الليل بالشراب والطرب.</a:t>
            </a:r>
          </a:p>
          <a:p>
            <a:r>
              <a:rPr lang="ar-KW" dirty="0" smtClean="0"/>
              <a:t>أما </a:t>
            </a:r>
            <a:r>
              <a:rPr lang="ar-KW" b="1" u="sng" dirty="0" smtClean="0"/>
              <a:t>العصر </a:t>
            </a:r>
            <a:r>
              <a:rPr lang="ar-KW" b="1" u="sng" dirty="0" smtClean="0"/>
              <a:t>العباسي</a:t>
            </a:r>
            <a:r>
              <a:rPr lang="ar-SA" b="1" u="sng" dirty="0" smtClean="0"/>
              <a:t> </a:t>
            </a:r>
            <a:endParaRPr lang="ar-KW" dirty="0" smtClean="0"/>
          </a:p>
          <a:p>
            <a:r>
              <a:rPr lang="ar-KW" dirty="0" smtClean="0"/>
              <a:t>عرف </a:t>
            </a:r>
            <a:r>
              <a:rPr lang="ar-KW" dirty="0" smtClean="0"/>
              <a:t>العرب ضروباً مختلفة من التفكير في الحياة، </a:t>
            </a:r>
            <a:r>
              <a:rPr lang="ar-SA" dirty="0" smtClean="0"/>
              <a:t>وزاد استغراق </a:t>
            </a:r>
            <a:r>
              <a:rPr lang="ar-KW" dirty="0" smtClean="0"/>
              <a:t>البعض في </a:t>
            </a:r>
            <a:r>
              <a:rPr lang="ar-KW" dirty="0" smtClean="0"/>
              <a:t>الخمر .</a:t>
            </a:r>
            <a:r>
              <a:rPr lang="ar-KW" u="sng" dirty="0" smtClean="0"/>
              <a:t>وأبو نواس </a:t>
            </a:r>
            <a:r>
              <a:rPr lang="ar-KW" dirty="0" smtClean="0"/>
              <a:t>خير من يصور هؤلاء المتمدرين وقد اجتمعت له كل المؤثرات التى تدفع الى الإفراط في المجون</a:t>
            </a:r>
          </a:p>
          <a:p>
            <a:r>
              <a:rPr lang="ar-KW" u="sng" dirty="0" smtClean="0"/>
              <a:t>وعمر الخيام </a:t>
            </a:r>
            <a:r>
              <a:rPr lang="ar-KW" dirty="0" smtClean="0"/>
              <a:t>هو الشاعر الفارسي الذي تناول قيثارة الخمر </a:t>
            </a:r>
            <a:r>
              <a:rPr lang="ar-KW" dirty="0" err="1" smtClean="0"/>
              <a:t>و</a:t>
            </a:r>
            <a:r>
              <a:rPr lang="ar-SA" dirty="0" err="1" smtClean="0"/>
              <a:t>شدى</a:t>
            </a:r>
            <a:r>
              <a:rPr lang="ar-KW" dirty="0" smtClean="0"/>
              <a:t> </a:t>
            </a:r>
            <a:r>
              <a:rPr lang="ar-KW" dirty="0" smtClean="0"/>
              <a:t>عليها من جديد أنغاما لا تقل جمالا عن أنغام أبى نواس</a:t>
            </a:r>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206px-Elia_Au_Madi.jpg"/>
          <p:cNvPicPr>
            <a:picLocks noChangeAspect="1"/>
          </p:cNvPicPr>
          <p:nvPr/>
        </p:nvPicPr>
        <p:blipFill>
          <a:blip r:embed="rId2" cstate="print"/>
          <a:stretch>
            <a:fillRect/>
          </a:stretch>
        </p:blipFill>
        <p:spPr>
          <a:xfrm>
            <a:off x="0" y="142852"/>
            <a:ext cx="1214413" cy="1357322"/>
          </a:xfrm>
          <a:prstGeom prst="rect">
            <a:avLst/>
          </a:prstGeom>
        </p:spPr>
      </p:pic>
      <p:sp>
        <p:nvSpPr>
          <p:cNvPr id="2" name="عنوان 1"/>
          <p:cNvSpPr>
            <a:spLocks noGrp="1"/>
          </p:cNvSpPr>
          <p:nvPr>
            <p:ph type="title"/>
          </p:nvPr>
        </p:nvSpPr>
        <p:spPr>
          <a:xfrm>
            <a:off x="457200" y="142852"/>
            <a:ext cx="8229600" cy="1000132"/>
          </a:xfrm>
        </p:spPr>
        <p:txBody>
          <a:bodyPr>
            <a:normAutofit/>
          </a:bodyPr>
          <a:lstStyle/>
          <a:p>
            <a:pPr algn="r"/>
            <a:r>
              <a:rPr lang="ar-KW" sz="4000" b="1" dirty="0" smtClean="0"/>
              <a:t>  </a:t>
            </a:r>
            <a:r>
              <a:rPr lang="ar-KW" sz="3600" b="1" dirty="0" smtClean="0">
                <a:solidFill>
                  <a:srgbClr val="C00000"/>
                </a:solidFill>
              </a:rPr>
              <a:t>نبذة عن إيليا أبى ماضي:                  </a:t>
            </a:r>
            <a:endParaRPr lang="ar-SA" sz="4000" b="1" dirty="0">
              <a:solidFill>
                <a:srgbClr val="C00000"/>
              </a:solidFill>
            </a:endParaRPr>
          </a:p>
        </p:txBody>
      </p:sp>
      <p:sp>
        <p:nvSpPr>
          <p:cNvPr id="3" name="عنصر نائب للمحتوى 2"/>
          <p:cNvSpPr>
            <a:spLocks noGrp="1"/>
          </p:cNvSpPr>
          <p:nvPr>
            <p:ph idx="1"/>
          </p:nvPr>
        </p:nvSpPr>
        <p:spPr>
          <a:xfrm>
            <a:off x="500034" y="928670"/>
            <a:ext cx="8358246" cy="5715040"/>
          </a:xfrm>
        </p:spPr>
        <p:txBody>
          <a:bodyPr>
            <a:normAutofit/>
          </a:bodyPr>
          <a:lstStyle/>
          <a:p>
            <a:pPr>
              <a:buNone/>
            </a:pPr>
            <a:r>
              <a:rPr lang="ar-KW" dirty="0" smtClean="0"/>
              <a:t>ولعل المهاجر الأمريكي لم يعرف في هذا القرن شاعراً كان أكثر تفاؤلا ودعوة إلى الإقبال على الحياة من إيليا أبى ماضي وهو لبناني الأصل ، ولد في المحيدثه سنه 1889 ولم يكد يتم تعليمه الابتدائى حتى رحل الى مصر وظل بها إحدى عشرة سنة يشتغل فى التجارة ، وتفتحت أثناء ذالك موهبته الأدبية ، فنظم الشعر وطبع أول ديوان له بأسم (</a:t>
            </a:r>
            <a:r>
              <a:rPr lang="ar-KW" dirty="0" smtClean="0">
                <a:solidFill>
                  <a:srgbClr val="7030A0"/>
                </a:solidFill>
              </a:rPr>
              <a:t>تذكار الماضى</a:t>
            </a:r>
            <a:r>
              <a:rPr lang="ar-KW" dirty="0" smtClean="0"/>
              <a:t>) ولم يلبث أن هاجر الى الولايات المتحدة ثم تركها الى نيويورك وفيها ألقى عصا ترحاله حيث التقى بجبران خليل ورفاقه وتأثر أبو ماضى بهذه النزعه الرومانسية عند جبران ورفاقه ولكنه لم يجر فيها الي نهايه الشوط ، </a:t>
            </a:r>
            <a:r>
              <a:rPr lang="ar-KW" dirty="0" smtClean="0"/>
              <a:t>وقراء رباعيات </a:t>
            </a:r>
            <a:r>
              <a:rPr lang="ar-KW" dirty="0" smtClean="0"/>
              <a:t>عمر الخيام وأثرت فيه </a:t>
            </a:r>
            <a:r>
              <a:rPr lang="ar-KW" dirty="0" smtClean="0"/>
              <a:t>تأثيراً </a:t>
            </a:r>
            <a:r>
              <a:rPr lang="ar-KW" dirty="0" smtClean="0"/>
              <a:t>عميقاً</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42910" y="1428736"/>
            <a:ext cx="8043890" cy="4697427"/>
          </a:xfrm>
        </p:spPr>
        <p:txBody>
          <a:bodyPr/>
          <a:lstStyle/>
          <a:p>
            <a:pPr>
              <a:buNone/>
            </a:pPr>
            <a:r>
              <a:rPr lang="ar-SA" dirty="0" smtClean="0"/>
              <a:t>   </a:t>
            </a:r>
            <a:r>
              <a:rPr lang="ar-KW" dirty="0" smtClean="0"/>
              <a:t>ومعنى </a:t>
            </a:r>
            <a:r>
              <a:rPr lang="ar-KW" dirty="0" smtClean="0"/>
              <a:t>ذلك أن تفاؤل أبى ماضي تجرى فيه فلسفة الخيام في رباعياته ، كما تجرى فيه نزعة جبران الرومانسية ورفاقه </a:t>
            </a:r>
            <a:r>
              <a:rPr lang="ar-SA" dirty="0" smtClean="0"/>
              <a:t>,</a:t>
            </a:r>
            <a:r>
              <a:rPr lang="ar-KW" dirty="0" smtClean="0"/>
              <a:t> </a:t>
            </a:r>
            <a:r>
              <a:rPr lang="ar-KW" dirty="0" smtClean="0"/>
              <a:t>وأتاح هذا </a:t>
            </a:r>
            <a:r>
              <a:rPr lang="ar-KW" dirty="0" smtClean="0"/>
              <a:t> </a:t>
            </a:r>
            <a:r>
              <a:rPr lang="ar-KW" dirty="0" smtClean="0"/>
              <a:t>لتفاؤله ثراء فى المعانى والمشاعر والأحاسيس ، فهو </a:t>
            </a:r>
            <a:r>
              <a:rPr lang="ar-KW" dirty="0" err="1" smtClean="0"/>
              <a:t>لايتفاءل</a:t>
            </a:r>
            <a:r>
              <a:rPr lang="ar-KW" dirty="0" smtClean="0"/>
              <a:t> </a:t>
            </a:r>
            <a:r>
              <a:rPr lang="ar-KW" dirty="0" smtClean="0"/>
              <a:t>تفاؤل </a:t>
            </a:r>
            <a:r>
              <a:rPr lang="ar-KW" dirty="0" smtClean="0"/>
              <a:t>من يأخذون الحياة من ظاهرها المضىء.</a:t>
            </a:r>
            <a:endParaRPr lang="ar-SA" dirty="0"/>
          </a:p>
        </p:txBody>
      </p:sp>
      <p:pic>
        <p:nvPicPr>
          <p:cNvPr id="4" name="صورة 3" descr="imagesCA6KFSL8.jpg"/>
          <p:cNvPicPr>
            <a:picLocks noChangeAspect="1"/>
          </p:cNvPicPr>
          <p:nvPr/>
        </p:nvPicPr>
        <p:blipFill>
          <a:blip r:embed="rId2" cstate="print"/>
          <a:stretch>
            <a:fillRect/>
          </a:stretch>
        </p:blipFill>
        <p:spPr>
          <a:xfrm>
            <a:off x="642910" y="4071942"/>
            <a:ext cx="2124075" cy="21526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5426283907_fdb64ff5d2_z.jpg"/>
          <p:cNvPicPr>
            <a:picLocks noChangeAspect="1"/>
          </p:cNvPicPr>
          <p:nvPr/>
        </p:nvPicPr>
        <p:blipFill>
          <a:blip r:embed="rId2" cstate="print"/>
          <a:stretch>
            <a:fillRect/>
          </a:stretch>
        </p:blipFill>
        <p:spPr>
          <a:xfrm>
            <a:off x="6429388" y="214290"/>
            <a:ext cx="2428892" cy="1571636"/>
          </a:xfrm>
          <a:prstGeom prst="rect">
            <a:avLst/>
          </a:prstGeom>
        </p:spPr>
      </p:pic>
      <p:pic>
        <p:nvPicPr>
          <p:cNvPr id="4" name="صورة 3" descr="5426283907_fdb64ff5d2_z.jpg"/>
          <p:cNvPicPr>
            <a:picLocks noChangeAspect="1"/>
          </p:cNvPicPr>
          <p:nvPr/>
        </p:nvPicPr>
        <p:blipFill>
          <a:blip r:embed="rId3" cstate="print"/>
          <a:stretch>
            <a:fillRect/>
          </a:stretch>
        </p:blipFill>
        <p:spPr>
          <a:xfrm>
            <a:off x="0" y="5000636"/>
            <a:ext cx="2438400" cy="1626870"/>
          </a:xfrm>
          <a:prstGeom prst="rect">
            <a:avLst/>
          </a:prstGeom>
        </p:spPr>
      </p:pic>
      <p:sp>
        <p:nvSpPr>
          <p:cNvPr id="3" name="عنصر نائب للمحتوى 2"/>
          <p:cNvSpPr>
            <a:spLocks noGrp="1"/>
          </p:cNvSpPr>
          <p:nvPr>
            <p:ph idx="1"/>
          </p:nvPr>
        </p:nvSpPr>
        <p:spPr>
          <a:xfrm>
            <a:off x="457200" y="571480"/>
            <a:ext cx="8229600" cy="5554683"/>
          </a:xfrm>
        </p:spPr>
        <p:txBody>
          <a:bodyPr>
            <a:normAutofit lnSpcReduction="10000"/>
          </a:bodyPr>
          <a:lstStyle/>
          <a:p>
            <a:pPr algn="ctr">
              <a:buNone/>
            </a:pPr>
            <a:r>
              <a:rPr lang="ar-KW" dirty="0" smtClean="0"/>
              <a:t>              نستطيع أن نطلع على تفاؤله إطلاعا واضحاً حين          نستعرض دواوينه الثلاثة.</a:t>
            </a:r>
          </a:p>
          <a:p>
            <a:pPr>
              <a:buNone/>
            </a:pPr>
            <a:endParaRPr lang="ar-KW" dirty="0" smtClean="0"/>
          </a:p>
          <a:p>
            <a:pPr>
              <a:buNone/>
            </a:pPr>
            <a:r>
              <a:rPr lang="ar-KW" dirty="0" smtClean="0"/>
              <a:t>أما ديوانه الأول فقصيدة (</a:t>
            </a:r>
            <a:r>
              <a:rPr lang="ar-KW" b="1" dirty="0" smtClean="0">
                <a:solidFill>
                  <a:srgbClr val="7030A0"/>
                </a:solidFill>
              </a:rPr>
              <a:t>فلسفة الحياة</a:t>
            </a:r>
            <a:r>
              <a:rPr lang="ar-KW" b="1" dirty="0" smtClean="0"/>
              <a:t>) </a:t>
            </a:r>
            <a:r>
              <a:rPr lang="ar-KW" dirty="0" smtClean="0"/>
              <a:t>وفيها يقول :</a:t>
            </a:r>
          </a:p>
          <a:p>
            <a:pPr algn="ctr">
              <a:buNone/>
            </a:pPr>
            <a:endParaRPr lang="ar-KW" sz="3000" dirty="0" smtClean="0"/>
          </a:p>
          <a:p>
            <a:pPr algn="ctr">
              <a:buNone/>
            </a:pPr>
            <a:r>
              <a:rPr lang="ar-SA" sz="3000" dirty="0" smtClean="0"/>
              <a:t>   </a:t>
            </a:r>
            <a:r>
              <a:rPr lang="ar-SA" sz="3000" b="1" dirty="0" err="1" smtClean="0"/>
              <a:t>أيـهذا</a:t>
            </a:r>
            <a:r>
              <a:rPr lang="ar-SA" sz="3000" b="1" dirty="0" smtClean="0"/>
              <a:t> الشاكــي ومـا </a:t>
            </a:r>
            <a:r>
              <a:rPr lang="ar-SA" sz="3000" b="1" dirty="0" smtClean="0"/>
              <a:t>بك داء         كيف تغدو إذا غدوت عليلا   </a:t>
            </a:r>
          </a:p>
          <a:p>
            <a:pPr algn="ctr">
              <a:buNone/>
            </a:pPr>
            <a:r>
              <a:rPr lang="ar-SA" sz="3000" b="1" dirty="0" smtClean="0"/>
              <a:t>إن شر الجناة في الأرض </a:t>
            </a:r>
            <a:r>
              <a:rPr lang="ar-SA" sz="3000" b="1" dirty="0" smtClean="0"/>
              <a:t>نفس          </a:t>
            </a:r>
            <a:r>
              <a:rPr lang="ar-SA" sz="3000" b="1" dirty="0" smtClean="0"/>
              <a:t>تتوقى قبل الرحيل رحيلا </a:t>
            </a:r>
            <a:endParaRPr lang="ar-SA" sz="3000" b="1" dirty="0" smtClean="0"/>
          </a:p>
          <a:p>
            <a:pPr algn="ctr">
              <a:buNone/>
            </a:pPr>
            <a:r>
              <a:rPr lang="ar-SA" sz="3000" b="1" dirty="0" smtClean="0"/>
              <a:t>وترى </a:t>
            </a:r>
            <a:r>
              <a:rPr lang="ar-SA" sz="3000" b="1" dirty="0" smtClean="0"/>
              <a:t>الشوك في الورد وتعمى      أن ترى فوقها الندى إكليلا</a:t>
            </a:r>
            <a:r>
              <a:rPr lang="en-US" sz="3000" b="1" dirty="0" smtClean="0"/>
              <a:t/>
            </a:r>
            <a:br>
              <a:rPr lang="en-US" sz="3000" b="1" dirty="0" smtClean="0"/>
            </a:br>
            <a:r>
              <a:rPr lang="ar-SA" sz="3000" b="1" dirty="0" smtClean="0"/>
              <a:t>والـــــدي نفسه بغير جمال        </a:t>
            </a:r>
            <a:r>
              <a:rPr lang="ar-SA" sz="3000" b="1" dirty="0" smtClean="0"/>
              <a:t>لا يرى في الوجود شيئا جميلا</a:t>
            </a:r>
            <a:r>
              <a:rPr lang="en-US" sz="3000" b="1" dirty="0" smtClean="0"/>
              <a:t/>
            </a:r>
            <a:br>
              <a:rPr lang="en-US" sz="3000" b="1" dirty="0" smtClean="0"/>
            </a:br>
            <a:r>
              <a:rPr lang="ar-SA" sz="3000" b="1" dirty="0" smtClean="0"/>
              <a:t>فتمتع بالصبح ما دمت </a:t>
            </a:r>
            <a:r>
              <a:rPr lang="ar-SA" sz="3000" b="1" dirty="0" smtClean="0"/>
              <a:t>فيه         </a:t>
            </a:r>
            <a:r>
              <a:rPr lang="ar-SA" sz="3000" b="1" dirty="0" smtClean="0"/>
              <a:t>لا تخف أن يزول حتى يزولا</a:t>
            </a:r>
            <a:r>
              <a:rPr lang="en-US" sz="3000" dirty="0" smtClean="0"/>
              <a:t/>
            </a:r>
            <a:br>
              <a:rPr lang="en-US" sz="3000" dirty="0" smtClean="0"/>
            </a:br>
            <a:endParaRPr lang="ar-SA"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13810634.jpg"/>
          <p:cNvPicPr>
            <a:picLocks noChangeAspect="1"/>
          </p:cNvPicPr>
          <p:nvPr/>
        </p:nvPicPr>
        <p:blipFill>
          <a:blip r:embed="rId2" cstate="print"/>
          <a:stretch>
            <a:fillRect/>
          </a:stretch>
        </p:blipFill>
        <p:spPr>
          <a:xfrm>
            <a:off x="214282" y="214290"/>
            <a:ext cx="2428892" cy="6414710"/>
          </a:xfrm>
          <a:prstGeom prst="rect">
            <a:avLst/>
          </a:prstGeom>
        </p:spPr>
      </p:pic>
      <p:sp>
        <p:nvSpPr>
          <p:cNvPr id="3" name="عنصر نائب للمحتوى 2"/>
          <p:cNvSpPr>
            <a:spLocks noGrp="1"/>
          </p:cNvSpPr>
          <p:nvPr>
            <p:ph idx="1"/>
          </p:nvPr>
        </p:nvSpPr>
        <p:spPr>
          <a:xfrm>
            <a:off x="2571736" y="357166"/>
            <a:ext cx="6429420" cy="6143668"/>
          </a:xfrm>
        </p:spPr>
        <p:txBody>
          <a:bodyPr>
            <a:normAutofit fontScale="92500" lnSpcReduction="10000"/>
          </a:bodyPr>
          <a:lstStyle/>
          <a:p>
            <a:pPr>
              <a:buNone/>
            </a:pPr>
            <a:r>
              <a:rPr lang="ar-KW" dirty="0" smtClean="0"/>
              <a:t>وقد قلنا آنفاً إن رومانسية جبران ورفاقه أثرت في تفاؤله، فأن  هذا التفاؤل اصطدم بتشاؤمهم في آلام البشر مع التأمل في الطبيعة والكون ، واتخذ ذالك </a:t>
            </a:r>
            <a:r>
              <a:rPr lang="ar-KW" dirty="0" smtClean="0"/>
              <a:t> </a:t>
            </a:r>
            <a:r>
              <a:rPr lang="ar-KW" dirty="0" smtClean="0"/>
              <a:t>في بعض قصائده شكل صراع نفسى بين الإحساس بهموم الحياة والإحساس بمتعها،</a:t>
            </a:r>
          </a:p>
          <a:p>
            <a:pPr algn="ctr">
              <a:buNone/>
            </a:pPr>
            <a:r>
              <a:rPr lang="ar-SA" dirty="0" smtClean="0"/>
              <a:t>يقول في قصيدته (</a:t>
            </a:r>
            <a:r>
              <a:rPr lang="ar-SA" dirty="0" smtClean="0">
                <a:solidFill>
                  <a:srgbClr val="C00000"/>
                </a:solidFill>
              </a:rPr>
              <a:t>المساء</a:t>
            </a:r>
            <a:r>
              <a:rPr lang="ar-SA" dirty="0" smtClean="0"/>
              <a:t>)</a:t>
            </a:r>
            <a:r>
              <a:rPr lang="en-US" dirty="0" smtClean="0"/>
              <a:t>:</a:t>
            </a:r>
            <a:endParaRPr lang="ar-SA" dirty="0" smtClean="0"/>
          </a:p>
          <a:p>
            <a:pPr algn="ctr">
              <a:buNone/>
            </a:pPr>
            <a:endParaRPr lang="en-US" b="1" dirty="0" smtClean="0"/>
          </a:p>
          <a:p>
            <a:pPr>
              <a:buNone/>
            </a:pPr>
            <a:r>
              <a:rPr lang="ar-SA" b="1" dirty="0" smtClean="0"/>
              <a:t>فأصغي إلى صوت </a:t>
            </a:r>
            <a:r>
              <a:rPr lang="ar-SA" b="1" dirty="0" err="1" smtClean="0"/>
              <a:t>الجدا</a:t>
            </a:r>
            <a:r>
              <a:rPr lang="ar-SA" b="1" dirty="0" smtClean="0"/>
              <a:t>     ول جاريات في السفوح </a:t>
            </a:r>
          </a:p>
          <a:p>
            <a:pPr algn="ctr">
              <a:buNone/>
            </a:pPr>
            <a:r>
              <a:rPr lang="ar-SA" b="1" dirty="0" smtClean="0"/>
              <a:t>واستنشقي الأزهار في </a:t>
            </a:r>
            <a:r>
              <a:rPr lang="ar-SA" b="1" dirty="0" err="1" smtClean="0"/>
              <a:t>الـ</a:t>
            </a:r>
            <a:r>
              <a:rPr lang="ar-SA" b="1" dirty="0" smtClean="0"/>
              <a:t>      جنات ما دامت تفوح من قبل أن يأتي زمان       كالضباب أو الدخان</a:t>
            </a:r>
            <a:r>
              <a:rPr lang="en-US" b="1" dirty="0" smtClean="0"/>
              <a:t/>
            </a:r>
            <a:br>
              <a:rPr lang="en-US" b="1" dirty="0" smtClean="0"/>
            </a:br>
            <a:r>
              <a:rPr lang="ar-SA" b="1" dirty="0" smtClean="0"/>
              <a:t>لا تبصرين به الغدير</a:t>
            </a:r>
          </a:p>
          <a:p>
            <a:pPr algn="ctr">
              <a:buNone/>
            </a:pPr>
            <a:r>
              <a:rPr lang="ar-SA" b="1" dirty="0" smtClean="0"/>
              <a:t> ولا يلذ </a:t>
            </a:r>
            <a:r>
              <a:rPr lang="ar-SA" b="1" dirty="0" err="1" smtClean="0"/>
              <a:t>لك</a:t>
            </a:r>
            <a:r>
              <a:rPr lang="ar-SA" b="1" dirty="0" smtClean="0"/>
              <a:t> </a:t>
            </a:r>
            <a:r>
              <a:rPr lang="ar-SA" b="1" dirty="0" smtClean="0"/>
              <a:t>الخريـر</a:t>
            </a:r>
            <a:r>
              <a:rPr lang="en-US" dirty="0" smtClean="0"/>
              <a:t/>
            </a:r>
            <a:br>
              <a:rPr lang="en-US" dirty="0" smtClean="0"/>
            </a:b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6KFSL8.jpg"/>
          <p:cNvPicPr>
            <a:picLocks noChangeAspect="1"/>
          </p:cNvPicPr>
          <p:nvPr/>
        </p:nvPicPr>
        <p:blipFill>
          <a:blip r:embed="rId2" cstate="print"/>
          <a:stretch>
            <a:fillRect/>
          </a:stretch>
        </p:blipFill>
        <p:spPr>
          <a:xfrm>
            <a:off x="214283" y="4631812"/>
            <a:ext cx="2000264" cy="2027173"/>
          </a:xfrm>
          <a:prstGeom prst="rect">
            <a:avLst/>
          </a:prstGeom>
        </p:spPr>
      </p:pic>
      <p:sp>
        <p:nvSpPr>
          <p:cNvPr id="3" name="عنصر نائب للمحتوى 2"/>
          <p:cNvSpPr>
            <a:spLocks noGrp="1"/>
          </p:cNvSpPr>
          <p:nvPr>
            <p:ph idx="1"/>
          </p:nvPr>
        </p:nvSpPr>
        <p:spPr>
          <a:xfrm>
            <a:off x="457200" y="714356"/>
            <a:ext cx="8229600" cy="5411807"/>
          </a:xfrm>
        </p:spPr>
        <p:txBody>
          <a:bodyPr/>
          <a:lstStyle/>
          <a:p>
            <a:pPr>
              <a:buNone/>
            </a:pPr>
            <a:r>
              <a:rPr lang="ar-KW" dirty="0" smtClean="0"/>
              <a:t>ولعل </a:t>
            </a:r>
            <a:r>
              <a:rPr lang="ar-KW" dirty="0" smtClean="0"/>
              <a:t>أكثر</a:t>
            </a:r>
            <a:r>
              <a:rPr lang="ar-SA" dirty="0" smtClean="0"/>
              <a:t> قصيدة</a:t>
            </a:r>
            <a:r>
              <a:rPr lang="ar-KW" dirty="0" smtClean="0"/>
              <a:t> </a:t>
            </a:r>
            <a:r>
              <a:rPr lang="ar-KW" dirty="0" smtClean="0"/>
              <a:t>في هذا الديوان سروراً بالحياة هي </a:t>
            </a:r>
            <a:r>
              <a:rPr lang="ar-KW" dirty="0" smtClean="0"/>
              <a:t>( </a:t>
            </a:r>
            <a:r>
              <a:rPr lang="ar-KW" dirty="0" smtClean="0">
                <a:solidFill>
                  <a:srgbClr val="C00000"/>
                </a:solidFill>
              </a:rPr>
              <a:t>تعالى</a:t>
            </a:r>
            <a:r>
              <a:rPr lang="ar-KW" dirty="0" smtClean="0"/>
              <a:t>) وفيها يمتزج فرحة الحب بفرحة الخمر والطبيعة ، </a:t>
            </a:r>
          </a:p>
          <a:p>
            <a:pPr>
              <a:buNone/>
            </a:pPr>
            <a:r>
              <a:rPr lang="ar-KW" dirty="0" smtClean="0"/>
              <a:t>يقول فيها:</a:t>
            </a:r>
          </a:p>
          <a:p>
            <a:pPr algn="ctr">
              <a:buNone/>
            </a:pPr>
            <a:r>
              <a:rPr lang="ar-KW" b="1" dirty="0" smtClean="0"/>
              <a:t>ت</a:t>
            </a:r>
            <a:r>
              <a:rPr lang="ar-SA" b="1" dirty="0" smtClean="0"/>
              <a:t>ـ</a:t>
            </a:r>
            <a:r>
              <a:rPr lang="ar-KW" b="1" dirty="0" smtClean="0"/>
              <a:t>عال</a:t>
            </a:r>
            <a:r>
              <a:rPr lang="ar-SA" b="1" dirty="0" smtClean="0"/>
              <a:t>ـــ</a:t>
            </a:r>
            <a:r>
              <a:rPr lang="ar-KW" b="1" dirty="0" smtClean="0"/>
              <a:t>ى نتعاط</a:t>
            </a:r>
            <a:r>
              <a:rPr lang="ar-SA" b="1" dirty="0" smtClean="0"/>
              <a:t>ـ</a:t>
            </a:r>
            <a:r>
              <a:rPr lang="ar-KW" b="1" dirty="0" err="1" smtClean="0"/>
              <a:t>اه</a:t>
            </a:r>
            <a:r>
              <a:rPr lang="ar-SA" b="1" dirty="0" smtClean="0"/>
              <a:t>ــــ</a:t>
            </a:r>
            <a:r>
              <a:rPr lang="ar-KW" b="1" dirty="0" smtClean="0"/>
              <a:t>ا      </a:t>
            </a:r>
            <a:r>
              <a:rPr lang="ar-KW" b="1" dirty="0" smtClean="0"/>
              <a:t>كلون التبر أو </a:t>
            </a:r>
            <a:r>
              <a:rPr lang="ar-KW" b="1" dirty="0" smtClean="0"/>
              <a:t>أسط</a:t>
            </a:r>
            <a:r>
              <a:rPr lang="ar-SA" b="1" dirty="0" smtClean="0"/>
              <a:t>ـــ</a:t>
            </a:r>
            <a:r>
              <a:rPr lang="ar-KW" b="1" dirty="0" smtClean="0"/>
              <a:t>ع </a:t>
            </a:r>
            <a:endParaRPr lang="ar-KW" b="1" dirty="0" smtClean="0"/>
          </a:p>
          <a:p>
            <a:pPr algn="ctr">
              <a:buNone/>
            </a:pPr>
            <a:r>
              <a:rPr lang="ar-KW" b="1" dirty="0" smtClean="0"/>
              <a:t>ونسقى النرجس الواشي     بقايا الراح في </a:t>
            </a:r>
            <a:r>
              <a:rPr lang="ar-SA" b="1" dirty="0" smtClean="0"/>
              <a:t>ا</a:t>
            </a:r>
            <a:r>
              <a:rPr lang="ar-KW" b="1" dirty="0" smtClean="0"/>
              <a:t>لكاس</a:t>
            </a:r>
            <a:endParaRPr lang="ar-KW" b="1" dirty="0" smtClean="0"/>
          </a:p>
          <a:p>
            <a:pPr algn="ctr">
              <a:buNone/>
            </a:pPr>
            <a:r>
              <a:rPr lang="ar-KW" b="1" dirty="0" smtClean="0"/>
              <a:t>ف</a:t>
            </a:r>
            <a:r>
              <a:rPr lang="ar-SA" b="1" dirty="0" smtClean="0"/>
              <a:t>ــــ</a:t>
            </a:r>
            <a:r>
              <a:rPr lang="ar-KW" b="1" dirty="0" smtClean="0"/>
              <a:t>لا </a:t>
            </a:r>
            <a:r>
              <a:rPr lang="ar-KW" b="1" dirty="0" smtClean="0"/>
              <a:t>يعرف </a:t>
            </a:r>
            <a:r>
              <a:rPr lang="ar-KW" b="1" dirty="0" err="1" smtClean="0"/>
              <a:t>م</a:t>
            </a:r>
            <a:r>
              <a:rPr lang="ar-SA" b="1" dirty="0" smtClean="0"/>
              <a:t>ــــن نحن        </a:t>
            </a:r>
            <a:r>
              <a:rPr lang="ar-SA" b="1" dirty="0" err="1" smtClean="0"/>
              <a:t>ولايبصر</a:t>
            </a:r>
            <a:r>
              <a:rPr lang="ar-SA" b="1" dirty="0" smtClean="0"/>
              <a:t> ما نصن</a:t>
            </a:r>
            <a:r>
              <a:rPr lang="ar-KW" b="1" dirty="0" smtClean="0"/>
              <a:t>ع</a:t>
            </a:r>
            <a:endParaRPr lang="ar-KW" b="1" dirty="0" smtClean="0"/>
          </a:p>
          <a:p>
            <a:pPr algn="ctr">
              <a:buNone/>
            </a:pPr>
            <a:r>
              <a:rPr lang="ar-KW" b="1" dirty="0" smtClean="0"/>
              <a:t>ولا ينقل </a:t>
            </a:r>
            <a:r>
              <a:rPr lang="ar-KW" b="1" dirty="0" smtClean="0"/>
              <a:t>عن</a:t>
            </a:r>
            <a:r>
              <a:rPr lang="ar-SA" b="1" dirty="0" smtClean="0"/>
              <a:t>ـ</a:t>
            </a:r>
            <a:r>
              <a:rPr lang="ar-KW" b="1" dirty="0" smtClean="0"/>
              <a:t>د الصب</a:t>
            </a:r>
            <a:r>
              <a:rPr lang="ar-SA" b="1" dirty="0" smtClean="0"/>
              <a:t>ـ</a:t>
            </a:r>
            <a:r>
              <a:rPr lang="ar-KW" b="1" dirty="0" smtClean="0"/>
              <a:t>ح        </a:t>
            </a:r>
            <a:r>
              <a:rPr lang="ar-KW" b="1" dirty="0" smtClean="0"/>
              <a:t>نجوانا إلى الناس </a:t>
            </a:r>
          </a:p>
          <a:p>
            <a:pPr algn="ctr">
              <a:buNone/>
            </a:pPr>
            <a:r>
              <a:rPr lang="ar-KW" b="1" dirty="0" smtClean="0"/>
              <a:t>تع</a:t>
            </a:r>
            <a:r>
              <a:rPr lang="ar-SA" b="1" dirty="0" smtClean="0"/>
              <a:t>ــ</a:t>
            </a:r>
            <a:r>
              <a:rPr lang="ar-KW" b="1" dirty="0" err="1" smtClean="0"/>
              <a:t>الى</a:t>
            </a:r>
            <a:r>
              <a:rPr lang="ar-KW" b="1" dirty="0" smtClean="0"/>
              <a:t> </a:t>
            </a:r>
            <a:r>
              <a:rPr lang="ar-KW" b="1" dirty="0" smtClean="0"/>
              <a:t>نسرق اللذات        ما ساعفنا الدهر</a:t>
            </a:r>
          </a:p>
          <a:p>
            <a:pPr algn="ctr">
              <a:buNone/>
            </a:pPr>
            <a:r>
              <a:rPr lang="ar-KW" b="1" dirty="0" err="1" smtClean="0"/>
              <a:t>وم</a:t>
            </a:r>
            <a:r>
              <a:rPr lang="ar-SA" b="1" dirty="0" smtClean="0"/>
              <a:t>ــ</a:t>
            </a:r>
            <a:r>
              <a:rPr lang="ar-KW" b="1" dirty="0" err="1" smtClean="0"/>
              <a:t>ادمنا</a:t>
            </a:r>
            <a:r>
              <a:rPr lang="ar-KW" b="1" dirty="0" smtClean="0"/>
              <a:t> </a:t>
            </a:r>
            <a:r>
              <a:rPr lang="ar-KW" b="1" dirty="0" smtClean="0"/>
              <a:t>وما </a:t>
            </a:r>
            <a:r>
              <a:rPr lang="ar-KW" b="1" dirty="0" smtClean="0"/>
              <a:t>دامت</a:t>
            </a:r>
            <a:r>
              <a:rPr lang="ar-SA" b="1" dirty="0" smtClean="0"/>
              <a:t>      </a:t>
            </a:r>
            <a:r>
              <a:rPr lang="ar-KW" b="1" dirty="0" smtClean="0"/>
              <a:t> </a:t>
            </a:r>
            <a:r>
              <a:rPr lang="ar-KW" b="1" dirty="0" smtClean="0"/>
              <a:t>لنا في العيش آمال</a:t>
            </a:r>
            <a:endParaRPr lang="ar-SA"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48752130.jpg"/>
          <p:cNvPicPr>
            <a:picLocks noChangeAspect="1"/>
          </p:cNvPicPr>
          <p:nvPr/>
        </p:nvPicPr>
        <p:blipFill>
          <a:blip r:embed="rId2" cstate="print"/>
          <a:stretch>
            <a:fillRect/>
          </a:stretch>
        </p:blipFill>
        <p:spPr>
          <a:xfrm>
            <a:off x="285720" y="5357826"/>
            <a:ext cx="8572560" cy="1271174"/>
          </a:xfrm>
          <a:prstGeom prst="rect">
            <a:avLst/>
          </a:prstGeom>
        </p:spPr>
      </p:pic>
      <p:sp>
        <p:nvSpPr>
          <p:cNvPr id="3" name="عنصر نائب للمحتوى 2"/>
          <p:cNvSpPr>
            <a:spLocks noGrp="1"/>
          </p:cNvSpPr>
          <p:nvPr>
            <p:ph idx="1"/>
          </p:nvPr>
        </p:nvSpPr>
        <p:spPr>
          <a:xfrm>
            <a:off x="214282" y="357166"/>
            <a:ext cx="8472518" cy="5768997"/>
          </a:xfrm>
        </p:spPr>
        <p:txBody>
          <a:bodyPr>
            <a:normAutofit fontScale="92500"/>
          </a:bodyPr>
          <a:lstStyle/>
          <a:p>
            <a:pPr>
              <a:buNone/>
            </a:pPr>
            <a:r>
              <a:rPr lang="ar-SA" dirty="0" smtClean="0"/>
              <a:t> وديوانه الثالث ( </a:t>
            </a:r>
            <a:r>
              <a:rPr lang="ar-SA" b="1" dirty="0" smtClean="0">
                <a:solidFill>
                  <a:srgbClr val="7030A0"/>
                </a:solidFill>
              </a:rPr>
              <a:t>الخمائل</a:t>
            </a:r>
            <a:r>
              <a:rPr lang="ar-SA" dirty="0" smtClean="0"/>
              <a:t> ) يقول:</a:t>
            </a:r>
            <a:endParaRPr lang="ar-SA" sz="3600" dirty="0" smtClean="0"/>
          </a:p>
          <a:p>
            <a:pPr algn="ctr">
              <a:buNone/>
            </a:pPr>
            <a:r>
              <a:rPr lang="ar-SA" b="1" dirty="0" smtClean="0"/>
              <a:t>قال السماء كئيبة وتجهما   </a:t>
            </a:r>
            <a:r>
              <a:rPr lang="ar-SA" b="1" dirty="0" smtClean="0"/>
              <a:t>        </a:t>
            </a:r>
            <a:r>
              <a:rPr lang="ar-SA" b="1" dirty="0" smtClean="0"/>
              <a:t>قلت ابتسم يكفي التجهم في السما </a:t>
            </a:r>
          </a:p>
          <a:p>
            <a:pPr algn="ctr">
              <a:buNone/>
            </a:pPr>
            <a:r>
              <a:rPr lang="ar-SA" b="1" dirty="0" smtClean="0"/>
              <a:t> قال الصبا ولى فقلت له ابتسم  </a:t>
            </a:r>
            <a:r>
              <a:rPr lang="ar-SA" b="1" dirty="0" smtClean="0"/>
              <a:t>    </a:t>
            </a:r>
            <a:r>
              <a:rPr lang="ar-SA" b="1" dirty="0" smtClean="0"/>
              <a:t>لن يرجع الأسف الصبا </a:t>
            </a:r>
            <a:r>
              <a:rPr lang="ar-SA" b="1" dirty="0" err="1" smtClean="0"/>
              <a:t>المتصرما</a:t>
            </a:r>
            <a:r>
              <a:rPr lang="ar-SA" b="1" dirty="0" smtClean="0"/>
              <a:t> </a:t>
            </a:r>
            <a:r>
              <a:rPr lang="ar-SA" b="1" dirty="0" smtClean="0"/>
              <a:t>قال </a:t>
            </a:r>
            <a:r>
              <a:rPr lang="ar-SA" b="1" dirty="0" smtClean="0"/>
              <a:t>العدا حولي عدت </a:t>
            </a:r>
            <a:r>
              <a:rPr lang="ar-SA" b="1" dirty="0" smtClean="0"/>
              <a:t>صيحاتهم    أأسر </a:t>
            </a:r>
            <a:r>
              <a:rPr lang="ar-SA" b="1" dirty="0" smtClean="0"/>
              <a:t>والأعداء حولي في الحمى</a:t>
            </a:r>
            <a:r>
              <a:rPr lang="en-US" b="1" dirty="0" smtClean="0"/>
              <a:t/>
            </a:r>
            <a:br>
              <a:rPr lang="en-US" b="1" dirty="0" smtClean="0"/>
            </a:br>
            <a:r>
              <a:rPr lang="ar-SA" b="1" dirty="0" smtClean="0"/>
              <a:t>قلت ابتسم لم يطلبوك بذمهم </a:t>
            </a:r>
            <a:r>
              <a:rPr lang="ar-SA" b="1" dirty="0" smtClean="0"/>
              <a:t>       </a:t>
            </a:r>
            <a:r>
              <a:rPr lang="ar-SA" b="1" dirty="0" smtClean="0"/>
              <a:t>لو لم تكن منهم أجل وأعظما</a:t>
            </a:r>
            <a:r>
              <a:rPr lang="en-US" b="1" dirty="0" smtClean="0"/>
              <a:t/>
            </a:r>
            <a:br>
              <a:rPr lang="en-US" b="1" dirty="0" smtClean="0"/>
            </a:br>
            <a:r>
              <a:rPr lang="ar-SA" b="1" dirty="0" smtClean="0"/>
              <a:t>قال الليالي جرعتني العلقما      قلت ابتسم ولئن جرعت </a:t>
            </a:r>
            <a:r>
              <a:rPr lang="ar-SA" b="1" dirty="0" err="1" smtClean="0"/>
              <a:t>العلقما</a:t>
            </a:r>
            <a:endParaRPr lang="ar-SA" b="1" dirty="0" smtClean="0"/>
          </a:p>
          <a:p>
            <a:pPr algn="ctr">
              <a:buNone/>
            </a:pPr>
            <a:endParaRPr lang="ar-SA" sz="2800" dirty="0" smtClean="0"/>
          </a:p>
          <a:p>
            <a:pPr>
              <a:buNone/>
            </a:pPr>
            <a:r>
              <a:rPr lang="ar-SA" sz="3000" dirty="0" smtClean="0"/>
              <a:t>وفي هذه القصيدة تجريد لقد جرد الشاعر شخص </a:t>
            </a:r>
            <a:r>
              <a:rPr lang="ar-KW" sz="3000" dirty="0" smtClean="0"/>
              <a:t>أخر ليتحدث معه.</a:t>
            </a:r>
            <a:r>
              <a:rPr lang="en-US" sz="2800" dirty="0" smtClean="0"/>
              <a:t/>
            </a:r>
            <a:br>
              <a:rPr lang="en-US" sz="2800" dirty="0" smtClean="0"/>
            </a:br>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6KFSL8.jpg"/>
          <p:cNvPicPr>
            <a:picLocks noChangeAspect="1"/>
          </p:cNvPicPr>
          <p:nvPr/>
        </p:nvPicPr>
        <p:blipFill>
          <a:blip r:embed="rId2" cstate="print"/>
          <a:stretch>
            <a:fillRect/>
          </a:stretch>
        </p:blipFill>
        <p:spPr>
          <a:xfrm>
            <a:off x="6929454" y="4643446"/>
            <a:ext cx="2000264" cy="2027173"/>
          </a:xfrm>
          <a:prstGeom prst="rect">
            <a:avLst/>
          </a:prstGeom>
        </p:spPr>
      </p:pic>
      <p:sp>
        <p:nvSpPr>
          <p:cNvPr id="3" name="عنصر نائب للمحتوى 2"/>
          <p:cNvSpPr>
            <a:spLocks noGrp="1"/>
          </p:cNvSpPr>
          <p:nvPr>
            <p:ph idx="1"/>
          </p:nvPr>
        </p:nvSpPr>
        <p:spPr>
          <a:xfrm>
            <a:off x="457200" y="642918"/>
            <a:ext cx="8229600" cy="5483245"/>
          </a:xfrm>
        </p:spPr>
        <p:txBody>
          <a:bodyPr>
            <a:normAutofit/>
          </a:bodyPr>
          <a:lstStyle/>
          <a:p>
            <a:pPr algn="ctr">
              <a:buNone/>
            </a:pPr>
            <a:r>
              <a:rPr lang="ar-SA" dirty="0" smtClean="0"/>
              <a:t>ويقول </a:t>
            </a:r>
            <a:r>
              <a:rPr lang="ar-SA" dirty="0" smtClean="0"/>
              <a:t>في قصيدة (</a:t>
            </a:r>
            <a:r>
              <a:rPr lang="ar-SA" dirty="0" smtClean="0">
                <a:solidFill>
                  <a:srgbClr val="C00000"/>
                </a:solidFill>
              </a:rPr>
              <a:t>الغبطة فكرة </a:t>
            </a:r>
            <a:r>
              <a:rPr lang="ar-SA" dirty="0" smtClean="0"/>
              <a:t>)</a:t>
            </a:r>
            <a:r>
              <a:rPr lang="ar-SA" dirty="0" smtClean="0"/>
              <a:t>:</a:t>
            </a:r>
            <a:endParaRPr lang="ar-SA" dirty="0" smtClean="0"/>
          </a:p>
          <a:p>
            <a:pPr algn="ctr">
              <a:buNone/>
            </a:pPr>
            <a:r>
              <a:rPr lang="en-US" sz="3600" b="1" dirty="0" smtClean="0"/>
              <a:t/>
            </a:r>
            <a:br>
              <a:rPr lang="en-US" sz="3600" b="1" dirty="0" smtClean="0"/>
            </a:br>
            <a:r>
              <a:rPr lang="ar-SA" sz="3600" b="1" dirty="0" smtClean="0"/>
              <a:t> </a:t>
            </a:r>
            <a:r>
              <a:rPr lang="ar-SA" sz="3600" b="1" dirty="0" smtClean="0"/>
              <a:t> </a:t>
            </a:r>
            <a:r>
              <a:rPr lang="ar-SA" sz="3600" b="1" dirty="0" smtClean="0"/>
              <a:t>أقبل </a:t>
            </a:r>
            <a:r>
              <a:rPr lang="ar-SA" sz="3600" b="1" dirty="0" smtClean="0"/>
              <a:t>العيد ولكن     </a:t>
            </a:r>
            <a:r>
              <a:rPr lang="ar-SA" sz="3600" b="1" dirty="0" smtClean="0"/>
              <a:t>          </a:t>
            </a:r>
            <a:r>
              <a:rPr lang="ar-SA" sz="3600" b="1" dirty="0" smtClean="0"/>
              <a:t>ليس في الناس المسرة</a:t>
            </a:r>
            <a:r>
              <a:rPr lang="en-US" sz="3600" b="1" dirty="0" smtClean="0"/>
              <a:t/>
            </a:r>
            <a:br>
              <a:rPr lang="en-US" sz="3600" b="1" dirty="0" smtClean="0"/>
            </a:br>
            <a:r>
              <a:rPr lang="ar-SA" sz="3600" b="1" dirty="0" smtClean="0"/>
              <a:t>لا أرى إلا </a:t>
            </a:r>
            <a:r>
              <a:rPr lang="ar-SA" sz="3600" b="1" dirty="0" smtClean="0"/>
              <a:t>وجوها                </a:t>
            </a:r>
            <a:r>
              <a:rPr lang="ar-SA" sz="3600" b="1" dirty="0" smtClean="0"/>
              <a:t>كالحات مكفهرة</a:t>
            </a:r>
            <a:r>
              <a:rPr lang="en-US" sz="3600" b="1" dirty="0" smtClean="0"/>
              <a:t/>
            </a:r>
            <a:br>
              <a:rPr lang="en-US" sz="3600" b="1" dirty="0" smtClean="0"/>
            </a:br>
            <a:r>
              <a:rPr lang="ar-SA" sz="3600" b="1" dirty="0" smtClean="0"/>
              <a:t>ليس للقوم حديث          غير شكوى مستمرة</a:t>
            </a:r>
            <a:r>
              <a:rPr lang="en-US" sz="3600" b="1" dirty="0" smtClean="0"/>
              <a:t/>
            </a:r>
            <a:br>
              <a:rPr lang="en-US" sz="3600" b="1" dirty="0" smtClean="0"/>
            </a:br>
            <a:r>
              <a:rPr lang="ar-SA" sz="3600" b="1" dirty="0" smtClean="0"/>
              <a:t>أيها الشاكي الليالي  </a:t>
            </a:r>
            <a:r>
              <a:rPr lang="ar-SA" sz="3600" b="1" dirty="0" smtClean="0"/>
              <a:t>          </a:t>
            </a:r>
            <a:r>
              <a:rPr lang="ar-SA" sz="3600" b="1" dirty="0" smtClean="0"/>
              <a:t>إنما الغبطة فكرة</a:t>
            </a:r>
            <a:r>
              <a:rPr lang="en-US" sz="3600" b="1" dirty="0" smtClean="0"/>
              <a:t/>
            </a:r>
            <a:br>
              <a:rPr lang="en-US" sz="3600" b="1" dirty="0" smtClean="0"/>
            </a:br>
            <a:r>
              <a:rPr lang="ar-SA" sz="3600" b="1" dirty="0" smtClean="0"/>
              <a:t>ربما استوطنت الكوخ </a:t>
            </a:r>
            <a:r>
              <a:rPr lang="ar-SA" sz="3600" b="1" dirty="0" smtClean="0"/>
              <a:t>       </a:t>
            </a:r>
            <a:r>
              <a:rPr lang="ar-SA" sz="3600" b="1" dirty="0" smtClean="0"/>
              <a:t>وما في الكوخ كسرة</a:t>
            </a:r>
            <a:r>
              <a:rPr lang="en-US" sz="3600" b="1" dirty="0" smtClean="0"/>
              <a:t/>
            </a:r>
            <a:br>
              <a:rPr lang="en-US" sz="3600" b="1" dirty="0" smtClean="0"/>
            </a:br>
            <a:r>
              <a:rPr lang="ar-SA" sz="3600" b="1" dirty="0" smtClean="0"/>
              <a:t>لك ما دمت لك الأرض </a:t>
            </a:r>
            <a:r>
              <a:rPr lang="ar-SA" sz="3600" b="1" dirty="0" smtClean="0"/>
              <a:t>         </a:t>
            </a:r>
            <a:r>
              <a:rPr lang="ar-SA" sz="3600" b="1" dirty="0" smtClean="0"/>
              <a:t>وما فوق المجرة</a:t>
            </a:r>
            <a:r>
              <a:rPr lang="en-US" dirty="0" smtClean="0"/>
              <a:t/>
            </a:r>
            <a:br>
              <a:rPr lang="en-US" dirty="0" smtClean="0"/>
            </a:b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6KFSL8.jpg"/>
          <p:cNvPicPr>
            <a:picLocks noChangeAspect="1"/>
          </p:cNvPicPr>
          <p:nvPr/>
        </p:nvPicPr>
        <p:blipFill>
          <a:blip r:embed="rId2" cstate="print"/>
          <a:stretch>
            <a:fillRect/>
          </a:stretch>
        </p:blipFill>
        <p:spPr>
          <a:xfrm>
            <a:off x="214283" y="4631812"/>
            <a:ext cx="2000264" cy="2027173"/>
          </a:xfrm>
          <a:prstGeom prst="rect">
            <a:avLst/>
          </a:prstGeom>
        </p:spPr>
      </p:pic>
      <p:sp>
        <p:nvSpPr>
          <p:cNvPr id="3" name="عنصر نائب للمحتوى 2"/>
          <p:cNvSpPr>
            <a:spLocks noGrp="1"/>
          </p:cNvSpPr>
          <p:nvPr>
            <p:ph idx="1"/>
          </p:nvPr>
        </p:nvSpPr>
        <p:spPr>
          <a:xfrm>
            <a:off x="457200" y="571480"/>
            <a:ext cx="8229600" cy="5554683"/>
          </a:xfrm>
        </p:spPr>
        <p:txBody>
          <a:bodyPr/>
          <a:lstStyle/>
          <a:p>
            <a:r>
              <a:rPr lang="ar-KW" dirty="0" smtClean="0"/>
              <a:t>وهذا التفاؤل الذي يجرى في شعر أبى ماضي تنفذ فيه من حين إلي حين لحظات حيرة وقلق ، فهو لايتفاءل في الحياة عن غير بصيرة وفهم ، بل هو يفكر فيها وفيما يلون بعض جوانبها من تشاؤم وسواد ، فيقول:</a:t>
            </a:r>
          </a:p>
          <a:p>
            <a:pPr algn="ctr">
              <a:buNone/>
            </a:pPr>
            <a:r>
              <a:rPr lang="ar-KW" b="1" dirty="0" smtClean="0"/>
              <a:t>لا تسألوني اليوم عن قيثارتي    قيثارتي خشب بلا أنغام</a:t>
            </a:r>
          </a:p>
          <a:p>
            <a:pPr>
              <a:buNone/>
            </a:pPr>
            <a:endParaRPr lang="ar-KW" dirty="0" smtClean="0"/>
          </a:p>
          <a:p>
            <a:pPr>
              <a:buNone/>
            </a:pPr>
            <a:r>
              <a:rPr lang="ar-KW" dirty="0" smtClean="0"/>
              <a:t>فتفاؤل أبى ماضي لم يكن فارغاً من القلق والحيرة والإحساس بالأسى والألم . واقتران تفاؤله بهذا الإحساس هو الذي أعطاه حدته وتوهجه.</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6KFSL8.jpg"/>
          <p:cNvPicPr>
            <a:picLocks noChangeAspect="1"/>
          </p:cNvPicPr>
          <p:nvPr/>
        </p:nvPicPr>
        <p:blipFill>
          <a:blip r:embed="rId2" cstate="print"/>
          <a:stretch>
            <a:fillRect/>
          </a:stretch>
        </p:blipFill>
        <p:spPr>
          <a:xfrm>
            <a:off x="214283" y="4631812"/>
            <a:ext cx="2000264" cy="2027173"/>
          </a:xfrm>
          <a:prstGeom prst="rect">
            <a:avLst/>
          </a:prstGeom>
        </p:spPr>
      </p:pic>
      <p:sp>
        <p:nvSpPr>
          <p:cNvPr id="3" name="عنصر نائب للمحتوى 2"/>
          <p:cNvSpPr>
            <a:spLocks noGrp="1"/>
          </p:cNvSpPr>
          <p:nvPr>
            <p:ph idx="1"/>
          </p:nvPr>
        </p:nvSpPr>
        <p:spPr>
          <a:xfrm>
            <a:off x="457200" y="571480"/>
            <a:ext cx="8229600" cy="5554683"/>
          </a:xfrm>
        </p:spPr>
        <p:txBody>
          <a:bodyPr/>
          <a:lstStyle/>
          <a:p>
            <a:pPr algn="ctr">
              <a:buNone/>
            </a:pPr>
            <a:r>
              <a:rPr lang="ar-KW" dirty="0" smtClean="0"/>
              <a:t>ولعل أهم قصيدة تصور حيرته أمام الكون وألغازه وتكشف عن شعوره العميق بقصوره عن التغلغل في حقائق الأشياء واستجلاء صفاتها وعلاقاتها ومصدر وجودها هي قصيدة (الطلاسم) يقول فيها :</a:t>
            </a:r>
            <a:endParaRPr lang="ar-KW" sz="3600" b="1" dirty="0" smtClean="0"/>
          </a:p>
          <a:p>
            <a:pPr algn="ctr">
              <a:buNone/>
            </a:pPr>
            <a:r>
              <a:rPr lang="ar-SA" sz="3600" b="1" dirty="0" smtClean="0"/>
              <a:t>جئت لا أعلم من      أين ولكني أتيت</a:t>
            </a:r>
            <a:r>
              <a:rPr lang="en-US" sz="3600" b="1" dirty="0" smtClean="0"/>
              <a:t/>
            </a:r>
            <a:br>
              <a:rPr lang="en-US" sz="3600" b="1" dirty="0" smtClean="0"/>
            </a:br>
            <a:r>
              <a:rPr lang="ar-SA" sz="3600" b="1" dirty="0" smtClean="0"/>
              <a:t>ولقد أبصرت قدامي    طريقا فمشيت</a:t>
            </a:r>
            <a:r>
              <a:rPr lang="en-US" sz="3600" b="1" dirty="0" smtClean="0"/>
              <a:t/>
            </a:r>
            <a:br>
              <a:rPr lang="en-US" sz="3600" b="1" dirty="0" smtClean="0"/>
            </a:br>
            <a:r>
              <a:rPr lang="ar-SA" sz="3600" b="1" dirty="0" smtClean="0"/>
              <a:t>وسأبقى ماشيا أن      شئت هذا أم أبيت</a:t>
            </a:r>
            <a:r>
              <a:rPr lang="en-US" sz="3600" b="1" dirty="0" smtClean="0"/>
              <a:t/>
            </a:r>
            <a:br>
              <a:rPr lang="en-US" sz="3600" b="1" dirty="0" smtClean="0"/>
            </a:br>
            <a:r>
              <a:rPr lang="ar-SA" sz="3600" b="1" dirty="0" smtClean="0"/>
              <a:t>كيف جئت كيف أبصرت    طريقي لست أدري</a:t>
            </a:r>
            <a:endParaRPr lang="en-US" sz="3600" b="1" dirty="0" smtClean="0"/>
          </a:p>
          <a:p>
            <a:pPr>
              <a:buNone/>
            </a:pPr>
            <a:endParaRPr lang="ar-SA"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TotalTime>
  <Words>687</Words>
  <Application>Microsoft Office PowerPoint</Application>
  <PresentationFormat>عرض على الشاشة (3:4)‏</PresentationFormat>
  <Paragraphs>47</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سمة Office</vt:lpstr>
      <vt:lpstr>التــفـاؤل في شعر إيليا أبى ماضي </vt:lpstr>
      <vt:lpstr>التفاؤل على مر العصور:</vt:lpstr>
      <vt:lpstr>الشريحة 3</vt:lpstr>
      <vt:lpstr>  نبذة عن إيليا أبى ماضي:                  </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hanan</dc:creator>
  <cp:lastModifiedBy>smsm</cp:lastModifiedBy>
  <cp:revision>14</cp:revision>
  <dcterms:created xsi:type="dcterms:W3CDTF">2012-03-13T22:14:48Z</dcterms:created>
  <dcterms:modified xsi:type="dcterms:W3CDTF">2012-04-20T18:29:40Z</dcterms:modified>
</cp:coreProperties>
</file>