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312" r:id="rId2"/>
    <p:sldId id="361" r:id="rId3"/>
    <p:sldId id="360" r:id="rId4"/>
    <p:sldId id="362" r:id="rId5"/>
    <p:sldId id="363" r:id="rId6"/>
    <p:sldId id="364" r:id="rId7"/>
    <p:sldId id="365" r:id="rId8"/>
    <p:sldId id="366" r:id="rId9"/>
    <p:sldId id="357" r:id="rId10"/>
    <p:sldId id="367" r:id="rId11"/>
    <p:sldId id="368" r:id="rId12"/>
    <p:sldId id="333" r:id="rId1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7A08"/>
    <a:srgbClr val="FABC6A"/>
    <a:srgbClr val="0B192B"/>
    <a:srgbClr val="2E1110"/>
    <a:srgbClr val="B0CB0F"/>
    <a:srgbClr val="441918"/>
    <a:srgbClr val="CFEE12"/>
    <a:srgbClr val="FF9933"/>
    <a:srgbClr val="CAC3A2"/>
    <a:srgbClr val="DB895B"/>
  </p:clrMru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نمط فاتح 3 - تميي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نمط فاتح 1 - تميي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37FB97C-F6E8-4535-904C-203810FAB7E3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  <a:endParaRPr lang="ar-SA" noProof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771287-42F1-4C12-A325-3D381132AA2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43CB5-810A-4E9D-AD6A-A577873DBD09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1EA5C-0708-4145-B67F-87CE8AF584E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A004E-2516-4E2F-9083-90EBF701D2BE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9018A-6CF2-4590-A67E-B8A53AA978D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B3510-8297-4FF2-9C9D-357456E8DFF3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49474-8B1E-4353-A68C-7F1B26F63AC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64DA5-041B-4EC0-84D2-982210853879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1C776-FC00-434A-B0CF-82520F9F133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7092F-49DB-4116-A380-E6467FDF64FA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BE048-D610-48F5-8B1D-4AC05B21AE5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5170A-3F25-4657-A870-934E8C687485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7744-F46B-4A75-8766-C640DCD579D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8BD6A-C391-472E-8F85-B449849FD9D2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8E3CB-73AC-4245-8813-89A69814E77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9840F-B59B-4FFB-98B2-7F90363BF35E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216B3-8213-4E1A-89A4-F8A5F9B3ED0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3562-BAD5-47C6-9DCD-4249BEBEF891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3BAF1-410A-4F11-8429-410B0E3481F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94A2C-A661-4F75-BE5D-247ADA23A7C8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A4940-9319-4E65-8322-24736A50C28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28456-D878-4B2F-ADD7-B43BA5D8541E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E5462-B27C-43D7-BB66-F632E30EC50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625E0D-63BE-4B08-953F-DAFAF081F1D8}" type="datetimeFigureOut">
              <a:rPr lang="ar-SA"/>
              <a:pPr>
                <a:defRPr/>
              </a:pPr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25A238-AB14-4B3E-A58C-39E2B2E70C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كليتنا.jpg"/>
          <p:cNvPicPr>
            <a:picLocks noChangeAspect="1"/>
          </p:cNvPicPr>
          <p:nvPr/>
        </p:nvPicPr>
        <p:blipFill>
          <a:blip r:embed="rId2" cstate="print">
            <a:lum bright="-40000" contrast="-40000"/>
          </a:blip>
          <a:stretch>
            <a:fillRect/>
          </a:stretch>
        </p:blipFill>
        <p:spPr>
          <a:xfrm rot="16200000">
            <a:off x="1144946" y="-1141054"/>
            <a:ext cx="6854108" cy="9144000"/>
          </a:xfrm>
          <a:prstGeom prst="rect">
            <a:avLst/>
          </a:prstGeom>
        </p:spPr>
      </p:pic>
      <p:sp>
        <p:nvSpPr>
          <p:cNvPr id="2" name="عنوان 1"/>
          <p:cNvSpPr txBox="1">
            <a:spLocks/>
          </p:cNvSpPr>
          <p:nvPr/>
        </p:nvSpPr>
        <p:spPr bwMode="auto">
          <a:xfrm>
            <a:off x="5786446" y="285728"/>
            <a:ext cx="3024336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المملكة العربية السعودية</a:t>
            </a:r>
            <a:endParaRPr lang="en-US" sz="3200" b="1" cap="all" dirty="0" smtClean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12700" stA="50000" endPos="50000" dist="5000" dir="5400000" sy="-100000" rotWithShape="0"/>
              </a:effectLst>
              <a:latin typeface="Microsoft Uighur" pitchFamily="2" charset="-78"/>
              <a:ea typeface="+mj-ea"/>
              <a:cs typeface="Microsoft Uighur" pitchFamily="2" charset="-78"/>
            </a:endParaRP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جامعة </a:t>
            </a:r>
            <a:r>
              <a:rPr lang="ar-SA" sz="3200" b="1" cap="all" dirty="0" err="1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الدمام</a:t>
            </a:r>
            <a:endParaRPr lang="en-US" sz="3200" b="1" cap="all" dirty="0" smtClean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12700" stA="50000" endPos="50000" dist="5000" dir="5400000" sy="-100000" rotWithShape="0"/>
              </a:effectLst>
              <a:latin typeface="Microsoft Uighur" pitchFamily="2" charset="-78"/>
              <a:ea typeface="+mj-ea"/>
              <a:cs typeface="Microsoft Uighur" pitchFamily="2" charset="-78"/>
            </a:endParaRP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كليّة الآداب</a:t>
            </a: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all" spc="0" normalizeH="0" baseline="0" noProof="0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  <a:t>قسم</a:t>
            </a:r>
            <a:r>
              <a:rPr kumimoji="0" lang="ar-SA" sz="3200" b="1" i="0" u="none" strike="noStrike" kern="1200" cap="all" spc="0" normalizeH="0" noProof="0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  <a:t> اللغة العربية</a:t>
            </a: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baseline="0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الفرقة</a:t>
            </a: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 </a:t>
            </a:r>
            <a:r>
              <a:rPr lang="ar-SY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الرّابعة</a:t>
            </a:r>
            <a:endParaRPr lang="en-US" sz="3200" b="1" cap="all" dirty="0" smtClean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12700" stA="50000" endPos="50000" dist="5000" dir="5400000" sy="-100000" rotWithShape="0"/>
              </a:effectLst>
              <a:latin typeface="Microsoft Uighur" pitchFamily="2" charset="-78"/>
              <a:ea typeface="+mj-ea"/>
              <a:cs typeface="Microsoft Uighur" pitchFamily="2" charset="-78"/>
            </a:endParaRP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0" normalizeH="0" baseline="0" noProof="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  <a:t/>
            </a:r>
            <a:br>
              <a:rPr kumimoji="0" lang="en-US" sz="2800" b="1" i="0" u="none" strike="noStrike" kern="1200" cap="all" spc="0" normalizeH="0" baseline="0" noProof="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</a:br>
            <a:endParaRPr kumimoji="0" lang="ar-SA" sz="2800" b="1" i="0" u="none" strike="noStrike" kern="1200" cap="all" spc="0" normalizeH="0" baseline="0" noProof="0" dirty="0">
              <a:ln w="0">
                <a:solidFill>
                  <a:schemeClr val="tx2">
                    <a:lumMod val="75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Microsoft Uighur" pitchFamily="2" charset="-78"/>
              <a:ea typeface="+mj-ea"/>
              <a:cs typeface="Microsoft Uighu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2">
            <a:lum bright="-10000" contrast="-40000"/>
          </a:blip>
          <a:stretch>
            <a:fillRect/>
          </a:stretch>
        </p:blipFill>
        <p:spPr>
          <a:xfrm>
            <a:off x="0" y="1"/>
            <a:ext cx="5429256" cy="6858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215074" y="1071546"/>
            <a:ext cx="2356735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cs typeface="Akhbar MT" pitchFamily="2" charset="-78"/>
              </a:rPr>
              <a:t>غـــازي</a:t>
            </a:r>
          </a:p>
          <a:p>
            <a:pPr algn="ctr"/>
            <a:endParaRPr lang="ar-SA" sz="5400" b="1" cap="all" dirty="0" smtClean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cs typeface="Akhbar MT" pitchFamily="2" charset="-78"/>
            </a:endParaRPr>
          </a:p>
          <a:p>
            <a:pPr algn="ctr"/>
            <a:r>
              <a:rPr lang="ar-SA" sz="5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cs typeface="Akhbar MT" pitchFamily="2" charset="-78"/>
              </a:rPr>
              <a:t>عبد الرحمن</a:t>
            </a:r>
          </a:p>
          <a:p>
            <a:pPr algn="ctr"/>
            <a:endParaRPr lang="ar-SA" sz="5400" b="1" cap="all" dirty="0" smtClean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cs typeface="Akhbar MT" pitchFamily="2" charset="-78"/>
            </a:endParaRPr>
          </a:p>
          <a:p>
            <a:pPr algn="ctr"/>
            <a:r>
              <a:rPr lang="ar-SA" sz="5400" b="1" cap="all" spc="0" dirty="0" err="1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cs typeface="Akhbar MT" pitchFamily="2" charset="-78"/>
              </a:rPr>
              <a:t>القصيبـــي</a:t>
            </a:r>
            <a:endParaRPr lang="ar-SA" sz="54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269845964430.jpg"/>
          <p:cNvPicPr>
            <a:picLocks noChangeAspect="1"/>
          </p:cNvPicPr>
          <p:nvPr/>
        </p:nvPicPr>
        <p:blipFill>
          <a:blip r:embed="rId2">
            <a:lum bright="-10000" contrast="-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5072066" y="214290"/>
            <a:ext cx="38576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يمثّل غازي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القصيبي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مرحلة من مراحل التحوّل في شعر الخليج ، فهو قد بدأ رومانسياً بديوانه ( أشعار من جزيرة اللؤلؤ ) ثم تطوّر فنّه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, ولكن لم يتخلّ عن رومانسيته نهائياً ، فاستمرّ يراوح بينها وبين الرؤية الواقعيّة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14282" y="4714884"/>
            <a:ext cx="56435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/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وهذا التطوّر في حدّ ذاته يصوّر لنا جيل المعاناة في الخليج ، الجيل الذي عاش مرحلة التحوّل الحضاري بكلّ أبعادها ، فاغترب اغتراباً معنوياً حقيقياً ..</a:t>
            </a:r>
            <a:endParaRPr lang="en-US" sz="2400" b="1" dirty="0" smtClean="0">
              <a:solidFill>
                <a:schemeClr val="accent2">
                  <a:lumMod val="60000"/>
                  <a:lumOff val="40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فالحدود بين منطقة الخليج مازالت شديدة المرونة .. </a:t>
            </a:r>
            <a:endParaRPr lang="ar-SA" sz="2400" b="1" dirty="0" smtClean="0">
              <a:solidFill>
                <a:schemeClr val="accent2">
                  <a:lumMod val="60000"/>
                  <a:lumOff val="40000"/>
                </a:schemeClr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images (1).jpg"/>
          <p:cNvPicPr>
            <a:picLocks noChangeAspect="1"/>
          </p:cNvPicPr>
          <p:nvPr/>
        </p:nvPicPr>
        <p:blipFill>
          <a:blip r:embed="rId2">
            <a:lum bright="30000" contrast="-40000"/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85688" y="0"/>
            <a:ext cx="885831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مفهوم الغربة والاغتراب : </a:t>
            </a:r>
            <a:endParaRPr kumimoji="0" lang="en-US" sz="2400" b="0" i="0" u="sng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إنها الغربة التي يحسّها ، فتتكرّر كلمة الاغتراب مرة ومرة ومرّات في القصيدة .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الغربة :</a:t>
            </a:r>
            <a:endParaRPr kumimoji="0" lang="en-US" sz="2400" b="0" i="0" u="sng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لو جئت عن بعد تطالعني ، تلوّح بالذّراع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ويبدو أن الغربة هنا حسّية معنويّة في وقت واحد ، بمعنى أن الرحلة إلى بلد آخر له تقاليده المختلفة جعلته يشعر بالوحدة والوحشة ، والقصائد غير مؤرّخة .. ولكن أكبر الظن أنها قيلت في الفترة الزمنية التي كان يدرس فيها بالقاهرة ومن هنا كانت الأبيات التالية 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أرضي هنـــاك مع الشواطئ والمزارع والسّهول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في موطن الأصداف والشّمس المضيئة والنخيل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من الواضح أن الأبيات تبرز الرمز الخالد للخليج ، الشاطئ ، وشراعه والنخلة إلى جواره ، وأشعة الشمس تحتضن الصورة كلها في طمأنينة ووداعة وصفاء 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الحب</a:t>
            </a:r>
            <a:r>
              <a:rPr kumimoji="0" lang="ar-SA" sz="2400" b="1" i="0" u="none" strike="noStrike" cap="none" normalizeH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عنده :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/>
            </a:r>
            <a:b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</a:b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والحب عنده وعند الرومانسيين – رمز للأمل-  الذي يبحث عنه ولا يراه .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 (3).jpg"/>
          <p:cNvPicPr>
            <a:picLocks noChangeAspect="1"/>
          </p:cNvPicPr>
          <p:nvPr/>
        </p:nvPicPr>
        <p:blipFill>
          <a:blip r:embed="rId2">
            <a:lum contrast="-30000"/>
          </a:blip>
          <a:stretch>
            <a:fillRect/>
          </a:stretch>
        </p:blipFill>
        <p:spPr>
          <a:xfrm>
            <a:off x="0" y="0"/>
            <a:ext cx="9155784" cy="6858000"/>
          </a:xfrm>
          <a:prstGeom prst="rect">
            <a:avLst/>
          </a:prstGeom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57158" y="285728"/>
            <a:ext cx="8358246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العزم بالعودة .. يتمثّل في الأبيات التالية : 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الضوء لاح فديت ضوءك في السواحل يا "منامة"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فـــــــوق الخليج أراك زاهية الملامح كابتسامة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المــــــــــــرفـأ الغافي وهمسته يهنئ بالسّلامة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ونــــــــــداء مئذنة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مضوأة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ترفرف كالحمامة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إن هذه المرحلة توجز المضمون الرومانسي ففيها الغربة والروحية والحنين الجارف واللوعة تمتزج جميعها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6.jpg"/>
          <p:cNvPicPr>
            <a:picLocks noChangeAspect="1"/>
          </p:cNvPicPr>
          <p:nvPr/>
        </p:nvPicPr>
        <p:blipFill>
          <a:blip r:embed="rId2">
            <a:lum bright="-1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1571604" y="1142984"/>
            <a:ext cx="64293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400" u="sng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المدينة في شعره : </a:t>
            </a:r>
          </a:p>
          <a:p>
            <a:pPr lvl="0" algn="just"/>
            <a:endParaRPr lang="ar-SA" sz="2400" dirty="0" smtClean="0">
              <a:cs typeface="Akhbar MT" pitchFamily="2" charset="-78"/>
            </a:endParaRPr>
          </a:p>
          <a:p>
            <a:pPr lvl="0" algn="just"/>
            <a:endParaRPr lang="ar-SA" sz="2400" dirty="0" smtClean="0">
              <a:cs typeface="Akhbar MT" pitchFamily="2" charset="-78"/>
            </a:endParaRPr>
          </a:p>
          <a:p>
            <a:pPr lvl="0" algn="just"/>
            <a:endParaRPr lang="en-US" sz="2400" dirty="0" smtClean="0">
              <a:cs typeface="Akhbar MT" pitchFamily="2" charset="-78"/>
            </a:endParaRPr>
          </a:p>
          <a:p>
            <a:pPr lvl="0" algn="just" eaLnBrk="0" hangingPunct="0"/>
            <a:r>
              <a:rPr lang="ar-SA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المدينة تسمو فيها العواطف بدلاً من الحياة المادية . وجنته الدنيوية التي يرسمها خياله : "واحة وارفة الظل" .. </a:t>
            </a:r>
            <a:endParaRPr lang="en-US" sz="2400" dirty="0" smtClean="0">
              <a:solidFill>
                <a:schemeClr val="accent2">
                  <a:lumMod val="20000"/>
                  <a:lumOff val="80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r>
              <a:rPr lang="ar-SA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تجربة الاغتراب ببعديها المكاني </a:t>
            </a:r>
            <a:r>
              <a:rPr lang="ar-SA" sz="24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والزماني</a:t>
            </a:r>
            <a:r>
              <a:rPr lang="ar-SA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 مازالت مستمرّة : </a:t>
            </a:r>
          </a:p>
          <a:p>
            <a:pPr lvl="0" algn="just" eaLnBrk="0" hangingPunct="0"/>
            <a:endParaRPr lang="en-US" sz="2400" dirty="0" smtClean="0">
              <a:solidFill>
                <a:schemeClr val="accent2">
                  <a:lumMod val="20000"/>
                  <a:lumOff val="80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أين أمضـي ؟ </a:t>
            </a:r>
            <a:r>
              <a:rPr lang="ar-SA" sz="2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يسؤالاً</a:t>
            </a:r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 لم يــزل          ظامئاً يقرع سمع الأبــــــــد</a:t>
            </a:r>
            <a:endParaRPr lang="en-US" sz="2400" b="1" dirty="0" smtClean="0">
              <a:solidFill>
                <a:schemeClr val="accent2">
                  <a:lumMod val="20000"/>
                  <a:lumOff val="80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هذه الرحلة ما أغربــــــــها           أترى ندري مداها في غـــد؟</a:t>
            </a:r>
            <a:endParaRPr lang="en-US" sz="2400" b="1" dirty="0" smtClean="0">
              <a:solidFill>
                <a:schemeClr val="accent2">
                  <a:lumMod val="20000"/>
                  <a:lumOff val="80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يعجز العلم وتعيا الفلسفـــة           في جواب نشتهي أن نعرفـه </a:t>
            </a:r>
            <a:endParaRPr lang="en-US" sz="2400" b="1" dirty="0" smtClean="0">
              <a:solidFill>
                <a:schemeClr val="accent2">
                  <a:lumMod val="20000"/>
                  <a:lumOff val="80000"/>
                </a:schemeClr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حراء-الربع-الخالي1.jpg"/>
          <p:cNvPicPr>
            <a:picLocks noChangeAspect="1"/>
          </p:cNvPicPr>
          <p:nvPr/>
        </p:nvPicPr>
        <p:blipFill>
          <a:blip r:embed="rId2">
            <a:lum contrast="-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571472" y="285728"/>
            <a:ext cx="828680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على الرغم من رحلات الشاعر إلى أقصى الأرض والتطور الحضاري الذي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شهدته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الإنسانية ، إلا أنه في أعماقه مازال يرتبط بالبادية التي يستمدّ صوره منها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وتتكرّر كلمة الصحراء مرّة ومرّات .. ولا تأتي الواحة في قصيده إلا في خياله ..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وهو شاعر مرتبط بالتراث ..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بلا موعد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رأيتك ضعت مع المشهد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بلا موعد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تلفت أبصرتني في الطريق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وطالعت في خطوي المجهد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ضلال الغريب وخوف الغريق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فأومض ثغرك عن بسمتين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وفي لمحتين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طواني الضباب فلم أهتد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إلى مقصدي 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ABC6A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وهذه محاولة تجمع بين حرية الشاعر والتزامه بالتناسق في التوزيع الموسيقي ..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FABC6A"/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56.jpg"/>
          <p:cNvPicPr>
            <a:picLocks noChangeAspect="1"/>
          </p:cNvPicPr>
          <p:nvPr/>
        </p:nvPicPr>
        <p:blipFill>
          <a:blip r:embed="rId2">
            <a:lum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A87A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مازال الشاعر برغ</a:t>
            </a:r>
            <a:r>
              <a:rPr lang="ar-SA" sz="2400" dirty="0" smtClean="0">
                <a:solidFill>
                  <a:srgbClr val="A87A08"/>
                </a:solidFill>
                <a:latin typeface="Tahoma" pitchFamily="34" charset="0"/>
                <a:ea typeface="Calibri" pitchFamily="34" charset="0"/>
                <a:cs typeface="Akhbar MT" pitchFamily="2" charset="-78"/>
              </a:rPr>
              <a:t>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A87A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حياته الطويلة في الغربة عاجزاً عن التكيّف في البيئة الأجنبيّة 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A87A08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A87A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ومازال الشاعر يزاوج بين تيّارين ..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A87A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الرومانتيكي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A87A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الحالم ، والواقعي .. الذي يركّز على ( داعية الألم ) 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A87A08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A87A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وكنت أمس بقـــربي نخلة نثرت          على هجير حياتي الظل والرطـبَ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b="1" dirty="0" smtClean="0">
              <a:solidFill>
                <a:srgbClr val="A87A08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rgbClr val="A87A08"/>
              </a:solidFill>
              <a:effectLst/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b="1" dirty="0" smtClean="0">
              <a:solidFill>
                <a:srgbClr val="A87A08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A87A08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A87A08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لم يجد الشاعر الذي خرج من البادية ومازالت تعيش في أعماقه غير النخلة وهي رمز العطاء في البادية .. ويستمرّ الشاعر الذي اغترب سنوات طويلة .. مرتبطة بجذور الصحراء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رجعت إليك مهموماً لأني لم أجد في الناس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من يؤمن بالناس 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رجعت إليك محروما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ً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، لأن الكون أضلاع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بلا قلب 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إن الرؤية الواقعية هنا تختلف عن البداية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الرومانتيكيّة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ومن هنا اختلفت الموسيقى التصويرية وهذا هو المذاق الجديـد .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images (5).jpg"/>
          <p:cNvPicPr>
            <a:picLocks noChangeAspect="1"/>
          </p:cNvPicPr>
          <p:nvPr/>
        </p:nvPicPr>
        <p:blipFill>
          <a:blip r:embed="rId2">
            <a:lum bright="-20000"/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85786" y="357166"/>
            <a:ext cx="77152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التزامه بقضايا الوطن :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chemeClr val="accent2">
                  <a:lumMod val="60000"/>
                  <a:lumOff val="40000"/>
                </a:schemeClr>
              </a:solidFill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في قصيدته بعنوان ( الهنود الحمر ) يتناول قصة الهنود الحمر الذي اجتاحهم البيض نتيجة تخلّفهم الحضاري وأوهامهم التي عاشوا فيها ، ولم يبق منهم سوى نقوش تملأ المتاحف أو بقايا من سلالتهم ، ثم تأتيه رجفة وهو ينكأ جراحنا :.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قل يا أخي، هل يبصر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السواح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يوماً ما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حضراتنا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بقايا ؟ ملء المتاحف أو سبابا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images (6).jpg"/>
          <p:cNvPicPr>
            <a:picLocks noChangeAspect="1"/>
          </p:cNvPicPr>
          <p:nvPr/>
        </p:nvPicPr>
        <p:blipFill>
          <a:blip r:embed="rId2">
            <a:lum bright="30000" contrast="-40000"/>
          </a:blip>
          <a:stretch>
            <a:fillRect/>
          </a:stretch>
        </p:blipFill>
        <p:spPr>
          <a:xfrm>
            <a:off x="0" y="428604"/>
            <a:ext cx="9144000" cy="6072230"/>
          </a:xfrm>
          <a:prstGeom prst="rect">
            <a:avLst/>
          </a:prstGeom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14282" y="1428736"/>
            <a:ext cx="835824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مفهوم الموت والحياة :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القضية الثانية تتصل بفكرة انطفاء الحياة ، وقد خصّص ديواناً لرثاء شقيقه نبيل أسماه (في ذكرى نبيل )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chemeClr val="accent2">
                  <a:lumMod val="50000"/>
                </a:schemeClr>
              </a:solidFill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أخي كنت والدنيـا كيـان يضمّــنا                 أخي أنت والدنيا كيان تصدّعـــا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أخي كنت والأحـلام ترقص بيننا                 أخي أنت والأحلام تجثم ركّعــا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أخي كنت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والكاسات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تطفح نشـوة                 أخي أنت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والكاسات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تقطر أدمعا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وهي أبيات فيها الإحساس بالزمن وما في دورانه من تحوّل في طبيعة الأشياء إلى التصدّع والانهيار .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14282" y="1428736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cs typeface="Akhbar MT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14282" y="357166"/>
            <a:ext cx="874150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dirty="0" smtClean="0">
                <a:latin typeface="Tahoma" pitchFamily="34" charset="0"/>
                <a:ea typeface="Calibri" pitchFamily="34" charset="0"/>
                <a:cs typeface="+mn-cs"/>
              </a:rPr>
              <a:t> تتميز أغاني الوداع التي نظمها الشاعر في رثاء بعض أهله, تتميز بأمرين :</a:t>
            </a:r>
          </a:p>
          <a:p>
            <a:r>
              <a:rPr lang="ar-SA" sz="3600" dirty="0" smtClean="0">
                <a:latin typeface="Tahoma" pitchFamily="34" charset="0"/>
                <a:ea typeface="Calibri" pitchFamily="34" charset="0"/>
                <a:cs typeface="+mn-cs"/>
              </a:rPr>
              <a:t>الأول: الأسلوب الإنشائي والحركة في الصورة:( سلاما أيها الموت , أتيت رأيت وامتدت , يداك ومادت الدنيا , وأطبق بعدها الصمت).</a:t>
            </a:r>
          </a:p>
          <a:p>
            <a:r>
              <a:rPr lang="ar-SA" sz="3600" dirty="0" smtClean="0">
                <a:latin typeface="Tahoma" pitchFamily="34" charset="0"/>
                <a:ea typeface="Calibri" pitchFamily="34" charset="0"/>
                <a:cs typeface="+mn-cs"/>
              </a:rPr>
              <a:t>الأمر الثاني : هو هزيمة الحياة أمام الموت (أيهزمنا الموت, </a:t>
            </a:r>
          </a:p>
          <a:p>
            <a:r>
              <a:rPr lang="ar-SA" sz="3600" dirty="0" smtClean="0">
                <a:latin typeface="Tahoma" pitchFamily="34" charset="0"/>
                <a:ea typeface="Calibri" pitchFamily="34" charset="0"/>
                <a:cs typeface="+mn-cs"/>
              </a:rPr>
              <a:t> يهزم حتى المحبة الإخاء؟ علام إذن </a:t>
            </a:r>
            <a:r>
              <a:rPr lang="ar-SA" sz="3600" dirty="0" err="1" smtClean="0">
                <a:latin typeface="Tahoma" pitchFamily="34" charset="0"/>
                <a:ea typeface="Calibri" pitchFamily="34" charset="0"/>
                <a:cs typeface="+mn-cs"/>
              </a:rPr>
              <a:t>يانبيل</a:t>
            </a:r>
            <a:r>
              <a:rPr lang="ar-SA" sz="3600" dirty="0" smtClean="0">
                <a:latin typeface="Tahoma" pitchFamily="34" charset="0"/>
                <a:ea typeface="Calibri" pitchFamily="34" charset="0"/>
                <a:cs typeface="+mn-cs"/>
              </a:rPr>
              <a:t> الحياة؟ </a:t>
            </a:r>
          </a:p>
          <a:p>
            <a:endParaRPr lang="ar-SA" sz="3600" dirty="0" smtClean="0">
              <a:latin typeface="Tahoma" pitchFamily="34" charset="0"/>
              <a:ea typeface="Calibri" pitchFamily="34" charset="0"/>
              <a:cs typeface="+mn-cs"/>
            </a:endParaRPr>
          </a:p>
          <a:p>
            <a:endParaRPr lang="ar-SA" sz="36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gasi_algosaibai-45.jpg"/>
          <p:cNvPicPr>
            <a:picLocks noChangeAspect="1"/>
          </p:cNvPicPr>
          <p:nvPr/>
        </p:nvPicPr>
        <p:blipFill>
          <a:blip r:embed="rId2">
            <a:lum bright="-20000" contrast="-40000"/>
          </a:blip>
          <a:stretch>
            <a:fillRect/>
          </a:stretch>
        </p:blipFill>
        <p:spPr>
          <a:xfrm>
            <a:off x="-1" y="357167"/>
            <a:ext cx="9144001" cy="6215106"/>
          </a:xfrm>
          <a:prstGeom prst="rect">
            <a:avLst/>
          </a:prstGeom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214414" y="285728"/>
            <a:ext cx="764386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موقف غازي من الحضارة الغربيّة: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rgbClr val="7030A0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rgbClr val="7030A0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rgbClr val="7030A0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rgbClr val="7030A0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rgbClr val="7030A0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غازي لا يرفض الحضارة الغربيّة ، ولكنه يرفض أن نفقد خصائصنا الذّاتية "ينبغي أن نتأمل هذه الحضارة فنقتبس منها علومها ونلم بتراثها الفكري إلماماً لا يقتضي الاقتباس ثم ننظر إلى جوانبها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اللا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إنسانية فنرفضها . ولعلّ في مثل هذه النظرة المتوازنة ما يعنيننا على أن نبني من جديد في بلادنا حضارة كـحضارتنا القديمة التي كانت تقود العالم كلّه .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2938</TotalTime>
  <Words>781</Words>
  <Application>Microsoft Office PowerPoint</Application>
  <PresentationFormat>عرض على الشاشة (3:4)‏</PresentationFormat>
  <Paragraphs>127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فرناند دي سوسير (1857-1913)</dc:title>
  <dc:creator>HOME</dc:creator>
  <cp:lastModifiedBy>ACER</cp:lastModifiedBy>
  <cp:revision>368</cp:revision>
  <dcterms:created xsi:type="dcterms:W3CDTF">2010-10-14T10:49:52Z</dcterms:created>
  <dcterms:modified xsi:type="dcterms:W3CDTF">2012-04-28T18:54:33Z</dcterms:modified>
</cp:coreProperties>
</file>