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3008"/>
    <a:srgbClr val="9C260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07/06/1433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كليتنا.jpg"/>
          <p:cNvPicPr>
            <a:picLocks noChangeAspect="1"/>
          </p:cNvPicPr>
          <p:nvPr/>
        </p:nvPicPr>
        <p:blipFill>
          <a:blip r:embed="rId2" cstate="print">
            <a:lum bright="-40000" contrast="-40000"/>
          </a:blip>
          <a:stretch>
            <a:fillRect/>
          </a:stretch>
        </p:blipFill>
        <p:spPr>
          <a:xfrm rot="16200000">
            <a:off x="1144946" y="-1141054"/>
            <a:ext cx="6854108" cy="9144000"/>
          </a:xfrm>
          <a:prstGeom prst="rect">
            <a:avLst/>
          </a:prstGeom>
        </p:spPr>
      </p:pic>
      <p:sp>
        <p:nvSpPr>
          <p:cNvPr id="2" name="عنوان 1"/>
          <p:cNvSpPr txBox="1">
            <a:spLocks/>
          </p:cNvSpPr>
          <p:nvPr/>
        </p:nvSpPr>
        <p:spPr bwMode="auto">
          <a:xfrm>
            <a:off x="5786446" y="285728"/>
            <a:ext cx="3024336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المملكة العربية السعودية</a:t>
            </a:r>
            <a:endParaRPr lang="en-US" sz="3200" b="1" cap="all" dirty="0" smtClean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  <a:reflection blurRad="12700" stA="50000" endPos="50000" dist="5000" dir="5400000" sy="-100000" rotWithShape="0"/>
              </a:effectLst>
              <a:latin typeface="Microsoft Uighur" pitchFamily="2" charset="-78"/>
              <a:ea typeface="+mj-ea"/>
              <a:cs typeface="Microsoft Uighur" pitchFamily="2" charset="-78"/>
            </a:endParaRP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جامعة </a:t>
            </a:r>
            <a:r>
              <a:rPr lang="ar-SA" sz="3200" b="1" cap="all" dirty="0" err="1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الدمام</a:t>
            </a:r>
            <a:endParaRPr lang="en-US" sz="3200" b="1" cap="all" dirty="0" smtClean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  <a:reflection blurRad="12700" stA="50000" endPos="50000" dist="5000" dir="5400000" sy="-100000" rotWithShape="0"/>
              </a:effectLst>
              <a:latin typeface="Microsoft Uighur" pitchFamily="2" charset="-78"/>
              <a:ea typeface="+mj-ea"/>
              <a:cs typeface="Microsoft Uighur" pitchFamily="2" charset="-78"/>
            </a:endParaRP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كليّة الآداب</a:t>
            </a: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all" spc="0" normalizeH="0" baseline="0" noProof="0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Microsoft Uighur" pitchFamily="2" charset="-78"/>
                <a:ea typeface="+mj-ea"/>
                <a:cs typeface="Microsoft Uighur" pitchFamily="2" charset="-78"/>
              </a:rPr>
              <a:t>قسم</a:t>
            </a:r>
            <a:r>
              <a:rPr kumimoji="0" lang="ar-SA" sz="3200" b="1" i="0" u="none" strike="noStrike" kern="1200" cap="all" spc="0" normalizeH="0" noProof="0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Microsoft Uighur" pitchFamily="2" charset="-78"/>
                <a:ea typeface="+mj-ea"/>
                <a:cs typeface="Microsoft Uighur" pitchFamily="2" charset="-78"/>
              </a:rPr>
              <a:t> اللغة العربية</a:t>
            </a: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cap="all" baseline="0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الفرقة</a:t>
            </a:r>
            <a:r>
              <a:rPr lang="ar-SA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 </a:t>
            </a:r>
            <a:r>
              <a:rPr lang="ar-SY" sz="32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12700" stA="50000" endPos="50000" dist="5000" dir="5400000" sy="-100000" rotWithShape="0"/>
                </a:effectLst>
                <a:latin typeface="Microsoft Uighur" pitchFamily="2" charset="-78"/>
                <a:ea typeface="+mj-ea"/>
                <a:cs typeface="Microsoft Uighur" pitchFamily="2" charset="-78"/>
              </a:rPr>
              <a:t>الرّابعة</a:t>
            </a:r>
            <a:endParaRPr lang="en-US" sz="3200" b="1" cap="all" dirty="0" smtClean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  <a:reflection blurRad="12700" stA="50000" endPos="50000" dist="5000" dir="5400000" sy="-100000" rotWithShape="0"/>
              </a:effectLst>
              <a:latin typeface="Microsoft Uighur" pitchFamily="2" charset="-78"/>
              <a:ea typeface="+mj-ea"/>
              <a:cs typeface="Microsoft Uighur" pitchFamily="2" charset="-78"/>
            </a:endParaRPr>
          </a:p>
          <a:p>
            <a:pPr marL="0" marR="0" lvl="0" indent="0" algn="just" defTabSz="914400" rtl="1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0" normalizeH="0" baseline="0" noProof="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Microsoft Uighur" pitchFamily="2" charset="-78"/>
                <a:ea typeface="+mj-ea"/>
                <a:cs typeface="Microsoft Uighur" pitchFamily="2" charset="-78"/>
              </a:rPr>
              <a:t/>
            </a:r>
            <a:br>
              <a:rPr kumimoji="0" lang="en-US" sz="2800" b="1" i="0" u="none" strike="noStrike" kern="1200" cap="all" spc="0" normalizeH="0" baseline="0" noProof="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Microsoft Uighur" pitchFamily="2" charset="-78"/>
                <a:ea typeface="+mj-ea"/>
                <a:cs typeface="Microsoft Uighur" pitchFamily="2" charset="-78"/>
              </a:rPr>
            </a:br>
            <a:endParaRPr kumimoji="0" lang="ar-SA" sz="2800" b="1" i="0" u="none" strike="noStrike" kern="1200" cap="all" spc="0" normalizeH="0" baseline="0" noProof="0" dirty="0">
              <a:ln w="0">
                <a:solidFill>
                  <a:schemeClr val="tx2">
                    <a:lumMod val="75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Microsoft Uighur" pitchFamily="2" charset="-78"/>
              <a:ea typeface="+mj-ea"/>
              <a:cs typeface="Microsoft Uighu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براهيم العريض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88096" cy="68580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156176" y="1412776"/>
            <a:ext cx="2364750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8000" b="1" cap="all" dirty="0" smtClean="0">
                <a:ln w="0"/>
                <a:solidFill>
                  <a:srgbClr val="C23008"/>
                </a:solidFill>
                <a:effectLst>
                  <a:reflection blurRad="12700" stA="50000" endPos="50000" dist="5000" dir="5400000" sy="-100000" rotWithShape="0"/>
                </a:effectLst>
                <a:cs typeface="Akhbar MT" pitchFamily="2" charset="-78"/>
              </a:rPr>
              <a:t>إبراهيم</a:t>
            </a:r>
          </a:p>
          <a:p>
            <a:pPr algn="ctr"/>
            <a:endParaRPr lang="ar-SA" sz="8000" b="1" cap="all" dirty="0" smtClean="0">
              <a:ln w="0"/>
              <a:solidFill>
                <a:srgbClr val="C23008"/>
              </a:solidFill>
              <a:effectLst>
                <a:reflection blurRad="12700" stA="50000" endPos="50000" dist="5000" dir="5400000" sy="-100000" rotWithShape="0"/>
              </a:effectLst>
              <a:cs typeface="Akhbar MT" pitchFamily="2" charset="-78"/>
            </a:endParaRPr>
          </a:p>
          <a:p>
            <a:pPr algn="ctr"/>
            <a:r>
              <a:rPr lang="ar-SA" sz="8000" b="1" cap="all" spc="0" dirty="0" smtClean="0">
                <a:ln w="0"/>
                <a:solidFill>
                  <a:srgbClr val="C23008"/>
                </a:solidFill>
                <a:effectLst>
                  <a:reflection blurRad="12700" stA="50000" endPos="50000" dist="5000" dir="5400000" sy="-100000" rotWithShape="0"/>
                </a:effectLst>
                <a:cs typeface="Akhbar MT" pitchFamily="2" charset="-78"/>
              </a:rPr>
              <a:t>العريض</a:t>
            </a:r>
            <a:endParaRPr lang="ar-SA" sz="8000" b="1" cap="all" spc="0" dirty="0">
              <a:ln w="0"/>
              <a:solidFill>
                <a:srgbClr val="C23008"/>
              </a:solidFill>
              <a:effectLst>
                <a:reflection blurRad="12700" stA="50000" endPos="50000" dist="5000" dir="5400000" sy="-100000" rotWithShape="0"/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images (2).jpg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>
            <a:off x="0" y="1737360"/>
            <a:ext cx="9144000" cy="512064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27584" y="271101"/>
            <a:ext cx="7740352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إبراهيم العريّض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"رائد الرومانسيّة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الخليجيّة”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b="1" dirty="0" smtClean="0">
              <a:solidFill>
                <a:srgbClr val="C23008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b="1" dirty="0" smtClean="0">
              <a:solidFill>
                <a:srgbClr val="C23008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solidFill>
                <a:srgbClr val="C23008"/>
              </a:solidFill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9C2606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كان شعراء الخليج يسيرون في خطوات وئيدة متتبعين قافلة الشعر العربي منذ أكثر من ألف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9C2606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عام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9C2606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، واقفين بالشعر الخليجي العربي في الثلاثينات والأربعينات عند حدود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9C2606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المناسبات .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9C2606"/>
              </a:solidFill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9C2606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9C2606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وكان الإحساس قويّاً بأن هذه اللغة بدا عليها الإنهاك من كثرة الاستعمال ، وبضيق المجرى الذي يسير فيها الشعر العربي حتى ليقع الحافر على الحافر .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9C2606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56592" cy="6858001"/>
          </a:xfrm>
          <a:prstGeom prst="rect">
            <a:avLst/>
          </a:prstGeom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319464" y="620688"/>
            <a:ext cx="4824536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نشأة العريّض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الأدبيّة :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b="1" dirty="0" smtClean="0">
              <a:solidFill>
                <a:srgbClr val="C23008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dirty="0" smtClean="0">
              <a:solidFill>
                <a:srgbClr val="C23008"/>
              </a:solidFill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dirty="0" smtClean="0">
              <a:solidFill>
                <a:srgbClr val="C23008"/>
              </a:solidFill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استطاع أن يخترق حاجز المكان وحاجز الزمان ذلك هو إبراهيم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العريّض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, شاعر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البحرين ..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الذي استطاع من بعد أن يمدّ جناحيه على الحياة الأدبية جيلاً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كاملاً 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نقد حدبث\f18bac078947ce769a51eb55bab3ecf5.jp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0" y="0"/>
            <a:ext cx="9148984" cy="68580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971600" y="980728"/>
            <a:ext cx="7488832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إصداراته :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الأساليب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الشعريّة ..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أسلوبه :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أسلوب الشاعر المتعبّد الذي دعاه بالأسلوب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الغنائي ..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وأسلوب الشاعر البحاثة الذي دعاه بالأسلوب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التحليلي ..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والشاعر المتعبّد هو الشاعر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الرومانسي ..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بينما الأسلوب التحليلي هو أسلوب أصحاب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الإتجاه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الواقعي .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.jpg"/>
          <p:cNvPicPr>
            <a:picLocks noChangeAspect="1"/>
          </p:cNvPicPr>
          <p:nvPr/>
        </p:nvPicPr>
        <p:blipFill>
          <a:blip r:embed="rId2" cstate="print">
            <a:lum bright="30000" contrast="-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611560" y="1556792"/>
            <a:ext cx="79563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مراحله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الشّعرية :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600" b="1" dirty="0" smtClean="0"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600" b="1" i="0" u="none" strike="noStrike" cap="none" normalizeH="0" baseline="0" dirty="0" smtClean="0">
              <a:ln>
                <a:noFill/>
              </a:ln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مرّ العريض بمرحلتين واضحتين وإن لم يكن بينهما فارق زمني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طويل .</a:t>
            </a:r>
            <a:endParaRPr kumimoji="0" lang="ar-SA" sz="3600" b="1" i="0" u="none" strike="noStrike" cap="none" normalizeH="0" baseline="0" dirty="0" smtClean="0">
              <a:ln>
                <a:noFill/>
              </a:ln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المرحلة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الأولى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/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مرحلة "العرائس" ..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وهو اسم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ديوانه .</a:t>
            </a:r>
            <a:endParaRPr kumimoji="0" lang="en-US" sz="3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المرحلة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الثانية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/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مرحلة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"شموع" وهي أيضاً ترجع إلى اسم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ديوانه .</a:t>
            </a:r>
            <a:endParaRPr kumimoji="0" lang="ar-SA" sz="3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9927articles.jpg"/>
          <p:cNvPicPr>
            <a:picLocks noChangeAspect="1"/>
          </p:cNvPicPr>
          <p:nvPr/>
        </p:nvPicPr>
        <p:blipFill>
          <a:blip r:embed="rId2" cstate="print">
            <a:lum bright="2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907704" y="836712"/>
            <a:ext cx="594015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أسلوبه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الحواري :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200" b="1" dirty="0" smtClean="0">
              <a:solidFill>
                <a:srgbClr val="C23008"/>
              </a:solidFill>
              <a:latin typeface="Tahoma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200" b="1" dirty="0" smtClean="0">
              <a:solidFill>
                <a:srgbClr val="C23008"/>
              </a:solidFill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الأسلوب الحواري أحد الأساليب التي التفت إليها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العريّض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، وكما أن عمر كان نقلة من الأساليب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الجاهلية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، كذلك كان موقف علي محمود طه في مصر، وإبراهيم العريض في الخليج كلاهما نقلة من عصر الإحياء إلى عصر أدبي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جديد .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emale-silhouet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932040" y="1053317"/>
            <a:ext cx="385192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نظرته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للمرأة :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Tahoma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كانت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المرأة</a:t>
            </a:r>
            <a:r>
              <a:rPr kumimoji="0" lang="ar-SA" sz="3200" b="1" i="0" u="none" strike="noStrike" cap="none" normalizeH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رمزاً ,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C23008"/>
                </a:solidFill>
                <a:effectLst/>
                <a:latin typeface="Tahoma" pitchFamily="34" charset="0"/>
                <a:ea typeface="Calibri" pitchFamily="34" charset="0"/>
                <a:cs typeface="Akhbar MT" pitchFamily="2" charset="-78"/>
              </a:rPr>
              <a:t>أو تجريداً للفـنّ . 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C23008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241</Words>
  <Application>Microsoft Office PowerPoint</Application>
  <PresentationFormat>عرض على الشاشة (3:4)‏</PresentationFormat>
  <Paragraphs>55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MAS</dc:creator>
  <cp:lastModifiedBy>lrodwan</cp:lastModifiedBy>
  <cp:revision>9</cp:revision>
  <dcterms:created xsi:type="dcterms:W3CDTF">2012-04-27T08:11:16Z</dcterms:created>
  <dcterms:modified xsi:type="dcterms:W3CDTF">2012-04-28T07:43:14Z</dcterms:modified>
</cp:coreProperties>
</file>