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9" r:id="rId13"/>
    <p:sldId id="270" r:id="rId1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84412" autoAdjust="0"/>
    <p:restoredTop sz="85432" autoAdjust="0"/>
  </p:normalViewPr>
  <p:slideViewPr>
    <p:cSldViewPr>
      <p:cViewPr varScale="1">
        <p:scale>
          <a:sx n="62" d="100"/>
          <a:sy n="62" d="100"/>
        </p:scale>
        <p:origin x="-1596" y="-78"/>
      </p:cViewPr>
      <p:guideLst>
        <p:guide orient="horz" pos="2160"/>
        <p:guide pos="2880"/>
      </p:guideLst>
    </p:cSldViewPr>
  </p:slideViewPr>
  <p:notesTextViewPr>
    <p:cViewPr>
      <p:scale>
        <a:sx n="100" d="100"/>
        <a:sy n="100" d="100"/>
      </p:scale>
      <p:origin x="0" y="0"/>
    </p:cViewPr>
  </p:notesTextViewPr>
  <p:sorterViewPr>
    <p:cViewPr>
      <p:scale>
        <a:sx n="66" d="100"/>
        <a:sy n="66" d="100"/>
      </p:scale>
      <p:origin x="-12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B46D9643-371D-47A3-8D37-F7903556D708}" type="datetimeFigureOut">
              <a:rPr lang="ar-SA" smtClean="0"/>
              <a:pPr/>
              <a:t>03/06/33</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448704A8-0A4E-437B-B6AD-A8785CB188E9}" type="slidenum">
              <a:rPr lang="ar-SA" smtClean="0"/>
              <a:pPr/>
              <a:t>‹#›</a:t>
            </a:fld>
            <a:endParaRPr lang="ar-S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B46D9643-371D-47A3-8D37-F7903556D708}" type="datetimeFigureOut">
              <a:rPr lang="ar-SA" smtClean="0"/>
              <a:pPr/>
              <a:t>03/06/33</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448704A8-0A4E-437B-B6AD-A8785CB188E9}" type="slidenum">
              <a:rPr lang="ar-SA" smtClean="0"/>
              <a:pPr/>
              <a:t>‹#›</a:t>
            </a:fld>
            <a:endParaRPr lang="ar-S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B46D9643-371D-47A3-8D37-F7903556D708}" type="datetimeFigureOut">
              <a:rPr lang="ar-SA" smtClean="0"/>
              <a:pPr/>
              <a:t>03/06/33</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448704A8-0A4E-437B-B6AD-A8785CB188E9}" type="slidenum">
              <a:rPr lang="ar-SA" smtClean="0"/>
              <a:pPr/>
              <a:t>‹#›</a:t>
            </a:fld>
            <a:endParaRPr lang="ar-SA"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B46D9643-371D-47A3-8D37-F7903556D708}" type="datetimeFigureOut">
              <a:rPr lang="ar-SA" smtClean="0"/>
              <a:pPr/>
              <a:t>03/06/33</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448704A8-0A4E-437B-B6AD-A8785CB188E9}" type="slidenum">
              <a:rPr lang="ar-SA" smtClean="0"/>
              <a:pPr/>
              <a:t>‹#›</a:t>
            </a:fld>
            <a:endParaRPr lang="ar-S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B46D9643-371D-47A3-8D37-F7903556D708}" type="datetimeFigureOut">
              <a:rPr lang="ar-SA" smtClean="0"/>
              <a:pPr/>
              <a:t>03/06/33</a:t>
            </a:fld>
            <a:endParaRPr lang="ar-SA" dirty="0"/>
          </a:p>
        </p:txBody>
      </p:sp>
      <p:sp>
        <p:nvSpPr>
          <p:cNvPr id="8" name="عنصر نائب للتذييل 7"/>
          <p:cNvSpPr>
            <a:spLocks noGrp="1"/>
          </p:cNvSpPr>
          <p:nvPr>
            <p:ph type="ftr" sz="quarter" idx="11"/>
          </p:nvPr>
        </p:nvSpPr>
        <p:spPr/>
        <p:txBody>
          <a:bodyPr/>
          <a:lstStyle/>
          <a:p>
            <a:endParaRPr lang="ar-SA" dirty="0"/>
          </a:p>
        </p:txBody>
      </p:sp>
      <p:sp>
        <p:nvSpPr>
          <p:cNvPr id="9" name="عنصر نائب لرقم الشريحة 8"/>
          <p:cNvSpPr>
            <a:spLocks noGrp="1"/>
          </p:cNvSpPr>
          <p:nvPr>
            <p:ph type="sldNum" sz="quarter" idx="12"/>
          </p:nvPr>
        </p:nvSpPr>
        <p:spPr/>
        <p:txBody>
          <a:bodyPr/>
          <a:lstStyle/>
          <a:p>
            <a:fld id="{448704A8-0A4E-437B-B6AD-A8785CB188E9}" type="slidenum">
              <a:rPr lang="ar-SA" smtClean="0"/>
              <a:pPr/>
              <a:t>‹#›</a:t>
            </a:fld>
            <a:endParaRPr lang="ar-SA"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B46D9643-371D-47A3-8D37-F7903556D708}" type="datetimeFigureOut">
              <a:rPr lang="ar-SA" smtClean="0"/>
              <a:pPr/>
              <a:t>03/06/33</a:t>
            </a:fld>
            <a:endParaRPr lang="ar-SA" dirty="0"/>
          </a:p>
        </p:txBody>
      </p:sp>
      <p:sp>
        <p:nvSpPr>
          <p:cNvPr id="4" name="عنصر نائب للتذييل 3"/>
          <p:cNvSpPr>
            <a:spLocks noGrp="1"/>
          </p:cNvSpPr>
          <p:nvPr>
            <p:ph type="ftr" sz="quarter" idx="11"/>
          </p:nvPr>
        </p:nvSpPr>
        <p:spPr/>
        <p:txBody>
          <a:bodyPr/>
          <a:lstStyle/>
          <a:p>
            <a:endParaRPr lang="ar-SA" dirty="0"/>
          </a:p>
        </p:txBody>
      </p:sp>
      <p:sp>
        <p:nvSpPr>
          <p:cNvPr id="5" name="عنصر نائب لرقم الشريحة 4"/>
          <p:cNvSpPr>
            <a:spLocks noGrp="1"/>
          </p:cNvSpPr>
          <p:nvPr>
            <p:ph type="sldNum" sz="quarter" idx="12"/>
          </p:nvPr>
        </p:nvSpPr>
        <p:spPr/>
        <p:txBody>
          <a:bodyPr/>
          <a:lstStyle/>
          <a:p>
            <a:fld id="{448704A8-0A4E-437B-B6AD-A8785CB188E9}" type="slidenum">
              <a:rPr lang="ar-SA" smtClean="0"/>
              <a:pPr/>
              <a:t>‹#›</a:t>
            </a:fld>
            <a:endParaRPr lang="ar-S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B46D9643-371D-47A3-8D37-F7903556D708}" type="datetimeFigureOut">
              <a:rPr lang="ar-SA" smtClean="0"/>
              <a:pPr/>
              <a:t>03/06/33</a:t>
            </a:fld>
            <a:endParaRPr lang="ar-SA" dirty="0"/>
          </a:p>
        </p:txBody>
      </p:sp>
      <p:sp>
        <p:nvSpPr>
          <p:cNvPr id="3" name="عنصر نائب للتذييل 2"/>
          <p:cNvSpPr>
            <a:spLocks noGrp="1"/>
          </p:cNvSpPr>
          <p:nvPr>
            <p:ph type="ftr" sz="quarter" idx="11"/>
          </p:nvPr>
        </p:nvSpPr>
        <p:spPr/>
        <p:txBody>
          <a:bodyPr/>
          <a:lstStyle/>
          <a:p>
            <a:endParaRPr lang="ar-SA" dirty="0"/>
          </a:p>
        </p:txBody>
      </p:sp>
      <p:sp>
        <p:nvSpPr>
          <p:cNvPr id="4" name="عنصر نائب لرقم الشريحة 3"/>
          <p:cNvSpPr>
            <a:spLocks noGrp="1"/>
          </p:cNvSpPr>
          <p:nvPr>
            <p:ph type="sldNum" sz="quarter" idx="12"/>
          </p:nvPr>
        </p:nvSpPr>
        <p:spPr/>
        <p:txBody>
          <a:bodyPr/>
          <a:lstStyle/>
          <a:p>
            <a:fld id="{448704A8-0A4E-437B-B6AD-A8785CB188E9}" type="slidenum">
              <a:rPr lang="ar-SA" smtClean="0"/>
              <a:pPr/>
              <a:t>‹#›</a:t>
            </a:fld>
            <a:endParaRPr lang="ar-S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B46D9643-371D-47A3-8D37-F7903556D708}" type="datetimeFigureOut">
              <a:rPr lang="ar-SA" smtClean="0"/>
              <a:pPr/>
              <a:t>03/06/33</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448704A8-0A4E-437B-B6AD-A8785CB188E9}" type="slidenum">
              <a:rPr lang="ar-SA" smtClean="0"/>
              <a:pPr/>
              <a:t>‹#›</a:t>
            </a:fld>
            <a:endParaRPr lang="ar-S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dirty="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B46D9643-371D-47A3-8D37-F7903556D708}" type="datetimeFigureOut">
              <a:rPr lang="ar-SA" smtClean="0"/>
              <a:pPr/>
              <a:t>03/06/33</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448704A8-0A4E-437B-B6AD-A8785CB188E9}" type="slidenum">
              <a:rPr lang="ar-SA" smtClean="0"/>
              <a:pPr/>
              <a:t>‹#›</a:t>
            </a:fld>
            <a:endParaRPr lang="ar-SA"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B46D9643-371D-47A3-8D37-F7903556D708}" type="datetimeFigureOut">
              <a:rPr lang="ar-SA" smtClean="0"/>
              <a:pPr/>
              <a:t>03/06/33</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448704A8-0A4E-437B-B6AD-A8785CB188E9}" type="slidenum">
              <a:rPr lang="ar-SA" smtClean="0"/>
              <a:pPr/>
              <a:t>‹#›</a:t>
            </a:fld>
            <a:endParaRPr lang="ar-S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B46D9643-371D-47A3-8D37-F7903556D708}" type="datetimeFigureOut">
              <a:rPr lang="ar-SA" smtClean="0"/>
              <a:pPr/>
              <a:t>03/06/33</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448704A8-0A4E-437B-B6AD-A8785CB188E9}" type="slidenum">
              <a:rPr lang="ar-SA" smtClean="0"/>
              <a:pPr/>
              <a:t>‹#›</a:t>
            </a:fld>
            <a:endParaRPr lang="ar-S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8000" r="-8000"/>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B46D9643-371D-47A3-8D37-F7903556D708}" type="datetimeFigureOut">
              <a:rPr lang="ar-SA" smtClean="0"/>
              <a:pPr/>
              <a:t>03/06/33</a:t>
            </a:fld>
            <a:endParaRPr lang="ar-SA" dirty="0"/>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dirty="0"/>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448704A8-0A4E-437B-B6AD-A8785CB188E9}" type="slidenum">
              <a:rPr lang="ar-SA" smtClean="0"/>
              <a:pPr/>
              <a:t>‹#›</a:t>
            </a:fld>
            <a:endParaRPr lang="ar-SA"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عنوان 7"/>
          <p:cNvSpPr>
            <a:spLocks noGrp="1"/>
          </p:cNvSpPr>
          <p:nvPr>
            <p:ph type="title" idx="4294967295"/>
          </p:nvPr>
        </p:nvSpPr>
        <p:spPr>
          <a:xfrm>
            <a:off x="467544" y="260648"/>
            <a:ext cx="8229600" cy="1143000"/>
          </a:xfrm>
        </p:spPr>
        <p:txBody>
          <a:bodyPr>
            <a:normAutofit fontScale="90000"/>
          </a:bodyPr>
          <a:lstStyle/>
          <a:p>
            <a:r>
              <a:rPr lang="ar-SA" b="1" dirty="0" smtClean="0">
                <a:solidFill>
                  <a:schemeClr val="bg1"/>
                </a:solidFill>
              </a:rPr>
              <a:t>ثالثا-العناصر المشتركة في القصة والمسرحية</a:t>
            </a:r>
            <a:endParaRPr lang="ar-SA" dirty="0">
              <a:solidFill>
                <a:schemeClr val="bg1"/>
              </a:solidFill>
            </a:endParaRPr>
          </a:p>
        </p:txBody>
      </p:sp>
      <p:sp>
        <p:nvSpPr>
          <p:cNvPr id="9" name="عنصر نائب للمحتوى 8"/>
          <p:cNvSpPr>
            <a:spLocks noGrp="1"/>
          </p:cNvSpPr>
          <p:nvPr>
            <p:ph idx="4294967295"/>
          </p:nvPr>
        </p:nvSpPr>
        <p:spPr>
          <a:xfrm>
            <a:off x="0" y="1600200"/>
            <a:ext cx="8229600" cy="4525963"/>
          </a:xfrm>
        </p:spPr>
        <p:txBody>
          <a:bodyPr>
            <a:normAutofit/>
          </a:bodyPr>
          <a:lstStyle/>
          <a:p>
            <a:pPr lvl="2">
              <a:buNone/>
            </a:pPr>
            <a:r>
              <a:rPr lang="ar-SA" sz="2600" b="1" dirty="0" smtClean="0">
                <a:solidFill>
                  <a:srgbClr val="FF0000"/>
                </a:solidFill>
              </a:rPr>
              <a:t> </a:t>
            </a:r>
            <a:r>
              <a:rPr lang="ar-SA" sz="2600" b="1" dirty="0">
                <a:solidFill>
                  <a:srgbClr val="FF0000"/>
                </a:solidFill>
              </a:rPr>
              <a:t/>
            </a:r>
            <a:br>
              <a:rPr lang="ar-SA" sz="2600" b="1" dirty="0">
                <a:solidFill>
                  <a:srgbClr val="FF0000"/>
                </a:solidFill>
              </a:rPr>
            </a:br>
            <a:r>
              <a:rPr lang="ar-SA" sz="2600" b="1" dirty="0">
                <a:solidFill>
                  <a:srgbClr val="FF0000"/>
                </a:solidFill>
              </a:rPr>
              <a:t> </a:t>
            </a:r>
            <a:r>
              <a:rPr lang="ar-SA" sz="2600" b="1" dirty="0" smtClean="0">
                <a:solidFill>
                  <a:srgbClr val="FF0000"/>
                </a:solidFill>
              </a:rPr>
              <a:t>                </a:t>
            </a:r>
            <a:endParaRPr lang="en-US" sz="2600" dirty="0">
              <a:solidFill>
                <a:srgbClr val="FF0000"/>
              </a:solidFill>
            </a:endParaRPr>
          </a:p>
        </p:txBody>
      </p:sp>
      <p:sp>
        <p:nvSpPr>
          <p:cNvPr id="10" name="مربع نص 9"/>
          <p:cNvSpPr txBox="1"/>
          <p:nvPr/>
        </p:nvSpPr>
        <p:spPr>
          <a:xfrm>
            <a:off x="1979712" y="2276872"/>
            <a:ext cx="5256584" cy="2800767"/>
          </a:xfrm>
          <a:prstGeom prst="rect">
            <a:avLst/>
          </a:prstGeom>
          <a:noFill/>
        </p:spPr>
        <p:txBody>
          <a:bodyPr wrap="square" rtlCol="1">
            <a:spAutoFit/>
          </a:bodyPr>
          <a:lstStyle/>
          <a:p>
            <a:pPr algn="ctr"/>
            <a:r>
              <a:rPr lang="ar-SA" sz="4400" b="1" dirty="0"/>
              <a:t>1. الحادثة .</a:t>
            </a:r>
            <a:br>
              <a:rPr lang="ar-SA" sz="4400" b="1" dirty="0"/>
            </a:br>
            <a:r>
              <a:rPr lang="ar-SA" sz="4400" b="1" dirty="0"/>
              <a:t>2. الشخوص .</a:t>
            </a:r>
            <a:br>
              <a:rPr lang="ar-SA" sz="4400" b="1" dirty="0"/>
            </a:br>
            <a:r>
              <a:rPr lang="ar-SA" sz="4400" b="1" dirty="0"/>
              <a:t>3. الفكرة .</a:t>
            </a:r>
            <a:br>
              <a:rPr lang="ar-SA" sz="4400" b="1" dirty="0"/>
            </a:br>
            <a:r>
              <a:rPr lang="ar-SA" sz="4400" b="1" dirty="0"/>
              <a:t>4. الزمان والمكان . </a:t>
            </a:r>
            <a:endParaRPr lang="ar-SA" sz="4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323528" y="1748909"/>
            <a:ext cx="8208912" cy="5109091"/>
          </a:xfrm>
          <a:prstGeom prst="rect">
            <a:avLst/>
          </a:prstGeom>
          <a:noFill/>
        </p:spPr>
        <p:txBody>
          <a:bodyPr wrap="square" rtlCol="1">
            <a:spAutoFit/>
          </a:bodyPr>
          <a:lstStyle/>
          <a:p>
            <a:pPr algn="ctr"/>
            <a:r>
              <a:rPr lang="ar-SA" b="1" dirty="0" smtClean="0">
                <a:solidFill>
                  <a:srgbClr val="FF0000"/>
                </a:solidFill>
              </a:rPr>
              <a:t>الحادثة :</a:t>
            </a:r>
            <a:endParaRPr lang="ar-SA" b="1" dirty="0"/>
          </a:p>
          <a:p>
            <a:pPr algn="ctr"/>
            <a:r>
              <a:rPr lang="ar-SA" b="1" dirty="0" smtClean="0"/>
              <a:t>وهي المواقف والوقائع والأحداث التي تتضمنها المسرحية ، وطبيعي أن تكون </a:t>
            </a:r>
          </a:p>
          <a:p>
            <a:pPr algn="ctr"/>
            <a:r>
              <a:rPr lang="ar-SA" b="1" dirty="0" smtClean="0"/>
              <a:t>الوقائع والتفصيلات الجزئية في المسرحية أقل منها في القصة ، لأن المسرحية تقوم </a:t>
            </a:r>
          </a:p>
          <a:p>
            <a:pPr algn="ctr"/>
            <a:r>
              <a:rPr lang="ar-SA" b="1" dirty="0" smtClean="0"/>
              <a:t>أساساً على الحوار ، فلا سبيل لاستقصاء التفصيلات اكتفاء بالوقائع المهمة فمثلاً مشهد</a:t>
            </a:r>
          </a:p>
          <a:p>
            <a:pPr algn="ctr"/>
            <a:r>
              <a:rPr lang="ar-SA" b="1" dirty="0" smtClean="0"/>
              <a:t> محاكمة متهمين بالقيام بتمرد لا تقدم فيه وقائع التمرد نفسها اعتماداً على ذكاء المشاهدين </a:t>
            </a:r>
          </a:p>
          <a:p>
            <a:pPr algn="ctr"/>
            <a:r>
              <a:rPr lang="ar-SA" b="1" dirty="0"/>
              <a:t> </a:t>
            </a:r>
            <a:r>
              <a:rPr lang="ar-SA" b="1" dirty="0" smtClean="0"/>
              <a:t>  الذين يدركونها من أقوال الشهود والنيابة والدفاع في القضية ، فيخرج المشاهد من المسرح </a:t>
            </a:r>
          </a:p>
          <a:p>
            <a:pPr algn="ctr"/>
            <a:r>
              <a:rPr lang="ar-SA" b="1" dirty="0" smtClean="0"/>
              <a:t>وقد ألم بأطراف قصة متكاملة . </a:t>
            </a:r>
          </a:p>
          <a:p>
            <a:pPr algn="ctr"/>
            <a:r>
              <a:rPr lang="ar-SA" sz="2000" b="1" dirty="0" smtClean="0">
                <a:solidFill>
                  <a:srgbClr val="FF0000"/>
                </a:solidFill>
              </a:rPr>
              <a:t>الشخوص :</a:t>
            </a:r>
            <a:r>
              <a:rPr lang="ar-SA" b="1" dirty="0" smtClean="0"/>
              <a:t/>
            </a:r>
            <a:br>
              <a:rPr lang="ar-SA" b="1" dirty="0" smtClean="0"/>
            </a:br>
            <a:r>
              <a:rPr lang="ar-SA" b="1" dirty="0" smtClean="0">
                <a:solidFill>
                  <a:srgbClr val="008000"/>
                </a:solidFill>
              </a:rPr>
              <a:t>وهم في المسرحية قسمان :</a:t>
            </a:r>
            <a:r>
              <a:rPr lang="ar-SA" b="1" dirty="0" smtClean="0"/>
              <a:t/>
            </a:r>
            <a:br>
              <a:rPr lang="ar-SA" b="1" dirty="0" smtClean="0"/>
            </a:br>
            <a:r>
              <a:rPr lang="ar-SA" b="1" dirty="0" smtClean="0">
                <a:solidFill>
                  <a:schemeClr val="accent2">
                    <a:lumMod val="75000"/>
                  </a:schemeClr>
                </a:solidFill>
              </a:rPr>
              <a:t>         أ‌. شخوص رئيسة : </a:t>
            </a:r>
            <a:r>
              <a:rPr lang="ar-SA" b="1" dirty="0" smtClean="0"/>
              <a:t>ومن بينهم تبرز شخصية أو أكثر يطلق عليها اسم البطل ، وهي الشخصية المحورية ، وتتعلق بها الأحداث منذ البداية حتى النهاية ويجب أن تكون نامية متطورة . </a:t>
            </a:r>
            <a:br>
              <a:rPr lang="ar-SA" b="1" dirty="0" smtClean="0"/>
            </a:br>
            <a:r>
              <a:rPr lang="ar-SA" b="1" dirty="0" smtClean="0">
                <a:solidFill>
                  <a:schemeClr val="accent2">
                    <a:lumMod val="75000"/>
                  </a:schemeClr>
                </a:solidFill>
              </a:rPr>
              <a:t>ب‌. شخوص ثانويون : </a:t>
            </a:r>
            <a:r>
              <a:rPr lang="ar-SA" b="1" dirty="0" smtClean="0"/>
              <a:t>أدوارهم مكملة للدور الرئيس الذي يقوم به الأبطال . ويلاحظ أن الكاتب في القصة ينبغي أن يرسم لنا صورة للشخصية من جانبيها الظاهري والباطني ، حتى نتعرف أبعادها ، أما في المسرحية فإن الشخصية تظهر أمامنا ونحن نتعرف عليها من خلال حركتها وكلامها ،وتقاس مهارة الكاتب المسرحي بمدى نجاحه في تحريك شخوصه أمامنا ، وخلق مجالات لها يبرز فيها سلوكها . أما إذا قدم لنا الشخصيات في صورة ثابتة ، غير نامية ،فهذا عيب يجعل من الشخصية ( </a:t>
            </a:r>
            <a:r>
              <a:rPr lang="ar-SA" b="1" dirty="0" smtClean="0">
                <a:solidFill>
                  <a:srgbClr val="7030A0"/>
                </a:solidFill>
              </a:rPr>
              <a:t>شخصية مسطحة </a:t>
            </a:r>
            <a:r>
              <a:rPr lang="ar-SA" b="1" dirty="0" smtClean="0"/>
              <a:t>) لا عمق فيها . </a:t>
            </a:r>
          </a:p>
          <a:p>
            <a:r>
              <a:rPr lang="ar-SA" b="1" dirty="0" smtClean="0"/>
              <a:t/>
            </a:r>
            <a:br>
              <a:rPr lang="ar-SA" b="1" dirty="0" smtClean="0"/>
            </a:br>
            <a:endParaRPr lang="ar-SA"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1043608" y="2204864"/>
            <a:ext cx="7344816" cy="707886"/>
          </a:xfrm>
          <a:prstGeom prst="rect">
            <a:avLst/>
          </a:prstGeom>
          <a:noFill/>
        </p:spPr>
        <p:txBody>
          <a:bodyPr wrap="square" rtlCol="1">
            <a:spAutoFit/>
          </a:bodyPr>
          <a:lstStyle/>
          <a:p>
            <a:pPr algn="ctr"/>
            <a:r>
              <a:rPr lang="ar-SA" sz="2000" b="1" dirty="0"/>
              <a:t/>
            </a:r>
            <a:br>
              <a:rPr lang="ar-SA" sz="2000" b="1" dirty="0"/>
            </a:br>
            <a:endParaRPr lang="ar-SA" sz="2000" dirty="0"/>
          </a:p>
        </p:txBody>
      </p:sp>
      <p:sp>
        <p:nvSpPr>
          <p:cNvPr id="3" name="مربع نص 2"/>
          <p:cNvSpPr txBox="1"/>
          <p:nvPr/>
        </p:nvSpPr>
        <p:spPr>
          <a:xfrm>
            <a:off x="1475656" y="1772816"/>
            <a:ext cx="5976664" cy="7294305"/>
          </a:xfrm>
          <a:prstGeom prst="rect">
            <a:avLst/>
          </a:prstGeom>
          <a:noFill/>
        </p:spPr>
        <p:txBody>
          <a:bodyPr wrap="square" rtlCol="1">
            <a:spAutoFit/>
          </a:bodyPr>
          <a:lstStyle/>
          <a:p>
            <a:r>
              <a:rPr lang="ar-SA" b="1" dirty="0" smtClean="0">
                <a:solidFill>
                  <a:srgbClr val="FF0000"/>
                </a:solidFill>
              </a:rPr>
              <a:t>                                       الفكرة : </a:t>
            </a:r>
          </a:p>
          <a:p>
            <a:r>
              <a:rPr lang="ar-SA" b="1" dirty="0" smtClean="0"/>
              <a:t/>
            </a:r>
            <a:br>
              <a:rPr lang="ar-SA" b="1" dirty="0" smtClean="0"/>
            </a:br>
            <a:r>
              <a:rPr lang="ar-SA" b="1" dirty="0" smtClean="0"/>
              <a:t>وهي الحقيقة أو الحقائق التي يريد الكاتب أن يؤكدها عن طريق تجسيمها على المسرح من خلال الأحداث والشخوص . فهو يطرح وجهة نظره في قصية تشغل الناس وهو بذلك يشارك في إنارة الطريق نحو الحل السليم .</a:t>
            </a:r>
            <a:br>
              <a:rPr lang="ar-SA" b="1" dirty="0" smtClean="0"/>
            </a:br>
            <a:r>
              <a:rPr lang="ar-SA" b="1" dirty="0" smtClean="0"/>
              <a:t>وتسمى المسرحية ( </a:t>
            </a:r>
            <a:r>
              <a:rPr lang="ar-SA" b="1" dirty="0" smtClean="0">
                <a:solidFill>
                  <a:srgbClr val="008000"/>
                </a:solidFill>
              </a:rPr>
              <a:t>واقعية </a:t>
            </a:r>
            <a:r>
              <a:rPr lang="ar-SA" b="1" dirty="0" smtClean="0"/>
              <a:t>) حين يعتمد الكاتب على الواقع وتسمى تاريخية إذا أعتمد على التاريخ ، وأسطورية إذا أعتمد على الأساطير</a:t>
            </a:r>
            <a:br>
              <a:rPr lang="ar-SA" b="1" dirty="0" smtClean="0"/>
            </a:br>
            <a:r>
              <a:rPr lang="ar-SA" b="1" dirty="0" smtClean="0"/>
              <a:t>وتسمى ( </a:t>
            </a:r>
            <a:r>
              <a:rPr lang="ar-SA" b="1" dirty="0" smtClean="0">
                <a:solidFill>
                  <a:srgbClr val="008000"/>
                </a:solidFill>
              </a:rPr>
              <a:t>فكرية </a:t>
            </a:r>
            <a:r>
              <a:rPr lang="ar-SA" b="1" dirty="0" smtClean="0"/>
              <a:t>) إذا تناولت قضية من قضايا الصراع الإنساني . </a:t>
            </a:r>
          </a:p>
          <a:p>
            <a:endParaRPr lang="ar-SA" b="1" dirty="0" smtClean="0"/>
          </a:p>
          <a:p>
            <a:r>
              <a:rPr lang="ar-SA" b="1" dirty="0"/>
              <a:t> </a:t>
            </a:r>
            <a:r>
              <a:rPr lang="ar-SA" b="1" dirty="0" smtClean="0"/>
              <a:t>                              </a:t>
            </a:r>
            <a:r>
              <a:rPr lang="ar-SA" b="1" dirty="0" smtClean="0">
                <a:solidFill>
                  <a:srgbClr val="FF0000"/>
                </a:solidFill>
              </a:rPr>
              <a:t>الزمان والمكان : </a:t>
            </a:r>
            <a:r>
              <a:rPr lang="ar-SA" b="1" dirty="0" smtClean="0"/>
              <a:t/>
            </a:r>
            <a:br>
              <a:rPr lang="ar-SA" b="1" dirty="0" smtClean="0"/>
            </a:br>
            <a:r>
              <a:rPr lang="ar-SA" b="1" dirty="0" smtClean="0"/>
              <a:t/>
            </a:r>
            <a:br>
              <a:rPr lang="ar-SA" b="1" dirty="0" smtClean="0"/>
            </a:br>
            <a:r>
              <a:rPr lang="ar-SA" b="1" dirty="0" smtClean="0">
                <a:solidFill>
                  <a:srgbClr val="008000"/>
                </a:solidFill>
              </a:rPr>
              <a:t>من حيث الزمان : </a:t>
            </a:r>
            <a:r>
              <a:rPr lang="ar-SA" b="1" dirty="0" smtClean="0"/>
              <a:t>للمسرحية وقت لا تتجاوزه ، ولذلك يجب تركيزها واستبعاد تفصيلاتها ، فعدد فصولها يتراوح بين فصل إلى خمسة فصول لأن الجمهور لا يستطيع أن يتجاوز ثلاث ساعات في مشاهدة مسرحية . </a:t>
            </a:r>
            <a:br>
              <a:rPr lang="ar-SA" b="1" dirty="0" smtClean="0"/>
            </a:br>
            <a:r>
              <a:rPr lang="ar-SA" b="1" dirty="0" smtClean="0">
                <a:solidFill>
                  <a:srgbClr val="008000"/>
                </a:solidFill>
              </a:rPr>
              <a:t>ومن حيث المكان : </a:t>
            </a:r>
            <a:r>
              <a:rPr lang="ar-SA" b="1" dirty="0" smtClean="0"/>
              <a:t>يتقيد الكاتب بإمكانات منصة المسرح التي لا تتسع لجيشين متحاربين ، أو لا تصلح لإشعال حريق فتستخدم مؤثرات صوتية أو ضوئية خلف الستار توحي بذلك .</a:t>
            </a:r>
          </a:p>
          <a:p>
            <a:endParaRPr lang="ar-SA" b="1" dirty="0"/>
          </a:p>
          <a:p>
            <a:endParaRPr lang="ar-SA" b="1" dirty="0" smtClean="0"/>
          </a:p>
          <a:p>
            <a:endParaRPr lang="ar-SA" b="1" dirty="0"/>
          </a:p>
          <a:p>
            <a:endParaRPr lang="ar-SA" b="1" dirty="0" smtClean="0"/>
          </a:p>
          <a:p>
            <a:endParaRPr lang="ar-SA" b="1" dirty="0"/>
          </a:p>
          <a:p>
            <a:endParaRPr lang="ar-SA" b="1" dirty="0" smtClean="0"/>
          </a:p>
          <a:p>
            <a:endParaRPr lang="ar-SA" b="1" dirty="0"/>
          </a:p>
          <a:p>
            <a:endParaRPr lang="ar-SA" b="1" dirty="0" smtClean="0"/>
          </a:p>
          <a:p>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1547664" y="1916832"/>
            <a:ext cx="5976664" cy="5386090"/>
          </a:xfrm>
          <a:prstGeom prst="rect">
            <a:avLst/>
          </a:prstGeom>
          <a:noFill/>
        </p:spPr>
        <p:txBody>
          <a:bodyPr wrap="square" rtlCol="1">
            <a:spAutoFit/>
          </a:bodyPr>
          <a:lstStyle/>
          <a:p>
            <a:pPr algn="ctr"/>
            <a:r>
              <a:rPr lang="ar-SA" sz="2400" b="1" dirty="0">
                <a:solidFill>
                  <a:srgbClr val="FF0000"/>
                </a:solidFill>
              </a:rPr>
              <a:t>رابعا-العناصر المميزة للمسرحية :</a:t>
            </a:r>
            <a:r>
              <a:rPr lang="ar-SA" sz="2000" b="1" dirty="0"/>
              <a:t/>
            </a:r>
            <a:br>
              <a:rPr lang="ar-SA" sz="2000" b="1" dirty="0"/>
            </a:br>
            <a:r>
              <a:rPr lang="ar-SA" sz="2000" b="1" dirty="0">
                <a:solidFill>
                  <a:schemeClr val="tx2">
                    <a:lumMod val="75000"/>
                  </a:schemeClr>
                </a:solidFill>
              </a:rPr>
              <a:t>1. البناء .</a:t>
            </a:r>
            <a:br>
              <a:rPr lang="ar-SA" sz="2000" b="1" dirty="0">
                <a:solidFill>
                  <a:schemeClr val="tx2">
                    <a:lumMod val="75000"/>
                  </a:schemeClr>
                </a:solidFill>
              </a:rPr>
            </a:br>
            <a:r>
              <a:rPr lang="ar-SA" sz="2000" b="1" dirty="0">
                <a:solidFill>
                  <a:schemeClr val="tx2">
                    <a:lumMod val="75000"/>
                  </a:schemeClr>
                </a:solidFill>
              </a:rPr>
              <a:t>2. الحوار .</a:t>
            </a:r>
            <a:br>
              <a:rPr lang="ar-SA" sz="2000" b="1" dirty="0">
                <a:solidFill>
                  <a:schemeClr val="tx2">
                    <a:lumMod val="75000"/>
                  </a:schemeClr>
                </a:solidFill>
              </a:rPr>
            </a:br>
            <a:r>
              <a:rPr lang="ar-SA" sz="2000" b="1" dirty="0">
                <a:solidFill>
                  <a:schemeClr val="tx2">
                    <a:lumMod val="75000"/>
                  </a:schemeClr>
                </a:solidFill>
              </a:rPr>
              <a:t>3. الصراع . </a:t>
            </a:r>
            <a:r>
              <a:rPr lang="ar-SA" sz="2000" b="1" dirty="0"/>
              <a:t/>
            </a:r>
            <a:br>
              <a:rPr lang="ar-SA" sz="2000" b="1" dirty="0"/>
            </a:br>
            <a:r>
              <a:rPr lang="ar-SA" sz="2000" b="1" dirty="0"/>
              <a:t/>
            </a:r>
            <a:br>
              <a:rPr lang="ar-SA" sz="2000" b="1" dirty="0"/>
            </a:br>
            <a:r>
              <a:rPr lang="ar-SA" sz="2000" b="1" dirty="0">
                <a:solidFill>
                  <a:srgbClr val="008000"/>
                </a:solidFill>
              </a:rPr>
              <a:t>1. البنـــاء :</a:t>
            </a:r>
            <a:r>
              <a:rPr lang="ar-SA" sz="2000" b="1" dirty="0"/>
              <a:t/>
            </a:r>
            <a:br>
              <a:rPr lang="ar-SA" sz="2000" b="1" dirty="0"/>
            </a:br>
            <a:r>
              <a:rPr lang="ar-SA" sz="2000" b="1" dirty="0">
                <a:solidFill>
                  <a:schemeClr val="tx2">
                    <a:lumMod val="75000"/>
                  </a:schemeClr>
                </a:solidFill>
              </a:rPr>
              <a:t>يختلف بناء المسرحية عن بناء القصة في جانبين :</a:t>
            </a:r>
            <a:r>
              <a:rPr lang="ar-SA" sz="2000" b="1" dirty="0"/>
              <a:t/>
            </a:r>
            <a:br>
              <a:rPr lang="ar-SA" sz="2000" b="1" dirty="0"/>
            </a:br>
            <a:r>
              <a:rPr lang="ar-SA" sz="2000" b="1" dirty="0"/>
              <a:t/>
            </a:r>
            <a:br>
              <a:rPr lang="ar-SA" sz="2000" b="1" dirty="0"/>
            </a:br>
            <a:r>
              <a:rPr lang="ar-SA" sz="2000" b="1" dirty="0">
                <a:solidFill>
                  <a:srgbClr val="7030A0"/>
                </a:solidFill>
              </a:rPr>
              <a:t>أ‌) شكل البناء : </a:t>
            </a:r>
            <a:r>
              <a:rPr lang="ar-SA" sz="2000" b="1" dirty="0"/>
              <a:t>( ففصول المسرحية محدودة ، وفصول القصة لا حد لها ولا سيما في الرواية ، وإن كان هناك تشابه في الحجم بين القصة القصيرة والمسرحية المكونة من فصل واحد ) .</a:t>
            </a:r>
            <a:br>
              <a:rPr lang="ar-SA" sz="2000" b="1" dirty="0"/>
            </a:br>
            <a:r>
              <a:rPr lang="ar-SA" sz="2000" b="1" dirty="0">
                <a:solidFill>
                  <a:srgbClr val="7030A0"/>
                </a:solidFill>
              </a:rPr>
              <a:t>ب‌) أسلوب البناء : </a:t>
            </a:r>
            <a:r>
              <a:rPr lang="ar-SA" sz="2000" b="1" dirty="0"/>
              <a:t>( وهو في المسرحية يقوم على التصاعد بالصراع إلى غايته في خط متنام نحو قمة مشحونة بالتوتر ، ثم يتجه الخط نحو القرار الحاسم في النهاية أما القصة فتقوم على التشابك والتعقيد في هدوء حتى ينتهي إلى الحل). </a:t>
            </a:r>
            <a:br>
              <a:rPr lang="ar-SA" sz="2000" b="1" dirty="0"/>
            </a:br>
            <a:r>
              <a:rPr lang="ar-SA" sz="2000" b="1" dirty="0"/>
              <a:t/>
            </a:r>
            <a:br>
              <a:rPr lang="ar-SA" sz="2000" b="1" dirty="0"/>
            </a:br>
            <a:endParaRPr lang="ar-SA" sz="2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051720" y="1916832"/>
            <a:ext cx="5472608" cy="646331"/>
          </a:xfrm>
          <a:prstGeom prst="rect">
            <a:avLst/>
          </a:prstGeom>
          <a:noFill/>
        </p:spPr>
        <p:txBody>
          <a:bodyPr wrap="square" rtlCol="1">
            <a:spAutoFit/>
          </a:bodyPr>
          <a:lstStyle/>
          <a:p>
            <a:r>
              <a:rPr lang="ar-SA" b="1" dirty="0"/>
              <a:t/>
            </a:r>
            <a:br>
              <a:rPr lang="ar-SA" b="1" dirty="0"/>
            </a:br>
            <a:endParaRPr lang="ar-SA" dirty="0"/>
          </a:p>
        </p:txBody>
      </p:sp>
      <p:sp>
        <p:nvSpPr>
          <p:cNvPr id="3" name="مربع نص 2"/>
          <p:cNvSpPr txBox="1"/>
          <p:nvPr/>
        </p:nvSpPr>
        <p:spPr>
          <a:xfrm>
            <a:off x="899592" y="1916832"/>
            <a:ext cx="7128792" cy="4801314"/>
          </a:xfrm>
          <a:prstGeom prst="rect">
            <a:avLst/>
          </a:prstGeom>
          <a:noFill/>
        </p:spPr>
        <p:txBody>
          <a:bodyPr wrap="square" rtlCol="1">
            <a:spAutoFit/>
          </a:bodyPr>
          <a:lstStyle/>
          <a:p>
            <a:r>
              <a:rPr lang="ar-SA" b="1" dirty="0"/>
              <a:t/>
            </a:r>
            <a:br>
              <a:rPr lang="ar-SA" b="1" dirty="0"/>
            </a:br>
            <a:r>
              <a:rPr lang="ar-SA" b="1" dirty="0" smtClean="0"/>
              <a:t>                                            </a:t>
            </a:r>
            <a:r>
              <a:rPr lang="ar-SA" b="1" dirty="0" smtClean="0">
                <a:solidFill>
                  <a:srgbClr val="FF0000"/>
                </a:solidFill>
              </a:rPr>
              <a:t>2- الحــوار </a:t>
            </a:r>
            <a:r>
              <a:rPr lang="ar-SA" b="1" dirty="0">
                <a:solidFill>
                  <a:srgbClr val="FF0000"/>
                </a:solidFill>
              </a:rPr>
              <a:t>:</a:t>
            </a:r>
            <a:r>
              <a:rPr lang="ar-SA" b="1" dirty="0"/>
              <a:t/>
            </a:r>
            <a:br>
              <a:rPr lang="ar-SA" b="1" dirty="0"/>
            </a:br>
            <a:r>
              <a:rPr lang="ar-SA" b="1" dirty="0"/>
              <a:t>تقوم المسرحية على الحوار وتقوم القصة على الحكاية وإن جاء فيها الحوار فهو غير أساسي ، وهناك وسائل إضافية تساعد النص المسرحي عندما يعرض على خشبة المسرح كالموسيقا التصويرية ، والإضاءة ، وغيرهما . لكن النص نفسه لا يجري فيه من فنون القول سوى الحوار . ولذلك يقال ( </a:t>
            </a:r>
            <a:r>
              <a:rPr lang="ar-SA" b="1" dirty="0">
                <a:solidFill>
                  <a:srgbClr val="008000"/>
                </a:solidFill>
              </a:rPr>
              <a:t>لا مسرح بلا حوار </a:t>
            </a:r>
            <a:r>
              <a:rPr lang="ar-SA" b="1" dirty="0"/>
              <a:t>) ؛ وقد يكون بين شخصين ، أو مناجاة بين الشخص ونفسه يكشف به الكاتب أغوار الشخصية وهمومها الكامنة ودوافعها الخفية . وأحياناً يكون الحديث من طرف واحد ظاهر ، ندرك من خلاله الطرف الآخر ، وهدفه إبراز أفكار المتحدث ونوايه للمشاهدين . </a:t>
            </a:r>
            <a:endParaRPr lang="ar-SA" b="1" dirty="0" smtClean="0"/>
          </a:p>
          <a:p>
            <a:r>
              <a:rPr lang="ar-SA" b="1" dirty="0" smtClean="0">
                <a:solidFill>
                  <a:schemeClr val="accent6">
                    <a:lumMod val="75000"/>
                  </a:schemeClr>
                </a:solidFill>
              </a:rPr>
              <a:t>ويرى </a:t>
            </a:r>
            <a:r>
              <a:rPr lang="ar-SA" b="1" dirty="0">
                <a:solidFill>
                  <a:schemeClr val="accent6">
                    <a:lumMod val="75000"/>
                  </a:schemeClr>
                </a:solidFill>
              </a:rPr>
              <a:t>النقاد أن الحوار يدل على قدرة الكاتب ويشترطون لنجاحه أن تتحقق فيه المقومات الآتية </a:t>
            </a:r>
            <a:r>
              <a:rPr lang="ar-SA" b="1" dirty="0"/>
              <a:t/>
            </a:r>
            <a:br>
              <a:rPr lang="ar-SA" b="1" dirty="0"/>
            </a:br>
            <a:r>
              <a:rPr lang="ar-SA" b="1" dirty="0">
                <a:solidFill>
                  <a:schemeClr val="accent2">
                    <a:lumMod val="75000"/>
                  </a:schemeClr>
                </a:solidFill>
              </a:rPr>
              <a:t>أ‌) أن يكون حيا نابضاً مركزاً حتى لا يمله المشاهدون والقراء .</a:t>
            </a:r>
            <a:br>
              <a:rPr lang="ar-SA" b="1" dirty="0">
                <a:solidFill>
                  <a:schemeClr val="accent2">
                    <a:lumMod val="75000"/>
                  </a:schemeClr>
                </a:solidFill>
              </a:rPr>
            </a:br>
            <a:r>
              <a:rPr lang="ar-SA" b="1" dirty="0">
                <a:solidFill>
                  <a:schemeClr val="accent2">
                    <a:lumMod val="75000"/>
                  </a:schemeClr>
                </a:solidFill>
              </a:rPr>
              <a:t>ب‌) أن يعبر دائماً عن انفعالات الأشخاص في حالاتها المختلفة من الرضا والغضب والذكاء والغباء وغير ذلك . فليس الحوار مجرد سؤال وجواب ، أو مجرد مناقشة عقلية يشترك فيها أكثر من شخص . وإذا كان كذلك رأيناه سقيماً ومملاً. </a:t>
            </a:r>
            <a:br>
              <a:rPr lang="ar-SA" b="1" dirty="0">
                <a:solidFill>
                  <a:schemeClr val="accent2">
                    <a:lumMod val="75000"/>
                  </a:schemeClr>
                </a:solidFill>
              </a:rPr>
            </a:br>
            <a:r>
              <a:rPr lang="ar-SA" b="1" dirty="0">
                <a:solidFill>
                  <a:schemeClr val="accent2">
                    <a:lumMod val="75000"/>
                  </a:schemeClr>
                </a:solidFill>
              </a:rPr>
              <a:t>ج‌) أن يكون ملائماً لمستوى الشخصيات عقلياً واجتماعياً وثقافياً ؛ ولذلك يتنوع أسلوب المسرحية تبعاً لتنوع شخصياتها، على الرغم من أن الكاتب هو المؤلف للحوار ، بخلاف أسلوب القصة الذي يكون في مستوى واحد </a:t>
            </a:r>
            <a:r>
              <a:rPr lang="ar-SA" b="1" dirty="0"/>
              <a:t>. </a:t>
            </a:r>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1835696" y="1916832"/>
            <a:ext cx="5544616" cy="4893647"/>
          </a:xfrm>
          <a:prstGeom prst="rect">
            <a:avLst/>
          </a:prstGeom>
          <a:noFill/>
        </p:spPr>
        <p:txBody>
          <a:bodyPr wrap="square" rtlCol="1">
            <a:spAutoFit/>
          </a:bodyPr>
          <a:lstStyle/>
          <a:p>
            <a:r>
              <a:rPr lang="ar-SA" b="1" dirty="0" smtClean="0"/>
              <a:t>                            </a:t>
            </a:r>
            <a:r>
              <a:rPr lang="ar-SA" sz="2400" b="1" dirty="0" smtClean="0">
                <a:solidFill>
                  <a:srgbClr val="FF0000"/>
                </a:solidFill>
              </a:rPr>
              <a:t>3</a:t>
            </a:r>
            <a:r>
              <a:rPr lang="ar-SA" sz="2400" b="1" dirty="0">
                <a:solidFill>
                  <a:srgbClr val="FF0000"/>
                </a:solidFill>
              </a:rPr>
              <a:t>. الصـــراع : </a:t>
            </a:r>
            <a:r>
              <a:rPr lang="ar-SA" b="1" dirty="0"/>
              <a:t/>
            </a:r>
            <a:br>
              <a:rPr lang="ar-SA" b="1" dirty="0"/>
            </a:br>
            <a:r>
              <a:rPr lang="ar-SA" b="1" dirty="0"/>
              <a:t>هو عقدة المسرحية ، وإذا كان الحوار هو الجانب المحسوس في المسرحية فإن الصراع هو الجانب المعنوي لها ، وإذا صح قول النقاد ( </a:t>
            </a:r>
            <a:r>
              <a:rPr lang="ar-SA" b="1" dirty="0">
                <a:solidFill>
                  <a:srgbClr val="008000"/>
                </a:solidFill>
              </a:rPr>
              <a:t>لا مسرحية بغير حوار</a:t>
            </a:r>
            <a:r>
              <a:rPr lang="ar-SA" b="1" dirty="0"/>
              <a:t> ) فيصح أن نضيف : ( </a:t>
            </a:r>
            <a:r>
              <a:rPr lang="ar-SA" b="1" dirty="0">
                <a:solidFill>
                  <a:srgbClr val="008000"/>
                </a:solidFill>
              </a:rPr>
              <a:t>ولا مسرحية بغير صراع </a:t>
            </a:r>
            <a:r>
              <a:rPr lang="ar-SA" b="1" dirty="0"/>
              <a:t>) فالصراع عنصر قائم في الحياة بين الخير والشر ، سواء أكان بين أشخاص حول </a:t>
            </a:r>
            <a:r>
              <a:rPr lang="ar-SA" b="1" dirty="0">
                <a:solidFill>
                  <a:srgbClr val="7030A0"/>
                </a:solidFill>
              </a:rPr>
              <a:t>مبدأ ، أو فكرة أو نزعة ، أو هدف ، أم بين الشخص ونفسه</a:t>
            </a:r>
            <a:r>
              <a:rPr lang="ar-SA" b="1" dirty="0"/>
              <a:t> والمسرحية هي أكثر الفنون الأدبية ارتباطاً بحياة الناس ، وفي كل شخص جوانب ضعف وجوانب قوة وأعماله موزعة بين الخير والشر</a:t>
            </a:r>
            <a:r>
              <a:rPr lang="ar-SA" b="1" dirty="0" smtClean="0"/>
              <a:t>.</a:t>
            </a:r>
          </a:p>
          <a:p>
            <a:endParaRPr lang="ar-SA" b="1" dirty="0"/>
          </a:p>
          <a:p>
            <a:r>
              <a:rPr lang="ar-SA" b="1" dirty="0" smtClean="0"/>
              <a:t> </a:t>
            </a:r>
            <a:r>
              <a:rPr lang="ar-SA" b="1" dirty="0"/>
              <a:t>ويظهر الصراع في المسرحية في أكثر من مستوى ، ويوشك كل شخص فيها أن تكون له مشكلة خاصة ولكن إلى جانب ذلك هناك صراع عام رئيس ، ومحوري ، يؤدي إلى تأزم الموقف حتى يكون الحل نهاية لتلك العقدة ، وكذلك القصة لابد فيها من مرحلة تعقد للأحداث وتتأزم فيها المشكلة ويشيد الصراع لكن الصراع يكون أثر قوة تأزم في المسرحية عن القصة.</a:t>
            </a:r>
            <a:br>
              <a:rPr lang="ar-SA" b="1" dirty="0"/>
            </a:br>
            <a:r>
              <a:rPr lang="ar-SA" b="1" dirty="0"/>
              <a:t/>
            </a:r>
            <a:br>
              <a:rPr lang="ar-SA" b="1" dirty="0"/>
            </a:br>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683568" y="1844824"/>
            <a:ext cx="7560840" cy="4585871"/>
          </a:xfrm>
          <a:prstGeom prst="rect">
            <a:avLst/>
          </a:prstGeom>
          <a:noFill/>
        </p:spPr>
        <p:txBody>
          <a:bodyPr wrap="square" rtlCol="1">
            <a:spAutoFit/>
          </a:bodyPr>
          <a:lstStyle/>
          <a:p>
            <a:pPr algn="ctr"/>
            <a:r>
              <a:rPr lang="ar-SA" sz="2000" b="1" dirty="0">
                <a:solidFill>
                  <a:schemeClr val="accent6">
                    <a:lumMod val="75000"/>
                  </a:schemeClr>
                </a:solidFill>
              </a:rPr>
              <a:t>خامسا- عرض لمسرحية ( أهل الكهف ) لتوفيق الحكيم </a:t>
            </a:r>
            <a:r>
              <a:rPr lang="ar-SA" b="1" dirty="0"/>
              <a:t/>
            </a:r>
            <a:br>
              <a:rPr lang="ar-SA" b="1" dirty="0"/>
            </a:br>
            <a:r>
              <a:rPr lang="ar-SA" b="1" dirty="0">
                <a:solidFill>
                  <a:schemeClr val="accent2">
                    <a:lumMod val="75000"/>
                  </a:schemeClr>
                </a:solidFill>
              </a:rPr>
              <a:t/>
            </a:r>
            <a:br>
              <a:rPr lang="ar-SA" b="1" dirty="0">
                <a:solidFill>
                  <a:schemeClr val="accent2">
                    <a:lumMod val="75000"/>
                  </a:schemeClr>
                </a:solidFill>
              </a:rPr>
            </a:br>
            <a:r>
              <a:rPr lang="ar-SA" b="1" dirty="0">
                <a:solidFill>
                  <a:schemeClr val="accent2">
                    <a:lumMod val="75000"/>
                  </a:schemeClr>
                </a:solidFill>
              </a:rPr>
              <a:t>وسنتوقف عند مسرحية ( أهل الكهف ) أنموذجاً لمسرحيات الحكيم وهي تمثل الكثير من خصائص فنه </a:t>
            </a:r>
            <a:r>
              <a:rPr lang="ar-SA" b="1" dirty="0"/>
              <a:t/>
            </a:r>
            <a:br>
              <a:rPr lang="ar-SA" b="1" dirty="0"/>
            </a:br>
            <a:r>
              <a:rPr lang="ar-SA" b="1" dirty="0"/>
              <a:t/>
            </a:r>
            <a:br>
              <a:rPr lang="ar-SA" b="1" dirty="0"/>
            </a:br>
            <a:r>
              <a:rPr lang="ar-SA" sz="2000" b="1" dirty="0">
                <a:solidFill>
                  <a:srgbClr val="008000"/>
                </a:solidFill>
              </a:rPr>
              <a:t>مسرحية أهل الكهف :</a:t>
            </a:r>
            <a:r>
              <a:rPr lang="ar-SA" b="1" dirty="0"/>
              <a:t/>
            </a:r>
            <a:br>
              <a:rPr lang="ar-SA" b="1" dirty="0"/>
            </a:br>
            <a:r>
              <a:rPr lang="ar-SA" b="1" dirty="0"/>
              <a:t/>
            </a:r>
            <a:br>
              <a:rPr lang="ar-SA" b="1" dirty="0"/>
            </a:br>
            <a:r>
              <a:rPr lang="ar-SA" b="1" dirty="0"/>
              <a:t>كتب توفيق الحكيم مسرحية ( </a:t>
            </a:r>
            <a:r>
              <a:rPr lang="ar-SA" b="1" dirty="0">
                <a:solidFill>
                  <a:srgbClr val="008000"/>
                </a:solidFill>
              </a:rPr>
              <a:t>أهل الكهف </a:t>
            </a:r>
            <a:r>
              <a:rPr lang="ar-SA" b="1" dirty="0"/>
              <a:t>) سنة </a:t>
            </a:r>
            <a:r>
              <a:rPr lang="ar-SA" b="1" dirty="0">
                <a:solidFill>
                  <a:srgbClr val="FF0000"/>
                </a:solidFill>
              </a:rPr>
              <a:t>1929م</a:t>
            </a:r>
            <a:r>
              <a:rPr lang="ar-SA" b="1" dirty="0"/>
              <a:t> ونشرها عام </a:t>
            </a:r>
            <a:r>
              <a:rPr lang="ar-SA" b="1" dirty="0">
                <a:solidFill>
                  <a:srgbClr val="FF0000"/>
                </a:solidFill>
              </a:rPr>
              <a:t>1933م</a:t>
            </a:r>
            <a:r>
              <a:rPr lang="ar-SA" b="1" dirty="0"/>
              <a:t> واعتمد في كتابتها على مصادر دينية كالقرآن الكريم والتوراة والإنجيل ، ولعل سورة (</a:t>
            </a:r>
            <a:r>
              <a:rPr lang="ar-SA" b="1" dirty="0">
                <a:solidFill>
                  <a:srgbClr val="008000"/>
                </a:solidFill>
              </a:rPr>
              <a:t>الكهف</a:t>
            </a:r>
            <a:r>
              <a:rPr lang="ar-SA" b="1" dirty="0"/>
              <a:t>) في القرآن الكريم تكون المصدر الأساسي الذي أستقى منه موضوعه بشكل واضح وجلي . وهي تتناول قصة المسيحيين الثلاثة الذين اضطهدوا أيام الوثنية وقبل انتشار المسيحية والديانات الأخرى . </a:t>
            </a:r>
            <a:endParaRPr lang="ar-SA" b="1" dirty="0" smtClean="0"/>
          </a:p>
          <a:p>
            <a:pPr algn="ctr"/>
            <a:r>
              <a:rPr lang="ar-SA" b="1" dirty="0" smtClean="0"/>
              <a:t>فهربوا </a:t>
            </a:r>
            <a:r>
              <a:rPr lang="ar-SA" b="1" dirty="0"/>
              <a:t>من بطش الملك والتجأوا إلى كهف ومعهم كلبهم وبقدرة إلهية نام هؤلاء ثلاثمائة سنة . </a:t>
            </a:r>
            <a:endParaRPr lang="ar-SA" b="1" dirty="0" smtClean="0"/>
          </a:p>
          <a:p>
            <a:pPr algn="ctr"/>
            <a:endParaRPr lang="ar-SA" b="1" dirty="0"/>
          </a:p>
          <a:p>
            <a:pPr algn="ctr"/>
            <a:r>
              <a:rPr lang="ar-SA" b="1" dirty="0" smtClean="0"/>
              <a:t>يقتبس </a:t>
            </a:r>
            <a:r>
              <a:rPr lang="ar-SA" b="1" dirty="0"/>
              <a:t>الحكيم هذه الحكاية ليقدم في مسرحه الذهني مشكلة مؤداها معالجة قضية نظرية فكرية ذهنية تجسد أفكاراً أكثر ما تقدم شخصيات نامية متطورة وقصة أهل الكهف كما هو معروف في القرآن ترد في معرض دحض بعض المعتقدات المسيحية ومنها ألوهية المسيح وبنوته لله . وهذه الفكرة لا تظهر في رواية الحكيم وإنما كان هدفه إبراز حقيقة فنية حول عدم إمكانية الحياة خارج الزمن </a:t>
            </a:r>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539552" y="1700808"/>
            <a:ext cx="8208912" cy="5355312"/>
          </a:xfrm>
          <a:prstGeom prst="rect">
            <a:avLst/>
          </a:prstGeom>
          <a:noFill/>
        </p:spPr>
        <p:txBody>
          <a:bodyPr wrap="square" rtlCol="1">
            <a:spAutoFit/>
          </a:bodyPr>
          <a:lstStyle/>
          <a:p>
            <a:pPr algn="ctr"/>
            <a:r>
              <a:rPr lang="ar-SA" b="1" dirty="0"/>
              <a:t>مضمون المسرحية :</a:t>
            </a:r>
            <a:br>
              <a:rPr lang="ar-SA" b="1" dirty="0"/>
            </a:br>
            <a:r>
              <a:rPr lang="ar-SA" b="1" dirty="0"/>
              <a:t/>
            </a:r>
            <a:br>
              <a:rPr lang="ar-SA" b="1" dirty="0"/>
            </a:br>
            <a:r>
              <a:rPr lang="ar-SA" b="1" dirty="0"/>
              <a:t>تبدأ القصة بالكشف عن المسيحيين الثلاثة الهاربين من الملك الوثني </a:t>
            </a:r>
            <a:r>
              <a:rPr lang="ar-SA" b="1" dirty="0">
                <a:solidFill>
                  <a:schemeClr val="accent1">
                    <a:lumMod val="75000"/>
                  </a:schemeClr>
                </a:solidFill>
              </a:rPr>
              <a:t>دوقيانوس</a:t>
            </a:r>
            <a:r>
              <a:rPr lang="ar-SA" b="1" dirty="0"/>
              <a:t> حيث يخيم الظلام والثلاثة </a:t>
            </a:r>
            <a:r>
              <a:rPr lang="ar-SA" b="1" dirty="0">
                <a:solidFill>
                  <a:srgbClr val="7030A0"/>
                </a:solidFill>
              </a:rPr>
              <a:t>ميشلنا (وزير) ومرنوش ( وزير) (ويمليخا) راع يستيقظون ويتبادلون الحديث . </a:t>
            </a:r>
            <a:endParaRPr lang="ar-SA" b="1" dirty="0" smtClean="0">
              <a:solidFill>
                <a:srgbClr val="7030A0"/>
              </a:solidFill>
            </a:endParaRPr>
          </a:p>
          <a:p>
            <a:pPr algn="ctr"/>
            <a:r>
              <a:rPr lang="ar-SA" b="1" dirty="0" smtClean="0"/>
              <a:t>            يشعرون </a:t>
            </a:r>
            <a:r>
              <a:rPr lang="ar-SA" b="1" dirty="0"/>
              <a:t>أنهم ناموا ليلة واحدة بعد سباتهم الطويل ويحسون بالجوع ويتنبهون لقصتهم مع </a:t>
            </a:r>
            <a:endParaRPr lang="ar-SA" b="1" dirty="0" smtClean="0"/>
          </a:p>
          <a:p>
            <a:pPr algn="ctr"/>
            <a:r>
              <a:rPr lang="ar-SA" b="1" dirty="0"/>
              <a:t> </a:t>
            </a:r>
            <a:r>
              <a:rPr lang="ar-SA" b="1" dirty="0" smtClean="0"/>
              <a:t>         الملك </a:t>
            </a:r>
            <a:r>
              <a:rPr lang="ar-SA" b="1" dirty="0"/>
              <a:t>الذي أرسل رجاله يتعقبهم ففروا منهم ولجأوا إلى الكهف نتيجة تمسكهم بمعتقدهم . </a:t>
            </a:r>
            <a:endParaRPr lang="ar-SA" b="1" dirty="0" smtClean="0"/>
          </a:p>
          <a:p>
            <a:pPr algn="ctr"/>
            <a:r>
              <a:rPr lang="ar-SA" b="1" dirty="0"/>
              <a:t> </a:t>
            </a:r>
            <a:r>
              <a:rPr lang="ar-SA" b="1" dirty="0" smtClean="0"/>
              <a:t>        تسيطر </a:t>
            </a:r>
            <a:r>
              <a:rPr lang="ar-SA" b="1" dirty="0"/>
              <a:t>عليهم فكرة مطاردة الملك لهم يفتشون عن حل . يرسلون </a:t>
            </a:r>
            <a:r>
              <a:rPr lang="ar-SA" b="1" dirty="0">
                <a:solidFill>
                  <a:schemeClr val="accent1">
                    <a:lumMod val="75000"/>
                  </a:schemeClr>
                </a:solidFill>
              </a:rPr>
              <a:t>الراعي يمليخا </a:t>
            </a:r>
            <a:r>
              <a:rPr lang="ar-SA" b="1" dirty="0"/>
              <a:t>ليأتيهم بالطعام </a:t>
            </a:r>
            <a:endParaRPr lang="ar-SA" b="1" dirty="0" smtClean="0"/>
          </a:p>
          <a:p>
            <a:pPr algn="ctr"/>
            <a:r>
              <a:rPr lang="ar-SA" b="1" dirty="0"/>
              <a:t> </a:t>
            </a:r>
            <a:r>
              <a:rPr lang="ar-SA" b="1" dirty="0" smtClean="0"/>
              <a:t>     بعد </a:t>
            </a:r>
            <a:r>
              <a:rPr lang="ar-SA" b="1" dirty="0"/>
              <a:t>أن يزودوه بقطعة نقود لا زالت في حوزتهم قبل نومهم ويبقى </a:t>
            </a:r>
            <a:r>
              <a:rPr lang="ar-SA" b="1" dirty="0">
                <a:solidFill>
                  <a:schemeClr val="accent1">
                    <a:lumMod val="75000"/>
                  </a:schemeClr>
                </a:solidFill>
              </a:rPr>
              <a:t>ميشلنا ومرنوش </a:t>
            </a:r>
            <a:r>
              <a:rPr lang="ar-SA" b="1" dirty="0"/>
              <a:t>يتبادلان الحديث ويعيدان ذكرياتهما : </a:t>
            </a:r>
            <a:r>
              <a:rPr lang="ar-SA" b="1" dirty="0">
                <a:solidFill>
                  <a:schemeClr val="accent1">
                    <a:lumMod val="75000"/>
                  </a:schemeClr>
                </a:solidFill>
              </a:rPr>
              <a:t>الأول في حبه والثاني يعيد سيرة زوجته وولده </a:t>
            </a:r>
            <a:r>
              <a:rPr lang="ar-SA" b="1" dirty="0"/>
              <a:t>. بعد قليل يسمعان ضجة في يعتقدان أنهما ملاحقان من رجال الملك . يميزان أقوالاً ( </a:t>
            </a:r>
            <a:r>
              <a:rPr lang="ar-SA" b="1" dirty="0">
                <a:solidFill>
                  <a:schemeClr val="accent1">
                    <a:lumMod val="75000"/>
                  </a:schemeClr>
                </a:solidFill>
              </a:rPr>
              <a:t>الكنز ، </a:t>
            </a:r>
            <a:r>
              <a:rPr lang="ar-SA" b="1" dirty="0"/>
              <a:t>) ويدخل </a:t>
            </a:r>
            <a:r>
              <a:rPr lang="ar-SA" b="1" dirty="0">
                <a:solidFill>
                  <a:schemeClr val="accent1">
                    <a:lumMod val="75000"/>
                  </a:schemeClr>
                </a:solidFill>
              </a:rPr>
              <a:t>الراعي</a:t>
            </a:r>
            <a:r>
              <a:rPr lang="ar-SA" b="1" dirty="0"/>
              <a:t> مسرعاً ويخبرهم عما جرى في المدينة وكيف أن شخصاً أخذ منه قطعة النقود بحذر ولما نظر إليه اعتراه رعب . فتنبه </a:t>
            </a:r>
            <a:r>
              <a:rPr lang="ar-SA" b="1" dirty="0">
                <a:solidFill>
                  <a:schemeClr val="accent1">
                    <a:lumMod val="75000"/>
                  </a:schemeClr>
                </a:solidFill>
              </a:rPr>
              <a:t>الراعي</a:t>
            </a:r>
            <a:r>
              <a:rPr lang="ar-SA" b="1" dirty="0"/>
              <a:t> إلى لحيته وجدها قد استطالت . ويخبرهما كيف أنه أنكر المدينة فكأنما ليست هي طرطوس ، استغربوها وظنوا أن في الكهف كنز فجاؤوا يبحثون عنه ، دخل الجميع الكهف حاملين المشاعل ولكن ما أن يلمحوا </a:t>
            </a:r>
            <a:r>
              <a:rPr lang="ar-SA" b="1" dirty="0">
                <a:solidFill>
                  <a:schemeClr val="accent1">
                    <a:lumMod val="75000"/>
                  </a:schemeClr>
                </a:solidFill>
              </a:rPr>
              <a:t>ميشلنا ومرنوش </a:t>
            </a:r>
            <a:r>
              <a:rPr lang="ar-SA" b="1" dirty="0"/>
              <a:t>حتى يصيحوا أشباح ، أشباح ثم يلوذون بالفرار .</a:t>
            </a:r>
            <a:br>
              <a:rPr lang="ar-SA" b="1" dirty="0"/>
            </a:br>
            <a:r>
              <a:rPr lang="ar-SA" b="1" dirty="0"/>
              <a:t>يتداول الثلاثة في الوضع ويبدأ عندهم الوعي . يقول </a:t>
            </a:r>
            <a:r>
              <a:rPr lang="ar-SA" b="1" dirty="0">
                <a:solidFill>
                  <a:schemeClr val="accent1">
                    <a:lumMod val="75000"/>
                  </a:schemeClr>
                </a:solidFill>
              </a:rPr>
              <a:t>ميشلنا</a:t>
            </a:r>
            <a:r>
              <a:rPr lang="ar-SA" b="1" dirty="0"/>
              <a:t> : لقد داخلني شك .. يسأله </a:t>
            </a:r>
            <a:r>
              <a:rPr lang="ar-SA" b="1" dirty="0">
                <a:solidFill>
                  <a:schemeClr val="accent1">
                    <a:lumMod val="75000"/>
                  </a:schemeClr>
                </a:solidFill>
              </a:rPr>
              <a:t>مرنوش</a:t>
            </a:r>
            <a:r>
              <a:rPr lang="ar-SA" b="1" dirty="0"/>
              <a:t> : في ماذا ؟ يجيب في زمن إقامتنا في هذا الكهف ، لأنني أتذكر أنني أتيته حليقاً ، ها أنذا الآن وشعري مرسل . ترى ألبثنا أسبوعاً ولم نشعر ؟ </a:t>
            </a:r>
            <a:r>
              <a:rPr lang="ar-SA" b="1" dirty="0">
                <a:solidFill>
                  <a:schemeClr val="accent1">
                    <a:lumMod val="75000"/>
                  </a:schemeClr>
                </a:solidFill>
              </a:rPr>
              <a:t>يمليخا </a:t>
            </a:r>
            <a:r>
              <a:rPr lang="ar-SA" b="1" dirty="0"/>
              <a:t>يقول : لعلنا لبثنا شهراً . يجيب </a:t>
            </a:r>
            <a:r>
              <a:rPr lang="ar-SA" b="1" dirty="0">
                <a:solidFill>
                  <a:schemeClr val="accent1">
                    <a:lumMod val="75000"/>
                  </a:schemeClr>
                </a:solidFill>
              </a:rPr>
              <a:t>مرنوش</a:t>
            </a:r>
            <a:r>
              <a:rPr lang="ar-SA" b="1" dirty="0"/>
              <a:t> : ويحك شهراً . وأين كنا طوال هذه المدة ، </a:t>
            </a:r>
            <a:r>
              <a:rPr lang="ar-SA" b="1" dirty="0">
                <a:solidFill>
                  <a:schemeClr val="accent1">
                    <a:lumMod val="75000"/>
                  </a:schemeClr>
                </a:solidFill>
              </a:rPr>
              <a:t>يمليخا</a:t>
            </a:r>
            <a:r>
              <a:rPr lang="ar-SA" b="1" dirty="0"/>
              <a:t>: نياماً . </a:t>
            </a:r>
            <a:r>
              <a:rPr lang="ar-SA" b="1" dirty="0">
                <a:solidFill>
                  <a:schemeClr val="accent1">
                    <a:lumMod val="75000"/>
                  </a:schemeClr>
                </a:solidFill>
              </a:rPr>
              <a:t>مرنوش</a:t>
            </a:r>
            <a:r>
              <a:rPr lang="ar-SA" b="1" dirty="0"/>
              <a:t> : أهذا كلام عاقل . </a:t>
            </a:r>
            <a:br>
              <a:rPr lang="ar-SA" b="1" dirty="0"/>
            </a:br>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323528" y="1772816"/>
            <a:ext cx="7776864" cy="5355312"/>
          </a:xfrm>
          <a:prstGeom prst="rect">
            <a:avLst/>
          </a:prstGeom>
          <a:noFill/>
        </p:spPr>
        <p:txBody>
          <a:bodyPr wrap="square" rtlCol="1">
            <a:spAutoFit/>
          </a:bodyPr>
          <a:lstStyle/>
          <a:p>
            <a:r>
              <a:rPr lang="ar-SA" b="1" dirty="0" smtClean="0"/>
              <a:t>          ويدور </a:t>
            </a:r>
            <a:r>
              <a:rPr lang="ar-SA" b="1" dirty="0"/>
              <a:t>الفصل الثاني في القصر في بهو الأعمدة ، يبدأ بحوار بين </a:t>
            </a:r>
            <a:r>
              <a:rPr lang="ar-SA" b="1" dirty="0">
                <a:solidFill>
                  <a:schemeClr val="accent6">
                    <a:lumMod val="75000"/>
                  </a:schemeClr>
                </a:solidFill>
              </a:rPr>
              <a:t>الأميرة </a:t>
            </a:r>
            <a:r>
              <a:rPr lang="ar-SA" b="1" dirty="0" smtClean="0">
                <a:solidFill>
                  <a:schemeClr val="accent6">
                    <a:lumMod val="75000"/>
                  </a:schemeClr>
                </a:solidFill>
              </a:rPr>
              <a:t> </a:t>
            </a:r>
          </a:p>
          <a:p>
            <a:r>
              <a:rPr lang="ar-SA" b="1" dirty="0">
                <a:solidFill>
                  <a:schemeClr val="accent6">
                    <a:lumMod val="75000"/>
                  </a:schemeClr>
                </a:solidFill>
              </a:rPr>
              <a:t> </a:t>
            </a:r>
            <a:r>
              <a:rPr lang="ar-SA" b="1" dirty="0" smtClean="0">
                <a:solidFill>
                  <a:schemeClr val="accent6">
                    <a:lumMod val="75000"/>
                  </a:schemeClr>
                </a:solidFill>
              </a:rPr>
              <a:t>       يسكا </a:t>
            </a:r>
            <a:r>
              <a:rPr lang="ar-SA" b="1" dirty="0">
                <a:solidFill>
                  <a:schemeClr val="accent6">
                    <a:lumMod val="75000"/>
                  </a:schemeClr>
                </a:solidFill>
              </a:rPr>
              <a:t>الثانية </a:t>
            </a:r>
            <a:r>
              <a:rPr lang="ar-SA" b="1" dirty="0"/>
              <a:t>، ومؤدبها </a:t>
            </a:r>
            <a:r>
              <a:rPr lang="ar-SA" b="1" dirty="0">
                <a:solidFill>
                  <a:schemeClr val="accent6">
                    <a:lumMod val="75000"/>
                  </a:schemeClr>
                </a:solidFill>
              </a:rPr>
              <a:t>غالياس</a:t>
            </a:r>
            <a:r>
              <a:rPr lang="ar-SA" b="1" dirty="0"/>
              <a:t> الذي يبدو قلقاً حائراً ، بينما الأميرة تريد أن تقص </a:t>
            </a:r>
            <a:endParaRPr lang="ar-SA" b="1" dirty="0" smtClean="0"/>
          </a:p>
          <a:p>
            <a:r>
              <a:rPr lang="ar-SA" b="1" dirty="0"/>
              <a:t> </a:t>
            </a:r>
            <a:r>
              <a:rPr lang="ar-SA" b="1" dirty="0" smtClean="0"/>
              <a:t>    عليه </a:t>
            </a:r>
            <a:r>
              <a:rPr lang="ar-SA" b="1" dirty="0"/>
              <a:t>حلماً لعله يفسره لها : فقد رأت أنها دفنت حية . ويوضح لها الصلة في الحلم </a:t>
            </a:r>
            <a:endParaRPr lang="ar-SA" b="1" dirty="0" smtClean="0"/>
          </a:p>
          <a:p>
            <a:r>
              <a:rPr lang="ar-SA" b="1" dirty="0"/>
              <a:t> </a:t>
            </a:r>
            <a:r>
              <a:rPr lang="ar-SA" b="1" dirty="0" smtClean="0"/>
              <a:t>   وما </a:t>
            </a:r>
            <a:r>
              <a:rPr lang="ar-SA" b="1" dirty="0"/>
              <a:t>يشاع في المدينة من أن </a:t>
            </a:r>
            <a:r>
              <a:rPr lang="ar-SA" b="1" dirty="0">
                <a:solidFill>
                  <a:schemeClr val="accent6">
                    <a:lumMod val="75000"/>
                  </a:schemeClr>
                </a:solidFill>
              </a:rPr>
              <a:t>كنز دوقيانوس </a:t>
            </a:r>
            <a:r>
              <a:rPr lang="ar-SA" b="1" dirty="0"/>
              <a:t>مدفون في </a:t>
            </a:r>
            <a:r>
              <a:rPr lang="ar-SA" b="1" dirty="0">
                <a:solidFill>
                  <a:schemeClr val="accent6">
                    <a:lumMod val="75000"/>
                  </a:schemeClr>
                </a:solidFill>
              </a:rPr>
              <a:t>كهف بوادي </a:t>
            </a:r>
            <a:r>
              <a:rPr lang="ar-SA" b="1" dirty="0"/>
              <a:t>. ويروي </a:t>
            </a:r>
            <a:r>
              <a:rPr lang="ar-SA" b="1" dirty="0">
                <a:solidFill>
                  <a:schemeClr val="accent6">
                    <a:lumMod val="75000"/>
                  </a:schemeClr>
                </a:solidFill>
              </a:rPr>
              <a:t>غالياس </a:t>
            </a:r>
            <a:endParaRPr lang="ar-SA" b="1" dirty="0" smtClean="0">
              <a:solidFill>
                <a:schemeClr val="accent6">
                  <a:lumMod val="75000"/>
                </a:schemeClr>
              </a:solidFill>
            </a:endParaRPr>
          </a:p>
          <a:p>
            <a:r>
              <a:rPr lang="ar-SA" b="1" dirty="0"/>
              <a:t> </a:t>
            </a:r>
            <a:r>
              <a:rPr lang="ar-SA" b="1" dirty="0" smtClean="0"/>
              <a:t>  كيف </a:t>
            </a:r>
            <a:r>
              <a:rPr lang="ar-SA" b="1" dirty="0"/>
              <a:t>أنها سميت باسم قديسة تدعى </a:t>
            </a:r>
            <a:r>
              <a:rPr lang="ar-SA" b="1" dirty="0">
                <a:solidFill>
                  <a:schemeClr val="accent6">
                    <a:lumMod val="75000"/>
                  </a:schemeClr>
                </a:solidFill>
              </a:rPr>
              <a:t>بريسكا</a:t>
            </a:r>
            <a:r>
              <a:rPr lang="ar-SA" b="1" dirty="0"/>
              <a:t> كانت ابنة الملك </a:t>
            </a:r>
            <a:r>
              <a:rPr lang="ar-SA" b="1" dirty="0">
                <a:solidFill>
                  <a:schemeClr val="accent6">
                    <a:lumMod val="75000"/>
                  </a:schemeClr>
                </a:solidFill>
              </a:rPr>
              <a:t>دوقيانوس</a:t>
            </a:r>
            <a:r>
              <a:rPr lang="ar-SA" b="1" dirty="0"/>
              <a:t> الذي ظهر أسمه </a:t>
            </a:r>
            <a:endParaRPr lang="ar-SA" b="1" dirty="0" smtClean="0"/>
          </a:p>
          <a:p>
            <a:r>
              <a:rPr lang="ar-SA" b="1" dirty="0"/>
              <a:t> </a:t>
            </a:r>
            <a:r>
              <a:rPr lang="ar-SA" b="1" dirty="0" smtClean="0"/>
              <a:t>مضروباً </a:t>
            </a:r>
            <a:r>
              <a:rPr lang="ar-SA" b="1" dirty="0"/>
              <a:t>على النقود التي اكتشفت وحملها الراعي معه . ويروي لها حكاية تلك الأميرة </a:t>
            </a:r>
            <a:endParaRPr lang="ar-SA" b="1" dirty="0" smtClean="0"/>
          </a:p>
          <a:p>
            <a:r>
              <a:rPr lang="ar-SA" b="1" dirty="0"/>
              <a:t> </a:t>
            </a:r>
            <a:r>
              <a:rPr lang="ar-SA" b="1" dirty="0" smtClean="0"/>
              <a:t>واعتناقها </a:t>
            </a:r>
            <a:r>
              <a:rPr lang="ar-SA" b="1" dirty="0"/>
              <a:t>المسيحية واختيارها للرهبنة وموتها شهيدة وطلبها بأن تحمل إلى بهو الأعمدة . </a:t>
            </a:r>
            <a:endParaRPr lang="ar-SA" b="1" dirty="0" smtClean="0"/>
          </a:p>
          <a:p>
            <a:endParaRPr lang="ar-SA" b="1" dirty="0" smtClean="0"/>
          </a:p>
          <a:p>
            <a:r>
              <a:rPr lang="ar-SA" b="1" dirty="0" smtClean="0"/>
              <a:t>ويخبرها </a:t>
            </a:r>
            <a:r>
              <a:rPr lang="ar-SA" b="1" dirty="0"/>
              <a:t>بأن الصليب . الذي في عنقها هو صليب تلك القديسة .عند ذلك يحضر الملك ويسأل </a:t>
            </a:r>
            <a:r>
              <a:rPr lang="ar-SA" b="1" dirty="0">
                <a:solidFill>
                  <a:schemeClr val="accent6">
                    <a:lumMod val="75000"/>
                  </a:schemeClr>
                </a:solidFill>
              </a:rPr>
              <a:t>غالياس</a:t>
            </a:r>
            <a:r>
              <a:rPr lang="ar-SA" b="1" dirty="0"/>
              <a:t> عن خبر الكنز والأشباح..فيروي المؤدب حكاية المسيحيين الثلاثة الفارين منذ ثلاثمائة سنة واللاجئين إلى </a:t>
            </a:r>
            <a:r>
              <a:rPr lang="ar-SA" b="1" dirty="0">
                <a:solidFill>
                  <a:schemeClr val="accent6">
                    <a:lumMod val="75000"/>
                  </a:schemeClr>
                </a:solidFill>
              </a:rPr>
              <a:t>الكهف</a:t>
            </a:r>
            <a:r>
              <a:rPr lang="ar-SA" b="1" dirty="0"/>
              <a:t>.. ويستنتج أنهم قديسون لأن الله أنقذهم من تعذيب الوثنيين.عند ذلك يدعوهم الملك إلى القصر لتكريمهم فيؤتى بهم</a:t>
            </a:r>
            <a:r>
              <a:rPr lang="ar-SA" b="1" dirty="0" smtClean="0"/>
              <a:t>..</a:t>
            </a:r>
          </a:p>
          <a:p>
            <a:r>
              <a:rPr lang="ar-SA" b="1" dirty="0"/>
              <a:t/>
            </a:r>
            <a:br>
              <a:rPr lang="ar-SA" b="1" dirty="0"/>
            </a:br>
            <a:r>
              <a:rPr lang="ar-SA" b="1" dirty="0"/>
              <a:t>وعند دخولهم يسمعون من يناديهم بالقديسين فيستغربون ويحسون في البداية أن انقلابا قد حصل على </a:t>
            </a:r>
            <a:r>
              <a:rPr lang="ar-SA" b="1" dirty="0">
                <a:solidFill>
                  <a:schemeClr val="accent6">
                    <a:lumMod val="75000"/>
                  </a:schemeClr>
                </a:solidFill>
              </a:rPr>
              <a:t>دوقيناس</a:t>
            </a:r>
            <a:r>
              <a:rPr lang="ar-SA" b="1" dirty="0"/>
              <a:t> من قبل هذا الملك المسيحي ..تبدأ سلسلة من عدم التفاهم .أهل الكهف يمتدحون الملك ويستغربون كيف استطاع أن يطور مظاهر الحياة في غضون شهر ويحسب كل منهم الآخر مجنوناً وتقع عينا </a:t>
            </a:r>
            <a:r>
              <a:rPr lang="ar-SA" b="1" dirty="0">
                <a:solidFill>
                  <a:schemeClr val="accent6">
                    <a:lumMod val="75000"/>
                  </a:schemeClr>
                </a:solidFill>
              </a:rPr>
              <a:t>ميشلينا على بريسكا </a:t>
            </a:r>
            <a:r>
              <a:rPr lang="ar-SA" b="1" dirty="0"/>
              <a:t>التي تشبه جدتها كل الشبه، فيهم بالتحدث إليه بحسبانها خطيبته،لكنها تخاف منه وتغادر القاعة فيستغرب أمرها.</a:t>
            </a:r>
            <a:br>
              <a:rPr lang="ar-SA" b="1" dirty="0"/>
            </a:br>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1331640" y="2132856"/>
            <a:ext cx="6120680" cy="4524315"/>
          </a:xfrm>
          <a:prstGeom prst="rect">
            <a:avLst/>
          </a:prstGeom>
          <a:noFill/>
        </p:spPr>
        <p:txBody>
          <a:bodyPr wrap="square" rtlCol="1">
            <a:spAutoFit/>
          </a:bodyPr>
          <a:lstStyle/>
          <a:p>
            <a:r>
              <a:rPr lang="ar-SA" b="1" dirty="0">
                <a:solidFill>
                  <a:schemeClr val="accent2">
                    <a:lumMod val="75000"/>
                  </a:schemeClr>
                </a:solidFill>
              </a:rPr>
              <a:t>يذهب مرنوش لتفقد عائلته، ويشتري بعض الهدايا لطفله. فيصحبه الخدم، لكنه يعود بعد قليل باكياً نادباً أسرته بعد أن أنها ماتت من زمن بعدين وان ابنه عاش حتى الستين من عمره ثم مات شهيداً في معركة بطولية. وتحقق من ذلك برؤيته الشاهد على قبره.عندما يدرك أنه في زمن غير زمنه وأنه لم تعد له علاقة بهذه الحياة..لكن ميشلينا الذي امتلأ قلبه بالحب يجد نفسه متعلقاً بالحياة </a:t>
            </a:r>
            <a:r>
              <a:rPr lang="ar-SA" b="1" dirty="0" smtClean="0">
                <a:solidFill>
                  <a:schemeClr val="accent2">
                    <a:lumMod val="75000"/>
                  </a:schemeClr>
                </a:solidFill>
              </a:rPr>
              <a:t>..</a:t>
            </a:r>
          </a:p>
          <a:p>
            <a:endParaRPr lang="ar-SA" b="1" dirty="0" smtClean="0">
              <a:solidFill>
                <a:schemeClr val="accent6">
                  <a:lumMod val="75000"/>
                </a:schemeClr>
              </a:solidFill>
            </a:endParaRPr>
          </a:p>
          <a:p>
            <a:r>
              <a:rPr lang="ar-SA" b="1" dirty="0" smtClean="0">
                <a:solidFill>
                  <a:schemeClr val="accent6">
                    <a:lumMod val="75000"/>
                  </a:schemeClr>
                </a:solidFill>
              </a:rPr>
              <a:t>فاستحم </a:t>
            </a:r>
            <a:r>
              <a:rPr lang="ar-SA" b="1" dirty="0">
                <a:solidFill>
                  <a:schemeClr val="accent6">
                    <a:lumMod val="75000"/>
                  </a:schemeClr>
                </a:solidFill>
              </a:rPr>
              <a:t>وزين نفسه فبدأ في مقتبل عمره وسيماً كسابق عهده ،ولم يفطن إلى الهوة الزمنية التي تفصله عن تلك الحياة ،فظل يسعى لملاقاة بريسكا على انفراد ،تنتابه الغيرة لرؤيته لها تقرأ للملك في حجرته في ساعة متأخرة من الليل دون أن يعلم أن يعلم أنها ابنته ..لذلك يجيب مرنوش بقوله: أمري مختلف .أنا هنا حي، وهذه خطيبتي ما تزال شابة على قيد الحياة ،</a:t>
            </a:r>
            <a:r>
              <a:rPr lang="ar-SA" b="1" dirty="0" smtClean="0">
                <a:solidFill>
                  <a:schemeClr val="accent6">
                    <a:lumMod val="75000"/>
                  </a:schemeClr>
                </a:solidFill>
              </a:rPr>
              <a:t>لا أريد </a:t>
            </a:r>
            <a:r>
              <a:rPr lang="ar-SA" b="1" dirty="0">
                <a:solidFill>
                  <a:schemeClr val="accent6">
                    <a:lumMod val="75000"/>
                  </a:schemeClr>
                </a:solidFill>
              </a:rPr>
              <a:t>أن افهم غير هذا</a:t>
            </a:r>
            <a:r>
              <a:rPr lang="ar-SA" b="1" dirty="0" smtClean="0">
                <a:solidFill>
                  <a:schemeClr val="accent6">
                    <a:lumMod val="75000"/>
                  </a:schemeClr>
                </a:solidFill>
              </a:rPr>
              <a:t>.</a:t>
            </a:r>
          </a:p>
          <a:p>
            <a:r>
              <a:rPr lang="ar-SA" b="1" dirty="0">
                <a:solidFill>
                  <a:schemeClr val="accent1">
                    <a:lumMod val="75000"/>
                  </a:schemeClr>
                </a:solidFill>
              </a:rPr>
              <a:t/>
            </a:r>
            <a:br>
              <a:rPr lang="ar-SA" b="1" dirty="0">
                <a:solidFill>
                  <a:schemeClr val="accent1">
                    <a:lumMod val="75000"/>
                  </a:schemeClr>
                </a:solidFill>
              </a:rPr>
            </a:br>
            <a:r>
              <a:rPr lang="ar-SA" b="1" dirty="0">
                <a:solidFill>
                  <a:schemeClr val="accent1">
                    <a:lumMod val="75000"/>
                  </a:schemeClr>
                </a:solidFill>
              </a:rPr>
              <a:t>أما مرنوش فلم تعد </a:t>
            </a:r>
            <a:r>
              <a:rPr lang="ar-SA" b="1" dirty="0" smtClean="0">
                <a:solidFill>
                  <a:schemeClr val="accent1">
                    <a:lumMod val="75000"/>
                  </a:schemeClr>
                </a:solidFill>
              </a:rPr>
              <a:t>تعني </a:t>
            </a:r>
            <a:r>
              <a:rPr lang="ar-SA" b="1" dirty="0">
                <a:solidFill>
                  <a:schemeClr val="accent1">
                    <a:lumMod val="75000"/>
                  </a:schemeClr>
                </a:solidFill>
              </a:rPr>
              <a:t>له الحياة شيئاً وكذلك يمليخا الذي كان أول العائدين إلى الكهف، إذ إنه أدرك </a:t>
            </a:r>
            <a:r>
              <a:rPr lang="ar-SA" b="1" dirty="0" smtClean="0">
                <a:solidFill>
                  <a:schemeClr val="accent1">
                    <a:lumMod val="75000"/>
                  </a:schemeClr>
                </a:solidFill>
              </a:rPr>
              <a:t>بالغريزة </a:t>
            </a:r>
            <a:r>
              <a:rPr lang="ar-SA" b="1" dirty="0">
                <a:solidFill>
                  <a:schemeClr val="accent1">
                    <a:lumMod val="75000"/>
                  </a:schemeClr>
                </a:solidFill>
              </a:rPr>
              <a:t>منذ الوهلة الأولى غربته عن هذا الزمن .افتقد غنمه فلم يجدها ،فتراجع إلى الكهف ،ولم يبق في القصر إلا ميشلينا ،ولما التقى ببريسكا على انفراد تحاورا طويلاً يظهر عواطفه المتأججة.</a:t>
            </a:r>
            <a:endParaRPr lang="ar-SA" dirty="0">
              <a:solidFill>
                <a:schemeClr val="accent1">
                  <a:lumMod val="75000"/>
                </a:schemeClr>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1619672" y="2420888"/>
            <a:ext cx="5760640" cy="4093428"/>
          </a:xfrm>
          <a:prstGeom prst="rect">
            <a:avLst/>
          </a:prstGeom>
          <a:noFill/>
        </p:spPr>
        <p:txBody>
          <a:bodyPr wrap="square" rtlCol="1">
            <a:spAutoFit/>
          </a:bodyPr>
          <a:lstStyle/>
          <a:p>
            <a:r>
              <a:rPr lang="ar-SA" sz="2000" b="1" dirty="0">
                <a:solidFill>
                  <a:schemeClr val="accent3">
                    <a:lumMod val="75000"/>
                  </a:schemeClr>
                </a:solidFill>
              </a:rPr>
              <a:t>ويعاتب بريسكا على فتورها العجيب تجاهه ، وحين تذكر أنه لا يقصدها هي ، بل جدتها ، تصاب بخيبة أمل عظيمة . يفترقان ، ثم يعود ليخبرها أن يحبها أياً كانت . ترفض لأنها لا تريد أن تكون مجرد شبح لبريسكا الأولى . عند ذلك ييأس ويعلم أنه عاد إلى عالم غريب فيقرر الإياب إلى الكهف .</a:t>
            </a:r>
            <a:r>
              <a:rPr lang="ar-SA" sz="2000" b="1" dirty="0"/>
              <a:t/>
            </a:r>
            <a:br>
              <a:rPr lang="ar-SA" sz="2000" b="1" dirty="0"/>
            </a:br>
            <a:r>
              <a:rPr lang="ar-SA" sz="2000" b="1" dirty="0">
                <a:solidFill>
                  <a:schemeClr val="accent2">
                    <a:lumMod val="75000"/>
                  </a:schemeClr>
                </a:solidFill>
              </a:rPr>
              <a:t>في الكهف يموت يمليخا أولاً لفقدان صلته بالحياة . ثم يتبعه مرنوش . ويبقى ميشلنا في الكهف حياً طوال شهر . لامتلاء قلبه بالحب الذي أعطاه الحياة .. وقبيل موته تصل بريسكا ومؤدبها غالياس إلى الكهف . </a:t>
            </a:r>
            <a:endParaRPr lang="ar-SA" sz="2000" b="1" dirty="0" smtClean="0">
              <a:solidFill>
                <a:schemeClr val="accent2">
                  <a:lumMod val="75000"/>
                </a:schemeClr>
              </a:solidFill>
            </a:endParaRPr>
          </a:p>
          <a:p>
            <a:r>
              <a:rPr lang="ar-SA" sz="2000" b="1" dirty="0" smtClean="0">
                <a:solidFill>
                  <a:schemeClr val="accent1">
                    <a:lumMod val="75000"/>
                  </a:schemeClr>
                </a:solidFill>
              </a:rPr>
              <a:t>لقد </a:t>
            </a:r>
            <a:r>
              <a:rPr lang="ar-SA" sz="2000" b="1" dirty="0">
                <a:solidFill>
                  <a:schemeClr val="accent1">
                    <a:lumMod val="75000"/>
                  </a:schemeClr>
                </a:solidFill>
              </a:rPr>
              <a:t>أحبت بريسكا ميشلنا ولم تستطع أن تقنعه بالعودة إلى الحياة فقررت اللحاق به إلى عالم الموت وأقنعت أباها أن يبني جداراً أمام الكهف وهناك التقت بمشيلنا في لحظاته الأخيرة ، ولم تفلح توسلاتها في إرجاعه إلى الحياة فتبعته إلى ما وراءها .</a:t>
            </a:r>
            <a:endParaRPr lang="ar-SA" sz="2000" dirty="0">
              <a:solidFill>
                <a:schemeClr val="accent1">
                  <a:lumMod val="75000"/>
                </a:schemeClr>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1259632" y="2636912"/>
            <a:ext cx="6696744" cy="3816429"/>
          </a:xfrm>
          <a:prstGeom prst="rect">
            <a:avLst/>
          </a:prstGeom>
          <a:noFill/>
        </p:spPr>
        <p:txBody>
          <a:bodyPr wrap="square" rtlCol="1">
            <a:spAutoFit/>
          </a:bodyPr>
          <a:lstStyle/>
          <a:p>
            <a:r>
              <a:rPr lang="ar-SA" b="1" dirty="0" smtClean="0"/>
              <a:t>                     </a:t>
            </a:r>
            <a:r>
              <a:rPr lang="ar-SA" sz="2400" b="1" dirty="0" smtClean="0">
                <a:solidFill>
                  <a:schemeClr val="accent4">
                    <a:lumMod val="75000"/>
                  </a:schemeClr>
                </a:solidFill>
              </a:rPr>
              <a:t>التركيب </a:t>
            </a:r>
            <a:r>
              <a:rPr lang="ar-SA" sz="2400" b="1" dirty="0">
                <a:solidFill>
                  <a:schemeClr val="accent4">
                    <a:lumMod val="75000"/>
                  </a:schemeClr>
                </a:solidFill>
              </a:rPr>
              <a:t>الفني لمسرحية أهل الكهف :</a:t>
            </a:r>
            <a:r>
              <a:rPr lang="ar-SA" b="1" dirty="0"/>
              <a:t/>
            </a:r>
            <a:br>
              <a:rPr lang="ar-SA" b="1" dirty="0"/>
            </a:br>
            <a:r>
              <a:rPr lang="ar-SA" b="1" dirty="0"/>
              <a:t/>
            </a:r>
            <a:br>
              <a:rPr lang="ar-SA" b="1" dirty="0"/>
            </a:br>
            <a:r>
              <a:rPr lang="ar-SA" sz="2000" b="1" dirty="0"/>
              <a:t>تتألف المسرحية من أربعة فصول تضم </a:t>
            </a:r>
            <a:r>
              <a:rPr lang="ar-SA" sz="2000" b="1" dirty="0">
                <a:solidFill>
                  <a:schemeClr val="accent2">
                    <a:lumMod val="75000"/>
                  </a:schemeClr>
                </a:solidFill>
              </a:rPr>
              <a:t>اثنين وعشرين </a:t>
            </a:r>
            <a:r>
              <a:rPr lang="ar-SA" sz="2000" b="1" dirty="0"/>
              <a:t>مشهداً ، ومن عرض وأزمة وحل فالعرض . يحوي كهف الرقيم وقصر الملك والشخصيات الرئيسية والثانوية والأحداث تجري بين القصر والكهف ، تتطور حتى التأزم . </a:t>
            </a:r>
            <a:endParaRPr lang="ar-SA" sz="2000" b="1" dirty="0" smtClean="0"/>
          </a:p>
          <a:p>
            <a:r>
              <a:rPr lang="ar-SA" sz="2000" b="1" dirty="0"/>
              <a:t/>
            </a:r>
            <a:br>
              <a:rPr lang="ar-SA" sz="2000" b="1" dirty="0"/>
            </a:br>
            <a:r>
              <a:rPr lang="ar-SA" sz="2000" b="1" dirty="0">
                <a:solidFill>
                  <a:schemeClr val="accent2">
                    <a:lumMod val="75000"/>
                  </a:schemeClr>
                </a:solidFill>
              </a:rPr>
              <a:t>والأزمة : </a:t>
            </a:r>
            <a:r>
              <a:rPr lang="ar-SA" sz="2000" b="1" dirty="0"/>
              <a:t>هي مأزق أهل الكهف بعد مرور ثلاثمائة سنة وخروجهم إلى الدنيا من جديد والدخول في صراع مع الزمن . </a:t>
            </a:r>
            <a:endParaRPr lang="ar-SA" sz="2000" b="1" dirty="0" smtClean="0"/>
          </a:p>
          <a:p>
            <a:r>
              <a:rPr lang="ar-SA" sz="2000" b="1" dirty="0"/>
              <a:t/>
            </a:r>
            <a:br>
              <a:rPr lang="ar-SA" sz="2000" b="1" dirty="0"/>
            </a:br>
            <a:r>
              <a:rPr lang="ar-SA" sz="2000" b="1" dirty="0">
                <a:solidFill>
                  <a:schemeClr val="accent2">
                    <a:lumMod val="75000"/>
                  </a:schemeClr>
                </a:solidFill>
              </a:rPr>
              <a:t>والحل : </a:t>
            </a:r>
            <a:r>
              <a:rPr lang="ar-SA" sz="2000" b="1" dirty="0"/>
              <a:t>يكون بانتصار الزمن وعدم قدرة هؤلاء الثلاثة مع كلبهم على الحياة وإقامة الروابط الاجتماعية الجديدة فيكون الحل بانكفائهم إلى الكهف بعد إصابتهم بالإحباط ومن ثم موتهم . </a:t>
            </a:r>
            <a:endParaRPr lang="ar-SA" sz="2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467544" y="2132856"/>
            <a:ext cx="7704856" cy="4555093"/>
          </a:xfrm>
          <a:prstGeom prst="rect">
            <a:avLst/>
          </a:prstGeom>
          <a:noFill/>
        </p:spPr>
        <p:txBody>
          <a:bodyPr wrap="square" rtlCol="1">
            <a:spAutoFit/>
          </a:bodyPr>
          <a:lstStyle/>
          <a:p>
            <a:pPr algn="ctr"/>
            <a:r>
              <a:rPr lang="ar-SA" b="1" dirty="0" smtClean="0"/>
              <a:t>            </a:t>
            </a:r>
            <a:r>
              <a:rPr lang="ar-SA" sz="2000" b="1" dirty="0" smtClean="0">
                <a:solidFill>
                  <a:srgbClr val="FF0000"/>
                </a:solidFill>
              </a:rPr>
              <a:t>تنبني </a:t>
            </a:r>
            <a:r>
              <a:rPr lang="ar-SA" sz="2000" b="1" dirty="0">
                <a:solidFill>
                  <a:srgbClr val="FF0000"/>
                </a:solidFill>
              </a:rPr>
              <a:t>المسرحية على قواعد المسرح المعروفة وبخاصة الوحدات الثلاث : </a:t>
            </a:r>
            <a:br>
              <a:rPr lang="ar-SA" sz="2000" b="1" dirty="0">
                <a:solidFill>
                  <a:srgbClr val="FF0000"/>
                </a:solidFill>
              </a:rPr>
            </a:br>
            <a:r>
              <a:rPr lang="ar-SA" b="1" dirty="0">
                <a:solidFill>
                  <a:schemeClr val="accent6">
                    <a:lumMod val="75000"/>
                  </a:schemeClr>
                </a:solidFill>
              </a:rPr>
              <a:t/>
            </a:r>
            <a:br>
              <a:rPr lang="ar-SA" b="1" dirty="0">
                <a:solidFill>
                  <a:schemeClr val="accent6">
                    <a:lumMod val="75000"/>
                  </a:schemeClr>
                </a:solidFill>
              </a:rPr>
            </a:br>
            <a:r>
              <a:rPr lang="ar-SA" b="1" dirty="0">
                <a:solidFill>
                  <a:schemeClr val="accent6">
                    <a:lumMod val="75000"/>
                  </a:schemeClr>
                </a:solidFill>
              </a:rPr>
              <a:t>1. وحدة الحدث : </a:t>
            </a:r>
            <a:r>
              <a:rPr lang="ar-SA" b="1" dirty="0"/>
              <a:t>فالموضوع يدور حول فكرة البعث والعودة إلى الحياة أي الفكرة </a:t>
            </a:r>
            <a:endParaRPr lang="ar-SA" b="1" dirty="0" smtClean="0"/>
          </a:p>
          <a:p>
            <a:pPr algn="ctr"/>
            <a:r>
              <a:rPr lang="ar-SA" b="1" dirty="0" smtClean="0"/>
              <a:t> المعروفة في الميثولوجيا القديمة </a:t>
            </a:r>
            <a:r>
              <a:rPr lang="ar-SA" b="1" dirty="0"/>
              <a:t>والمعروفة منذ كتاب (الموتى) وهو موضوع قديم </a:t>
            </a:r>
            <a:endParaRPr lang="ar-SA" b="1" dirty="0" smtClean="0"/>
          </a:p>
          <a:p>
            <a:pPr algn="ctr"/>
            <a:r>
              <a:rPr lang="ar-SA" b="1" dirty="0" smtClean="0"/>
              <a:t>جديد يتناول </a:t>
            </a:r>
            <a:r>
              <a:rPr lang="ar-SA" b="1" dirty="0"/>
              <a:t>الصراع بين الإنسان والزمن . لذلك استعمل الحكيم قصة المسيحيين الأوائل </a:t>
            </a:r>
            <a:endParaRPr lang="ar-SA" b="1" dirty="0" smtClean="0"/>
          </a:p>
          <a:p>
            <a:pPr algn="ctr"/>
            <a:r>
              <a:rPr lang="ar-SA" b="1" dirty="0" smtClean="0"/>
              <a:t>الذين عادوا بعد </a:t>
            </a:r>
            <a:r>
              <a:rPr lang="ar-SA" b="1" dirty="0"/>
              <a:t>أن تنصر أباطرة روما . </a:t>
            </a:r>
            <a:endParaRPr lang="ar-SA" b="1" dirty="0" smtClean="0"/>
          </a:p>
          <a:p>
            <a:pPr algn="ctr"/>
            <a:r>
              <a:rPr lang="ar-SA" b="1" dirty="0" smtClean="0"/>
              <a:t>ووحدة </a:t>
            </a:r>
            <a:r>
              <a:rPr lang="ar-SA" b="1" dirty="0"/>
              <a:t>الحدث تتجلى في وجود الثلاثة في الكهف وخروجهم بعد مضي من الزمن إلى عصر غير عصرهم وبتمسكهم بعلاقاتهم القديمة للدخول في علاقات جديدة أدت إلى فشلهم . </a:t>
            </a:r>
            <a:br>
              <a:rPr lang="ar-SA" b="1" dirty="0"/>
            </a:br>
            <a:r>
              <a:rPr lang="ar-SA" b="1" dirty="0">
                <a:solidFill>
                  <a:schemeClr val="accent6">
                    <a:lumMod val="75000"/>
                  </a:schemeClr>
                </a:solidFill>
              </a:rPr>
              <a:t>2. وحدة المكان : </a:t>
            </a:r>
            <a:r>
              <a:rPr lang="ar-SA" b="1" dirty="0"/>
              <a:t>يتركز في المسافة بين الكهف والقصر وتدور الحوادث في المكانين وهو ملائم للمكان الكلاسيكي وشروطه . </a:t>
            </a:r>
            <a:br>
              <a:rPr lang="ar-SA" b="1" dirty="0"/>
            </a:br>
            <a:r>
              <a:rPr lang="ar-SA" b="1" dirty="0">
                <a:solidFill>
                  <a:schemeClr val="accent6">
                    <a:lumMod val="75000"/>
                  </a:schemeClr>
                </a:solidFill>
              </a:rPr>
              <a:t>شخصيات المسرحية </a:t>
            </a:r>
            <a:r>
              <a:rPr lang="ar-SA" b="1" dirty="0" smtClean="0">
                <a:solidFill>
                  <a:schemeClr val="accent6">
                    <a:lumMod val="75000"/>
                  </a:schemeClr>
                </a:solidFill>
              </a:rPr>
              <a:t>:</a:t>
            </a:r>
            <a:r>
              <a:rPr lang="ar-SA" b="1" dirty="0"/>
              <a:t/>
            </a:r>
            <a:br>
              <a:rPr lang="ar-SA" b="1" dirty="0"/>
            </a:br>
            <a:r>
              <a:rPr lang="ar-SA" b="1" dirty="0"/>
              <a:t>تغلب عليها الطابع الأسطوري .. والحكيم لم يكن يهدف إلى وصف حياة القدماء بأسلوب عصري بل أراد أن يصف الحياة المعاصرة فلجأ إلى استخدام الميثولوجيا استخداماً رمزياً . لذلك هتف مرنوش عندما أحس بالهزيمة : ( </a:t>
            </a:r>
            <a:r>
              <a:rPr lang="ar-SA" b="1" dirty="0">
                <a:solidFill>
                  <a:srgbClr val="FF0000"/>
                </a:solidFill>
              </a:rPr>
              <a:t>لا فائدة من نزال الزمن . لقد أرادت مصر من قبل محاربة الزمن بالشباب ولكن الزمن قتل مصر</a:t>
            </a:r>
            <a:r>
              <a:rPr lang="ar-SA" b="1" dirty="0"/>
              <a:t> ) وعلى هذا يصبح الزمن البطل الرئيسي للمسرحية والفكرة الرئيسية فيها والشخصيات وجدت لخدمتها</a:t>
            </a:r>
            <a:endParaRPr lang="ar-SA"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TotalTime>
  <Words>499</Words>
  <Application>Microsoft Office PowerPoint</Application>
  <PresentationFormat>عرض على الشاشة (3:4)‏</PresentationFormat>
  <Paragraphs>64</Paragraphs>
  <Slides>13</Slides>
  <Notes>0</Notes>
  <HiddenSlides>0</HiddenSlides>
  <MMClips>0</MMClips>
  <ScaleCrop>false</ScaleCrop>
  <HeadingPairs>
    <vt:vector size="4" baseType="variant">
      <vt:variant>
        <vt:lpstr>سمة</vt:lpstr>
      </vt:variant>
      <vt:variant>
        <vt:i4>1</vt:i4>
      </vt:variant>
      <vt:variant>
        <vt:lpstr>عناوين الشرائح</vt:lpstr>
      </vt:variant>
      <vt:variant>
        <vt:i4>13</vt:i4>
      </vt:variant>
    </vt:vector>
  </HeadingPairs>
  <TitlesOfParts>
    <vt:vector size="14" baseType="lpstr">
      <vt:lpstr>سمة Office</vt:lpstr>
      <vt:lpstr>ثالثا-العناصر المشتركة في القصة والمسرحية</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ASUS</dc:creator>
  <cp:lastModifiedBy>sony</cp:lastModifiedBy>
  <cp:revision>15</cp:revision>
  <dcterms:created xsi:type="dcterms:W3CDTF">2012-04-13T10:19:12Z</dcterms:created>
  <dcterms:modified xsi:type="dcterms:W3CDTF">2012-04-24T18:13:52Z</dcterms:modified>
</cp:coreProperties>
</file>