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3"/>
  </p:notesMasterIdLst>
  <p:sldIdLst>
    <p:sldId id="256" r:id="rId2"/>
    <p:sldId id="296" r:id="rId3"/>
    <p:sldId id="260" r:id="rId4"/>
    <p:sldId id="284" r:id="rId5"/>
    <p:sldId id="297" r:id="rId6"/>
    <p:sldId id="301" r:id="rId7"/>
    <p:sldId id="285" r:id="rId8"/>
    <p:sldId id="298" r:id="rId9"/>
    <p:sldId id="299" r:id="rId10"/>
    <p:sldId id="300" r:id="rId11"/>
    <p:sldId id="294" r:id="rId12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نمط متوسط 2 - تميي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نمط متوسط 2 - تميي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DA37D80-6434-44D0-A028-1B22A696006F}" styleName="نمط فاتح 3 - تمييز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1ACBC6EB-2901-4924-933E-D482448AB9CB}" type="datetimeFigureOut">
              <a:rPr lang="ar-SA" smtClean="0"/>
              <a:pPr/>
              <a:t>12/06/33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272B8A1-6D9E-470E-9657-CF0C70B66C26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12/06/33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12/06/33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12/06/33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12/06/33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12/06/33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12/06/33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12/06/33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12/06/33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12/06/33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12/06/33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12/06/33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1A6B5E-BEB4-451E-A6C2-75D1C32F37B5}" type="datetimeFigureOut">
              <a:rPr lang="ar-SA" smtClean="0"/>
              <a:pPr/>
              <a:t>12/06/33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395536" y="1268760"/>
            <a:ext cx="8388424" cy="1470025"/>
          </a:xfrm>
        </p:spPr>
        <p:txBody>
          <a:bodyPr>
            <a:noAutofit/>
          </a:bodyPr>
          <a:lstStyle/>
          <a:p>
            <a:r>
              <a:rPr lang="ar-SA" sz="6600" dirty="0" smtClean="0">
                <a:solidFill>
                  <a:srgbClr val="E34F6F"/>
                </a:solidFill>
                <a:latin typeface="Calibri" pitchFamily="34" charset="0"/>
                <a:ea typeface="+mn-ea"/>
                <a:cs typeface="mohammad bold art 1" pitchFamily="2" charset="-78"/>
              </a:rPr>
              <a:t>لمحة موجزة</a:t>
            </a:r>
            <a:br>
              <a:rPr lang="ar-SA" sz="6600" dirty="0" smtClean="0">
                <a:solidFill>
                  <a:srgbClr val="E34F6F"/>
                </a:solidFill>
                <a:latin typeface="Calibri" pitchFamily="34" charset="0"/>
                <a:ea typeface="+mn-ea"/>
                <a:cs typeface="mohammad bold art 1" pitchFamily="2" charset="-78"/>
              </a:rPr>
            </a:br>
            <a:r>
              <a:rPr lang="ar-SA" sz="6000" dirty="0" smtClean="0">
                <a:solidFill>
                  <a:srgbClr val="E34F6F"/>
                </a:solidFill>
                <a:latin typeface="Calibri" pitchFamily="34" charset="0"/>
                <a:ea typeface="+mn-ea"/>
                <a:cs typeface="mohammad bold art 1" pitchFamily="2" charset="-78"/>
              </a:rPr>
              <a:t>من تاريخ التجويد والقراءات</a:t>
            </a:r>
            <a:endParaRPr lang="ar-SA" sz="6600" dirty="0">
              <a:solidFill>
                <a:srgbClr val="E34F6F"/>
              </a:solidFill>
              <a:latin typeface="Calibri" pitchFamily="34" charset="0"/>
              <a:ea typeface="+mn-ea"/>
              <a:cs typeface="mohammad bold art 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395536" y="3645024"/>
            <a:ext cx="8352928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SA" sz="2400" dirty="0" smtClean="0">
                <a:solidFill>
                  <a:schemeClr val="accent2"/>
                </a:solidFill>
                <a:latin typeface="Calibri" pitchFamily="34" charset="0"/>
                <a:cs typeface="mohammad bold art 1" pitchFamily="2" charset="-78"/>
              </a:rPr>
              <a:t>لقد تعبد الله عز وجل خلقه بتلاوة القرآن </a:t>
            </a:r>
            <a:r>
              <a:rPr lang="ar-SA" sz="2400" dirty="0" err="1" smtClean="0">
                <a:solidFill>
                  <a:schemeClr val="accent2"/>
                </a:solidFill>
                <a:latin typeface="Calibri" pitchFamily="34" charset="0"/>
                <a:cs typeface="mohammad bold art 1" pitchFamily="2" charset="-78"/>
              </a:rPr>
              <a:t>العظيم </a:t>
            </a:r>
            <a:r>
              <a:rPr lang="ar-SA" sz="2400" dirty="0" smtClean="0">
                <a:solidFill>
                  <a:schemeClr val="accent2"/>
                </a:solidFill>
                <a:latin typeface="Calibri" pitchFamily="34" charset="0"/>
                <a:cs typeface="mohammad bold art 1" pitchFamily="2" charset="-78"/>
              </a:rPr>
              <a:t>، ووعدهم عليها الثواب </a:t>
            </a:r>
            <a:r>
              <a:rPr lang="ar-SA" sz="2400" dirty="0" err="1" smtClean="0">
                <a:solidFill>
                  <a:schemeClr val="accent2"/>
                </a:solidFill>
                <a:latin typeface="Calibri" pitchFamily="34" charset="0"/>
                <a:cs typeface="mohammad bold art 1" pitchFamily="2" charset="-78"/>
              </a:rPr>
              <a:t>الجزيل </a:t>
            </a:r>
            <a:r>
              <a:rPr lang="ar-SA" sz="2400" dirty="0" smtClean="0">
                <a:solidFill>
                  <a:schemeClr val="accent2"/>
                </a:solidFill>
                <a:latin typeface="Calibri" pitchFamily="34" charset="0"/>
                <a:cs typeface="mohammad bold art 1" pitchFamily="2" charset="-78"/>
              </a:rPr>
              <a:t>، وأثابهم على كل حرف منه عشر </a:t>
            </a:r>
            <a:r>
              <a:rPr lang="ar-SA" sz="2400" dirty="0" err="1" smtClean="0">
                <a:solidFill>
                  <a:schemeClr val="accent2"/>
                </a:solidFill>
                <a:latin typeface="Calibri" pitchFamily="34" charset="0"/>
                <a:cs typeface="mohammad bold art 1" pitchFamily="2" charset="-78"/>
              </a:rPr>
              <a:t>حسنات </a:t>
            </a:r>
            <a:r>
              <a:rPr lang="ar-SA" sz="2400" dirty="0" smtClean="0">
                <a:solidFill>
                  <a:schemeClr val="accent2"/>
                </a:solidFill>
                <a:latin typeface="Calibri" pitchFamily="34" charset="0"/>
                <a:cs typeface="mohammad bold art 1" pitchFamily="2" charset="-78"/>
              </a:rPr>
              <a:t>، وأمرهم أن يتفكروا </a:t>
            </a:r>
            <a:r>
              <a:rPr lang="ar-SA" sz="2400" dirty="0" err="1" smtClean="0">
                <a:solidFill>
                  <a:schemeClr val="accent2"/>
                </a:solidFill>
                <a:latin typeface="Calibri" pitchFamily="34" charset="0"/>
                <a:cs typeface="mohammad bold art 1" pitchFamily="2" charset="-78"/>
              </a:rPr>
              <a:t>فيه </a:t>
            </a:r>
            <a:r>
              <a:rPr lang="ar-SA" sz="2400" dirty="0" smtClean="0">
                <a:solidFill>
                  <a:schemeClr val="accent2"/>
                </a:solidFill>
                <a:latin typeface="Calibri" pitchFamily="34" charset="0"/>
                <a:cs typeface="mohammad bold art 1" pitchFamily="2" charset="-78"/>
              </a:rPr>
              <a:t>، ويتدبروا </a:t>
            </a:r>
            <a:r>
              <a:rPr lang="ar-SA" sz="2400" dirty="0" err="1" smtClean="0">
                <a:solidFill>
                  <a:schemeClr val="accent2"/>
                </a:solidFill>
                <a:latin typeface="Calibri" pitchFamily="34" charset="0"/>
                <a:cs typeface="mohammad bold art 1" pitchFamily="2" charset="-78"/>
              </a:rPr>
              <a:t>معانيه </a:t>
            </a:r>
            <a:r>
              <a:rPr lang="ar-SA" sz="2400" dirty="0" smtClean="0">
                <a:solidFill>
                  <a:schemeClr val="accent2"/>
                </a:solidFill>
                <a:latin typeface="Calibri" pitchFamily="34" charset="0"/>
                <a:cs typeface="mohammad bold art 1" pitchFamily="2" charset="-78"/>
              </a:rPr>
              <a:t>، حتى يصلوا إلى المقصود والمراد </a:t>
            </a:r>
            <a:r>
              <a:rPr lang="ar-SA" sz="2400" dirty="0" err="1" smtClean="0">
                <a:solidFill>
                  <a:schemeClr val="accent2"/>
                </a:solidFill>
                <a:latin typeface="Calibri" pitchFamily="34" charset="0"/>
                <a:cs typeface="mohammad bold art 1" pitchFamily="2" charset="-78"/>
              </a:rPr>
              <a:t>وهو :</a:t>
            </a:r>
            <a:r>
              <a:rPr lang="ar-SA" sz="2400" dirty="0" smtClean="0">
                <a:solidFill>
                  <a:schemeClr val="accent2"/>
                </a:solidFill>
                <a:latin typeface="Calibri" pitchFamily="34" charset="0"/>
                <a:cs typeface="mohammad bold art 1" pitchFamily="2" charset="-78"/>
              </a:rPr>
              <a:t> </a:t>
            </a:r>
          </a:p>
        </p:txBody>
      </p:sp>
      <p:sp>
        <p:nvSpPr>
          <p:cNvPr id="3" name="مربع نص 2"/>
          <p:cNvSpPr txBox="1"/>
          <p:nvPr/>
        </p:nvSpPr>
        <p:spPr>
          <a:xfrm>
            <a:off x="1475656" y="5013176"/>
            <a:ext cx="5832648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mohammad bold art 1" pitchFamily="2" charset="-78"/>
              </a:rPr>
              <a:t>تحقيق مبادئه وتطبيق أحكامه</a:t>
            </a:r>
          </a:p>
          <a:p>
            <a:endParaRPr lang="ar-SA" sz="3600" dirty="0">
              <a:solidFill>
                <a:schemeClr val="accent2">
                  <a:lumMod val="50000"/>
                </a:schemeClr>
              </a:solidFill>
              <a:cs typeface="mohammad bold art 1" pitchFamily="2" charset="-78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sz="54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SKR HEAD1" pitchFamily="2" charset="-78"/>
              </a:rPr>
              <a:t>صفة قراءة القرآن الكريم</a:t>
            </a:r>
          </a:p>
        </p:txBody>
      </p:sp>
      <p:sp>
        <p:nvSpPr>
          <p:cNvPr id="10" name="عنوان 3"/>
          <p:cNvSpPr txBox="1">
            <a:spLocks/>
          </p:cNvSpPr>
          <p:nvPr/>
        </p:nvSpPr>
        <p:spPr>
          <a:xfrm>
            <a:off x="539552" y="214198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SKR HEAD1" pitchFamily="2" charset="-78"/>
              </a:rPr>
              <a:t> شُرع لقراءة القرآن الكريم صفة </a:t>
            </a:r>
            <a:r>
              <a:rPr kumimoji="0" lang="ar-SA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SKR HEAD1" pitchFamily="2" charset="-78"/>
              </a:rPr>
              <a:t>معينة </a:t>
            </a:r>
            <a:r>
              <a:rPr kumimoji="0" lang="ar-S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SKR HEAD1" pitchFamily="2" charset="-78"/>
              </a:rPr>
              <a:t>،</a:t>
            </a:r>
            <a:r>
              <a:rPr kumimoji="0" lang="ar-SA" sz="4000" b="0" i="0" u="none" strike="noStrike" kern="1200" cap="none" spc="0" normalizeH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SKR HEAD1" pitchFamily="2" charset="-78"/>
              </a:rPr>
              <a:t> </a:t>
            </a:r>
            <a:r>
              <a:rPr kumimoji="0" lang="ar-SA" sz="4000" b="0" i="0" u="none" strike="noStrike" kern="1200" cap="none" spc="0" normalizeH="0" noProof="0" dirty="0" err="1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SKR HEAD1" pitchFamily="2" charset="-78"/>
              </a:rPr>
              <a:t>وهي :</a:t>
            </a:r>
            <a:endParaRPr kumimoji="0" lang="ar-SA" sz="4000" b="0" i="0" u="none" strike="noStrike" kern="1200" cap="none" spc="0" normalizeH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000" baseline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الصفة</a:t>
            </a:r>
            <a:r>
              <a:rPr lang="ar-SA" sz="40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 المأخوذة من النبي صلى الله عليه وسلم</a:t>
            </a:r>
            <a:endParaRPr kumimoji="0" lang="ar-SA" sz="40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15" name="رابط كسهم مستقيم 14"/>
          <p:cNvCxnSpPr/>
          <p:nvPr/>
        </p:nvCxnSpPr>
        <p:spPr>
          <a:xfrm>
            <a:off x="4860032" y="1268760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7" name="سهم منحني إلى اليمين 16"/>
          <p:cNvSpPr/>
          <p:nvPr/>
        </p:nvSpPr>
        <p:spPr>
          <a:xfrm>
            <a:off x="323528" y="2852936"/>
            <a:ext cx="1080120" cy="1656184"/>
          </a:xfrm>
          <a:prstGeom prst="curved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>
            <a:scene3d>
              <a:camera prst="isometricOffAxis1Righ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endParaRPr lang="ar-SA" b="1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18" name="عنوان 3"/>
          <p:cNvSpPr txBox="1">
            <a:spLocks/>
          </p:cNvSpPr>
          <p:nvPr/>
        </p:nvSpPr>
        <p:spPr>
          <a:xfrm>
            <a:off x="1619672" y="3789040"/>
            <a:ext cx="5832648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8000" b="0" i="0" u="none" strike="noStrike" kern="1200" cap="none" spc="0" normalizeH="0" noProof="0" dirty="0" smtClean="0">
                <a:ln>
                  <a:noFill/>
                </a:ln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SKR HEAD1" pitchFamily="2" charset="-78"/>
              </a:rPr>
              <a:t>التجويد</a:t>
            </a:r>
            <a:endParaRPr kumimoji="0" lang="ar-SA" sz="8000" b="0" i="0" u="none" strike="noStrike" kern="1200" cap="none" spc="0" normalizeH="0" baseline="0" noProof="0" dirty="0" smtClean="0">
              <a:ln>
                <a:noFill/>
              </a:ln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  <p:bldP spid="17" grpId="0" animBg="1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sz="48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SKR HEAD1" pitchFamily="2" charset="-78"/>
              </a:rPr>
              <a:t>الأدلة على أن لقراءة القرآن الكريم صفة </a:t>
            </a:r>
            <a:r>
              <a:rPr lang="ar-SA" sz="48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SKR HEAD1" pitchFamily="2" charset="-78"/>
              </a:rPr>
              <a:t>معينة :</a:t>
            </a:r>
            <a:endParaRPr lang="ar-SA" sz="4800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6" name="قوس كبير أيسر 5"/>
          <p:cNvSpPr/>
          <p:nvPr/>
        </p:nvSpPr>
        <p:spPr>
          <a:xfrm rot="5400000">
            <a:off x="4211960" y="-1179512"/>
            <a:ext cx="1008112" cy="5760640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7" name="عنوان 3"/>
          <p:cNvSpPr txBox="1">
            <a:spLocks/>
          </p:cNvSpPr>
          <p:nvPr/>
        </p:nvSpPr>
        <p:spPr>
          <a:xfrm>
            <a:off x="6444208" y="2060848"/>
            <a:ext cx="1820888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4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من الكتاب </a:t>
            </a:r>
            <a:endParaRPr kumimoji="0" lang="ar-SA" sz="44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8" name="عنوان 3"/>
          <p:cNvSpPr txBox="1">
            <a:spLocks/>
          </p:cNvSpPr>
          <p:nvPr/>
        </p:nvSpPr>
        <p:spPr>
          <a:xfrm>
            <a:off x="878904" y="2069976"/>
            <a:ext cx="1820888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4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من السنة</a:t>
            </a:r>
            <a:endParaRPr kumimoji="0" lang="ar-SA" sz="44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12" name="رابط كسهم مستقيم 11"/>
          <p:cNvCxnSpPr/>
          <p:nvPr/>
        </p:nvCxnSpPr>
        <p:spPr>
          <a:xfrm>
            <a:off x="7308304" y="2996952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9" name="عنوان 3"/>
          <p:cNvSpPr txBox="1">
            <a:spLocks/>
          </p:cNvSpPr>
          <p:nvPr/>
        </p:nvSpPr>
        <p:spPr>
          <a:xfrm>
            <a:off x="5796136" y="3501008"/>
            <a:ext cx="3096344" cy="792088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- </a:t>
            </a: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{ ورتل القرآن </a:t>
            </a: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ترتيلا }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10" name="عنوان 3"/>
          <p:cNvSpPr txBox="1">
            <a:spLocks/>
          </p:cNvSpPr>
          <p:nvPr/>
        </p:nvSpPr>
        <p:spPr>
          <a:xfrm>
            <a:off x="2051720" y="4221088"/>
            <a:ext cx="6840760" cy="792088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- </a:t>
            </a: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{ وقرآنا فرقناه لتقرأه على الناس على مكث ونزلناه </a:t>
            </a:r>
            <a:r>
              <a:rPr lang="ar-SA" sz="28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تنزيلاً  }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13" name="عنوان 3"/>
          <p:cNvSpPr txBox="1">
            <a:spLocks/>
          </p:cNvSpPr>
          <p:nvPr/>
        </p:nvSpPr>
        <p:spPr>
          <a:xfrm>
            <a:off x="2051720" y="4869160"/>
            <a:ext cx="6840760" cy="792088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- </a:t>
            </a: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{ </a:t>
            </a:r>
            <a:r>
              <a:rPr lang="ar-SA" sz="28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لاتحرك</a:t>
            </a: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 </a:t>
            </a:r>
            <a:r>
              <a:rPr lang="ar-SA" sz="28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به</a:t>
            </a: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 لسانك لتعجل </a:t>
            </a:r>
            <a:r>
              <a:rPr lang="ar-SA" sz="28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به</a:t>
            </a: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 * إن علينا جمعه </a:t>
            </a:r>
            <a:r>
              <a:rPr lang="ar-SA" sz="28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وقرآنه }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7" grpId="0"/>
      <p:bldP spid="8" grpId="0"/>
      <p:bldP spid="9" grpId="0"/>
      <p:bldP spid="10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sz="48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SKR HEAD1" pitchFamily="2" charset="-78"/>
              </a:rPr>
              <a:t>الأدلة على أن لقراءة القرآن الكريم صفة </a:t>
            </a:r>
            <a:r>
              <a:rPr lang="ar-SA" sz="48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SKR HEAD1" pitchFamily="2" charset="-78"/>
              </a:rPr>
              <a:t>معينة :</a:t>
            </a:r>
            <a:endParaRPr lang="ar-SA" sz="4800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6" name="قوس كبير أيسر 5"/>
          <p:cNvSpPr/>
          <p:nvPr/>
        </p:nvSpPr>
        <p:spPr>
          <a:xfrm rot="5400000">
            <a:off x="4211960" y="-1179512"/>
            <a:ext cx="1008112" cy="5760640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7" name="عنوان 3"/>
          <p:cNvSpPr txBox="1">
            <a:spLocks/>
          </p:cNvSpPr>
          <p:nvPr/>
        </p:nvSpPr>
        <p:spPr>
          <a:xfrm>
            <a:off x="6444208" y="2060848"/>
            <a:ext cx="1820888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4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من الكتاب </a:t>
            </a:r>
            <a:endParaRPr kumimoji="0" lang="ar-SA" sz="44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8" name="عنوان 3"/>
          <p:cNvSpPr txBox="1">
            <a:spLocks/>
          </p:cNvSpPr>
          <p:nvPr/>
        </p:nvSpPr>
        <p:spPr>
          <a:xfrm>
            <a:off x="878904" y="2069976"/>
            <a:ext cx="1820888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4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من السنة</a:t>
            </a:r>
            <a:endParaRPr kumimoji="0" lang="ar-SA" sz="44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12" name="رابط كسهم مستقيم 11"/>
          <p:cNvCxnSpPr/>
          <p:nvPr/>
        </p:nvCxnSpPr>
        <p:spPr>
          <a:xfrm>
            <a:off x="1691680" y="2996952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9" name="عنوان 3"/>
          <p:cNvSpPr txBox="1">
            <a:spLocks/>
          </p:cNvSpPr>
          <p:nvPr/>
        </p:nvSpPr>
        <p:spPr>
          <a:xfrm>
            <a:off x="323528" y="3573016"/>
            <a:ext cx="6624736" cy="792088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4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- </a:t>
            </a: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علم النبي </a:t>
            </a:r>
            <a:r>
              <a:rPr lang="ar-SA" sz="14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صلى الله عليه وسلم </a:t>
            </a: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الصحابة القرآن كما تلقاه وبنفس </a:t>
            </a:r>
            <a:r>
              <a:rPr lang="ar-SA" sz="28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الصفة .</a:t>
            </a:r>
            <a:endParaRPr kumimoji="0" lang="ar-SA" sz="24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10" name="عنوان 3"/>
          <p:cNvSpPr txBox="1">
            <a:spLocks/>
          </p:cNvSpPr>
          <p:nvPr/>
        </p:nvSpPr>
        <p:spPr>
          <a:xfrm>
            <a:off x="251520" y="4149080"/>
            <a:ext cx="6840760" cy="792088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- </a:t>
            </a: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روي عنه أنه </a:t>
            </a:r>
            <a:r>
              <a:rPr lang="ar-SA" sz="28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قال : </a:t>
            </a: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[ إن الله يُحب أن يُقرأ القرآن  غضاً كما </a:t>
            </a:r>
            <a:r>
              <a:rPr lang="ar-SA" sz="28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أُنزل ]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13" name="عنوان 3"/>
          <p:cNvSpPr txBox="1">
            <a:spLocks/>
          </p:cNvSpPr>
          <p:nvPr/>
        </p:nvSpPr>
        <p:spPr>
          <a:xfrm>
            <a:off x="251520" y="5013176"/>
            <a:ext cx="6840760" cy="792088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- </a:t>
            </a: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كان يعرض القرآن على جبريل في كل عام مرة في </a:t>
            </a:r>
            <a:r>
              <a:rPr lang="ar-SA" sz="28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رمضان </a:t>
            </a: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، وفي السنة الأخيرة عرضه </a:t>
            </a:r>
            <a:r>
              <a:rPr lang="ar-SA" sz="28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مرتين .</a:t>
            </a: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 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sz="48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SKR HEAD1" pitchFamily="2" charset="-78"/>
              </a:rPr>
              <a:t>الأدلة على أن لقراءة القرآن الكريم صفة </a:t>
            </a:r>
            <a:r>
              <a:rPr lang="ar-SA" sz="48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SKR HEAD1" pitchFamily="2" charset="-78"/>
              </a:rPr>
              <a:t>معينة :</a:t>
            </a:r>
            <a:endParaRPr lang="ar-SA" sz="4800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6" name="قوس كبير أيسر 5"/>
          <p:cNvSpPr/>
          <p:nvPr/>
        </p:nvSpPr>
        <p:spPr>
          <a:xfrm rot="5400000">
            <a:off x="4211960" y="-1179512"/>
            <a:ext cx="1008112" cy="5760640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7" name="عنوان 3"/>
          <p:cNvSpPr txBox="1">
            <a:spLocks/>
          </p:cNvSpPr>
          <p:nvPr/>
        </p:nvSpPr>
        <p:spPr>
          <a:xfrm>
            <a:off x="6444208" y="2060848"/>
            <a:ext cx="1820888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4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من الكتاب </a:t>
            </a:r>
            <a:endParaRPr kumimoji="0" lang="ar-SA" sz="44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8" name="عنوان 3"/>
          <p:cNvSpPr txBox="1">
            <a:spLocks/>
          </p:cNvSpPr>
          <p:nvPr/>
        </p:nvSpPr>
        <p:spPr>
          <a:xfrm>
            <a:off x="878904" y="2069976"/>
            <a:ext cx="1820888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4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من السنة</a:t>
            </a:r>
            <a:endParaRPr kumimoji="0" lang="ar-SA" sz="44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12" name="رابط كسهم مستقيم 11"/>
          <p:cNvCxnSpPr/>
          <p:nvPr/>
        </p:nvCxnSpPr>
        <p:spPr>
          <a:xfrm>
            <a:off x="1691680" y="2996952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9" name="عنوان 3"/>
          <p:cNvSpPr txBox="1">
            <a:spLocks/>
          </p:cNvSpPr>
          <p:nvPr/>
        </p:nvSpPr>
        <p:spPr>
          <a:xfrm>
            <a:off x="323528" y="3573016"/>
            <a:ext cx="6624736" cy="2448272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كان يأمر الناس بتعلم </a:t>
            </a:r>
            <a:r>
              <a:rPr lang="ar-SA" sz="28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القراءة </a:t>
            </a: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، وبتحري الإتقان </a:t>
            </a:r>
            <a:r>
              <a:rPr lang="ar-SA" sz="28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فيها </a:t>
            </a: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، بتلقيها عن المتقنين </a:t>
            </a:r>
            <a:r>
              <a:rPr lang="ar-SA" sz="28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الماهرين </a:t>
            </a: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، فكان </a:t>
            </a:r>
            <a:r>
              <a:rPr lang="ar-SA" sz="28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يقول :</a:t>
            </a:r>
            <a:endParaRPr lang="ar-SA" sz="2800" dirty="0" smtClean="0">
              <a:solidFill>
                <a:schemeClr val="accent2">
                  <a:lumMod val="50000"/>
                </a:schemeClr>
              </a:solidFill>
              <a:cs typeface="SKR HEAD1" pitchFamily="2" charset="-78"/>
            </a:endParaRPr>
          </a:p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SA" sz="3200" dirty="0" smtClean="0">
                <a:solidFill>
                  <a:schemeClr val="accent2"/>
                </a:solidFill>
                <a:cs typeface="SKR HEAD1" pitchFamily="2" charset="-78"/>
              </a:rPr>
              <a:t>( خذوا القرآن من </a:t>
            </a:r>
            <a:r>
              <a:rPr lang="ar-SA" sz="3200" dirty="0" err="1" smtClean="0">
                <a:solidFill>
                  <a:schemeClr val="accent2"/>
                </a:solidFill>
                <a:cs typeface="SKR HEAD1" pitchFamily="2" charset="-78"/>
              </a:rPr>
              <a:t>أربعة :</a:t>
            </a:r>
            <a:r>
              <a:rPr lang="ar-SA" sz="3200" dirty="0" smtClean="0">
                <a:solidFill>
                  <a:schemeClr val="accent2"/>
                </a:solidFill>
                <a:cs typeface="SKR HEAD1" pitchFamily="2" charset="-78"/>
              </a:rPr>
              <a:t> </a:t>
            </a:r>
          </a:p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SA" sz="3200" dirty="0" smtClean="0">
                <a:solidFill>
                  <a:schemeClr val="accent2"/>
                </a:solidFill>
                <a:cs typeface="SKR HEAD1" pitchFamily="2" charset="-78"/>
              </a:rPr>
              <a:t>من عبد الله بن </a:t>
            </a:r>
            <a:r>
              <a:rPr lang="ar-SA" sz="3200" dirty="0" err="1" smtClean="0">
                <a:solidFill>
                  <a:schemeClr val="accent2"/>
                </a:solidFill>
                <a:cs typeface="SKR HEAD1" pitchFamily="2" charset="-78"/>
              </a:rPr>
              <a:t>مسعود </a:t>
            </a:r>
            <a:r>
              <a:rPr lang="ar-SA" sz="3200" dirty="0" smtClean="0">
                <a:solidFill>
                  <a:schemeClr val="accent2"/>
                </a:solidFill>
                <a:cs typeface="SKR HEAD1" pitchFamily="2" charset="-78"/>
              </a:rPr>
              <a:t>، </a:t>
            </a:r>
            <a:r>
              <a:rPr lang="ar-SA" sz="3200" dirty="0" err="1" smtClean="0">
                <a:solidFill>
                  <a:schemeClr val="accent2"/>
                </a:solidFill>
                <a:cs typeface="SKR HEAD1" pitchFamily="2" charset="-78"/>
              </a:rPr>
              <a:t>وسالم </a:t>
            </a:r>
            <a:r>
              <a:rPr lang="ar-SA" sz="3200" dirty="0" smtClean="0">
                <a:solidFill>
                  <a:schemeClr val="accent2"/>
                </a:solidFill>
                <a:cs typeface="SKR HEAD1" pitchFamily="2" charset="-78"/>
              </a:rPr>
              <a:t>، </a:t>
            </a:r>
            <a:r>
              <a:rPr lang="ar-SA" sz="3200" dirty="0" err="1" smtClean="0">
                <a:solidFill>
                  <a:schemeClr val="accent2"/>
                </a:solidFill>
                <a:cs typeface="SKR HEAD1" pitchFamily="2" charset="-78"/>
              </a:rPr>
              <a:t>ومعاذ </a:t>
            </a:r>
            <a:r>
              <a:rPr lang="ar-SA" sz="3200" dirty="0" smtClean="0">
                <a:solidFill>
                  <a:schemeClr val="accent2"/>
                </a:solidFill>
                <a:cs typeface="SKR HEAD1" pitchFamily="2" charset="-78"/>
              </a:rPr>
              <a:t>، وأُبي بن </a:t>
            </a:r>
            <a:r>
              <a:rPr lang="ar-SA" sz="3200" dirty="0" err="1" smtClean="0">
                <a:solidFill>
                  <a:schemeClr val="accent2"/>
                </a:solidFill>
                <a:cs typeface="SKR HEAD1" pitchFamily="2" charset="-78"/>
              </a:rPr>
              <a:t>كعب )</a:t>
            </a:r>
            <a:endParaRPr kumimoji="0" lang="ar-SA" sz="2800" b="0" i="0" u="none" strike="noStrike" kern="120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sz="4800" dirty="0" smtClean="0">
                <a:solidFill>
                  <a:schemeClr val="accent2"/>
                </a:solidFill>
                <a:latin typeface="+mn-lt"/>
                <a:ea typeface="+mn-ea"/>
                <a:cs typeface="SKR HEAD1" pitchFamily="2" charset="-78"/>
              </a:rPr>
              <a:t>أشهر الصحابة الذين أتقنوا </a:t>
            </a:r>
            <a:r>
              <a:rPr lang="ar-SA" sz="4800" dirty="0" err="1" smtClean="0">
                <a:solidFill>
                  <a:schemeClr val="accent2"/>
                </a:solidFill>
                <a:latin typeface="+mn-lt"/>
                <a:ea typeface="+mn-ea"/>
                <a:cs typeface="SKR HEAD1" pitchFamily="2" charset="-78"/>
              </a:rPr>
              <a:t>القراءة :</a:t>
            </a:r>
            <a:endParaRPr lang="ar-SA" sz="4800" dirty="0" smtClean="0">
              <a:solidFill>
                <a:schemeClr val="accent2"/>
              </a:solidFill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7" name="عنوان 3"/>
          <p:cNvSpPr txBox="1">
            <a:spLocks/>
          </p:cNvSpPr>
          <p:nvPr/>
        </p:nvSpPr>
        <p:spPr>
          <a:xfrm>
            <a:off x="7323112" y="4221088"/>
            <a:ext cx="1820888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6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أبي بن كعب</a:t>
            </a:r>
            <a:endParaRPr kumimoji="0" lang="ar-SA" sz="36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8" name="عنوان 3"/>
          <p:cNvSpPr txBox="1">
            <a:spLocks/>
          </p:cNvSpPr>
          <p:nvPr/>
        </p:nvSpPr>
        <p:spPr>
          <a:xfrm>
            <a:off x="107504" y="4221088"/>
            <a:ext cx="216024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noProof="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أبوموسى</a:t>
            </a:r>
            <a:r>
              <a:rPr lang="ar-SA" sz="32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 الأشعري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12" name="رابط كسهم مستقيم 11"/>
          <p:cNvCxnSpPr/>
          <p:nvPr/>
        </p:nvCxnSpPr>
        <p:spPr>
          <a:xfrm>
            <a:off x="4355976" y="1268760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6" name="عنوان 3"/>
          <p:cNvSpPr txBox="1">
            <a:spLocks/>
          </p:cNvSpPr>
          <p:nvPr/>
        </p:nvSpPr>
        <p:spPr>
          <a:xfrm>
            <a:off x="4860032" y="4365104"/>
            <a:ext cx="2304256" cy="936104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noProof="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عبدالله</a:t>
            </a:r>
            <a:r>
              <a:rPr lang="ar-SA" sz="32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 بن مسعود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9" name="عنوان 3"/>
          <p:cNvSpPr txBox="1">
            <a:spLocks/>
          </p:cNvSpPr>
          <p:nvPr/>
        </p:nvSpPr>
        <p:spPr>
          <a:xfrm>
            <a:off x="755576" y="1772816"/>
            <a:ext cx="7488832" cy="1512168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خص النبي صلى الله عليه وسلم نفراً من الصحابة أتقنوا القراءة حتى صاروا أعلاماً </a:t>
            </a: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فيها </a:t>
            </a: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، فخصهم بمزيد من العناية والتعلم</a:t>
            </a:r>
          </a:p>
        </p:txBody>
      </p:sp>
      <p:sp>
        <p:nvSpPr>
          <p:cNvPr id="13" name="قوس كبير أيسر 12"/>
          <p:cNvSpPr/>
          <p:nvPr/>
        </p:nvSpPr>
        <p:spPr>
          <a:xfrm rot="5400000">
            <a:off x="4031940" y="-63388"/>
            <a:ext cx="1008112" cy="7560840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4" name="قوس كبير أيسر 13"/>
          <p:cNvSpPr/>
          <p:nvPr/>
        </p:nvSpPr>
        <p:spPr>
          <a:xfrm rot="5400000">
            <a:off x="4031940" y="2168860"/>
            <a:ext cx="1008112" cy="3096344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5" name="عنوان 3"/>
          <p:cNvSpPr txBox="1">
            <a:spLocks/>
          </p:cNvSpPr>
          <p:nvPr/>
        </p:nvSpPr>
        <p:spPr>
          <a:xfrm>
            <a:off x="2411760" y="4365104"/>
            <a:ext cx="2016224" cy="936104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0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زيد بن  ثابت</a:t>
            </a:r>
            <a:endParaRPr kumimoji="0" lang="ar-SA" sz="40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  <p:bldP spid="16" grpId="0"/>
      <p:bldP spid="9" grpId="0"/>
      <p:bldP spid="13" grpId="0" animBg="1"/>
      <p:bldP spid="14" grpId="0" animBg="1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sz="4800" dirty="0" smtClean="0">
                <a:solidFill>
                  <a:schemeClr val="accent2"/>
                </a:solidFill>
                <a:latin typeface="+mn-lt"/>
                <a:ea typeface="+mn-ea"/>
                <a:cs typeface="SKR HEAD1" pitchFamily="2" charset="-78"/>
              </a:rPr>
              <a:t>أشهر الصحابة الذين أتقنوا </a:t>
            </a:r>
            <a:r>
              <a:rPr lang="ar-SA" sz="4800" dirty="0" err="1" smtClean="0">
                <a:solidFill>
                  <a:schemeClr val="accent2"/>
                </a:solidFill>
                <a:latin typeface="+mn-lt"/>
                <a:ea typeface="+mn-ea"/>
                <a:cs typeface="SKR HEAD1" pitchFamily="2" charset="-78"/>
              </a:rPr>
              <a:t>القراءة :</a:t>
            </a:r>
            <a:endParaRPr lang="ar-SA" sz="4800" dirty="0" smtClean="0">
              <a:solidFill>
                <a:schemeClr val="accent2"/>
              </a:solidFill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7" name="عنوان 3"/>
          <p:cNvSpPr txBox="1">
            <a:spLocks/>
          </p:cNvSpPr>
          <p:nvPr/>
        </p:nvSpPr>
        <p:spPr>
          <a:xfrm>
            <a:off x="7323112" y="4221088"/>
            <a:ext cx="1820888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عثمان بن عفان</a:t>
            </a:r>
            <a:endParaRPr kumimoji="0" lang="ar-SA" sz="28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8" name="عنوان 3"/>
          <p:cNvSpPr txBox="1">
            <a:spLocks/>
          </p:cNvSpPr>
          <p:nvPr/>
        </p:nvSpPr>
        <p:spPr>
          <a:xfrm>
            <a:off x="107504" y="4221088"/>
            <a:ext cx="216024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معاذ بن جبل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12" name="رابط كسهم مستقيم 11"/>
          <p:cNvCxnSpPr/>
          <p:nvPr/>
        </p:nvCxnSpPr>
        <p:spPr>
          <a:xfrm>
            <a:off x="4355976" y="1268760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6" name="عنوان 3"/>
          <p:cNvSpPr txBox="1">
            <a:spLocks/>
          </p:cNvSpPr>
          <p:nvPr/>
        </p:nvSpPr>
        <p:spPr>
          <a:xfrm>
            <a:off x="4860032" y="4365104"/>
            <a:ext cx="2304256" cy="936104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علي بن أبي طالب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9" name="عنوان 3"/>
          <p:cNvSpPr txBox="1">
            <a:spLocks/>
          </p:cNvSpPr>
          <p:nvPr/>
        </p:nvSpPr>
        <p:spPr>
          <a:xfrm>
            <a:off x="755576" y="1772816"/>
            <a:ext cx="7488832" cy="1512168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خص النبي صلى الله عليه وسلم نفراً من الصحابة أتقنوا القراءة حتى صاروا أعلاماً </a:t>
            </a: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فيها </a:t>
            </a: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، فخصهم بمزيد من العناية والتعلم</a:t>
            </a:r>
          </a:p>
        </p:txBody>
      </p:sp>
      <p:sp>
        <p:nvSpPr>
          <p:cNvPr id="13" name="قوس كبير أيسر 12"/>
          <p:cNvSpPr/>
          <p:nvPr/>
        </p:nvSpPr>
        <p:spPr>
          <a:xfrm rot="5400000">
            <a:off x="4031940" y="-63388"/>
            <a:ext cx="1008112" cy="7560840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4" name="قوس كبير أيسر 13"/>
          <p:cNvSpPr/>
          <p:nvPr/>
        </p:nvSpPr>
        <p:spPr>
          <a:xfrm rot="5400000">
            <a:off x="4031940" y="2168860"/>
            <a:ext cx="1008112" cy="3096344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5" name="عنوان 3"/>
          <p:cNvSpPr txBox="1">
            <a:spLocks/>
          </p:cNvSpPr>
          <p:nvPr/>
        </p:nvSpPr>
        <p:spPr>
          <a:xfrm>
            <a:off x="2411760" y="4365104"/>
            <a:ext cx="2016224" cy="936104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0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أبو </a:t>
            </a:r>
            <a:r>
              <a:rPr lang="ar-SA" sz="4000" noProof="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الدرداء</a:t>
            </a:r>
            <a:endParaRPr kumimoji="0" lang="ar-SA" sz="40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6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SKR HEAD1" pitchFamily="2" charset="-78"/>
              </a:rPr>
              <a:t>طريقة تعليم النبي </a:t>
            </a:r>
            <a:r>
              <a:rPr lang="ar-SA" sz="28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SKR HEAD1" pitchFamily="2" charset="-78"/>
              </a:rPr>
              <a:t>صلى الله عليه وسلم </a:t>
            </a:r>
            <a:r>
              <a:rPr lang="ar-SA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SKR HEAD1" pitchFamily="2" charset="-78"/>
              </a:rPr>
              <a:t>القرآن </a:t>
            </a:r>
            <a:r>
              <a:rPr lang="ar-SA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SKR HEAD1" pitchFamily="2" charset="-78"/>
              </a:rPr>
              <a:t>للصحابة:</a:t>
            </a:r>
            <a:endParaRPr lang="ar-SA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6" name="قوس كبير أيسر 5"/>
          <p:cNvSpPr/>
          <p:nvPr/>
        </p:nvSpPr>
        <p:spPr>
          <a:xfrm rot="5400000">
            <a:off x="4211960" y="-1179512"/>
            <a:ext cx="1008112" cy="5760640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7" name="عنوان 3"/>
          <p:cNvSpPr txBox="1">
            <a:spLocks/>
          </p:cNvSpPr>
          <p:nvPr/>
        </p:nvSpPr>
        <p:spPr>
          <a:xfrm>
            <a:off x="6084168" y="2060848"/>
            <a:ext cx="2180928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6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قراءتهم عليه</a:t>
            </a:r>
            <a:endParaRPr kumimoji="0" lang="ar-SA" sz="36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8" name="عنوان 3"/>
          <p:cNvSpPr txBox="1">
            <a:spLocks/>
          </p:cNvSpPr>
          <p:nvPr/>
        </p:nvSpPr>
        <p:spPr>
          <a:xfrm>
            <a:off x="683568" y="2069976"/>
            <a:ext cx="2448272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6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قراءته عليهم</a:t>
            </a:r>
            <a:endParaRPr kumimoji="0" lang="ar-SA" sz="36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12" name="رابط كسهم مستقيم 11"/>
          <p:cNvCxnSpPr/>
          <p:nvPr/>
        </p:nvCxnSpPr>
        <p:spPr>
          <a:xfrm>
            <a:off x="7308304" y="2996952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9" name="عنوان 3"/>
          <p:cNvSpPr txBox="1">
            <a:spLocks/>
          </p:cNvSpPr>
          <p:nvPr/>
        </p:nvSpPr>
        <p:spPr>
          <a:xfrm>
            <a:off x="3707904" y="3356992"/>
            <a:ext cx="5184576" cy="288032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عن ابن مسعود </a:t>
            </a: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قال </a:t>
            </a: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: قال لي رسول الله صلى الله عليه </a:t>
            </a: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وسلم : </a:t>
            </a: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” اقرأ عليَّ </a:t>
            </a: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القرآن ”</a:t>
            </a:r>
            <a:endParaRPr lang="ar-SA" sz="3200" dirty="0" smtClean="0">
              <a:solidFill>
                <a:schemeClr val="accent2">
                  <a:lumMod val="50000"/>
                </a:schemeClr>
              </a:solidFill>
              <a:cs typeface="SKR HEAD1" pitchFamily="2" charset="-78"/>
            </a:endParaRPr>
          </a:p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SA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SKR HEAD1" pitchFamily="2" charset="-78"/>
              </a:rPr>
              <a:t>قلت 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SKR HEAD1" pitchFamily="2" charset="-78"/>
              </a:rPr>
              <a:t>: أقرأ عليك وعليك </a:t>
            </a:r>
            <a:r>
              <a:rPr kumimoji="0" lang="ar-SA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SKR HEAD1" pitchFamily="2" charset="-78"/>
              </a:rPr>
              <a:t>أُنزل !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قال </a:t>
            </a: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: إني أحب أن أسمعه من </a:t>
            </a: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غيري .</a:t>
            </a:r>
            <a:endParaRPr lang="ar-SA" sz="3200" dirty="0" smtClean="0">
              <a:solidFill>
                <a:schemeClr val="accent2">
                  <a:lumMod val="50000"/>
                </a:schemeClr>
              </a:solidFill>
              <a:cs typeface="SKR HEAD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7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SKR HEAD1" pitchFamily="2" charset="-78"/>
              </a:rPr>
              <a:t>طريقة تعليم النبي </a:t>
            </a:r>
            <a:r>
              <a:rPr lang="ar-SA" sz="28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SKR HEAD1" pitchFamily="2" charset="-78"/>
              </a:rPr>
              <a:t>صلى الله عليه وسلم </a:t>
            </a:r>
            <a:r>
              <a:rPr lang="ar-SA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SKR HEAD1" pitchFamily="2" charset="-78"/>
              </a:rPr>
              <a:t>القرآن </a:t>
            </a:r>
            <a:r>
              <a:rPr lang="ar-SA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SKR HEAD1" pitchFamily="2" charset="-78"/>
              </a:rPr>
              <a:t>للصحابة:</a:t>
            </a:r>
            <a:endParaRPr lang="ar-SA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6" name="قوس كبير أيسر 5"/>
          <p:cNvSpPr/>
          <p:nvPr/>
        </p:nvSpPr>
        <p:spPr>
          <a:xfrm rot="5400000">
            <a:off x="4211960" y="-1179512"/>
            <a:ext cx="1008112" cy="5760640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7" name="عنوان 3"/>
          <p:cNvSpPr txBox="1">
            <a:spLocks/>
          </p:cNvSpPr>
          <p:nvPr/>
        </p:nvSpPr>
        <p:spPr>
          <a:xfrm>
            <a:off x="6084168" y="2060848"/>
            <a:ext cx="2180928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6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قراءتهم عليه</a:t>
            </a:r>
            <a:endParaRPr kumimoji="0" lang="ar-SA" sz="36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8" name="عنوان 3"/>
          <p:cNvSpPr txBox="1">
            <a:spLocks/>
          </p:cNvSpPr>
          <p:nvPr/>
        </p:nvSpPr>
        <p:spPr>
          <a:xfrm>
            <a:off x="683568" y="2069976"/>
            <a:ext cx="2448272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6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قراءته عليهم</a:t>
            </a:r>
            <a:endParaRPr kumimoji="0" lang="ar-SA" sz="36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12" name="رابط كسهم مستقيم 11"/>
          <p:cNvCxnSpPr/>
          <p:nvPr/>
        </p:nvCxnSpPr>
        <p:spPr>
          <a:xfrm>
            <a:off x="1835696" y="2924944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9" name="عنوان 3"/>
          <p:cNvSpPr txBox="1">
            <a:spLocks/>
          </p:cNvSpPr>
          <p:nvPr/>
        </p:nvSpPr>
        <p:spPr>
          <a:xfrm>
            <a:off x="395536" y="3501008"/>
            <a:ext cx="5184576" cy="288032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قال </a:t>
            </a:r>
            <a:r>
              <a:rPr lang="ar-SA" sz="24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صلى الله عليه وسلم </a:t>
            </a: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لأبي بن </a:t>
            </a: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كعب :</a:t>
            </a:r>
            <a:endParaRPr lang="ar-SA" sz="3200" dirty="0" smtClean="0">
              <a:solidFill>
                <a:schemeClr val="accent2">
                  <a:lumMod val="50000"/>
                </a:schemeClr>
              </a:solidFill>
              <a:cs typeface="SKR HEAD1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إن الله أمرني أن أقرأ عليك </a:t>
            </a: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القرآن .</a:t>
            </a:r>
            <a:endParaRPr lang="ar-SA" sz="3200" dirty="0" smtClean="0">
              <a:solidFill>
                <a:schemeClr val="accent2">
                  <a:lumMod val="50000"/>
                </a:schemeClr>
              </a:solidFill>
              <a:cs typeface="SKR HEAD1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قال </a:t>
            </a: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: آلله سماني </a:t>
            </a: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لك ؟!</a:t>
            </a:r>
            <a:endParaRPr lang="ar-SA" sz="3200" dirty="0" smtClean="0">
              <a:solidFill>
                <a:schemeClr val="accent2">
                  <a:lumMod val="50000"/>
                </a:schemeClr>
              </a:solidFill>
              <a:cs typeface="SKR HEAD1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قال </a:t>
            </a: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: الله سماك </a:t>
            </a: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لي .</a:t>
            </a:r>
            <a:endParaRPr lang="ar-SA" sz="3200" dirty="0" smtClean="0">
              <a:solidFill>
                <a:schemeClr val="accent2">
                  <a:lumMod val="50000"/>
                </a:schemeClr>
              </a:solidFill>
              <a:cs typeface="SKR HEAD1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فجعل أبي </a:t>
            </a: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يبكي .</a:t>
            </a:r>
            <a:endParaRPr lang="ar-SA" sz="3200" dirty="0" smtClean="0">
              <a:solidFill>
                <a:schemeClr val="accent2">
                  <a:lumMod val="50000"/>
                </a:schemeClr>
              </a:solidFill>
              <a:cs typeface="SKR HEAD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sz="54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SKR HEAD1" pitchFamily="2" charset="-78"/>
              </a:rPr>
              <a:t>تاريخ التأليف في هذا </a:t>
            </a:r>
            <a:r>
              <a:rPr lang="ar-SA" sz="54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SKR HEAD1" pitchFamily="2" charset="-78"/>
              </a:rPr>
              <a:t>الفن :</a:t>
            </a:r>
            <a:endParaRPr lang="ar-SA" sz="5400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SKR HEAD1" pitchFamily="2" charset="-78"/>
            </a:endParaRPr>
          </a:p>
        </p:txBody>
      </p:sp>
      <p:graphicFrame>
        <p:nvGraphicFramePr>
          <p:cNvPr id="11" name="جدول 10"/>
          <p:cNvGraphicFramePr>
            <a:graphicFrameLocks noGrp="1"/>
          </p:cNvGraphicFramePr>
          <p:nvPr/>
        </p:nvGraphicFramePr>
        <p:xfrm>
          <a:off x="467542" y="1397000"/>
          <a:ext cx="8136906" cy="4840314"/>
        </p:xfrm>
        <a:graphic>
          <a:graphicData uri="http://schemas.openxmlformats.org/drawingml/2006/table">
            <a:tbl>
              <a:tblPr rtl="1" firstRow="1" bandRow="1">
                <a:effectLst>
                  <a:innerShdw blurRad="114300">
                    <a:prstClr val="black"/>
                  </a:innerShdw>
                </a:effectLst>
                <a:tableStyleId>{21E4AEA4-8DFA-4A89-87EB-49C32662AFE0}</a:tableStyleId>
              </a:tblPr>
              <a:tblGrid>
                <a:gridCol w="1356151"/>
                <a:gridCol w="1356151"/>
                <a:gridCol w="1356151"/>
                <a:gridCol w="1356151"/>
                <a:gridCol w="1356151"/>
                <a:gridCol w="1356151"/>
              </a:tblGrid>
              <a:tr h="806719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806719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806719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 rowSpan="3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806719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806719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806719">
                <a:tc gridSpan="6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مربع نص 12"/>
          <p:cNvSpPr txBox="1"/>
          <p:nvPr/>
        </p:nvSpPr>
        <p:spPr>
          <a:xfrm>
            <a:off x="7308304" y="1484784"/>
            <a:ext cx="115212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600" dirty="0" smtClean="0">
                <a:solidFill>
                  <a:schemeClr val="bg1"/>
                </a:solidFill>
                <a:cs typeface="AL-Mateen" pitchFamily="2" charset="-78"/>
              </a:rPr>
              <a:t>القرن</a:t>
            </a:r>
            <a:endParaRPr lang="ar-SA" sz="3600" dirty="0">
              <a:solidFill>
                <a:schemeClr val="bg1"/>
              </a:solidFill>
              <a:cs typeface="AL-Mateen" pitchFamily="2" charset="-78"/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6012160" y="1484784"/>
            <a:ext cx="115212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600" dirty="0" smtClean="0">
                <a:solidFill>
                  <a:schemeClr val="bg1"/>
                </a:solidFill>
                <a:cs typeface="AL-Mateen" pitchFamily="2" charset="-78"/>
              </a:rPr>
              <a:t>3 هـ</a:t>
            </a:r>
            <a:endParaRPr lang="ar-SA" sz="3600" dirty="0">
              <a:solidFill>
                <a:schemeClr val="bg1"/>
              </a:solidFill>
              <a:cs typeface="AL-Mateen" pitchFamily="2" charset="-78"/>
            </a:endParaRPr>
          </a:p>
        </p:txBody>
      </p:sp>
      <p:sp>
        <p:nvSpPr>
          <p:cNvPr id="15" name="مربع نص 14"/>
          <p:cNvSpPr txBox="1"/>
          <p:nvPr/>
        </p:nvSpPr>
        <p:spPr>
          <a:xfrm>
            <a:off x="4644008" y="1484784"/>
            <a:ext cx="115212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600" dirty="0" smtClean="0">
                <a:solidFill>
                  <a:schemeClr val="bg1"/>
                </a:solidFill>
                <a:cs typeface="AL-Mateen" pitchFamily="2" charset="-78"/>
              </a:rPr>
              <a:t>4 هـ</a:t>
            </a:r>
            <a:endParaRPr lang="ar-SA" sz="3600" dirty="0">
              <a:solidFill>
                <a:schemeClr val="bg1"/>
              </a:solidFill>
              <a:cs typeface="AL-Mateen" pitchFamily="2" charset="-78"/>
            </a:endParaRPr>
          </a:p>
        </p:txBody>
      </p:sp>
      <p:sp>
        <p:nvSpPr>
          <p:cNvPr id="17" name="مربع نص 16"/>
          <p:cNvSpPr txBox="1"/>
          <p:nvPr/>
        </p:nvSpPr>
        <p:spPr>
          <a:xfrm>
            <a:off x="3347864" y="1484784"/>
            <a:ext cx="115212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600" dirty="0" smtClean="0">
                <a:solidFill>
                  <a:schemeClr val="bg1"/>
                </a:solidFill>
                <a:cs typeface="AL-Mateen" pitchFamily="2" charset="-78"/>
              </a:rPr>
              <a:t>5 هـ</a:t>
            </a:r>
            <a:endParaRPr lang="ar-SA" sz="3600" dirty="0">
              <a:solidFill>
                <a:schemeClr val="bg1"/>
              </a:solidFill>
              <a:cs typeface="AL-Mateen" pitchFamily="2" charset="-78"/>
            </a:endParaRPr>
          </a:p>
        </p:txBody>
      </p:sp>
      <p:sp>
        <p:nvSpPr>
          <p:cNvPr id="18" name="مربع نص 17"/>
          <p:cNvSpPr txBox="1"/>
          <p:nvPr/>
        </p:nvSpPr>
        <p:spPr>
          <a:xfrm>
            <a:off x="1907704" y="1484784"/>
            <a:ext cx="115212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600" dirty="0" smtClean="0">
                <a:solidFill>
                  <a:schemeClr val="bg1"/>
                </a:solidFill>
                <a:cs typeface="AL-Mateen" pitchFamily="2" charset="-78"/>
              </a:rPr>
              <a:t>6 هـ</a:t>
            </a:r>
            <a:endParaRPr lang="ar-SA" sz="3600" dirty="0">
              <a:solidFill>
                <a:schemeClr val="bg1"/>
              </a:solidFill>
              <a:cs typeface="AL-Mateen" pitchFamily="2" charset="-78"/>
            </a:endParaRPr>
          </a:p>
        </p:txBody>
      </p:sp>
      <p:sp>
        <p:nvSpPr>
          <p:cNvPr id="19" name="مربع نص 18"/>
          <p:cNvSpPr txBox="1"/>
          <p:nvPr/>
        </p:nvSpPr>
        <p:spPr>
          <a:xfrm>
            <a:off x="539552" y="1484784"/>
            <a:ext cx="115212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600" dirty="0" smtClean="0">
                <a:solidFill>
                  <a:schemeClr val="bg1"/>
                </a:solidFill>
                <a:cs typeface="AL-Mateen" pitchFamily="2" charset="-78"/>
              </a:rPr>
              <a:t>8 هـ</a:t>
            </a:r>
            <a:endParaRPr lang="ar-SA" sz="3600" dirty="0">
              <a:solidFill>
                <a:schemeClr val="bg1"/>
              </a:solidFill>
              <a:cs typeface="AL-Mateen" pitchFamily="2" charset="-78"/>
            </a:endParaRPr>
          </a:p>
        </p:txBody>
      </p:sp>
      <p:sp>
        <p:nvSpPr>
          <p:cNvPr id="20" name="مربع نص 19"/>
          <p:cNvSpPr txBox="1"/>
          <p:nvPr/>
        </p:nvSpPr>
        <p:spPr>
          <a:xfrm>
            <a:off x="7380312" y="2276872"/>
            <a:ext cx="115212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600" dirty="0" smtClean="0">
                <a:solidFill>
                  <a:schemeClr val="bg1"/>
                </a:solidFill>
                <a:cs typeface="AL-Mateen" pitchFamily="2" charset="-78"/>
              </a:rPr>
              <a:t>المؤلف</a:t>
            </a:r>
            <a:endParaRPr lang="ar-SA" sz="3600" dirty="0">
              <a:solidFill>
                <a:schemeClr val="bg1"/>
              </a:solidFill>
              <a:cs typeface="AL-Mateen" pitchFamily="2" charset="-78"/>
            </a:endParaRPr>
          </a:p>
        </p:txBody>
      </p:sp>
      <p:sp>
        <p:nvSpPr>
          <p:cNvPr id="21" name="مربع نص 20"/>
          <p:cNvSpPr txBox="1"/>
          <p:nvPr/>
        </p:nvSpPr>
        <p:spPr>
          <a:xfrm>
            <a:off x="7308304" y="3861048"/>
            <a:ext cx="115212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600" dirty="0" smtClean="0">
                <a:solidFill>
                  <a:schemeClr val="bg1"/>
                </a:solidFill>
                <a:cs typeface="AL-Mateen" pitchFamily="2" charset="-78"/>
              </a:rPr>
              <a:t>المؤلف</a:t>
            </a:r>
            <a:endParaRPr lang="ar-SA" sz="3600" dirty="0">
              <a:solidFill>
                <a:schemeClr val="bg1"/>
              </a:solidFill>
              <a:cs typeface="AL-Mateen" pitchFamily="2" charset="-78"/>
            </a:endParaRPr>
          </a:p>
        </p:txBody>
      </p:sp>
      <p:sp>
        <p:nvSpPr>
          <p:cNvPr id="22" name="مربع نص 21"/>
          <p:cNvSpPr txBox="1"/>
          <p:nvPr/>
        </p:nvSpPr>
        <p:spPr>
          <a:xfrm>
            <a:off x="7380312" y="3068960"/>
            <a:ext cx="115212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dirty="0" smtClean="0">
                <a:solidFill>
                  <a:schemeClr val="bg1"/>
                </a:solidFill>
                <a:cs typeface="AL-Mateen" pitchFamily="2" charset="-78"/>
              </a:rPr>
              <a:t>مؤلفاته</a:t>
            </a:r>
            <a:endParaRPr lang="ar-SA" sz="2800" dirty="0">
              <a:solidFill>
                <a:schemeClr val="bg1"/>
              </a:solidFill>
              <a:cs typeface="AL-Mateen" pitchFamily="2" charset="-78"/>
            </a:endParaRPr>
          </a:p>
        </p:txBody>
      </p:sp>
      <p:sp>
        <p:nvSpPr>
          <p:cNvPr id="23" name="مربع نص 22"/>
          <p:cNvSpPr txBox="1"/>
          <p:nvPr/>
        </p:nvSpPr>
        <p:spPr>
          <a:xfrm>
            <a:off x="7380312" y="4705980"/>
            <a:ext cx="115212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dirty="0" smtClean="0">
                <a:solidFill>
                  <a:schemeClr val="bg1"/>
                </a:solidFill>
                <a:cs typeface="AL-Mateen" pitchFamily="2" charset="-78"/>
              </a:rPr>
              <a:t>مؤلفاته</a:t>
            </a:r>
            <a:endParaRPr lang="ar-SA" sz="2800" dirty="0">
              <a:solidFill>
                <a:schemeClr val="bg1"/>
              </a:solidFill>
              <a:cs typeface="AL-Mateen" pitchFamily="2" charset="-78"/>
            </a:endParaRPr>
          </a:p>
        </p:txBody>
      </p:sp>
      <p:sp>
        <p:nvSpPr>
          <p:cNvPr id="24" name="مربع نص 23"/>
          <p:cNvSpPr txBox="1"/>
          <p:nvPr/>
        </p:nvSpPr>
        <p:spPr>
          <a:xfrm>
            <a:off x="6012160" y="2276872"/>
            <a:ext cx="115212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1600" dirty="0" smtClean="0">
                <a:latin typeface="ae_AlHor" pitchFamily="18" charset="-78"/>
                <a:cs typeface="ae_AlHor" pitchFamily="18" charset="-78"/>
              </a:rPr>
              <a:t>أبو عبيد القاسم بن سلام</a:t>
            </a:r>
            <a:endParaRPr lang="ar-SA" sz="1600" dirty="0">
              <a:latin typeface="ae_AlHor" pitchFamily="18" charset="-78"/>
              <a:cs typeface="ae_AlHor" pitchFamily="18" charset="-78"/>
            </a:endParaRPr>
          </a:p>
        </p:txBody>
      </p:sp>
      <p:sp>
        <p:nvSpPr>
          <p:cNvPr id="25" name="مربع نص 24"/>
          <p:cNvSpPr txBox="1"/>
          <p:nvPr/>
        </p:nvSpPr>
        <p:spPr>
          <a:xfrm>
            <a:off x="5940152" y="3132257"/>
            <a:ext cx="115212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1600" dirty="0" smtClean="0">
                <a:latin typeface="ae_AlHor" pitchFamily="18" charset="-78"/>
                <a:cs typeface="ae_AlHor" pitchFamily="18" charset="-78"/>
              </a:rPr>
              <a:t>(القراءات</a:t>
            </a:r>
            <a:r>
              <a:rPr lang="ar-SA" sz="1600" dirty="0" err="1" smtClean="0">
                <a:latin typeface="ae_AlHor" pitchFamily="18" charset="-78"/>
                <a:cs typeface="ae_AlHor" pitchFamily="18" charset="-78"/>
              </a:rPr>
              <a:t>)</a:t>
            </a:r>
            <a:endParaRPr lang="ar-SA" sz="1600" dirty="0" smtClean="0">
              <a:latin typeface="ae_AlHor" pitchFamily="18" charset="-78"/>
              <a:cs typeface="ae_AlHor" pitchFamily="18" charset="-78"/>
            </a:endParaRPr>
          </a:p>
          <a:p>
            <a:pPr algn="ctr"/>
            <a:r>
              <a:rPr lang="ar-SA" sz="1600" dirty="0" smtClean="0">
                <a:latin typeface="ae_AlHor" pitchFamily="18" charset="-78"/>
                <a:cs typeface="ae_AlHor" pitchFamily="18" charset="-78"/>
              </a:rPr>
              <a:t>أول من جمعها</a:t>
            </a:r>
            <a:endParaRPr lang="ar-SA" sz="1600" dirty="0">
              <a:latin typeface="ae_AlHor" pitchFamily="18" charset="-78"/>
              <a:cs typeface="ae_AlHor" pitchFamily="18" charset="-78"/>
            </a:endParaRPr>
          </a:p>
        </p:txBody>
      </p:sp>
      <p:sp>
        <p:nvSpPr>
          <p:cNvPr id="26" name="مربع نص 25"/>
          <p:cNvSpPr txBox="1"/>
          <p:nvPr/>
        </p:nvSpPr>
        <p:spPr>
          <a:xfrm>
            <a:off x="6012160" y="3933056"/>
            <a:ext cx="1152128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>
                <a:latin typeface="ae_AlHor" pitchFamily="18" charset="-78"/>
                <a:cs typeface="ae_AlHor" pitchFamily="18" charset="-78"/>
              </a:rPr>
              <a:t>حفص الدوري</a:t>
            </a:r>
            <a:endParaRPr lang="ar-SA" sz="2000" dirty="0">
              <a:latin typeface="ae_AlHor" pitchFamily="18" charset="-78"/>
              <a:cs typeface="ae_AlHor" pitchFamily="18" charset="-78"/>
            </a:endParaRPr>
          </a:p>
        </p:txBody>
      </p:sp>
      <p:sp>
        <p:nvSpPr>
          <p:cNvPr id="27" name="مربع نص 26"/>
          <p:cNvSpPr txBox="1"/>
          <p:nvPr/>
        </p:nvSpPr>
        <p:spPr>
          <a:xfrm>
            <a:off x="5940152" y="4788441"/>
            <a:ext cx="115212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1600" dirty="0" smtClean="0">
                <a:latin typeface="ae_AlHor" pitchFamily="18" charset="-78"/>
                <a:cs typeface="ae_AlHor" pitchFamily="18" charset="-78"/>
              </a:rPr>
              <a:t>قيل أنه أول من جمع القراءات</a:t>
            </a:r>
            <a:endParaRPr lang="ar-SA" sz="1600" dirty="0">
              <a:latin typeface="ae_AlHor" pitchFamily="18" charset="-78"/>
              <a:cs typeface="ae_AlHor" pitchFamily="18" charset="-78"/>
            </a:endParaRPr>
          </a:p>
        </p:txBody>
      </p:sp>
      <p:sp>
        <p:nvSpPr>
          <p:cNvPr id="28" name="مربع نص 27"/>
          <p:cNvSpPr txBox="1"/>
          <p:nvPr/>
        </p:nvSpPr>
        <p:spPr>
          <a:xfrm>
            <a:off x="4716016" y="2276872"/>
            <a:ext cx="115212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 smtClean="0">
                <a:latin typeface="ae_AlHor" pitchFamily="18" charset="-78"/>
                <a:cs typeface="ae_AlHor" pitchFamily="18" charset="-78"/>
              </a:rPr>
              <a:t>أبو بكر البغدادي</a:t>
            </a:r>
            <a:endParaRPr lang="ar-SA" dirty="0">
              <a:latin typeface="ae_AlHor" pitchFamily="18" charset="-78"/>
              <a:cs typeface="ae_AlHor" pitchFamily="18" charset="-78"/>
            </a:endParaRPr>
          </a:p>
        </p:txBody>
      </p:sp>
      <p:sp>
        <p:nvSpPr>
          <p:cNvPr id="29" name="مربع نص 28"/>
          <p:cNvSpPr txBox="1"/>
          <p:nvPr/>
        </p:nvSpPr>
        <p:spPr>
          <a:xfrm>
            <a:off x="4644008" y="2996952"/>
            <a:ext cx="115212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1200" dirty="0" smtClean="0">
                <a:latin typeface="ae_AlHor" pitchFamily="18" charset="-78"/>
                <a:cs typeface="ae_AlHor" pitchFamily="18" charset="-78"/>
              </a:rPr>
              <a:t>أول من سبع </a:t>
            </a:r>
            <a:r>
              <a:rPr lang="ar-SA" sz="1200" dirty="0" err="1" smtClean="0">
                <a:latin typeface="ae_AlHor" pitchFamily="18" charset="-78"/>
                <a:cs typeface="ae_AlHor" pitchFamily="18" charset="-78"/>
              </a:rPr>
              <a:t>السبعة </a:t>
            </a:r>
            <a:r>
              <a:rPr lang="ar-SA" sz="1200" dirty="0" smtClean="0">
                <a:latin typeface="ae_AlHor" pitchFamily="18" charset="-78"/>
                <a:cs typeface="ae_AlHor" pitchFamily="18" charset="-78"/>
              </a:rPr>
              <a:t>، وأفرد القراءات السبعة في كتاب</a:t>
            </a:r>
            <a:endParaRPr lang="ar-SA" sz="1200" dirty="0">
              <a:latin typeface="ae_AlHor" pitchFamily="18" charset="-78"/>
              <a:cs typeface="ae_AlHor" pitchFamily="18" charset="-78"/>
            </a:endParaRPr>
          </a:p>
        </p:txBody>
      </p:sp>
      <p:sp>
        <p:nvSpPr>
          <p:cNvPr id="30" name="مربع نص 29"/>
          <p:cNvSpPr txBox="1"/>
          <p:nvPr/>
        </p:nvSpPr>
        <p:spPr>
          <a:xfrm>
            <a:off x="4716016" y="3933056"/>
            <a:ext cx="1152128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1600" dirty="0" smtClean="0">
                <a:latin typeface="ae_AlHor" pitchFamily="18" charset="-78"/>
                <a:cs typeface="ae_AlHor" pitchFamily="18" charset="-78"/>
              </a:rPr>
              <a:t>ــــ</a:t>
            </a:r>
            <a:endParaRPr lang="ar-SA" sz="1600" dirty="0">
              <a:latin typeface="ae_AlHor" pitchFamily="18" charset="-78"/>
              <a:cs typeface="ae_AlHor" pitchFamily="18" charset="-78"/>
            </a:endParaRPr>
          </a:p>
        </p:txBody>
      </p:sp>
      <p:sp>
        <p:nvSpPr>
          <p:cNvPr id="31" name="مربع نص 30"/>
          <p:cNvSpPr txBox="1"/>
          <p:nvPr/>
        </p:nvSpPr>
        <p:spPr>
          <a:xfrm>
            <a:off x="4644008" y="4788441"/>
            <a:ext cx="1152128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1600" dirty="0" smtClean="0">
                <a:latin typeface="ae_AlHor" pitchFamily="18" charset="-78"/>
                <a:cs typeface="ae_AlHor" pitchFamily="18" charset="-78"/>
              </a:rPr>
              <a:t>ــــ</a:t>
            </a:r>
            <a:endParaRPr lang="ar-SA" sz="1600" dirty="0">
              <a:latin typeface="ae_AlHor" pitchFamily="18" charset="-78"/>
              <a:cs typeface="ae_AlHor" pitchFamily="18" charset="-78"/>
            </a:endParaRPr>
          </a:p>
        </p:txBody>
      </p:sp>
      <p:sp>
        <p:nvSpPr>
          <p:cNvPr id="32" name="مربع نص 31"/>
          <p:cNvSpPr txBox="1"/>
          <p:nvPr/>
        </p:nvSpPr>
        <p:spPr>
          <a:xfrm>
            <a:off x="3203848" y="2276872"/>
            <a:ext cx="1152128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>
                <a:latin typeface="ae_AlHor" pitchFamily="18" charset="-78"/>
                <a:cs typeface="ae_AlHor" pitchFamily="18" charset="-78"/>
              </a:rPr>
              <a:t>أبو عمر الداني</a:t>
            </a:r>
            <a:endParaRPr lang="ar-SA" sz="2000" dirty="0">
              <a:latin typeface="ae_AlHor" pitchFamily="18" charset="-78"/>
              <a:cs typeface="ae_AlHor" pitchFamily="18" charset="-78"/>
            </a:endParaRPr>
          </a:p>
        </p:txBody>
      </p:sp>
      <p:sp>
        <p:nvSpPr>
          <p:cNvPr id="33" name="مربع نص 32"/>
          <p:cNvSpPr txBox="1"/>
          <p:nvPr/>
        </p:nvSpPr>
        <p:spPr>
          <a:xfrm>
            <a:off x="3131840" y="3068961"/>
            <a:ext cx="1296144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1600" dirty="0" smtClean="0">
                <a:latin typeface="ae_AlHor" pitchFamily="18" charset="-78"/>
                <a:cs typeface="ae_AlHor" pitchFamily="18" charset="-78"/>
              </a:rPr>
              <a:t>( التيسير) في القراءات السبع</a:t>
            </a:r>
            <a:endParaRPr lang="ar-SA" sz="1600" dirty="0">
              <a:latin typeface="ae_AlHor" pitchFamily="18" charset="-78"/>
              <a:cs typeface="ae_AlHor" pitchFamily="18" charset="-78"/>
            </a:endParaRPr>
          </a:p>
        </p:txBody>
      </p:sp>
      <p:sp>
        <p:nvSpPr>
          <p:cNvPr id="34" name="مربع نص 33"/>
          <p:cNvSpPr txBox="1"/>
          <p:nvPr/>
        </p:nvSpPr>
        <p:spPr>
          <a:xfrm>
            <a:off x="3203848" y="3933056"/>
            <a:ext cx="1152128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>
                <a:latin typeface="ae_AlHor" pitchFamily="18" charset="-78"/>
                <a:cs typeface="ae_AlHor" pitchFamily="18" charset="-78"/>
              </a:rPr>
              <a:t>مكي القيرواني</a:t>
            </a:r>
            <a:endParaRPr lang="ar-SA" sz="2000" dirty="0">
              <a:latin typeface="ae_AlHor" pitchFamily="18" charset="-78"/>
              <a:cs typeface="ae_AlHor" pitchFamily="18" charset="-78"/>
            </a:endParaRPr>
          </a:p>
        </p:txBody>
      </p:sp>
      <p:sp>
        <p:nvSpPr>
          <p:cNvPr id="35" name="مربع نص 34"/>
          <p:cNvSpPr txBox="1"/>
          <p:nvPr/>
        </p:nvSpPr>
        <p:spPr>
          <a:xfrm>
            <a:off x="3131840" y="4581129"/>
            <a:ext cx="1368152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1400" dirty="0" err="1" smtClean="0">
                <a:latin typeface="ae_AlHor" pitchFamily="18" charset="-78"/>
                <a:cs typeface="ae_AlHor" pitchFamily="18" charset="-78"/>
              </a:rPr>
              <a:t>التبصرة</a:t>
            </a:r>
            <a:r>
              <a:rPr lang="ar-SA" sz="1400" dirty="0" smtClean="0">
                <a:latin typeface="ae_AlHor" pitchFamily="18" charset="-78"/>
                <a:cs typeface="ae_AlHor" pitchFamily="18" charset="-78"/>
              </a:rPr>
              <a:t> / الكشف عن وجوه </a:t>
            </a:r>
            <a:r>
              <a:rPr lang="ar-SA" sz="1400" dirty="0" err="1" smtClean="0">
                <a:latin typeface="ae_AlHor" pitchFamily="18" charset="-78"/>
                <a:cs typeface="ae_AlHor" pitchFamily="18" charset="-78"/>
              </a:rPr>
              <a:t>القراءات </a:t>
            </a:r>
            <a:r>
              <a:rPr lang="ar-SA" sz="1400" dirty="0" smtClean="0">
                <a:latin typeface="ae_AlHor" pitchFamily="18" charset="-78"/>
                <a:cs typeface="ae_AlHor" pitchFamily="18" charset="-78"/>
              </a:rPr>
              <a:t>/ </a:t>
            </a:r>
            <a:r>
              <a:rPr lang="ar-SA" sz="1400" dirty="0" err="1" smtClean="0">
                <a:latin typeface="ae_AlHor" pitchFamily="18" charset="-78"/>
                <a:cs typeface="ae_AlHor" pitchFamily="18" charset="-78"/>
              </a:rPr>
              <a:t>الإبانةعن</a:t>
            </a:r>
            <a:r>
              <a:rPr lang="ar-SA" sz="1400" dirty="0" smtClean="0">
                <a:latin typeface="ae_AlHor" pitchFamily="18" charset="-78"/>
                <a:cs typeface="ae_AlHor" pitchFamily="18" charset="-78"/>
              </a:rPr>
              <a:t> معاني </a:t>
            </a:r>
            <a:r>
              <a:rPr lang="ar-SA" sz="1400" dirty="0" err="1" smtClean="0">
                <a:latin typeface="ae_AlHor" pitchFamily="18" charset="-78"/>
                <a:cs typeface="ae_AlHor" pitchFamily="18" charset="-78"/>
              </a:rPr>
              <a:t>القرآن </a:t>
            </a:r>
            <a:r>
              <a:rPr lang="ar-SA" sz="1400" dirty="0" smtClean="0">
                <a:latin typeface="ae_AlHor" pitchFamily="18" charset="-78"/>
                <a:cs typeface="ae_AlHor" pitchFamily="18" charset="-78"/>
              </a:rPr>
              <a:t>/ الرعاية</a:t>
            </a:r>
            <a:endParaRPr lang="ar-SA" sz="1400" dirty="0">
              <a:latin typeface="ae_AlHor" pitchFamily="18" charset="-78"/>
              <a:cs typeface="ae_AlHor" pitchFamily="18" charset="-78"/>
            </a:endParaRPr>
          </a:p>
        </p:txBody>
      </p:sp>
      <p:sp>
        <p:nvSpPr>
          <p:cNvPr id="36" name="مربع نص 35"/>
          <p:cNvSpPr txBox="1"/>
          <p:nvPr/>
        </p:nvSpPr>
        <p:spPr>
          <a:xfrm>
            <a:off x="1907704" y="2276872"/>
            <a:ext cx="115212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1600" dirty="0" smtClean="0">
                <a:latin typeface="ae_AlHor" pitchFamily="18" charset="-78"/>
                <a:cs typeface="ae_AlHor" pitchFamily="18" charset="-78"/>
              </a:rPr>
              <a:t>أبو القاسم الشاطبي</a:t>
            </a:r>
            <a:endParaRPr lang="ar-SA" sz="1600" dirty="0">
              <a:latin typeface="ae_AlHor" pitchFamily="18" charset="-78"/>
              <a:cs typeface="ae_AlHor" pitchFamily="18" charset="-78"/>
            </a:endParaRPr>
          </a:p>
        </p:txBody>
      </p:sp>
      <p:sp>
        <p:nvSpPr>
          <p:cNvPr id="37" name="مربع نص 36"/>
          <p:cNvSpPr txBox="1"/>
          <p:nvPr/>
        </p:nvSpPr>
        <p:spPr>
          <a:xfrm>
            <a:off x="1835696" y="3132257"/>
            <a:ext cx="115212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1600" dirty="0" smtClean="0">
                <a:latin typeface="ae_AlHor" pitchFamily="18" charset="-78"/>
                <a:cs typeface="ae_AlHor" pitchFamily="18" charset="-78"/>
              </a:rPr>
              <a:t>حرز الأماني ووجه التهاني</a:t>
            </a:r>
            <a:endParaRPr lang="ar-SA" sz="1600" dirty="0">
              <a:latin typeface="ae_AlHor" pitchFamily="18" charset="-78"/>
              <a:cs typeface="ae_AlHor" pitchFamily="18" charset="-78"/>
            </a:endParaRPr>
          </a:p>
        </p:txBody>
      </p:sp>
      <p:sp>
        <p:nvSpPr>
          <p:cNvPr id="38" name="مربع نص 37"/>
          <p:cNvSpPr txBox="1"/>
          <p:nvPr/>
        </p:nvSpPr>
        <p:spPr>
          <a:xfrm>
            <a:off x="1907704" y="3933056"/>
            <a:ext cx="1152128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1600" dirty="0" smtClean="0">
                <a:latin typeface="ae_AlHor" pitchFamily="18" charset="-78"/>
                <a:cs typeface="ae_AlHor" pitchFamily="18" charset="-78"/>
              </a:rPr>
              <a:t>ــــ</a:t>
            </a:r>
            <a:endParaRPr lang="ar-SA" sz="1600" dirty="0">
              <a:latin typeface="ae_AlHor" pitchFamily="18" charset="-78"/>
              <a:cs typeface="ae_AlHor" pitchFamily="18" charset="-78"/>
            </a:endParaRPr>
          </a:p>
        </p:txBody>
      </p:sp>
      <p:sp>
        <p:nvSpPr>
          <p:cNvPr id="39" name="مربع نص 38"/>
          <p:cNvSpPr txBox="1"/>
          <p:nvPr/>
        </p:nvSpPr>
        <p:spPr>
          <a:xfrm>
            <a:off x="1835696" y="4788441"/>
            <a:ext cx="1152128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1600" dirty="0" smtClean="0">
                <a:latin typeface="ae_AlHor" pitchFamily="18" charset="-78"/>
                <a:cs typeface="ae_AlHor" pitchFamily="18" charset="-78"/>
              </a:rPr>
              <a:t>ــــ</a:t>
            </a:r>
            <a:endParaRPr lang="ar-SA" sz="1600" dirty="0">
              <a:latin typeface="ae_AlHor" pitchFamily="18" charset="-78"/>
              <a:cs typeface="ae_AlHor" pitchFamily="18" charset="-78"/>
            </a:endParaRPr>
          </a:p>
        </p:txBody>
      </p:sp>
      <p:sp>
        <p:nvSpPr>
          <p:cNvPr id="40" name="مربع نص 39"/>
          <p:cNvSpPr txBox="1"/>
          <p:nvPr/>
        </p:nvSpPr>
        <p:spPr>
          <a:xfrm>
            <a:off x="611560" y="2276872"/>
            <a:ext cx="1152128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1600" dirty="0" smtClean="0">
                <a:latin typeface="ae_AlHor" pitchFamily="18" charset="-78"/>
                <a:cs typeface="ae_AlHor" pitchFamily="18" charset="-78"/>
              </a:rPr>
              <a:t>محمد بن الجزري</a:t>
            </a:r>
            <a:endParaRPr lang="ar-SA" sz="1600" dirty="0">
              <a:latin typeface="ae_AlHor" pitchFamily="18" charset="-78"/>
              <a:cs typeface="ae_AlHor" pitchFamily="18" charset="-78"/>
            </a:endParaRPr>
          </a:p>
        </p:txBody>
      </p:sp>
      <p:sp>
        <p:nvSpPr>
          <p:cNvPr id="41" name="مربع نص 40"/>
          <p:cNvSpPr txBox="1"/>
          <p:nvPr/>
        </p:nvSpPr>
        <p:spPr>
          <a:xfrm>
            <a:off x="539552" y="3132257"/>
            <a:ext cx="1152128" cy="224676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1400" dirty="0" smtClean="0">
                <a:latin typeface="ae_AlHor" pitchFamily="18" charset="-78"/>
                <a:cs typeface="ae_AlHor" pitchFamily="18" charset="-78"/>
              </a:rPr>
              <a:t>النشر في </a:t>
            </a:r>
            <a:r>
              <a:rPr lang="ar-SA" sz="1400" dirty="0" err="1" smtClean="0">
                <a:latin typeface="ae_AlHor" pitchFamily="18" charset="-78"/>
                <a:cs typeface="ae_AlHor" pitchFamily="18" charset="-78"/>
              </a:rPr>
              <a:t>القراءات </a:t>
            </a:r>
            <a:r>
              <a:rPr lang="ar-SA" sz="1400" dirty="0" smtClean="0">
                <a:latin typeface="ae_AlHor" pitchFamily="18" charset="-78"/>
                <a:cs typeface="ae_AlHor" pitchFamily="18" charset="-78"/>
              </a:rPr>
              <a:t>/ اختصره </a:t>
            </a:r>
            <a:r>
              <a:rPr lang="ar-SA" sz="1400" dirty="0" err="1" smtClean="0">
                <a:latin typeface="ae_AlHor" pitchFamily="18" charset="-78"/>
                <a:cs typeface="ae_AlHor" pitchFamily="18" charset="-78"/>
              </a:rPr>
              <a:t>في </a:t>
            </a:r>
            <a:r>
              <a:rPr lang="ar-SA" sz="1400" dirty="0" smtClean="0">
                <a:latin typeface="ae_AlHor" pitchFamily="18" charset="-78"/>
                <a:cs typeface="ae_AlHor" pitchFamily="18" charset="-78"/>
              </a:rPr>
              <a:t>(تقريب النشر</a:t>
            </a:r>
            <a:r>
              <a:rPr lang="ar-SA" sz="1400" dirty="0" err="1" smtClean="0">
                <a:latin typeface="ae_AlHor" pitchFamily="18" charset="-78"/>
                <a:cs typeface="ae_AlHor" pitchFamily="18" charset="-78"/>
              </a:rPr>
              <a:t>) </a:t>
            </a:r>
            <a:r>
              <a:rPr lang="ar-SA" sz="1400" dirty="0" smtClean="0">
                <a:latin typeface="ae_AlHor" pitchFamily="18" charset="-78"/>
                <a:cs typeface="ae_AlHor" pitchFamily="18" charset="-78"/>
              </a:rPr>
              <a:t>/ ثم نظمه </a:t>
            </a:r>
            <a:r>
              <a:rPr lang="ar-SA" sz="1400" dirty="0" err="1" smtClean="0">
                <a:latin typeface="ae_AlHor" pitchFamily="18" charset="-78"/>
                <a:cs typeface="ae_AlHor" pitchFamily="18" charset="-78"/>
              </a:rPr>
              <a:t>في </a:t>
            </a:r>
            <a:r>
              <a:rPr lang="ar-SA" sz="1400" dirty="0" smtClean="0">
                <a:latin typeface="ae_AlHor" pitchFamily="18" charset="-78"/>
                <a:cs typeface="ae_AlHor" pitchFamily="18" charset="-78"/>
              </a:rPr>
              <a:t>( طيبة النشر</a:t>
            </a:r>
            <a:r>
              <a:rPr lang="ar-SA" sz="1400" dirty="0" err="1" smtClean="0">
                <a:latin typeface="ae_AlHor" pitchFamily="18" charset="-78"/>
                <a:cs typeface="ae_AlHor" pitchFamily="18" charset="-78"/>
              </a:rPr>
              <a:t>)</a:t>
            </a:r>
            <a:endParaRPr lang="ar-SA" sz="1400" dirty="0" smtClean="0">
              <a:latin typeface="ae_AlHor" pitchFamily="18" charset="-78"/>
              <a:cs typeface="ae_AlHor" pitchFamily="18" charset="-78"/>
            </a:endParaRPr>
          </a:p>
          <a:p>
            <a:pPr algn="ctr"/>
            <a:r>
              <a:rPr lang="ar-SA" sz="1400" dirty="0" smtClean="0">
                <a:latin typeface="ae_AlHor" pitchFamily="18" charset="-78"/>
                <a:cs typeface="ae_AlHor" pitchFamily="18" charset="-78"/>
              </a:rPr>
              <a:t>/ </a:t>
            </a:r>
            <a:r>
              <a:rPr lang="ar-SA" sz="1400" dirty="0" err="1" smtClean="0">
                <a:latin typeface="ae_AlHor" pitchFamily="18" charset="-78"/>
                <a:cs typeface="ae_AlHor" pitchFamily="18" charset="-78"/>
              </a:rPr>
              <a:t>نظم </a:t>
            </a:r>
            <a:r>
              <a:rPr lang="ar-SA" sz="1400" dirty="0" smtClean="0">
                <a:latin typeface="ae_AlHor" pitchFamily="18" charset="-78"/>
                <a:cs typeface="ae_AlHor" pitchFamily="18" charset="-78"/>
              </a:rPr>
              <a:t>(الدرة </a:t>
            </a:r>
            <a:r>
              <a:rPr lang="ar-SA" sz="1400" dirty="0" err="1" smtClean="0">
                <a:latin typeface="ae_AlHor" pitchFamily="18" charset="-78"/>
                <a:cs typeface="ae_AlHor" pitchFamily="18" charset="-78"/>
              </a:rPr>
              <a:t>المضية) </a:t>
            </a:r>
            <a:r>
              <a:rPr lang="ar-SA" sz="1400" dirty="0" smtClean="0">
                <a:latin typeface="ae_AlHor" pitchFamily="18" charset="-78"/>
                <a:cs typeface="ae_AlHor" pitchFamily="18" charset="-78"/>
              </a:rPr>
              <a:t>/ نظم في </a:t>
            </a:r>
            <a:r>
              <a:rPr lang="ar-SA" sz="1400" dirty="0" err="1" smtClean="0">
                <a:latin typeface="ae_AlHor" pitchFamily="18" charset="-78"/>
                <a:cs typeface="ae_AlHor" pitchFamily="18" charset="-78"/>
              </a:rPr>
              <a:t>التجويد </a:t>
            </a:r>
            <a:r>
              <a:rPr lang="ar-SA" sz="1400" dirty="0" smtClean="0">
                <a:latin typeface="ae_AlHor" pitchFamily="18" charset="-78"/>
                <a:cs typeface="ae_AlHor" pitchFamily="18" charset="-78"/>
              </a:rPr>
              <a:t>(المقدمة </a:t>
            </a:r>
            <a:r>
              <a:rPr lang="ar-SA" sz="1400" dirty="0" err="1" smtClean="0">
                <a:latin typeface="ae_AlHor" pitchFamily="18" charset="-78"/>
                <a:cs typeface="ae_AlHor" pitchFamily="18" charset="-78"/>
              </a:rPr>
              <a:t>فيماعلى</a:t>
            </a:r>
            <a:r>
              <a:rPr lang="ar-SA" sz="1400" dirty="0" smtClean="0">
                <a:latin typeface="ae_AlHor" pitchFamily="18" charset="-78"/>
                <a:cs typeface="ae_AlHor" pitchFamily="18" charset="-78"/>
              </a:rPr>
              <a:t> قارئه أن يعلمه</a:t>
            </a:r>
            <a:r>
              <a:rPr lang="ar-SA" sz="1400" dirty="0" err="1" smtClean="0">
                <a:latin typeface="ae_AlHor" pitchFamily="18" charset="-78"/>
                <a:cs typeface="ae_AlHor" pitchFamily="18" charset="-78"/>
              </a:rPr>
              <a:t>)</a:t>
            </a:r>
            <a:endParaRPr lang="ar-SA" sz="1400" dirty="0">
              <a:latin typeface="ae_AlHor" pitchFamily="18" charset="-78"/>
              <a:cs typeface="ae_AlHor" pitchFamily="18" charset="-78"/>
            </a:endParaRPr>
          </a:p>
        </p:txBody>
      </p:sp>
      <p:sp>
        <p:nvSpPr>
          <p:cNvPr id="44" name="مربع نص 43"/>
          <p:cNvSpPr txBox="1"/>
          <p:nvPr/>
        </p:nvSpPr>
        <p:spPr>
          <a:xfrm>
            <a:off x="691952" y="5508521"/>
            <a:ext cx="762446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 smtClean="0">
                <a:latin typeface="ae_AlHor" pitchFamily="18" charset="-78"/>
                <a:cs typeface="ae_AlHor" pitchFamily="18" charset="-78"/>
              </a:rPr>
              <a:t>وقد أفرد العلماء بعض أبواب هذا الفن بالتصنيف كمخارج الحروف وصفاتها، ومن أشهر الكتب </a:t>
            </a:r>
            <a:r>
              <a:rPr lang="ar-SA" dirty="0" err="1" smtClean="0">
                <a:latin typeface="ae_AlHor" pitchFamily="18" charset="-78"/>
                <a:cs typeface="ae_AlHor" pitchFamily="18" charset="-78"/>
              </a:rPr>
              <a:t>فيها :</a:t>
            </a:r>
            <a:r>
              <a:rPr lang="ar-SA" dirty="0" smtClean="0">
                <a:latin typeface="ae_AlHor" pitchFamily="18" charset="-78"/>
                <a:cs typeface="ae_AlHor" pitchFamily="18" charset="-78"/>
              </a:rPr>
              <a:t> </a:t>
            </a:r>
          </a:p>
          <a:p>
            <a:pPr algn="ctr"/>
            <a:r>
              <a:rPr lang="ar-SA" dirty="0" smtClean="0">
                <a:latin typeface="ae_AlHor" pitchFamily="18" charset="-78"/>
                <a:cs typeface="ae_AlHor" pitchFamily="18" charset="-78"/>
              </a:rPr>
              <a:t>( </a:t>
            </a:r>
            <a:r>
              <a:rPr lang="ar-SA" dirty="0" err="1" smtClean="0">
                <a:latin typeface="ae_AlHor" pitchFamily="18" charset="-78"/>
                <a:cs typeface="ae_AlHor" pitchFamily="18" charset="-78"/>
              </a:rPr>
              <a:t>الرعاية </a:t>
            </a:r>
            <a:r>
              <a:rPr lang="ar-SA" dirty="0" smtClean="0">
                <a:latin typeface="ae_AlHor" pitchFamily="18" charset="-78"/>
                <a:cs typeface="ae_AlHor" pitchFamily="18" charset="-78"/>
              </a:rPr>
              <a:t>) لمكي القيرواني</a:t>
            </a:r>
            <a:endParaRPr lang="ar-SA" dirty="0">
              <a:latin typeface="ae_AlHor" pitchFamily="18" charset="-78"/>
              <a:cs typeface="ae_AlHor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/>
      <p:bldP spid="14" grpId="0"/>
      <p:bldP spid="15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2" grpId="0"/>
      <p:bldP spid="33" grpId="0"/>
      <p:bldP spid="34" grpId="0"/>
      <p:bldP spid="35" grpId="0"/>
      <p:bldP spid="36" grpId="0"/>
      <p:bldP spid="40" grpId="0"/>
      <p:bldP spid="41" grpId="0"/>
      <p:bldP spid="44" grpId="0"/>
    </p:bld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2386</TotalTime>
  <Words>545</Words>
  <Application>Microsoft Office PowerPoint</Application>
  <PresentationFormat>عرض على الشاشة (3:4)‏</PresentationFormat>
  <Paragraphs>84</Paragraphs>
  <Slides>11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2" baseType="lpstr">
      <vt:lpstr>سمة Office</vt:lpstr>
      <vt:lpstr>لمحة موجزة من تاريخ التجويد والقراءات</vt:lpstr>
      <vt:lpstr>الشريحة 2</vt:lpstr>
      <vt:lpstr>صفة قراءة القرآن الكريم</vt:lpstr>
      <vt:lpstr>الأدلة على أن لقراءة القرآن الكريم صفة معينة :</vt:lpstr>
      <vt:lpstr>الأدلة على أن لقراءة القرآن الكريم صفة معينة :</vt:lpstr>
      <vt:lpstr>الأدلة على أن لقراءة القرآن الكريم صفة معينة :</vt:lpstr>
      <vt:lpstr>أشهر الصحابة الذين أتقنوا القراءة :</vt:lpstr>
      <vt:lpstr>أشهر الصحابة الذين أتقنوا القراءة :</vt:lpstr>
      <vt:lpstr>طريقة تعليم النبي صلى الله عليه وسلم القرآن للصحابة:</vt:lpstr>
      <vt:lpstr>طريقة تعليم النبي صلى الله عليه وسلم القرآن للصحابة:</vt:lpstr>
      <vt:lpstr>تاريخ التأليف في هذا الفن 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أحكام  النون الساكنة و التنوين</dc:title>
  <dc:creator>الصَبرُ ضِياء</dc:creator>
  <cp:lastModifiedBy>الصَبرُ ضِياء</cp:lastModifiedBy>
  <cp:revision>74</cp:revision>
  <dcterms:created xsi:type="dcterms:W3CDTF">2012-02-17T16:01:01Z</dcterms:created>
  <dcterms:modified xsi:type="dcterms:W3CDTF">2012-05-03T12:14:36Z</dcterms:modified>
</cp:coreProperties>
</file>