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27"/>
  </p:notesMasterIdLst>
  <p:handoutMasterIdLst>
    <p:handoutMasterId r:id="rId28"/>
  </p:handoutMasterIdLst>
  <p:sldIdLst>
    <p:sldId id="576" r:id="rId2"/>
    <p:sldId id="633" r:id="rId3"/>
    <p:sldId id="599" r:id="rId4"/>
    <p:sldId id="602" r:id="rId5"/>
    <p:sldId id="603" r:id="rId6"/>
    <p:sldId id="604" r:id="rId7"/>
    <p:sldId id="605" r:id="rId8"/>
    <p:sldId id="606" r:id="rId9"/>
    <p:sldId id="607" r:id="rId10"/>
    <p:sldId id="608" r:id="rId11"/>
    <p:sldId id="609" r:id="rId12"/>
    <p:sldId id="610" r:id="rId13"/>
    <p:sldId id="613" r:id="rId14"/>
    <p:sldId id="614" r:id="rId15"/>
    <p:sldId id="615" r:id="rId16"/>
    <p:sldId id="619" r:id="rId17"/>
    <p:sldId id="616" r:id="rId18"/>
    <p:sldId id="618" r:id="rId19"/>
    <p:sldId id="627" r:id="rId20"/>
    <p:sldId id="628" r:id="rId21"/>
    <p:sldId id="629" r:id="rId22"/>
    <p:sldId id="630" r:id="rId23"/>
    <p:sldId id="631" r:id="rId24"/>
    <p:sldId id="632" r:id="rId25"/>
    <p:sldId id="594" r:id="rId26"/>
  </p:sldIdLst>
  <p:sldSz cx="9144000" cy="6858000" type="overhead"/>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000000"/>
    <a:srgbClr val="3B84AF"/>
    <a:srgbClr val="FF3300"/>
    <a:srgbClr val="709256"/>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26" autoAdjust="0"/>
  </p:normalViewPr>
  <p:slideViewPr>
    <p:cSldViewPr>
      <p:cViewPr>
        <p:scale>
          <a:sx n="50" d="100"/>
          <a:sy n="50" d="100"/>
        </p:scale>
        <p:origin x="-330" y="270"/>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329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D32C0841-732D-4B33-BF89-766563818592}" type="datetimeFigureOut">
              <a:rPr lang="ar-SA" smtClean="0"/>
              <a:t>18/05/1433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F9771546-4209-4916-8674-5B46A7B88D72}" type="slidenum">
              <a:rPr lang="ar-SA" smtClean="0"/>
              <a:t>‹#›</a:t>
            </a:fld>
            <a:endParaRPr lang="ar-SA"/>
          </a:p>
        </p:txBody>
      </p:sp>
    </p:spTree>
    <p:extLst>
      <p:ext uri="{BB962C8B-B14F-4D97-AF65-F5344CB8AC3E}">
        <p14:creationId xmlns:p14="http://schemas.microsoft.com/office/powerpoint/2010/main" val="1874677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2</a:t>
            </a:fld>
            <a:endParaRPr lang="en-GB"/>
          </a:p>
        </p:txBody>
      </p:sp>
    </p:spTree>
    <p:extLst>
      <p:ext uri="{BB962C8B-B14F-4D97-AF65-F5344CB8AC3E}">
        <p14:creationId xmlns:p14="http://schemas.microsoft.com/office/powerpoint/2010/main" val="1041558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3</a:t>
            </a:fld>
            <a:endParaRPr lang="en-GB"/>
          </a:p>
        </p:txBody>
      </p:sp>
    </p:spTree>
    <p:extLst>
      <p:ext uri="{BB962C8B-B14F-4D97-AF65-F5344CB8AC3E}">
        <p14:creationId xmlns:p14="http://schemas.microsoft.com/office/powerpoint/2010/main" val="1041558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4</a:t>
            </a:fld>
            <a:endParaRPr lang="en-GB"/>
          </a:p>
        </p:txBody>
      </p:sp>
    </p:spTree>
    <p:extLst>
      <p:ext uri="{BB962C8B-B14F-4D97-AF65-F5344CB8AC3E}">
        <p14:creationId xmlns:p14="http://schemas.microsoft.com/office/powerpoint/2010/main" val="774458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5</a:t>
            </a:fld>
            <a:endParaRPr lang="en-GB"/>
          </a:p>
        </p:txBody>
      </p:sp>
    </p:spTree>
    <p:extLst>
      <p:ext uri="{BB962C8B-B14F-4D97-AF65-F5344CB8AC3E}">
        <p14:creationId xmlns:p14="http://schemas.microsoft.com/office/powerpoint/2010/main" val="1948330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6</a:t>
            </a:fld>
            <a:endParaRPr lang="en-GB"/>
          </a:p>
        </p:txBody>
      </p:sp>
    </p:spTree>
    <p:extLst>
      <p:ext uri="{BB962C8B-B14F-4D97-AF65-F5344CB8AC3E}">
        <p14:creationId xmlns:p14="http://schemas.microsoft.com/office/powerpoint/2010/main" val="2197191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7</a:t>
            </a:fld>
            <a:endParaRPr lang="en-GB"/>
          </a:p>
        </p:txBody>
      </p:sp>
    </p:spTree>
    <p:extLst>
      <p:ext uri="{BB962C8B-B14F-4D97-AF65-F5344CB8AC3E}">
        <p14:creationId xmlns:p14="http://schemas.microsoft.com/office/powerpoint/2010/main" val="3119363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8</a:t>
            </a:fld>
            <a:endParaRPr lang="en-GB"/>
          </a:p>
        </p:txBody>
      </p:sp>
    </p:spTree>
    <p:extLst>
      <p:ext uri="{BB962C8B-B14F-4D97-AF65-F5344CB8AC3E}">
        <p14:creationId xmlns:p14="http://schemas.microsoft.com/office/powerpoint/2010/main" val="1270630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9</a:t>
            </a:fld>
            <a:endParaRPr lang="en-GB"/>
          </a:p>
        </p:txBody>
      </p:sp>
    </p:spTree>
    <p:extLst>
      <p:ext uri="{BB962C8B-B14F-4D97-AF65-F5344CB8AC3E}">
        <p14:creationId xmlns:p14="http://schemas.microsoft.com/office/powerpoint/2010/main" val="291715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10</a:t>
            </a:fld>
            <a:endParaRPr lang="en-GB"/>
          </a:p>
        </p:txBody>
      </p:sp>
    </p:spTree>
    <p:extLst>
      <p:ext uri="{BB962C8B-B14F-4D97-AF65-F5344CB8AC3E}">
        <p14:creationId xmlns:p14="http://schemas.microsoft.com/office/powerpoint/2010/main" val="2721474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11</a:t>
            </a:fld>
            <a:endParaRPr lang="en-GB"/>
          </a:p>
        </p:txBody>
      </p:sp>
    </p:spTree>
    <p:extLst>
      <p:ext uri="{BB962C8B-B14F-4D97-AF65-F5344CB8AC3E}">
        <p14:creationId xmlns:p14="http://schemas.microsoft.com/office/powerpoint/2010/main" val="3092158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12</a:t>
            </a:fld>
            <a:endParaRPr lang="en-GB"/>
          </a:p>
        </p:txBody>
      </p:sp>
    </p:spTree>
    <p:extLst>
      <p:ext uri="{BB962C8B-B14F-4D97-AF65-F5344CB8AC3E}">
        <p14:creationId xmlns:p14="http://schemas.microsoft.com/office/powerpoint/2010/main" val="1491822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13</a:t>
            </a:fld>
            <a:endParaRPr lang="en-GB"/>
          </a:p>
        </p:txBody>
      </p:sp>
    </p:spTree>
    <p:extLst>
      <p:ext uri="{BB962C8B-B14F-4D97-AF65-F5344CB8AC3E}">
        <p14:creationId xmlns:p14="http://schemas.microsoft.com/office/powerpoint/2010/main" val="2953371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14</a:t>
            </a:fld>
            <a:endParaRPr lang="en-GB"/>
          </a:p>
        </p:txBody>
      </p:sp>
    </p:spTree>
    <p:extLst>
      <p:ext uri="{BB962C8B-B14F-4D97-AF65-F5344CB8AC3E}">
        <p14:creationId xmlns:p14="http://schemas.microsoft.com/office/powerpoint/2010/main" val="2600855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15</a:t>
            </a:fld>
            <a:endParaRPr lang="en-GB"/>
          </a:p>
        </p:txBody>
      </p:sp>
    </p:spTree>
    <p:extLst>
      <p:ext uri="{BB962C8B-B14F-4D97-AF65-F5344CB8AC3E}">
        <p14:creationId xmlns:p14="http://schemas.microsoft.com/office/powerpoint/2010/main" val="4170834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16</a:t>
            </a:fld>
            <a:endParaRPr lang="en-GB"/>
          </a:p>
        </p:txBody>
      </p:sp>
    </p:spTree>
    <p:extLst>
      <p:ext uri="{BB962C8B-B14F-4D97-AF65-F5344CB8AC3E}">
        <p14:creationId xmlns:p14="http://schemas.microsoft.com/office/powerpoint/2010/main" val="3364261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17</a:t>
            </a:fld>
            <a:endParaRPr lang="en-GB"/>
          </a:p>
        </p:txBody>
      </p:sp>
    </p:spTree>
    <p:extLst>
      <p:ext uri="{BB962C8B-B14F-4D97-AF65-F5344CB8AC3E}">
        <p14:creationId xmlns:p14="http://schemas.microsoft.com/office/powerpoint/2010/main" val="2344094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9B570BB-67C4-4D1F-A16A-61BC03F131F0}" type="slidenum">
              <a:rPr lang="en-GB" smtClean="0"/>
              <a:pPr/>
              <a:t>18</a:t>
            </a:fld>
            <a:endParaRPr lang="en-GB"/>
          </a:p>
        </p:txBody>
      </p:sp>
    </p:spTree>
    <p:extLst>
      <p:ext uri="{BB962C8B-B14F-4D97-AF65-F5344CB8AC3E}">
        <p14:creationId xmlns:p14="http://schemas.microsoft.com/office/powerpoint/2010/main" val="639156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618101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1376971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1115976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2130593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4266348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4115667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25</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2A8DC1-706C-411F-8E50-7044CDE94886}"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dirty="0"/>
          </a:p>
        </p:txBody>
      </p:sp>
      <p:pic>
        <p:nvPicPr>
          <p:cNvPr id="8" name="Picture 7" descr="http://forum.hihi2.com/picture.php?albumid=1123&amp;pictureid=12118"/>
          <p:cNvPicPr/>
          <p:nvPr userDrawn="1"/>
        </p:nvPicPr>
        <p:blipFill>
          <a:blip r:embed="rId2" cstate="print"/>
          <a:srcRect/>
          <a:stretch>
            <a:fillRect/>
          </a:stretch>
        </p:blipFill>
        <p:spPr bwMode="auto">
          <a:xfrm>
            <a:off x="2734896" y="152401"/>
            <a:ext cx="3596054"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16E917-73BC-4785-9AEB-3F6BC96BCD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B4E77-E106-42A8-BBAD-EC0DC2EFE8B0}"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501662"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1774C-3DD6-421D-84B7-77C4B3FF0036}"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501664" y="6367462"/>
            <a:ext cx="703151"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FDCAA6-E71C-44EE-AB0D-FF477710899D}" type="datetime1">
              <a:rPr lang="en-GB" smtClean="0"/>
              <a:t>09/04/2012</a:t>
            </a:fld>
            <a:endParaRPr lang="en-GB"/>
          </a:p>
        </p:txBody>
      </p:sp>
      <p:sp>
        <p:nvSpPr>
          <p:cNvPr id="8" name="Footer Placeholder 7"/>
          <p:cNvSpPr>
            <a:spLocks noGrp="1"/>
          </p:cNvSpPr>
          <p:nvPr>
            <p:ph type="ftr" sz="quarter" idx="11"/>
          </p:nvPr>
        </p:nvSpPr>
        <p:spPr/>
        <p:txBody>
          <a:bodyPr/>
          <a:lstStyle/>
          <a:p>
            <a:r>
              <a:rPr lang="ar-SA" smtClean="0"/>
              <a:t>الفصل الدراسي الأول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501662"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F76E58A-7D37-4CE9-AA36-A5F91DA4DEB3}" type="datetime1">
              <a:rPr lang="en-GB" smtClean="0"/>
              <a:t>09/04/2012</a:t>
            </a:fld>
            <a:endParaRPr lang="en-GB"/>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501662"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33C5-0DBD-439E-A9A8-ECA953C67BC6}" type="datetime1">
              <a:rPr lang="en-GB" smtClean="0"/>
              <a:t>09/04/2012</a:t>
            </a:fld>
            <a:endParaRPr lang="en-GB"/>
          </a:p>
        </p:txBody>
      </p:sp>
      <p:sp>
        <p:nvSpPr>
          <p:cNvPr id="3" name="Footer Placeholder 2"/>
          <p:cNvSpPr>
            <a:spLocks noGrp="1"/>
          </p:cNvSpPr>
          <p:nvPr>
            <p:ph type="ftr" sz="quarter" idx="11"/>
          </p:nvPr>
        </p:nvSpPr>
        <p:spPr/>
        <p:txBody>
          <a:bodyPr/>
          <a:lstStyle/>
          <a:p>
            <a:r>
              <a:rPr lang="ar-SA" smtClean="0"/>
              <a:t>الفصل الدراسي الأول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501662"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1ACB6-CF76-4B84-BC6B-D8D5211036E9}"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BB3CA0-4280-4BC5-A147-CA7581F0EC90}" type="datetime1">
              <a:rPr lang="en-GB" smtClean="0"/>
              <a:t>09/04/2012</a:t>
            </a:fld>
            <a:endParaRPr lang="en-GB"/>
          </a:p>
        </p:txBody>
      </p:sp>
      <p:sp>
        <p:nvSpPr>
          <p:cNvPr id="6" name="Footer Placeholder 5"/>
          <p:cNvSpPr>
            <a:spLocks noGrp="1"/>
          </p:cNvSpPr>
          <p:nvPr>
            <p:ph type="ftr" sz="quarter" idx="11"/>
          </p:nvPr>
        </p:nvSpPr>
        <p:spPr/>
        <p:txBody>
          <a:bodyPr/>
          <a:lstStyle/>
          <a:p>
            <a:r>
              <a:rPr lang="ar-SA" smtClean="0"/>
              <a:t>الفصل الدراسي الأول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405C5-C410-43F2-9CD9-54F5C7AE0089}"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2" y="274642"/>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9ED185-65B4-4AEF-9994-98534A399EBA}" type="datetime1">
              <a:rPr lang="en-GB" smtClean="0"/>
              <a:t>09/04/2012</a:t>
            </a:fld>
            <a:endParaRPr lang="en-GB"/>
          </a:p>
        </p:txBody>
      </p:sp>
      <p:sp>
        <p:nvSpPr>
          <p:cNvPr id="5" name="Footer Placeholder 4"/>
          <p:cNvSpPr>
            <a:spLocks noGrp="1"/>
          </p:cNvSpPr>
          <p:nvPr>
            <p:ph type="ftr" sz="quarter" idx="11"/>
          </p:nvPr>
        </p:nvSpPr>
        <p:spPr/>
        <p:txBody>
          <a:bodyPr/>
          <a:lstStyle/>
          <a:p>
            <a:r>
              <a:rPr lang="ar-SA" smtClean="0"/>
              <a:t>الفصل الدراسي الأول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57200" y="1600201"/>
            <a:ext cx="82296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4" y="6367462"/>
            <a:ext cx="703151"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536831" y="6376989"/>
            <a:ext cx="527538"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5"/>
            <a:ext cx="8229600" cy="426719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B0CC-AE68-42CB-AEF2-88D734EE9435}" type="datetime1">
              <a:rPr lang="en-GB" smtClean="0"/>
              <a:t>09/04/2012</a:t>
            </a:fld>
            <a:endParaRPr lang="en-GB"/>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الأول    1433/1432 هـ</a:t>
            </a:r>
            <a:endParaRPr lang="en-GB"/>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1092039" y="6305550"/>
            <a:ext cx="6948632"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260124" y="6519446"/>
            <a:ext cx="1879938"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6508101"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844062" y="6581002"/>
            <a:ext cx="263091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092039"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040671" y="6183690"/>
            <a:ext cx="1092200"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02577" y="6019800"/>
            <a:ext cx="1232716" cy="914401"/>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dirty="0" smtClean="0">
                <a:latin typeface="Arabic Typesetting" pitchFamily="66" charset="-78"/>
                <a:cs typeface="Arabic Typesetting" pitchFamily="66" charset="-78"/>
              </a:rPr>
              <a:t/>
            </a:r>
            <a:br>
              <a:rPr lang="ar-SA" dirty="0" smtClean="0">
                <a:latin typeface="Arabic Typesetting" pitchFamily="66" charset="-78"/>
                <a:cs typeface="Arabic Typesetting" pitchFamily="66" charset="-78"/>
              </a:rPr>
            </a:br>
            <a:r>
              <a:rPr lang="ar-SA" sz="6600" b="1" dirty="0" smtClean="0">
                <a:solidFill>
                  <a:srgbClr val="002060"/>
                </a:solidFill>
                <a:latin typeface="GE Modern Bold" pitchFamily="18" charset="-78"/>
                <a:ea typeface="GE Modern Bold" pitchFamily="18" charset="-78"/>
                <a:cs typeface="GE Modern Bold" pitchFamily="18" charset="-78"/>
              </a:rPr>
              <a:t>نصوص تاريخية  باللغة الإنجليزية</a:t>
            </a:r>
            <a:r>
              <a:rPr lang="ar-SA" sz="6600" b="1" dirty="0" smtClean="0">
                <a:latin typeface="GE Modern Bold" pitchFamily="18" charset="-78"/>
                <a:ea typeface="GE Modern Bold" pitchFamily="18" charset="-78"/>
                <a:cs typeface="GE Modern Bold" pitchFamily="18" charset="-78"/>
              </a:rPr>
              <a:t/>
            </a:r>
            <a:br>
              <a:rPr lang="ar-SA" sz="6600" b="1" dirty="0" smtClean="0">
                <a:latin typeface="GE Modern Bold" pitchFamily="18" charset="-78"/>
                <a:ea typeface="GE Modern Bold" pitchFamily="18" charset="-78"/>
                <a:cs typeface="GE Modern Bold" pitchFamily="18" charset="-78"/>
              </a:rPr>
            </a:br>
            <a:r>
              <a:rPr lang="ar-SA" sz="6600" b="1" dirty="0" smtClean="0">
                <a:latin typeface="GE Modern Bold" pitchFamily="18" charset="-78"/>
                <a:ea typeface="GE Modern Bold" pitchFamily="18" charset="-78"/>
                <a:cs typeface="GE Modern Bold" pitchFamily="18" charset="-78"/>
              </a:rPr>
              <a:t>الفرقة الرابعة</a:t>
            </a:r>
            <a:r>
              <a:rPr lang="en-GB" sz="6600" b="1" dirty="0" smtClean="0">
                <a:latin typeface="GE Modern Bold" pitchFamily="18" charset="-78"/>
                <a:ea typeface="GE Modern Bold" pitchFamily="18" charset="-78"/>
                <a:cs typeface="GE Modern Bold" pitchFamily="18" charset="-78"/>
              </a:rPr>
              <a:t> - </a:t>
            </a:r>
            <a:r>
              <a:rPr lang="ar-SA" sz="6600" b="1" dirty="0" smtClean="0">
                <a:latin typeface="GE Modern Bold" pitchFamily="18" charset="-78"/>
                <a:ea typeface="GE Modern Bold" pitchFamily="18" charset="-78"/>
                <a:cs typeface="GE Modern Bold" pitchFamily="18" charset="-78"/>
              </a:rPr>
              <a:t>تاريخ</a:t>
            </a:r>
            <a:endParaRPr lang="en-GB" sz="6600" b="1" dirty="0">
              <a:latin typeface="GE Modern Bold" pitchFamily="18" charset="-78"/>
              <a:ea typeface="GE Modern Bold" pitchFamily="18" charset="-78"/>
              <a:cs typeface="GE Modern Bold" pitchFamily="18" charset="-78"/>
            </a:endParaRPr>
          </a:p>
        </p:txBody>
      </p:sp>
      <p:sp>
        <p:nvSpPr>
          <p:cNvPr id="5" name="Footer Placeholder 4"/>
          <p:cNvSpPr>
            <a:spLocks noGrp="1"/>
          </p:cNvSpPr>
          <p:nvPr>
            <p:ph type="ftr" sz="quarter" idx="4294967295"/>
          </p:nvPr>
        </p:nvSpPr>
        <p:spPr>
          <a:xfrm>
            <a:off x="2819377" y="5984912"/>
            <a:ext cx="3370269" cy="365125"/>
          </a:xfrm>
          <a:prstGeom prst="rect">
            <a:avLst/>
          </a:prstGeom>
        </p:spPr>
        <p:txBody>
          <a:bodyPr/>
          <a:lstStyle/>
          <a:p>
            <a:r>
              <a:rPr lang="ar-SA" sz="2400" b="1" smtClean="0">
                <a:solidFill>
                  <a:schemeClr val="tx1"/>
                </a:solidFill>
                <a:latin typeface="Arabic Typesetting" pitchFamily="66" charset="-78"/>
                <a:cs typeface="Arabic Typesetting" pitchFamily="66" charset="-78"/>
              </a:rPr>
              <a:t>الفصل الدراسي الثاني 1433/1432 هــ</a:t>
            </a:r>
            <a:endParaRPr lang="en-GB" sz="2400" b="1" dirty="0">
              <a:solidFill>
                <a:schemeClr val="tx1"/>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25701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 y="228600"/>
            <a:ext cx="9020175" cy="1143000"/>
          </a:xfrm>
          <a:solidFill>
            <a:srgbClr val="009900"/>
          </a:solidFill>
          <a:ln>
            <a:solidFill>
              <a:srgbClr val="C00000"/>
            </a:solidFill>
          </a:ln>
        </p:spPr>
        <p:txBody>
          <a:bodyPr>
            <a:normAutofit fontScale="90000"/>
          </a:bodyPr>
          <a:lstStyle/>
          <a:p>
            <a:pPr algn="ctr"/>
            <a:r>
              <a:rPr lang="en-GB" b="1" dirty="0" smtClean="0"/>
              <a:t/>
            </a:r>
            <a:br>
              <a:rPr lang="en-GB" b="1" dirty="0" smtClean="0"/>
            </a:br>
            <a:r>
              <a:rPr lang="en-GB" b="1" dirty="0"/>
              <a:t/>
            </a:r>
            <a:br>
              <a:rPr lang="en-GB" b="1" dirty="0"/>
            </a:br>
            <a:r>
              <a:rPr lang="ar-SA" b="1" dirty="0" smtClean="0"/>
              <a:t>النص الثاني</a:t>
            </a:r>
            <a:r>
              <a:rPr lang="en-GB" dirty="0"/>
              <a:t/>
            </a:r>
            <a:br>
              <a:rPr lang="en-GB" dirty="0"/>
            </a:br>
            <a:endParaRPr lang="en-GB" dirty="0"/>
          </a:p>
        </p:txBody>
      </p:sp>
      <p:sp>
        <p:nvSpPr>
          <p:cNvPr id="3" name="Content Placeholder 2"/>
          <p:cNvSpPr>
            <a:spLocks noGrp="1"/>
          </p:cNvSpPr>
          <p:nvPr>
            <p:ph sz="quarter" idx="4294967295"/>
          </p:nvPr>
        </p:nvSpPr>
        <p:spPr>
          <a:xfrm>
            <a:off x="1" y="1467197"/>
            <a:ext cx="8792307" cy="4247803"/>
          </a:xfrm>
          <a:prstGeom prst="rect">
            <a:avLst/>
          </a:prstGeom>
        </p:spPr>
        <p:txBody>
          <a:bodyPr>
            <a:normAutofit/>
          </a:bodyPr>
          <a:lstStyle/>
          <a:p>
            <a:pPr marL="0" indent="0" algn="ctr">
              <a:buNone/>
            </a:pPr>
            <a:r>
              <a:rPr lang="en-GB" sz="3600" b="1" dirty="0" smtClean="0"/>
              <a:t>Pact </a:t>
            </a:r>
            <a:r>
              <a:rPr lang="en-GB" sz="3600" b="1" dirty="0"/>
              <a:t>of the Arab </a:t>
            </a:r>
            <a:r>
              <a:rPr lang="en-GB" sz="3600" b="1" dirty="0" smtClean="0"/>
              <a:t>League </a:t>
            </a:r>
            <a:r>
              <a:rPr lang="en-GB" sz="3600" b="1" dirty="0" smtClean="0"/>
              <a:t>States</a:t>
            </a:r>
            <a:endParaRPr lang="ar-SA"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288843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020175" cy="1143000"/>
          </a:xfrm>
          <a:solidFill>
            <a:srgbClr val="009900"/>
          </a:solidFill>
          <a:ln>
            <a:solidFill>
              <a:srgbClr val="C00000"/>
            </a:solidFill>
          </a:ln>
        </p:spPr>
        <p:txBody>
          <a:bodyPr>
            <a:normAutofit fontScale="90000"/>
          </a:bodyPr>
          <a:lstStyle/>
          <a:p>
            <a:pPr algn="ctr"/>
            <a:r>
              <a:rPr lang="en-GB" b="1" dirty="0"/>
              <a:t>Pact of the Arab League States</a:t>
            </a:r>
            <a:r>
              <a:rPr lang="en-GB" dirty="0"/>
              <a:t/>
            </a:r>
            <a:br>
              <a:rPr lang="en-GB" dirty="0"/>
            </a:br>
            <a:endParaRPr lang="en-GB" dirty="0"/>
          </a:p>
        </p:txBody>
      </p:sp>
      <p:sp>
        <p:nvSpPr>
          <p:cNvPr id="3" name="Content Placeholder 2"/>
          <p:cNvSpPr>
            <a:spLocks noGrp="1"/>
          </p:cNvSpPr>
          <p:nvPr>
            <p:ph sz="quarter" idx="4294967295"/>
          </p:nvPr>
        </p:nvSpPr>
        <p:spPr>
          <a:xfrm>
            <a:off x="1" y="1467198"/>
            <a:ext cx="9020175" cy="4857403"/>
          </a:xfrm>
          <a:prstGeom prst="rect">
            <a:avLst/>
          </a:prstGeom>
        </p:spPr>
        <p:txBody>
          <a:bodyPr>
            <a:normAutofit fontScale="92500"/>
          </a:bodyPr>
          <a:lstStyle/>
          <a:p>
            <a:r>
              <a:rPr lang="en-GB" sz="3600" b="1" dirty="0" smtClean="0">
                <a:latin typeface="Times New Roman" pitchFamily="18" charset="0"/>
                <a:cs typeface="Times New Roman" pitchFamily="18" charset="0"/>
              </a:rPr>
              <a:t>His </a:t>
            </a:r>
            <a:r>
              <a:rPr lang="en-GB" sz="3600" b="1" dirty="0">
                <a:latin typeface="Times New Roman" pitchFamily="18" charset="0"/>
                <a:cs typeface="Times New Roman" pitchFamily="18" charset="0"/>
              </a:rPr>
              <a:t>Excellency the President of the Syrian Republic,</a:t>
            </a:r>
            <a:br>
              <a:rPr lang="en-GB" sz="3600" b="1" dirty="0">
                <a:latin typeface="Times New Roman" pitchFamily="18" charset="0"/>
                <a:cs typeface="Times New Roman" pitchFamily="18" charset="0"/>
              </a:rPr>
            </a:br>
            <a:r>
              <a:rPr lang="en-GB" sz="3600" b="1" dirty="0">
                <a:latin typeface="Times New Roman" pitchFamily="18" charset="0"/>
                <a:cs typeface="Times New Roman" pitchFamily="18" charset="0"/>
              </a:rPr>
              <a:t>His Royal Highness the Emir of Transjordan,</a:t>
            </a:r>
            <a:br>
              <a:rPr lang="en-GB" sz="3600" b="1" dirty="0">
                <a:latin typeface="Times New Roman" pitchFamily="18" charset="0"/>
                <a:cs typeface="Times New Roman" pitchFamily="18" charset="0"/>
              </a:rPr>
            </a:br>
            <a:r>
              <a:rPr lang="en-GB" sz="3600" b="1" dirty="0">
                <a:latin typeface="Times New Roman" pitchFamily="18" charset="0"/>
                <a:cs typeface="Times New Roman" pitchFamily="18" charset="0"/>
              </a:rPr>
              <a:t>His Majesty the King of Iraq,</a:t>
            </a:r>
            <a:br>
              <a:rPr lang="en-GB" sz="3600" b="1" dirty="0">
                <a:latin typeface="Times New Roman" pitchFamily="18" charset="0"/>
                <a:cs typeface="Times New Roman" pitchFamily="18" charset="0"/>
              </a:rPr>
            </a:br>
            <a:r>
              <a:rPr lang="en-GB" sz="3600" b="1" dirty="0">
                <a:latin typeface="Times New Roman" pitchFamily="18" charset="0"/>
                <a:cs typeface="Times New Roman" pitchFamily="18" charset="0"/>
              </a:rPr>
              <a:t>His Majesty the King of Saudi-Arabia, </a:t>
            </a:r>
            <a:br>
              <a:rPr lang="en-GB" sz="3600" b="1" dirty="0">
                <a:latin typeface="Times New Roman" pitchFamily="18" charset="0"/>
                <a:cs typeface="Times New Roman" pitchFamily="18" charset="0"/>
              </a:rPr>
            </a:br>
            <a:r>
              <a:rPr lang="en-GB" sz="3600" b="1" dirty="0">
                <a:latin typeface="Times New Roman" pitchFamily="18" charset="0"/>
                <a:cs typeface="Times New Roman" pitchFamily="18" charset="0"/>
              </a:rPr>
              <a:t>His Excellency the President of the Lebanese Republic, </a:t>
            </a:r>
            <a:br>
              <a:rPr lang="en-GB" sz="3600" b="1" dirty="0">
                <a:latin typeface="Times New Roman" pitchFamily="18" charset="0"/>
                <a:cs typeface="Times New Roman" pitchFamily="18" charset="0"/>
              </a:rPr>
            </a:br>
            <a:r>
              <a:rPr lang="en-GB" sz="3600" b="1" dirty="0">
                <a:latin typeface="Times New Roman" pitchFamily="18" charset="0"/>
                <a:cs typeface="Times New Roman" pitchFamily="18" charset="0"/>
              </a:rPr>
              <a:t>His Majesty the King of Egypt, the King of Yemen</a:t>
            </a:r>
            <a:r>
              <a:rPr lang="en-GB" sz="3600" b="1" dirty="0" smtClean="0">
                <a:latin typeface="Times New Roman" pitchFamily="18" charset="0"/>
                <a:cs typeface="Times New Roman" pitchFamily="18" charset="0"/>
              </a:rPr>
              <a:t>, </a:t>
            </a:r>
            <a:endParaRPr lang="en-GB" sz="3600" b="1" dirty="0">
              <a:latin typeface="Times New Roman" pitchFamily="18" charset="0"/>
              <a:cs typeface="Times New Roman" pitchFamily="18" charset="0"/>
            </a:endParaRPr>
          </a:p>
          <a:p>
            <a:endParaRPr lang="en-GB"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42100508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3" y="274638"/>
            <a:ext cx="8840663" cy="1143000"/>
          </a:xfrm>
          <a:solidFill>
            <a:srgbClr val="009900"/>
          </a:solidFill>
          <a:ln>
            <a:solidFill>
              <a:srgbClr val="FF0000"/>
            </a:solidFill>
          </a:ln>
        </p:spPr>
        <p:txBody>
          <a:bodyPr/>
          <a:lstStyle/>
          <a:p>
            <a:pPr algn="ctr" rtl="1"/>
            <a:r>
              <a:rPr lang="ar-SA" b="1" dirty="0" smtClean="0"/>
              <a:t>ميثاق </a:t>
            </a:r>
            <a:r>
              <a:rPr lang="ar-SA" b="1" dirty="0"/>
              <a:t>جامعة الدول </a:t>
            </a:r>
            <a:r>
              <a:rPr lang="ar-SA" b="1" dirty="0" smtClean="0"/>
              <a:t>العربية</a:t>
            </a:r>
            <a:endParaRPr lang="en-GB" dirty="0"/>
          </a:p>
        </p:txBody>
      </p:sp>
      <p:sp>
        <p:nvSpPr>
          <p:cNvPr id="3" name="Content Placeholder 2"/>
          <p:cNvSpPr>
            <a:spLocks noGrp="1"/>
          </p:cNvSpPr>
          <p:nvPr>
            <p:ph sz="quarter" idx="4294967295"/>
          </p:nvPr>
        </p:nvSpPr>
        <p:spPr>
          <a:xfrm>
            <a:off x="1" y="1600202"/>
            <a:ext cx="9020175" cy="4525963"/>
          </a:xfrm>
          <a:prstGeom prst="rect">
            <a:avLst/>
          </a:prstGeom>
        </p:spPr>
        <p:txBody>
          <a:bodyPr>
            <a:normAutofit lnSpcReduction="10000"/>
          </a:bodyPr>
          <a:lstStyle/>
          <a:p>
            <a:pPr algn="just" rtl="1"/>
            <a:r>
              <a:rPr lang="ar-SA" sz="3600" b="1" dirty="0"/>
              <a:t>إن حضرة صاحب الفخامة رئيس الجمهورية السورية، </a:t>
            </a:r>
            <a:endParaRPr lang="en-GB" sz="3600" b="1" dirty="0"/>
          </a:p>
          <a:p>
            <a:pPr algn="just" rtl="1"/>
            <a:r>
              <a:rPr lang="ar-SA" sz="3600" b="1" dirty="0"/>
              <a:t>وحضرة صاحب السمو الملكى أمير شرق الأردن، </a:t>
            </a:r>
            <a:endParaRPr lang="en-GB" sz="3600" b="1" dirty="0"/>
          </a:p>
          <a:p>
            <a:pPr algn="just" rtl="1"/>
            <a:r>
              <a:rPr lang="ar-SA" sz="3600" b="1" dirty="0"/>
              <a:t>وحضرة صاحب الجلالة ملك العراق، </a:t>
            </a:r>
            <a:endParaRPr lang="en-GB" sz="3600" b="1" dirty="0"/>
          </a:p>
          <a:p>
            <a:pPr algn="just" rtl="1"/>
            <a:r>
              <a:rPr lang="ar-SA" sz="3600" b="1" dirty="0"/>
              <a:t>وحضرة صاحب الجلالة ملك المملكة العربية السعودية، </a:t>
            </a:r>
            <a:endParaRPr lang="en-GB" sz="3600" b="1" dirty="0"/>
          </a:p>
          <a:p>
            <a:pPr algn="just" rtl="1"/>
            <a:r>
              <a:rPr lang="ar-SA" sz="3600" b="1" dirty="0"/>
              <a:t>وحضرة صاحب الفخامة رئيس الجمهورية اللبنانية، </a:t>
            </a:r>
            <a:endParaRPr lang="en-GB" sz="3600" b="1" dirty="0"/>
          </a:p>
          <a:p>
            <a:pPr algn="just" rtl="1"/>
            <a:r>
              <a:rPr lang="ar-SA" sz="3600" b="1" dirty="0" smtClean="0"/>
              <a:t>وحضرة </a:t>
            </a:r>
            <a:r>
              <a:rPr lang="ar-SA" sz="3600" b="1" dirty="0"/>
              <a:t>صاحب الجلالة ملك مصر، </a:t>
            </a:r>
            <a:endParaRPr lang="en-GB" sz="3600" b="1" dirty="0" smtClean="0"/>
          </a:p>
          <a:p>
            <a:pPr algn="just" rtl="1"/>
            <a:r>
              <a:rPr lang="ar-SA" sz="3600" b="1" dirty="0"/>
              <a:t>وحضرة صاحب الجلالة ملك اليمن، </a:t>
            </a:r>
            <a:endParaRPr lang="en-GB" sz="3600" b="1" dirty="0"/>
          </a:p>
          <a:p>
            <a:pPr algn="just" rtl="1"/>
            <a:endParaRPr lang="en-GB" b="1" dirty="0"/>
          </a:p>
          <a:p>
            <a:pPr algn="just" rtl="1"/>
            <a:endParaRPr lang="en-GB" b="1" dirty="0"/>
          </a:p>
          <a:p>
            <a:pPr algn="r" rtl="1"/>
            <a:endParaRPr lang="en-GB" dirty="0"/>
          </a:p>
        </p:txBody>
      </p:sp>
    </p:spTree>
    <p:extLst>
      <p:ext uri="{BB962C8B-B14F-4D97-AF65-F5344CB8AC3E}">
        <p14:creationId xmlns:p14="http://schemas.microsoft.com/office/powerpoint/2010/main" val="3478749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274638"/>
            <a:ext cx="8768655" cy="1143000"/>
          </a:xfrm>
          <a:solidFill>
            <a:srgbClr val="009900"/>
          </a:solidFill>
          <a:ln>
            <a:solidFill>
              <a:srgbClr val="3B84AF"/>
            </a:solidFill>
          </a:ln>
        </p:spPr>
        <p:txBody>
          <a:bodyPr>
            <a:normAutofit fontScale="90000"/>
          </a:bodyPr>
          <a:lstStyle/>
          <a:p>
            <a:pPr algn="ctr"/>
            <a:r>
              <a:rPr lang="en-GB" b="1" dirty="0"/>
              <a:t>Pact of the Arab League States</a:t>
            </a:r>
            <a:r>
              <a:rPr lang="en-GB" dirty="0"/>
              <a:t/>
            </a:r>
            <a:br>
              <a:rPr lang="en-GB" dirty="0"/>
            </a:br>
            <a:endParaRPr lang="en-GB" dirty="0"/>
          </a:p>
        </p:txBody>
      </p:sp>
      <p:sp>
        <p:nvSpPr>
          <p:cNvPr id="3" name="Content Placeholder 2"/>
          <p:cNvSpPr>
            <a:spLocks noGrp="1"/>
          </p:cNvSpPr>
          <p:nvPr>
            <p:ph sz="quarter" idx="4294967295"/>
          </p:nvPr>
        </p:nvSpPr>
        <p:spPr>
          <a:xfrm>
            <a:off x="1" y="1600202"/>
            <a:ext cx="9020175" cy="4525963"/>
          </a:xfrm>
          <a:prstGeom prst="rect">
            <a:avLst/>
          </a:prstGeom>
        </p:spPr>
        <p:txBody>
          <a:bodyPr/>
          <a:lstStyle/>
          <a:p>
            <a:pPr algn="just"/>
            <a:r>
              <a:rPr lang="en-GB" sz="3600" b="1" dirty="0">
                <a:latin typeface="Times New Roman" pitchFamily="18" charset="0"/>
                <a:cs typeface="Times New Roman" pitchFamily="18" charset="0"/>
              </a:rPr>
              <a:t>With a view to strengthen[</a:t>
            </a:r>
            <a:r>
              <a:rPr lang="en-GB" sz="3600" b="1" dirty="0" err="1">
                <a:latin typeface="Times New Roman" pitchFamily="18" charset="0"/>
                <a:cs typeface="Times New Roman" pitchFamily="18" charset="0"/>
              </a:rPr>
              <a:t>ing</a:t>
            </a:r>
            <a:r>
              <a:rPr lang="en-GB" sz="3600" b="1" dirty="0">
                <a:latin typeface="Times New Roman" pitchFamily="18" charset="0"/>
                <a:cs typeface="Times New Roman" pitchFamily="18" charset="0"/>
              </a:rPr>
              <a:t>] the close relations and numerous ties which bind the Arab States</a:t>
            </a:r>
            <a:r>
              <a:rPr lang="en-GB" sz="3600" b="1" dirty="0" smtClean="0">
                <a:latin typeface="Times New Roman" pitchFamily="18" charset="0"/>
                <a:cs typeface="Times New Roman" pitchFamily="18" charset="0"/>
              </a:rPr>
              <a:t>,</a:t>
            </a:r>
            <a:endParaRPr lang="ar-SA" sz="3600" b="1" dirty="0" smtClean="0">
              <a:latin typeface="Times New Roman" pitchFamily="18" charset="0"/>
              <a:cs typeface="Times New Roman" pitchFamily="18" charset="0"/>
            </a:endParaRPr>
          </a:p>
          <a:p>
            <a:pPr algn="just"/>
            <a:r>
              <a:rPr lang="en-GB" sz="3600" b="1" dirty="0">
                <a:latin typeface="Times New Roman" pitchFamily="18" charset="0"/>
                <a:cs typeface="Times New Roman" pitchFamily="18" charset="0"/>
              </a:rPr>
              <a:t>And out of concern for the cementing and reinforcing of these bonds on the basis of respect for the independence and sovereignty of theme Stated</a:t>
            </a:r>
          </a:p>
          <a:p>
            <a:pPr algn="just"/>
            <a:endParaRPr lang="en-GB" sz="3600" b="1" dirty="0">
              <a:latin typeface="Times New Roman" pitchFamily="18" charset="0"/>
              <a:cs typeface="Times New Roman" pitchFamily="18" charset="0"/>
            </a:endParaRPr>
          </a:p>
          <a:p>
            <a:pPr algn="just"/>
            <a:endParaRPr lang="en-GB" sz="3600" b="1" dirty="0">
              <a:latin typeface="Times New Roman" pitchFamily="18" charset="0"/>
              <a:cs typeface="Times New Roman" pitchFamily="18" charset="0"/>
            </a:endParaRPr>
          </a:p>
          <a:p>
            <a:pPr algn="r"/>
            <a:endParaRPr lang="en-GB" dirty="0"/>
          </a:p>
        </p:txBody>
      </p:sp>
    </p:spTree>
    <p:extLst>
      <p:ext uri="{BB962C8B-B14F-4D97-AF65-F5344CB8AC3E}">
        <p14:creationId xmlns:p14="http://schemas.microsoft.com/office/powerpoint/2010/main" val="12536708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3" y="274638"/>
            <a:ext cx="8840663" cy="1143000"/>
          </a:xfrm>
          <a:solidFill>
            <a:srgbClr val="009900"/>
          </a:solidFill>
          <a:ln>
            <a:solidFill>
              <a:srgbClr val="92D050"/>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179513" y="1600202"/>
            <a:ext cx="8840663" cy="4525963"/>
          </a:xfrm>
          <a:prstGeom prst="rect">
            <a:avLst/>
          </a:prstGeom>
        </p:spPr>
        <p:txBody>
          <a:bodyPr>
            <a:normAutofit/>
          </a:bodyPr>
          <a:lstStyle/>
          <a:p>
            <a:pPr algn="just" rtl="1"/>
            <a:r>
              <a:rPr lang="ar-SA" sz="4000" b="1" dirty="0"/>
              <a:t>تثبيتا للعلاقات الوثيقة والروابط العديدة التى تربط بين الدول العربية، وحرصا على دعم هذه الروابط وتوطيدها على أساس احترام استقلال تلك الدول وسيادتها،</a:t>
            </a:r>
            <a:endParaRPr lang="en-GB" sz="4000" dirty="0"/>
          </a:p>
        </p:txBody>
      </p:sp>
    </p:spTree>
    <p:extLst>
      <p:ext uri="{BB962C8B-B14F-4D97-AF65-F5344CB8AC3E}">
        <p14:creationId xmlns:p14="http://schemas.microsoft.com/office/powerpoint/2010/main" val="3848512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5" y="274638"/>
            <a:ext cx="8912671" cy="1143000"/>
          </a:xfrm>
          <a:solidFill>
            <a:srgbClr val="009900"/>
          </a:solidFill>
          <a:ln>
            <a:solidFill>
              <a:srgbClr val="00B050"/>
            </a:solidFill>
          </a:ln>
        </p:spPr>
        <p:txBody>
          <a:bodyPr>
            <a:normAutofit fontScale="90000"/>
          </a:bodyPr>
          <a:lstStyle/>
          <a:p>
            <a:pPr algn="ctr"/>
            <a:r>
              <a:rPr lang="en-GB" b="1" dirty="0"/>
              <a:t>Pact of the Arab League States</a:t>
            </a:r>
            <a:r>
              <a:rPr lang="en-GB" dirty="0"/>
              <a:t/>
            </a:r>
            <a:br>
              <a:rPr lang="en-GB" dirty="0"/>
            </a:br>
            <a:endParaRPr lang="en-GB" dirty="0"/>
          </a:p>
        </p:txBody>
      </p:sp>
      <p:sp>
        <p:nvSpPr>
          <p:cNvPr id="3" name="Content Placeholder 2"/>
          <p:cNvSpPr>
            <a:spLocks noGrp="1"/>
          </p:cNvSpPr>
          <p:nvPr>
            <p:ph sz="quarter" idx="4294967295"/>
          </p:nvPr>
        </p:nvSpPr>
        <p:spPr>
          <a:xfrm>
            <a:off x="1" y="1600202"/>
            <a:ext cx="9020175" cy="4525963"/>
          </a:xfrm>
          <a:prstGeom prst="rect">
            <a:avLst/>
          </a:prstGeom>
        </p:spPr>
        <p:txBody>
          <a:bodyPr/>
          <a:lstStyle/>
          <a:p>
            <a:pPr marL="0" indent="0" algn="just">
              <a:buNone/>
            </a:pPr>
            <a:r>
              <a:rPr lang="en-GB" sz="3600" b="1" dirty="0" smtClean="0"/>
              <a:t>And </a:t>
            </a:r>
            <a:r>
              <a:rPr lang="en-GB" sz="3600" b="1" dirty="0"/>
              <a:t>in order to direct their efforts toward[s] the goal of the welfare of all the Arab States, their common weal, the guarantee of their future and the realization of their </a:t>
            </a:r>
            <a:r>
              <a:rPr lang="en-GB" sz="3600" b="1" dirty="0" smtClean="0"/>
              <a:t>aspirations,</a:t>
            </a:r>
            <a:endParaRPr lang="en-GB" sz="3600" b="1" dirty="0"/>
          </a:p>
          <a:p>
            <a:pPr marL="0" indent="0">
              <a:buNone/>
            </a:pPr>
            <a:r>
              <a:rPr lang="en-GB" sz="3600" b="1" dirty="0"/>
              <a:t>And in response to Arab public opinion in all the Arab countries,</a:t>
            </a:r>
          </a:p>
          <a:p>
            <a:endParaRPr lang="en-GB"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892606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274638"/>
            <a:ext cx="8768655" cy="1143000"/>
          </a:xfrm>
          <a:solidFill>
            <a:srgbClr val="009900"/>
          </a:solidFill>
          <a:ln>
            <a:solidFill>
              <a:srgbClr val="7030A0"/>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179513" y="1600202"/>
            <a:ext cx="8840663" cy="4525963"/>
          </a:xfrm>
          <a:prstGeom prst="rect">
            <a:avLst/>
          </a:prstGeom>
        </p:spPr>
        <p:txBody>
          <a:bodyPr/>
          <a:lstStyle/>
          <a:p>
            <a:pPr algn="just" rtl="1"/>
            <a:r>
              <a:rPr lang="ar-SA" sz="3600" b="1" dirty="0" smtClean="0"/>
              <a:t>وتوجيهاً </a:t>
            </a:r>
            <a:r>
              <a:rPr lang="ar-SA" sz="3600" b="1" dirty="0"/>
              <a:t>لجهودها إلى ما فيه خير البلاد العربية قاطبة وصلاح أحوالها وتأمين مستقبلها وتحقيق أمانيها وآمالها، </a:t>
            </a:r>
            <a:endParaRPr lang="ar-SA" sz="3600" b="1" dirty="0" smtClean="0"/>
          </a:p>
          <a:p>
            <a:pPr algn="just" rtl="1"/>
            <a:r>
              <a:rPr lang="ar-SA" sz="3600" b="1" dirty="0"/>
              <a:t>واستجابة للرأى العربى العام فى جميع الأقطار العربية. </a:t>
            </a:r>
            <a:endParaRPr lang="en-GB" sz="3600" b="1" dirty="0"/>
          </a:p>
          <a:p>
            <a:pPr algn="just" rtl="1"/>
            <a:endParaRPr lang="en-GB" sz="3600" b="1" dirty="0"/>
          </a:p>
        </p:txBody>
      </p:sp>
    </p:spTree>
    <p:extLst>
      <p:ext uri="{BB962C8B-B14F-4D97-AF65-F5344CB8AC3E}">
        <p14:creationId xmlns:p14="http://schemas.microsoft.com/office/powerpoint/2010/main" val="3168763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274638"/>
            <a:ext cx="8696647" cy="1143000"/>
          </a:xfrm>
          <a:solidFill>
            <a:srgbClr val="009900"/>
          </a:solidFill>
          <a:ln>
            <a:solidFill>
              <a:schemeClr val="accent5">
                <a:lumMod val="75000"/>
              </a:schemeClr>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179513" y="1600202"/>
            <a:ext cx="8840663" cy="4525963"/>
          </a:xfrm>
          <a:prstGeom prst="rect">
            <a:avLst/>
          </a:prstGeom>
        </p:spPr>
        <p:txBody>
          <a:bodyPr/>
          <a:lstStyle/>
          <a:p>
            <a:pPr algn="just"/>
            <a:r>
              <a:rPr lang="en-GB" sz="3600" b="1" dirty="0">
                <a:latin typeface="Times New Roman" pitchFamily="18" charset="0"/>
                <a:cs typeface="Times New Roman" pitchFamily="18" charset="0"/>
              </a:rPr>
              <a:t>Have agreed to conclude a pact to this effect and have delegated as their plenipotentiaries those whose names are given </a:t>
            </a:r>
            <a:r>
              <a:rPr lang="en-GB" sz="3600" b="1" dirty="0" smtClean="0">
                <a:latin typeface="Times New Roman" pitchFamily="18" charset="0"/>
                <a:cs typeface="Times New Roman" pitchFamily="18" charset="0"/>
              </a:rPr>
              <a:t>below</a:t>
            </a:r>
            <a:r>
              <a:rPr lang="ar-SA" sz="3600" b="1" dirty="0" smtClean="0">
                <a:latin typeface="Times New Roman" pitchFamily="18" charset="0"/>
                <a:cs typeface="Times New Roman" pitchFamily="18" charset="0"/>
              </a:rPr>
              <a:t>.</a:t>
            </a:r>
            <a:endParaRPr lang="en-GB" sz="3600" b="1"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262559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7" y="274638"/>
            <a:ext cx="8624639" cy="1143000"/>
          </a:xfrm>
          <a:solidFill>
            <a:srgbClr val="009900"/>
          </a:solidFill>
          <a:ln>
            <a:solidFill>
              <a:srgbClr val="FF0066"/>
            </a:solidFill>
          </a:ln>
        </p:spPr>
        <p:txBody>
          <a:bodyPr/>
          <a:lstStyle/>
          <a:p>
            <a:pPr algn="ctr"/>
            <a:r>
              <a:rPr lang="en-GB" b="1" dirty="0"/>
              <a:t>Pact of the Arab League States</a:t>
            </a:r>
            <a:endParaRPr lang="en-GB" dirty="0"/>
          </a:p>
        </p:txBody>
      </p:sp>
      <p:sp>
        <p:nvSpPr>
          <p:cNvPr id="3" name="Content Placeholder 2"/>
          <p:cNvSpPr>
            <a:spLocks noGrp="1"/>
          </p:cNvSpPr>
          <p:nvPr>
            <p:ph sz="quarter" idx="4294967295"/>
          </p:nvPr>
        </p:nvSpPr>
        <p:spPr>
          <a:xfrm>
            <a:off x="107505" y="1600202"/>
            <a:ext cx="8912671" cy="4525963"/>
          </a:xfrm>
          <a:prstGeom prst="rect">
            <a:avLst/>
          </a:prstGeom>
        </p:spPr>
        <p:txBody>
          <a:bodyPr/>
          <a:lstStyle/>
          <a:p>
            <a:pPr algn="r" rtl="1"/>
            <a:r>
              <a:rPr lang="ar-SA" sz="3600" b="1" dirty="0"/>
              <a:t>قد اتفقوا على عقد ميثاق لهذه الغاية، وأنابوا عنهم المفوضين الآتية </a:t>
            </a:r>
            <a:r>
              <a:rPr lang="ar-SA" sz="3600" b="1" dirty="0" smtClean="0"/>
              <a:t>أسماؤهم</a:t>
            </a:r>
            <a:r>
              <a:rPr lang="en-GB" sz="3600" b="1" dirty="0" smtClean="0"/>
              <a:t>:</a:t>
            </a:r>
            <a:endParaRPr lang="en-GB" sz="3600" b="1" dirty="0"/>
          </a:p>
        </p:txBody>
      </p:sp>
    </p:spTree>
    <p:extLst>
      <p:ext uri="{BB962C8B-B14F-4D97-AF65-F5344CB8AC3E}">
        <p14:creationId xmlns:p14="http://schemas.microsoft.com/office/powerpoint/2010/main" val="3451280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3" y="274638"/>
            <a:ext cx="8840663" cy="1143000"/>
          </a:xfrm>
          <a:solidFill>
            <a:srgbClr val="009900"/>
          </a:solidFill>
          <a:ln>
            <a:solidFill>
              <a:schemeClr val="tx2">
                <a:lumMod val="75000"/>
              </a:schemeClr>
            </a:solidFill>
          </a:ln>
        </p:spPr>
        <p:txBody>
          <a:bodyPr/>
          <a:lstStyle/>
          <a:p>
            <a:pPr algn="ctr"/>
            <a:r>
              <a:rPr lang="en-GB" b="1" dirty="0"/>
              <a:t>Pact of the Arab League States</a:t>
            </a:r>
            <a:endParaRPr lang="en-GB" dirty="0"/>
          </a:p>
        </p:txBody>
      </p:sp>
      <p:sp>
        <p:nvSpPr>
          <p:cNvPr id="3" name="Content Placeholder 2"/>
          <p:cNvSpPr>
            <a:spLocks noGrp="1"/>
          </p:cNvSpPr>
          <p:nvPr>
            <p:ph sz="quarter" idx="4294967295"/>
          </p:nvPr>
        </p:nvSpPr>
        <p:spPr>
          <a:xfrm>
            <a:off x="1" y="1600202"/>
            <a:ext cx="9020175" cy="4525963"/>
          </a:xfrm>
          <a:prstGeom prst="rect">
            <a:avLst/>
          </a:prstGeom>
        </p:spPr>
        <p:txBody>
          <a:bodyPr>
            <a:normAutofit fontScale="92500" lnSpcReduction="10000"/>
          </a:bodyPr>
          <a:lstStyle/>
          <a:p>
            <a:pPr marL="0" indent="0" algn="just">
              <a:buNone/>
            </a:pPr>
            <a:r>
              <a:rPr lang="en-GB" sz="3600" b="1" dirty="0" smtClean="0">
                <a:latin typeface="Times New Arabic" pitchFamily="18" charset="0"/>
              </a:rPr>
              <a:t>Article I :The </a:t>
            </a:r>
            <a:r>
              <a:rPr lang="en-GB" sz="3600" b="1" dirty="0">
                <a:latin typeface="Times New Arabic" pitchFamily="18" charset="0"/>
              </a:rPr>
              <a:t>League of Arab States is composed of the independent Arab states which have signed this </a:t>
            </a:r>
            <a:r>
              <a:rPr lang="en-GB" sz="3600" b="1" dirty="0" smtClean="0">
                <a:latin typeface="Times New Arabic" pitchFamily="18" charset="0"/>
              </a:rPr>
              <a:t>Pact</a:t>
            </a:r>
          </a:p>
          <a:p>
            <a:pPr marL="0" indent="0" algn="just">
              <a:buNone/>
            </a:pPr>
            <a:r>
              <a:rPr lang="en-GB" sz="3600" b="1" dirty="0">
                <a:latin typeface="Times New Arabic" pitchFamily="18" charset="0"/>
              </a:rPr>
              <a:t>"Any independent Arab state has the right to become a member of the League. If it desires to do so, it shall submit a request which will be deposited with the permanent Secretariat-General and submitted to the Council at the first meeting held after submission of the request</a:t>
            </a:r>
            <a:r>
              <a:rPr lang="ar-SA" sz="3600" b="1" dirty="0" smtClean="0">
                <a:solidFill>
                  <a:srgbClr val="009900"/>
                </a:solidFill>
                <a:latin typeface="Times New Arabic" pitchFamily="18" charset="0"/>
              </a:rPr>
              <a:t>.   </a:t>
            </a:r>
            <a:endParaRPr lang="en-GB" sz="3600" b="1" dirty="0">
              <a:latin typeface="Times New Arabic" pitchFamily="18" charset="0"/>
            </a:endParaRPr>
          </a:p>
        </p:txBody>
      </p:sp>
    </p:spTree>
    <p:extLst>
      <p:ext uri="{BB962C8B-B14F-4D97-AF65-F5344CB8AC3E}">
        <p14:creationId xmlns:p14="http://schemas.microsoft.com/office/powerpoint/2010/main" val="3563752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5" y="274638"/>
            <a:ext cx="8912671" cy="1143000"/>
          </a:xfrm>
          <a:solidFill>
            <a:srgbClr val="009900"/>
          </a:solidFill>
          <a:ln>
            <a:solidFill>
              <a:schemeClr val="accent1">
                <a:lumMod val="75000"/>
              </a:schemeClr>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251521" y="1600202"/>
            <a:ext cx="8768655" cy="4525963"/>
          </a:xfrm>
          <a:prstGeom prst="rect">
            <a:avLst/>
          </a:prstGeom>
        </p:spPr>
        <p:txBody>
          <a:bodyPr/>
          <a:lstStyle/>
          <a:p>
            <a:pPr algn="just" rtl="1"/>
            <a:r>
              <a:rPr lang="ar-SA" sz="3600" b="1" dirty="0"/>
              <a:t>تتألف جامعة الدول العربية من الدول العربية المستقلة الموقعة على هذا الميثاق</a:t>
            </a:r>
            <a:r>
              <a:rPr lang="en-GB" sz="3600" b="1" dirty="0"/>
              <a:t>.</a:t>
            </a:r>
            <a:r>
              <a:rPr lang="en-GB" b="1" dirty="0"/>
              <a:t> </a:t>
            </a:r>
            <a:endParaRPr lang="en-GB" b="1" dirty="0" smtClean="0"/>
          </a:p>
          <a:p>
            <a:pPr algn="just" rtl="1"/>
            <a:r>
              <a:rPr lang="ar-SA" sz="3600" b="1" dirty="0"/>
              <a:t>لكل دولة عربية مستقلة الحق فى أن تنضم الى الجامعة، فإذا رغبت فى الانضمام ، قدمت طلباً بذلك يودع لدى الأمانة العامة الدائمة، و يعرض على المجلس فى أول اجتماع يعقد بعد تقديم الطلب.</a:t>
            </a:r>
          </a:p>
          <a:p>
            <a:pPr algn="just" rtl="1"/>
            <a:endParaRPr lang="en-GB" sz="3600" dirty="0"/>
          </a:p>
        </p:txBody>
      </p:sp>
    </p:spTree>
    <p:extLst>
      <p:ext uri="{BB962C8B-B14F-4D97-AF65-F5344CB8AC3E}">
        <p14:creationId xmlns:p14="http://schemas.microsoft.com/office/powerpoint/2010/main" val="2387176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274638"/>
            <a:ext cx="8768655" cy="1143000"/>
          </a:xfrm>
          <a:solidFill>
            <a:srgbClr val="009900"/>
          </a:solidFill>
          <a:ln>
            <a:solidFill>
              <a:srgbClr val="3B84AF"/>
            </a:solidFill>
          </a:ln>
        </p:spPr>
        <p:txBody>
          <a:bodyPr/>
          <a:lstStyle/>
          <a:p>
            <a:pPr algn="ctr"/>
            <a:r>
              <a:rPr lang="en-GB" b="1" dirty="0"/>
              <a:t>Pact of the Arab League States</a:t>
            </a:r>
            <a:endParaRPr lang="en-GB" dirty="0"/>
          </a:p>
        </p:txBody>
      </p:sp>
      <p:sp>
        <p:nvSpPr>
          <p:cNvPr id="3" name="Content Placeholder 2"/>
          <p:cNvSpPr>
            <a:spLocks noGrp="1"/>
          </p:cNvSpPr>
          <p:nvPr>
            <p:ph sz="quarter" idx="4294967295"/>
          </p:nvPr>
        </p:nvSpPr>
        <p:spPr>
          <a:xfrm>
            <a:off x="1" y="1600202"/>
            <a:ext cx="9020175" cy="4525963"/>
          </a:xfrm>
          <a:prstGeom prst="rect">
            <a:avLst/>
          </a:prstGeom>
        </p:spPr>
        <p:txBody>
          <a:bodyPr>
            <a:normAutofit/>
          </a:bodyPr>
          <a:lstStyle/>
          <a:p>
            <a:pPr algn="just"/>
            <a:r>
              <a:rPr lang="en-GB" sz="3600" b="1" dirty="0">
                <a:latin typeface="Times New Arabic" pitchFamily="18" charset="0"/>
              </a:rPr>
              <a:t>Article 2: The League has as its purpose the strengthening of the relations between member states; the coordination of their policies in order to achieve cooperation between them and to safeguard their independence and sovereignty; and a general concern with the affairs and interests of the Arab countries</a:t>
            </a:r>
            <a:r>
              <a:rPr lang="en-GB" sz="3600" b="1" dirty="0" smtClean="0">
                <a:latin typeface="Times New Arabic" pitchFamily="18" charset="0"/>
              </a:rPr>
              <a:t>.</a:t>
            </a:r>
            <a:endParaRPr lang="en-GB" sz="3600" b="1" dirty="0">
              <a:latin typeface="Times New Arabic" pitchFamily="18" charset="0"/>
            </a:endParaRPr>
          </a:p>
          <a:p>
            <a:endParaRPr lang="en-GB" dirty="0"/>
          </a:p>
        </p:txBody>
      </p:sp>
    </p:spTree>
    <p:extLst>
      <p:ext uri="{BB962C8B-B14F-4D97-AF65-F5344CB8AC3E}">
        <p14:creationId xmlns:p14="http://schemas.microsoft.com/office/powerpoint/2010/main" val="3652843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5" y="274638"/>
            <a:ext cx="8912671" cy="1143000"/>
          </a:xfrm>
          <a:solidFill>
            <a:srgbClr val="009900"/>
          </a:solidFill>
          <a:ln>
            <a:solidFill>
              <a:srgbClr val="000000"/>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251521" y="1600202"/>
            <a:ext cx="8768655" cy="4525963"/>
          </a:xfrm>
          <a:prstGeom prst="rect">
            <a:avLst/>
          </a:prstGeom>
        </p:spPr>
        <p:txBody>
          <a:bodyPr/>
          <a:lstStyle/>
          <a:p>
            <a:pPr algn="just" rtl="1"/>
            <a:r>
              <a:rPr lang="ar-SA" sz="3600" b="1" dirty="0"/>
              <a:t>الغرض من الجامعة توثيق الصلات بين الدول المشتركة فيها، و تنسيق خططها السياسية، تحقيقاً للتعاون بينها و صيانة لاستقلالها و سيادتها، و النظر بصفة عامة فى شئون البلاد العربية و </a:t>
            </a:r>
            <a:r>
              <a:rPr lang="ar-SA" sz="3600" b="1" dirty="0" smtClean="0"/>
              <a:t>مصالحها. </a:t>
            </a:r>
            <a:endParaRPr lang="en-GB" sz="3600" dirty="0"/>
          </a:p>
        </p:txBody>
      </p:sp>
    </p:spTree>
    <p:extLst>
      <p:ext uri="{BB962C8B-B14F-4D97-AF65-F5344CB8AC3E}">
        <p14:creationId xmlns:p14="http://schemas.microsoft.com/office/powerpoint/2010/main" val="2887021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3" y="274638"/>
            <a:ext cx="8840663" cy="1143000"/>
          </a:xfrm>
          <a:solidFill>
            <a:srgbClr val="009900"/>
          </a:solidFill>
          <a:ln>
            <a:solidFill>
              <a:srgbClr val="009900"/>
            </a:solidFill>
          </a:ln>
        </p:spPr>
        <p:txBody>
          <a:bodyPr/>
          <a:lstStyle/>
          <a:p>
            <a:pPr algn="ctr"/>
            <a:r>
              <a:rPr lang="en-GB" b="1" dirty="0"/>
              <a:t>Pact of the Arab League States</a:t>
            </a:r>
            <a:endParaRPr lang="en-GB" dirty="0"/>
          </a:p>
        </p:txBody>
      </p:sp>
      <p:sp>
        <p:nvSpPr>
          <p:cNvPr id="3" name="Content Placeholder 2"/>
          <p:cNvSpPr>
            <a:spLocks noGrp="1"/>
          </p:cNvSpPr>
          <p:nvPr>
            <p:ph sz="quarter" idx="4294967295"/>
          </p:nvPr>
        </p:nvSpPr>
        <p:spPr>
          <a:xfrm>
            <a:off x="1" y="1600202"/>
            <a:ext cx="9020175" cy="4525963"/>
          </a:xfrm>
          <a:prstGeom prst="rect">
            <a:avLst/>
          </a:prstGeom>
        </p:spPr>
        <p:txBody>
          <a:bodyPr/>
          <a:lstStyle/>
          <a:p>
            <a:pPr algn="just"/>
            <a:r>
              <a:rPr lang="en-GB" sz="3600" b="1" dirty="0">
                <a:latin typeface="Times New Arabic" pitchFamily="18" charset="0"/>
              </a:rPr>
              <a:t>It has also as its purpose the close cooperation of the member states, with due regard to the organization and circumstances of each state, on the </a:t>
            </a:r>
            <a:r>
              <a:rPr lang="en-GB" sz="3600" b="1" dirty="0" smtClean="0">
                <a:latin typeface="Times New Arabic" pitchFamily="18" charset="0"/>
              </a:rPr>
              <a:t>following </a:t>
            </a:r>
            <a:r>
              <a:rPr lang="en-GB" sz="3600" b="1" dirty="0">
                <a:latin typeface="Times New Roman" pitchFamily="18" charset="0"/>
                <a:cs typeface="Times New Roman" pitchFamily="18" charset="0"/>
              </a:rPr>
              <a:t>matters</a:t>
            </a:r>
            <a:r>
              <a:rPr lang="en-GB" sz="3600" dirty="0"/>
              <a:t>;</a:t>
            </a:r>
          </a:p>
          <a:p>
            <a:pPr algn="just"/>
            <a:endParaRPr lang="en-GB" sz="3600" dirty="0"/>
          </a:p>
        </p:txBody>
      </p:sp>
    </p:spTree>
    <p:extLst>
      <p:ext uri="{BB962C8B-B14F-4D97-AF65-F5344CB8AC3E}">
        <p14:creationId xmlns:p14="http://schemas.microsoft.com/office/powerpoint/2010/main" val="4186189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a:ln>
            <a:solidFill>
              <a:schemeClr val="accent3">
                <a:lumMod val="75000"/>
              </a:schemeClr>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179513" y="1600202"/>
            <a:ext cx="8840663" cy="4525963"/>
          </a:xfrm>
          <a:prstGeom prst="rect">
            <a:avLst/>
          </a:prstGeom>
        </p:spPr>
        <p:txBody>
          <a:bodyPr/>
          <a:lstStyle/>
          <a:p>
            <a:pPr algn="just" rtl="1"/>
            <a:r>
              <a:rPr lang="ar-SA" sz="3600" b="1" dirty="0"/>
              <a:t>كذلك من أغراضها تعاون الدول المشتركة فيها تعاوناً وثيقاً بحسب نظم كل دولة منها و أحوالها فى الشئون الآتية</a:t>
            </a:r>
            <a:endParaRPr lang="en-GB" sz="3600" b="1" dirty="0"/>
          </a:p>
          <a:p>
            <a:endParaRPr lang="en-GB" dirty="0"/>
          </a:p>
        </p:txBody>
      </p:sp>
    </p:spTree>
    <p:extLst>
      <p:ext uri="{BB962C8B-B14F-4D97-AF65-F5344CB8AC3E}">
        <p14:creationId xmlns:p14="http://schemas.microsoft.com/office/powerpoint/2010/main" val="3072537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9900"/>
          </a:solidFill>
          <a:ln>
            <a:solidFill>
              <a:srgbClr val="FF0066"/>
            </a:solidFill>
          </a:ln>
        </p:spPr>
        <p:txBody>
          <a:bodyPr/>
          <a:lstStyle/>
          <a:p>
            <a:r>
              <a:rPr lang="en-GB" b="1" dirty="0"/>
              <a:t>Pact of the Arab League States</a:t>
            </a:r>
            <a:endParaRPr lang="en-GB" dirty="0"/>
          </a:p>
        </p:txBody>
      </p:sp>
      <p:sp>
        <p:nvSpPr>
          <p:cNvPr id="3" name="Content Placeholder 2"/>
          <p:cNvSpPr>
            <a:spLocks noGrp="1"/>
          </p:cNvSpPr>
          <p:nvPr>
            <p:ph sz="quarter" idx="4294967295"/>
          </p:nvPr>
        </p:nvSpPr>
        <p:spPr>
          <a:xfrm>
            <a:off x="107505" y="1447800"/>
            <a:ext cx="8912671" cy="4678364"/>
          </a:xfrm>
          <a:prstGeom prst="rect">
            <a:avLst/>
          </a:prstGeom>
        </p:spPr>
        <p:txBody>
          <a:bodyPr>
            <a:normAutofit fontScale="92500" lnSpcReduction="20000"/>
          </a:bodyPr>
          <a:lstStyle/>
          <a:p>
            <a:pPr algn="just"/>
            <a:r>
              <a:rPr lang="en-GB" sz="3900" b="1" dirty="0" smtClean="0">
                <a:latin typeface="Times New Arabic" pitchFamily="18" charset="0"/>
              </a:rPr>
              <a:t>a</a:t>
            </a:r>
            <a:r>
              <a:rPr lang="en-GB" sz="3900" b="1" dirty="0">
                <a:latin typeface="Times New Arabic" pitchFamily="18" charset="0"/>
              </a:rPr>
              <a:t>) economic and financial affairs, including commercial relations, customs, currency, and questions of agriculture and industry, b) communications, including railways, roads, aviation, navigation, telegraphs and posts, c) cultural affairs, d) nationality, passports, visas, execution of judgements, and extradition of criminals, e) social affairs, f) health affairs</a:t>
            </a:r>
            <a:r>
              <a:rPr lang="en-GB" sz="3900" b="1" dirty="0" smtClean="0">
                <a:latin typeface="Times New Arabic" pitchFamily="18" charset="0"/>
              </a:rPr>
              <a:t>.“</a:t>
            </a:r>
          </a:p>
          <a:p>
            <a:pPr marL="0" indent="0" algn="just">
              <a:buNone/>
            </a:pPr>
            <a:r>
              <a:rPr lang="en-GB" sz="3900" b="1" dirty="0">
                <a:latin typeface="Times New Arabic" pitchFamily="18" charset="0"/>
              </a:rPr>
              <a:t> </a:t>
            </a:r>
          </a:p>
          <a:p>
            <a:endParaRPr lang="en-GB" dirty="0"/>
          </a:p>
        </p:txBody>
      </p:sp>
    </p:spTree>
    <p:extLst>
      <p:ext uri="{BB962C8B-B14F-4D97-AF65-F5344CB8AC3E}">
        <p14:creationId xmlns:p14="http://schemas.microsoft.com/office/powerpoint/2010/main" val="9234369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5" y="274638"/>
            <a:ext cx="8552631" cy="1143000"/>
          </a:xfrm>
          <a:solidFill>
            <a:srgbClr val="009900"/>
          </a:solidFill>
          <a:ln>
            <a:solidFill>
              <a:srgbClr val="00B050"/>
            </a:solidFill>
          </a:ln>
        </p:spPr>
        <p:txBody>
          <a:bodyPr/>
          <a:lstStyle/>
          <a:p>
            <a:pPr algn="ctr"/>
            <a:r>
              <a:rPr lang="ar-SA" b="1" dirty="0"/>
              <a:t>ميثاق جامعة الدول العربية</a:t>
            </a:r>
            <a:endParaRPr lang="en-GB" dirty="0"/>
          </a:p>
        </p:txBody>
      </p:sp>
      <p:sp>
        <p:nvSpPr>
          <p:cNvPr id="3" name="Content Placeholder 2"/>
          <p:cNvSpPr>
            <a:spLocks noGrp="1"/>
          </p:cNvSpPr>
          <p:nvPr>
            <p:ph sz="quarter" idx="4294967295"/>
          </p:nvPr>
        </p:nvSpPr>
        <p:spPr>
          <a:xfrm>
            <a:off x="179513" y="1600202"/>
            <a:ext cx="8840663" cy="4525963"/>
          </a:xfrm>
          <a:prstGeom prst="rect">
            <a:avLst/>
          </a:prstGeom>
        </p:spPr>
        <p:txBody>
          <a:bodyPr>
            <a:normAutofit lnSpcReduction="10000"/>
          </a:bodyPr>
          <a:lstStyle/>
          <a:p>
            <a:pPr algn="just" rtl="1"/>
            <a:r>
              <a:rPr lang="en-GB" sz="3600" b="1" dirty="0" smtClean="0"/>
              <a:t>)</a:t>
            </a:r>
            <a:r>
              <a:rPr lang="ar-SA" sz="3600" b="1" dirty="0" smtClean="0"/>
              <a:t>1 الشئون </a:t>
            </a:r>
            <a:r>
              <a:rPr lang="ar-SA" sz="3600" b="1" dirty="0"/>
              <a:t>الاقتصادية و المالية، و يدخل فى ذلك التبادل التجارى والجمارك، والعملة، وأمور الزراعة والصناعة</a:t>
            </a:r>
            <a:r>
              <a:rPr lang="en-GB" sz="3600" b="1" dirty="0"/>
              <a:t>. </a:t>
            </a:r>
            <a:br>
              <a:rPr lang="en-GB" sz="3600" b="1" dirty="0"/>
            </a:br>
            <a:r>
              <a:rPr lang="en-GB" sz="3600" b="1" dirty="0"/>
              <a:t>(2) </a:t>
            </a:r>
            <a:r>
              <a:rPr lang="ar-SA" sz="3600" b="1" dirty="0"/>
              <a:t>شئون المواصلات، و يدخل فى ذلك السكك الحديدية، و الطرق، و الطيران، و الملاحة، و البرق، و البريد</a:t>
            </a:r>
            <a:r>
              <a:rPr lang="en-GB" sz="3600" b="1" dirty="0"/>
              <a:t>. </a:t>
            </a:r>
            <a:br>
              <a:rPr lang="en-GB" sz="3600" b="1" dirty="0"/>
            </a:br>
            <a:r>
              <a:rPr lang="en-GB" sz="3600" b="1" dirty="0"/>
              <a:t>(3) </a:t>
            </a:r>
            <a:r>
              <a:rPr lang="ar-SA" sz="3600" b="1" dirty="0"/>
              <a:t>شئون الثقافة</a:t>
            </a:r>
            <a:endParaRPr lang="en-GB" sz="3600" b="1" dirty="0"/>
          </a:p>
          <a:p>
            <a:pPr algn="just" rtl="1"/>
            <a:r>
              <a:rPr lang="en-GB" sz="3600" b="1" dirty="0"/>
              <a:t>(4) </a:t>
            </a:r>
            <a:r>
              <a:rPr lang="ar-SA" sz="3600" b="1" dirty="0"/>
              <a:t>شئون الجنسية، و الجوازات، و التأشيرات، وتنفيذ الأحكام و تسليم المجرمين</a:t>
            </a:r>
            <a:r>
              <a:rPr lang="en-GB" sz="3600" b="1" dirty="0"/>
              <a:t>. </a:t>
            </a:r>
          </a:p>
          <a:p>
            <a:pPr algn="just" rtl="1"/>
            <a:r>
              <a:rPr lang="en-GB" sz="3600" b="1" dirty="0"/>
              <a:t>(5) </a:t>
            </a:r>
            <a:r>
              <a:rPr lang="ar-SA" sz="3600" b="1" dirty="0"/>
              <a:t>الشئون الاجتماعية</a:t>
            </a:r>
            <a:r>
              <a:rPr lang="en-GB" sz="3600" b="1" dirty="0"/>
              <a:t>.  6) </a:t>
            </a:r>
            <a:r>
              <a:rPr lang="ar-SA" sz="3600" b="1" dirty="0"/>
              <a:t>الشئون الصحية</a:t>
            </a:r>
            <a:r>
              <a:rPr lang="en-GB" sz="3600" b="1" dirty="0"/>
              <a:t>. </a:t>
            </a:r>
          </a:p>
          <a:p>
            <a:pPr algn="just"/>
            <a:endParaRPr lang="en-GB" sz="3600" b="1" dirty="0"/>
          </a:p>
        </p:txBody>
      </p:sp>
    </p:spTree>
    <p:extLst>
      <p:ext uri="{BB962C8B-B14F-4D97-AF65-F5344CB8AC3E}">
        <p14:creationId xmlns:p14="http://schemas.microsoft.com/office/powerpoint/2010/main" val="2177321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2369" y="1600204"/>
            <a:ext cx="8194431" cy="4525963"/>
          </a:xfrm>
        </p:spPr>
        <p:txBody>
          <a:bodyPr>
            <a:normAutofit fontScale="92500" lnSpcReduction="10000"/>
          </a:bodyPr>
          <a:lstStyle/>
          <a:p>
            <a:pPr marL="0" indent="0">
              <a:buNone/>
            </a:pPr>
            <a:r>
              <a:rPr lang="en-GB" sz="3900" b="1" dirty="0">
                <a:latin typeface="Arial Black" pitchFamily="34" charset="0"/>
                <a:cs typeface="Times New Roman" pitchFamily="18" charset="0"/>
              </a:rPr>
              <a:t>Article 3.</a:t>
            </a:r>
          </a:p>
          <a:p>
            <a:pPr marL="0" indent="0" algn="just">
              <a:buNone/>
            </a:pPr>
            <a:r>
              <a:rPr lang="en-GB" sz="4000" b="1" dirty="0">
                <a:latin typeface="Arial Black" pitchFamily="34" charset="0"/>
                <a:cs typeface="Times New Roman" pitchFamily="18" charset="0"/>
              </a:rPr>
              <a:t>The League shall have a Council composed of the representatives of  the member States. Each State shall have one vote, regardless of the   number of its representatives</a:t>
            </a:r>
            <a:r>
              <a:rPr lang="en-GB" sz="4000" b="1" dirty="0">
                <a:latin typeface="Arial Black" pitchFamily="34" charset="0"/>
              </a:rPr>
              <a:t>. </a:t>
            </a:r>
          </a:p>
          <a:p>
            <a:endParaRPr lang="en-GB" dirty="0"/>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a:spLocks noGrp="1"/>
          </p:cNvSpPr>
          <p:nvPr>
            <p:ph type="title"/>
          </p:nvPr>
        </p:nvSpPr>
        <p:spPr>
          <a:solidFill>
            <a:srgbClr val="009900"/>
          </a:solidFill>
          <a:ln>
            <a:solidFill>
              <a:srgbClr val="00B050"/>
            </a:solidFill>
          </a:ln>
        </p:spPr>
        <p:txBody>
          <a:bodyPr/>
          <a:lstStyle/>
          <a:p>
            <a:pPr algn="ctr"/>
            <a:r>
              <a:rPr lang="ar-SA" b="1" dirty="0"/>
              <a:t>ميثاق جامعة الدول العربية</a:t>
            </a:r>
            <a:endParaRPr lang="en-GB" dirty="0"/>
          </a:p>
        </p:txBody>
      </p:sp>
    </p:spTree>
    <p:extLst>
      <p:ext uri="{BB962C8B-B14F-4D97-AF65-F5344CB8AC3E}">
        <p14:creationId xmlns:p14="http://schemas.microsoft.com/office/powerpoint/2010/main" val="6258492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rtl="1">
              <a:buNone/>
            </a:pPr>
            <a:r>
              <a:rPr lang="ar-SA" sz="4000" b="1" dirty="0" smtClean="0">
                <a:cs typeface="Simplified Arabic" pitchFamily="2" charset="-78"/>
              </a:rPr>
              <a:t>يكون </a:t>
            </a:r>
            <a:r>
              <a:rPr lang="ar-SA" sz="4000" b="1" dirty="0">
                <a:cs typeface="Simplified Arabic" pitchFamily="2" charset="-78"/>
              </a:rPr>
              <a:t>للجامعة مجلس </a:t>
            </a:r>
            <a:r>
              <a:rPr lang="ar-SA" sz="4000" b="1" dirty="0" smtClean="0">
                <a:cs typeface="Simplified Arabic" pitchFamily="2" charset="-78"/>
              </a:rPr>
              <a:t> </a:t>
            </a:r>
            <a:r>
              <a:rPr lang="ar-SA" sz="4000" b="1" dirty="0">
                <a:cs typeface="Simplified Arabic" pitchFamily="2" charset="-78"/>
              </a:rPr>
              <a:t>من ممثلى الدول المشتركة فى الجامعة ، و يكون لكل منها صوت واحد مهما يكن عدد ممثليها</a:t>
            </a:r>
            <a:r>
              <a:rPr lang="ar-SA" sz="4000" b="1" dirty="0" smtClean="0">
                <a:cs typeface="Simplified Arabic" pitchFamily="2" charset="-78"/>
              </a:rPr>
              <a:t>.</a:t>
            </a:r>
          </a:p>
          <a:p>
            <a:pPr marL="0" indent="0" algn="just" rtl="1">
              <a:buNone/>
            </a:pPr>
            <a:r>
              <a:rPr lang="ar-SA" sz="4000" b="1" dirty="0">
                <a:cs typeface="Simplified Arabic" pitchFamily="2" charset="-78"/>
              </a:rPr>
              <a:t> </a:t>
            </a:r>
            <a:br>
              <a:rPr lang="ar-SA" sz="4000" b="1" dirty="0">
                <a:cs typeface="Simplified Arabic" pitchFamily="2" charset="-78"/>
              </a:rPr>
            </a:br>
            <a:r>
              <a:rPr lang="ar-SA" b="1" dirty="0"/>
              <a:t> </a:t>
            </a:r>
            <a:br>
              <a:rPr lang="ar-SA" b="1" dirty="0"/>
            </a:br>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a:spLocks noGrp="1"/>
          </p:cNvSpPr>
          <p:nvPr>
            <p:ph type="title"/>
          </p:nvPr>
        </p:nvSpPr>
        <p:spPr>
          <a:solidFill>
            <a:srgbClr val="009900"/>
          </a:solidFill>
          <a:ln>
            <a:solidFill>
              <a:srgbClr val="00B050"/>
            </a:solidFill>
          </a:ln>
        </p:spPr>
        <p:txBody>
          <a:bodyPr/>
          <a:lstStyle/>
          <a:p>
            <a:pPr algn="ctr"/>
            <a:r>
              <a:rPr lang="ar-SA" b="1" dirty="0"/>
              <a:t>ميثاق جامعة الدول العربية</a:t>
            </a:r>
            <a:endParaRPr lang="en-GB" dirty="0"/>
          </a:p>
        </p:txBody>
      </p:sp>
    </p:spTree>
    <p:extLst>
      <p:ext uri="{BB962C8B-B14F-4D97-AF65-F5344CB8AC3E}">
        <p14:creationId xmlns:p14="http://schemas.microsoft.com/office/powerpoint/2010/main" val="327745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GB" sz="3600" b="1" dirty="0">
                <a:latin typeface="Times New Roman" pitchFamily="18" charset="0"/>
                <a:cs typeface="Times New Roman" pitchFamily="18" charset="0"/>
              </a:rPr>
              <a:t>The Council shall be entrusted with the function of realizing the purpose of the League and of supervising the execution of the agreements concluded between the member States on matters referred to in the preceding article or on other matters. </a:t>
            </a:r>
          </a:p>
          <a:p>
            <a:endParaRPr lang="en-GB" dirty="0">
              <a:latin typeface="Arial Black" pitchFamily="34" charset="0"/>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a:spLocks noGrp="1"/>
          </p:cNvSpPr>
          <p:nvPr>
            <p:ph type="title"/>
          </p:nvPr>
        </p:nvSpPr>
        <p:spPr>
          <a:solidFill>
            <a:srgbClr val="009900"/>
          </a:solidFill>
          <a:ln>
            <a:solidFill>
              <a:srgbClr val="00B050"/>
            </a:solidFill>
          </a:ln>
        </p:spPr>
        <p:txBody>
          <a:bodyPr/>
          <a:lstStyle/>
          <a:p>
            <a:pPr algn="ctr"/>
            <a:r>
              <a:rPr lang="ar-SA" b="1" dirty="0"/>
              <a:t>ميثاق جامعة الدول العربية</a:t>
            </a:r>
            <a:endParaRPr lang="en-GB" dirty="0"/>
          </a:p>
        </p:txBody>
      </p:sp>
    </p:spTree>
    <p:extLst>
      <p:ext uri="{BB962C8B-B14F-4D97-AF65-F5344CB8AC3E}">
        <p14:creationId xmlns:p14="http://schemas.microsoft.com/office/powerpoint/2010/main" val="15229508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4000" b="1" dirty="0">
                <a:cs typeface="Simplified Arabic" pitchFamily="2" charset="-78"/>
              </a:rPr>
              <a:t>وتكون </a:t>
            </a:r>
            <a:r>
              <a:rPr lang="ar-SA" sz="4000" b="1" dirty="0" smtClean="0">
                <a:cs typeface="Simplified Arabic" pitchFamily="2" charset="-78"/>
              </a:rPr>
              <a:t>مهمة المجلس </a:t>
            </a:r>
            <a:r>
              <a:rPr lang="ar-SA" sz="4000" b="1" dirty="0">
                <a:cs typeface="Simplified Arabic" pitchFamily="2" charset="-78"/>
              </a:rPr>
              <a:t>القيام على تحقيق أغراض الجامعة ، و مراعاة تنفيذ ماتبرمه الدول المشتركة فيها من اتفاقات فى الشؤون المشار اليها فى المادة السابقة،و فى </a:t>
            </a:r>
            <a:r>
              <a:rPr lang="ar-SA" sz="4000" b="1" dirty="0" smtClean="0">
                <a:cs typeface="Simplified Arabic" pitchFamily="2" charset="-78"/>
              </a:rPr>
              <a:t>غيرها.</a:t>
            </a:r>
            <a:endParaRPr lang="en-GB" sz="4000" dirty="0">
              <a:cs typeface="Simplified Arabic" pitchFamily="2" charset="-78"/>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a:spLocks noGrp="1"/>
          </p:cNvSpPr>
          <p:nvPr>
            <p:ph type="title"/>
          </p:nvPr>
        </p:nvSpPr>
        <p:spPr>
          <a:solidFill>
            <a:srgbClr val="009900"/>
          </a:solidFill>
          <a:ln>
            <a:solidFill>
              <a:srgbClr val="00B050"/>
            </a:solidFill>
          </a:ln>
        </p:spPr>
        <p:txBody>
          <a:bodyPr/>
          <a:lstStyle/>
          <a:p>
            <a:pPr algn="ctr"/>
            <a:r>
              <a:rPr lang="ar-SA" b="1" dirty="0"/>
              <a:t>ميثاق جامعة الدول العربية</a:t>
            </a:r>
            <a:endParaRPr lang="en-GB" dirty="0"/>
          </a:p>
        </p:txBody>
      </p:sp>
    </p:spTree>
    <p:extLst>
      <p:ext uri="{BB962C8B-B14F-4D97-AF65-F5344CB8AC3E}">
        <p14:creationId xmlns:p14="http://schemas.microsoft.com/office/powerpoint/2010/main" val="996624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1"/>
            <a:ext cx="8229600" cy="5287966"/>
          </a:xfrm>
        </p:spPr>
        <p:txBody>
          <a:bodyPr>
            <a:normAutofit fontScale="92500"/>
          </a:bodyPr>
          <a:lstStyle/>
          <a:p>
            <a:pPr marL="0" indent="0" algn="just">
              <a:buNone/>
            </a:pPr>
            <a:r>
              <a:rPr lang="en-GB" sz="4000" b="1" dirty="0">
                <a:latin typeface="Arial Black" pitchFamily="34" charset="0"/>
                <a:cs typeface="Times New Roman" pitchFamily="18" charset="0"/>
              </a:rPr>
              <a:t>It shall also have the function of determining the means whereby the League will collaborate with the international organizations which may be created in the future to guarantee peace and security and organize economic and social relations. </a:t>
            </a:r>
          </a:p>
          <a:p>
            <a:pPr algn="just"/>
            <a:endParaRPr lang="en-GB" sz="3600" b="1" dirty="0">
              <a:latin typeface="Times New Roman" pitchFamily="18" charset="0"/>
              <a:cs typeface="Times New Roman" pitchFamily="18" charset="0"/>
            </a:endParaRPr>
          </a:p>
          <a:p>
            <a:endParaRPr lang="en-GB" dirty="0"/>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Tree>
    <p:extLst>
      <p:ext uri="{BB962C8B-B14F-4D97-AF65-F5344CB8AC3E}">
        <p14:creationId xmlns:p14="http://schemas.microsoft.com/office/powerpoint/2010/main" val="17567086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lgn="just" rtl="1">
              <a:buNone/>
            </a:pPr>
            <a:r>
              <a:rPr lang="ar-SA" sz="4000" b="1" dirty="0">
                <a:cs typeface="Simplified Arabic" pitchFamily="2" charset="-78"/>
              </a:rPr>
              <a:t>و يدخل فى مهمة المجلس كذلك، تقرير وسائل التعاون مع الهيئات الدولية التى قد تنشأ فى المستقبل لكفالة الأمن و السلام، و لتنظيم العلاقات الاقتصادية و </a:t>
            </a:r>
            <a:r>
              <a:rPr lang="ar-SA" sz="4000" b="1" dirty="0" smtClean="0">
                <a:cs typeface="Simplified Arabic" pitchFamily="2" charset="-78"/>
              </a:rPr>
              <a:t>الاجتماعية</a:t>
            </a:r>
            <a:r>
              <a:rPr lang="en-GB" sz="4000" b="1" dirty="0">
                <a:cs typeface="Simplified Arabic" pitchFamily="2" charset="-78"/>
              </a:rPr>
              <a:t>.</a:t>
            </a:r>
            <a:r>
              <a:rPr lang="ar-SA" sz="4000" b="1" dirty="0">
                <a:cs typeface="Simplified Arabic" pitchFamily="2" charset="-78"/>
              </a:rPr>
              <a:t> </a:t>
            </a:r>
            <a:endParaRPr lang="ar-SA" sz="4000" b="1" dirty="0" smtClean="0">
              <a:cs typeface="Simplified Arabic" pitchFamily="2" charset="-78"/>
            </a:endParaRPr>
          </a:p>
          <a:p>
            <a:pPr marL="0" indent="0" algn="just" rtl="1">
              <a:buNone/>
            </a:pPr>
            <a:r>
              <a:rPr lang="ar-SA" sz="4000" b="1" dirty="0">
                <a:cs typeface="Simplified Arabic" pitchFamily="2" charset="-78"/>
              </a:rPr>
              <a:t/>
            </a:r>
            <a:br>
              <a:rPr lang="ar-SA" sz="4000" b="1" dirty="0">
                <a:cs typeface="Simplified Arabic" pitchFamily="2" charset="-78"/>
              </a:rPr>
            </a:br>
            <a:endParaRPr lang="en-GB" sz="4000" dirty="0">
              <a:cs typeface="Simplified Arabic" pitchFamily="2" charset="-78"/>
            </a:endParaRPr>
          </a:p>
        </p:txBody>
      </p:sp>
      <p:sp>
        <p:nvSpPr>
          <p:cNvPr id="4" name="Footer Placeholder 3"/>
          <p:cNvSpPr>
            <a:spLocks noGrp="1"/>
          </p:cNvSpPr>
          <p:nvPr>
            <p:ph type="ftr" sz="quarter" idx="11"/>
          </p:nvPr>
        </p:nvSpPr>
        <p:spPr/>
        <p:txBody>
          <a:bodyPr/>
          <a:lstStyle/>
          <a:p>
            <a:r>
              <a:rPr lang="ar-SA" smtClean="0"/>
              <a:t>الفصل الدراسي الأول    1433/1432 هـ</a:t>
            </a:r>
            <a:endParaRPr lang="en-GB"/>
          </a:p>
        </p:txBody>
      </p:sp>
      <p:sp>
        <p:nvSpPr>
          <p:cNvPr id="5" name="Title 1"/>
          <p:cNvSpPr txBox="1">
            <a:spLocks/>
          </p:cNvSpPr>
          <p:nvPr/>
        </p:nvSpPr>
        <p:spPr>
          <a:xfrm>
            <a:off x="467545" y="274638"/>
            <a:ext cx="8552631" cy="1143000"/>
          </a:xfrm>
          <a:prstGeom prst="rect">
            <a:avLst/>
          </a:prstGeom>
          <a:solidFill>
            <a:srgbClr val="009900"/>
          </a:solidFill>
          <a:ln>
            <a:solidFill>
              <a:srgbClr val="00B050"/>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b="1" smtClean="0"/>
              <a:t>ميثاق جامعة الدول العربية</a:t>
            </a:r>
            <a:endParaRPr lang="en-GB" dirty="0"/>
          </a:p>
        </p:txBody>
      </p:sp>
    </p:spTree>
    <p:extLst>
      <p:ext uri="{BB962C8B-B14F-4D97-AF65-F5344CB8AC3E}">
        <p14:creationId xmlns:p14="http://schemas.microsoft.com/office/powerpoint/2010/main" val="35497850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lstStyle/>
          <a:p>
            <a:pPr algn="ctr"/>
            <a:r>
              <a:rPr lang="en-GB" sz="3600" b="1" dirty="0" smtClean="0">
                <a:latin typeface="Times New Roman" pitchFamily="18" charset="0"/>
                <a:cs typeface="Times New Roman" pitchFamily="18" charset="0"/>
              </a:rPr>
              <a:t>LETTER FROM KING ABD ALAZIZ </a:t>
            </a:r>
          </a:p>
          <a:p>
            <a:pPr marL="0" indent="0" algn="ctr">
              <a:buNone/>
            </a:pPr>
            <a:r>
              <a:rPr lang="en-GB" sz="3600" b="1" smtClean="0">
                <a:latin typeface="Times New Roman" pitchFamily="18" charset="0"/>
                <a:cs typeface="Times New Roman" pitchFamily="18" charset="0"/>
              </a:rPr>
              <a:t>TO </a:t>
            </a:r>
            <a:r>
              <a:rPr lang="en-GB" sz="3600" b="1" dirty="0" smtClean="0">
                <a:latin typeface="Times New Roman" pitchFamily="18" charset="0"/>
                <a:cs typeface="Times New Roman" pitchFamily="18" charset="0"/>
              </a:rPr>
              <a:t>PRESIDENT TRUMAN</a:t>
            </a:r>
            <a:endParaRPr lang="en-GB" sz="3600" b="1" dirty="0">
              <a:latin typeface="Times New Roman" pitchFamily="18" charset="0"/>
              <a:cs typeface="Times New Roman" pitchFamily="18" charset="0"/>
            </a:endParaRPr>
          </a:p>
          <a:p>
            <a:pPr algn="ctr" rtl="0"/>
            <a:endParaRPr lang="ar-SA" sz="4000" b="1" dirty="0" smtClean="0"/>
          </a:p>
        </p:txBody>
      </p:sp>
      <p:sp>
        <p:nvSpPr>
          <p:cNvPr id="4" name="Footer Placeholder 3"/>
          <p:cNvSpPr>
            <a:spLocks noGrp="1"/>
          </p:cNvSpPr>
          <p:nvPr>
            <p:ph type="ftr" sz="quarter" idx="11"/>
          </p:nvPr>
        </p:nvSpPr>
        <p:spPr/>
        <p:txBody>
          <a:bodyPr/>
          <a:lstStyle/>
          <a:p>
            <a:r>
              <a:rPr lang="ar-SA" smtClean="0"/>
              <a:t>الفصل الدراسي الثاني 1433/1432 هــ</a:t>
            </a:r>
            <a:endParaRPr lang="en-GB"/>
          </a:p>
        </p:txBody>
      </p:sp>
      <p:sp>
        <p:nvSpPr>
          <p:cNvPr id="5" name="AutoShape 4"/>
          <p:cNvSpPr>
            <a:spLocks noChangeArrowheads="1"/>
          </p:cNvSpPr>
          <p:nvPr/>
        </p:nvSpPr>
        <p:spPr bwMode="auto">
          <a:xfrm>
            <a:off x="1619672" y="260648"/>
            <a:ext cx="6300700" cy="1066800"/>
          </a:xfrm>
          <a:prstGeom prst="flowChartAlternateProcess">
            <a:avLst/>
          </a:prstGeom>
          <a:solidFill>
            <a:srgbClr val="009900"/>
          </a:soli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ppt_w</p:attrName>
                                        </p:attrNameLst>
                                      </p:cBhvr>
                                      <p:tavLst>
                                        <p:tav tm="0" fmla="#ppt_w*sin(2.5*pi*$)">
                                          <p:val>
                                            <p:fltVal val="0"/>
                                          </p:val>
                                        </p:tav>
                                        <p:tav tm="100000">
                                          <p:val>
                                            <p:fltVal val="1"/>
                                          </p:val>
                                        </p:tav>
                                      </p:tavLst>
                                    </p:anim>
                                    <p:anim calcmode="lin" valueType="num">
                                      <p:cBhvr>
                                        <p:cTn id="23"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4228</TotalTime>
  <Words>926</Words>
  <Application>Microsoft Office PowerPoint</Application>
  <PresentationFormat>جهاز عرض</PresentationFormat>
  <Paragraphs>102</Paragraphs>
  <Slides>25</Slides>
  <Notes>25</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Office Theme</vt:lpstr>
      <vt:lpstr>  نصوص تاريخية  باللغة الإنجليزية الفرقة الرابعة - تاريخ</vt:lpstr>
      <vt:lpstr>  النص الثاني </vt:lpstr>
      <vt:lpstr>Pact of the Arab League States </vt:lpstr>
      <vt:lpstr>ميثاق جامعة الدول العربية</vt:lpstr>
      <vt:lpstr>Pact of the Arab League States </vt:lpstr>
      <vt:lpstr>ميثاق جامعة الدول العربية</vt:lpstr>
      <vt:lpstr>Pact of the Arab League States </vt:lpstr>
      <vt:lpstr>ميثاق جامعة الدول العربية</vt:lpstr>
      <vt:lpstr>ميثاق جامعة الدول العربية</vt:lpstr>
      <vt:lpstr>Pact of the Arab League States</vt:lpstr>
      <vt:lpstr>Pact of the Arab League States</vt:lpstr>
      <vt:lpstr>ميثاق جامعة الدول العربية</vt:lpstr>
      <vt:lpstr>Pact of the Arab League States</vt:lpstr>
      <vt:lpstr>ميثاق جامعة الدول العربية</vt:lpstr>
      <vt:lpstr>Pact of the Arab League States</vt:lpstr>
      <vt:lpstr>ميثاق جامعة الدول العربية</vt:lpstr>
      <vt:lpstr>Pact of the Arab League States</vt:lpstr>
      <vt:lpstr>ميثاق جامعة الدول العربية</vt:lpstr>
      <vt:lpstr>ميثاق جامعة الدول العربية</vt:lpstr>
      <vt:lpstr>ميثاق جامعة الدول العربية</vt:lpstr>
      <vt:lpstr>ميثاق جامعة الدول العربية</vt:lpstr>
      <vt:lpstr>ميثاق جامعة الدول العربية</vt:lpstr>
      <vt:lpstr>عرض تقديمي في PowerPoint</vt:lpstr>
      <vt:lpstr>عرض تقديمي في PowerPoint</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udadmin</cp:lastModifiedBy>
  <cp:revision>164</cp:revision>
  <dcterms:created xsi:type="dcterms:W3CDTF">2009-10-14T19:14:34Z</dcterms:created>
  <dcterms:modified xsi:type="dcterms:W3CDTF">2012-04-09T13:19:25Z</dcterms:modified>
</cp:coreProperties>
</file>