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1"/>
  </p:sldMasterIdLst>
  <p:notesMasterIdLst>
    <p:notesMasterId r:id="rId16"/>
  </p:notesMasterIdLst>
  <p:sldIdLst>
    <p:sldId id="576" r:id="rId2"/>
    <p:sldId id="626" r:id="rId3"/>
    <p:sldId id="789" r:id="rId4"/>
    <p:sldId id="767" r:id="rId5"/>
    <p:sldId id="768" r:id="rId6"/>
    <p:sldId id="769" r:id="rId7"/>
    <p:sldId id="770" r:id="rId8"/>
    <p:sldId id="772" r:id="rId9"/>
    <p:sldId id="773" r:id="rId10"/>
    <p:sldId id="774" r:id="rId11"/>
    <p:sldId id="775" r:id="rId12"/>
    <p:sldId id="776" r:id="rId13"/>
    <p:sldId id="777" r:id="rId14"/>
    <p:sldId id="594" r:id="rId15"/>
  </p:sldIdLst>
  <p:sldSz cx="9906000" cy="6858000" type="A4"/>
  <p:notesSz cx="6797675" cy="987425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000000"/>
    <a:srgbClr val="009900"/>
    <a:srgbClr val="FF0066"/>
    <a:srgbClr val="3B84AF"/>
    <a:srgbClr val="709256"/>
    <a:srgbClr val="AD99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7" autoAdjust="0"/>
    <p:restoredTop sz="94726" autoAdjust="0"/>
  </p:normalViewPr>
  <p:slideViewPr>
    <p:cSldViewPr>
      <p:cViewPr>
        <p:scale>
          <a:sx n="40" d="100"/>
          <a:sy n="40" d="100"/>
        </p:scale>
        <p:origin x="-1206" y="-69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5659" cy="493712"/>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0443" y="2"/>
            <a:ext cx="2945659" cy="493712"/>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4/28/2012</a:t>
            </a:fld>
            <a:endParaRPr lang="en-US"/>
          </a:p>
        </p:txBody>
      </p:sp>
      <p:sp>
        <p:nvSpPr>
          <p:cNvPr id="4" name="Slide Image Placeholder 3"/>
          <p:cNvSpPr>
            <a:spLocks noGrp="1" noRot="1" noChangeAspect="1"/>
          </p:cNvSpPr>
          <p:nvPr>
            <p:ph type="sldImg" idx="2"/>
          </p:nvPr>
        </p:nvSpPr>
        <p:spPr>
          <a:xfrm>
            <a:off x="723900" y="739775"/>
            <a:ext cx="5349875" cy="3703638"/>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9768" y="4690269"/>
            <a:ext cx="5438140" cy="4443412"/>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378826"/>
            <a:ext cx="2945659" cy="493712"/>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0443" y="9378826"/>
            <a:ext cx="2945659" cy="493712"/>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101996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000A66-2152-4877-BBAC-C7D1FECE60B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extLst>
      <p:ext uri="{BB962C8B-B14F-4D97-AF65-F5344CB8AC3E}">
        <p14:creationId xmlns:p14="http://schemas.microsoft.com/office/powerpoint/2010/main" val="2830708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a:p>
        </p:txBody>
      </p:sp>
    </p:spTree>
    <p:extLst>
      <p:ext uri="{BB962C8B-B14F-4D97-AF65-F5344CB8AC3E}">
        <p14:creationId xmlns:p14="http://schemas.microsoft.com/office/powerpoint/2010/main" val="1412385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a:p>
        </p:txBody>
      </p:sp>
    </p:spTree>
    <p:extLst>
      <p:ext uri="{BB962C8B-B14F-4D97-AF65-F5344CB8AC3E}">
        <p14:creationId xmlns:p14="http://schemas.microsoft.com/office/powerpoint/2010/main" val="3895042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a:p>
        </p:txBody>
      </p:sp>
    </p:spTree>
    <p:extLst>
      <p:ext uri="{BB962C8B-B14F-4D97-AF65-F5344CB8AC3E}">
        <p14:creationId xmlns:p14="http://schemas.microsoft.com/office/powerpoint/2010/main" val="4033055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a:p>
        </p:txBody>
      </p:sp>
    </p:spTree>
    <p:extLst>
      <p:ext uri="{BB962C8B-B14F-4D97-AF65-F5344CB8AC3E}">
        <p14:creationId xmlns:p14="http://schemas.microsoft.com/office/powerpoint/2010/main" val="3895042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a:p>
        </p:txBody>
      </p:sp>
    </p:spTree>
    <p:extLst>
      <p:ext uri="{BB962C8B-B14F-4D97-AF65-F5344CB8AC3E}">
        <p14:creationId xmlns:p14="http://schemas.microsoft.com/office/powerpoint/2010/main" val="2883270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extLst>
      <p:ext uri="{BB962C8B-B14F-4D97-AF65-F5344CB8AC3E}">
        <p14:creationId xmlns:p14="http://schemas.microsoft.com/office/powerpoint/2010/main" val="3676409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a:p>
        </p:txBody>
      </p:sp>
    </p:spTree>
    <p:extLst>
      <p:ext uri="{BB962C8B-B14F-4D97-AF65-F5344CB8AC3E}">
        <p14:creationId xmlns:p14="http://schemas.microsoft.com/office/powerpoint/2010/main" val="37240666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a:p>
        </p:txBody>
      </p:sp>
    </p:spTree>
    <p:extLst>
      <p:ext uri="{BB962C8B-B14F-4D97-AF65-F5344CB8AC3E}">
        <p14:creationId xmlns:p14="http://schemas.microsoft.com/office/powerpoint/2010/main" val="3676409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a:p>
        </p:txBody>
      </p:sp>
    </p:spTree>
    <p:extLst>
      <p:ext uri="{BB962C8B-B14F-4D97-AF65-F5344CB8AC3E}">
        <p14:creationId xmlns:p14="http://schemas.microsoft.com/office/powerpoint/2010/main" val="2798139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a:p>
        </p:txBody>
      </p:sp>
    </p:spTree>
    <p:extLst>
      <p:ext uri="{BB962C8B-B14F-4D97-AF65-F5344CB8AC3E}">
        <p14:creationId xmlns:p14="http://schemas.microsoft.com/office/powerpoint/2010/main" val="3676409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a:p>
        </p:txBody>
      </p:sp>
    </p:spTree>
    <p:extLst>
      <p:ext uri="{BB962C8B-B14F-4D97-AF65-F5344CB8AC3E}">
        <p14:creationId xmlns:p14="http://schemas.microsoft.com/office/powerpoint/2010/main" val="25492221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14</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42A8DC1-706C-411F-8E50-7044CDE94886}" type="datetime1">
              <a:rPr lang="en-GB" smtClean="0"/>
              <a:t>28/04/2012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pic>
        <p:nvPicPr>
          <p:cNvPr id="8" name="Picture 7" descr="http://forum.hihi2.com/picture.php?albumid=1123&amp;pictureid=12118"/>
          <p:cNvPicPr/>
          <p:nvPr userDrawn="1"/>
        </p:nvPicPr>
        <p:blipFill>
          <a:blip r:embed="rId2" cstate="print"/>
          <a:srcRect/>
          <a:stretch>
            <a:fillRect/>
          </a:stretch>
        </p:blipFill>
        <p:spPr bwMode="auto">
          <a:xfrm>
            <a:off x="2962804" y="152400"/>
            <a:ext cx="3895725" cy="1304925"/>
          </a:xfrm>
          <a:prstGeom prst="rect">
            <a:avLst/>
          </a:prstGeom>
          <a:noFill/>
          <a:ln w="9525">
            <a:noFill/>
            <a:miter lim="800000"/>
            <a:headEnd/>
            <a:tailEnd/>
          </a:ln>
        </p:spPr>
      </p:pic>
    </p:spTree>
    <p:extLst>
      <p:ext uri="{BB962C8B-B14F-4D97-AF65-F5344CB8AC3E}">
        <p14:creationId xmlns:p14="http://schemas.microsoft.com/office/powerpoint/2010/main" val="2204370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A16E917-73BC-4785-9AEB-3F6BC96BCD89}" type="datetime1">
              <a:rPr lang="en-GB" smtClean="0"/>
              <a:t>28/04/2012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440317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BB4E77-E106-42A8-BBAD-EC0DC2EFE8B0}" type="datetime1">
              <a:rPr lang="en-GB" smtClean="0"/>
              <a:t>28/04/2012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948195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36575"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448300"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461774C-3DD6-421D-84B7-77C4B3FF0036}" type="datetime1">
              <a:rPr lang="en-GB" smtClean="0"/>
              <a:t>28/04/2012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
        <p:nvSpPr>
          <p:cNvPr id="8" name="Rectangle 7"/>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774951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7FDCAA6-E71C-44EE-AB0D-FF477710899D}" type="datetime1">
              <a:rPr lang="en-GB" smtClean="0"/>
              <a:t>28/04/2012</a:t>
            </a:fld>
            <a:endParaRPr lang="en-GB"/>
          </a:p>
        </p:txBody>
      </p:sp>
      <p:sp>
        <p:nvSpPr>
          <p:cNvPr id="8" name="Footer Placeholder 7"/>
          <p:cNvSpPr>
            <a:spLocks noGrp="1"/>
          </p:cNvSpPr>
          <p:nvPr>
            <p:ph type="ftr" sz="quarter" idx="11"/>
          </p:nvPr>
        </p:nvSpPr>
        <p:spPr/>
        <p:txBody>
          <a:bodyPr/>
          <a:lstStyle/>
          <a:p>
            <a:r>
              <a:rPr lang="ar-SA" smtClean="0"/>
              <a:t>الفصل الدراسي الأول    1433/1432 هـ</a:t>
            </a:r>
            <a:endParaRPr lang="en-GB"/>
          </a:p>
        </p:txBody>
      </p:sp>
      <p:sp>
        <p:nvSpPr>
          <p:cNvPr id="9" name="Slide Number Placeholder 8"/>
          <p:cNvSpPr>
            <a:spLocks noGrp="1"/>
          </p:cNvSpPr>
          <p:nvPr>
            <p:ph type="sldNum" sz="quarter" idx="12"/>
          </p:nvPr>
        </p:nvSpPr>
        <p:spPr/>
        <p:txBody>
          <a:bodyPr/>
          <a:lstStyle/>
          <a:p>
            <a:fld id="{76A19B6E-29FA-4AD6-AE60-091B3F403F2B}" type="slidenum">
              <a:rPr lang="en-GB" smtClean="0"/>
              <a:t>‹#›</a:t>
            </a:fld>
            <a:endParaRPr lang="en-GB"/>
          </a:p>
        </p:txBody>
      </p:sp>
      <p:sp>
        <p:nvSpPr>
          <p:cNvPr id="10" name="Rectangle 9"/>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710486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F76E58A-7D37-4CE9-AA36-A5F91DA4DEB3}" type="datetime1">
              <a:rPr lang="en-GB" smtClean="0"/>
              <a:t>28/04/2012</a:t>
            </a:fld>
            <a:endParaRPr lang="en-GB"/>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
        <p:nvSpPr>
          <p:cNvPr id="5" name="Slide Number Placeholder 4"/>
          <p:cNvSpPr>
            <a:spLocks noGrp="1"/>
          </p:cNvSpPr>
          <p:nvPr>
            <p:ph type="sldNum" sz="quarter" idx="12"/>
          </p:nvPr>
        </p:nvSpPr>
        <p:spPr/>
        <p:txBody>
          <a:bodyPr/>
          <a:lstStyle/>
          <a:p>
            <a:fld id="{76A19B6E-29FA-4AD6-AE60-091B3F403F2B}" type="slidenum">
              <a:rPr lang="en-GB" smtClean="0"/>
              <a:t>‹#›</a:t>
            </a:fld>
            <a:endParaRPr lang="en-GB"/>
          </a:p>
        </p:txBody>
      </p:sp>
      <p:sp>
        <p:nvSpPr>
          <p:cNvPr id="6" name="Rectangle 5"/>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095465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8533C5-0DBD-439E-A9A8-ECA953C67BC6}" type="datetime1">
              <a:rPr lang="en-GB" smtClean="0"/>
              <a:t>28/04/2012</a:t>
            </a:fld>
            <a:endParaRPr lang="en-GB"/>
          </a:p>
        </p:txBody>
      </p:sp>
      <p:sp>
        <p:nvSpPr>
          <p:cNvPr id="3" name="Footer Placeholder 2"/>
          <p:cNvSpPr>
            <a:spLocks noGrp="1"/>
          </p:cNvSpPr>
          <p:nvPr>
            <p:ph type="ftr" sz="quarter" idx="11"/>
          </p:nvPr>
        </p:nvSpPr>
        <p:spPr/>
        <p:txBody>
          <a:bodyPr/>
          <a:lstStyle/>
          <a:p>
            <a:r>
              <a:rPr lang="ar-SA" smtClean="0"/>
              <a:t>الفصل الدراسي الأول    1433/1432 هـ</a:t>
            </a:r>
            <a:endParaRPr lang="en-GB"/>
          </a:p>
        </p:txBody>
      </p:sp>
      <p:sp>
        <p:nvSpPr>
          <p:cNvPr id="4" name="Slide Number Placeholder 3"/>
          <p:cNvSpPr>
            <a:spLocks noGrp="1"/>
          </p:cNvSpPr>
          <p:nvPr>
            <p:ph type="sldNum" sz="quarter" idx="12"/>
          </p:nvPr>
        </p:nvSpPr>
        <p:spPr/>
        <p:txBody>
          <a:bodyPr/>
          <a:lstStyle/>
          <a:p>
            <a:fld id="{76A19B6E-29FA-4AD6-AE60-091B3F403F2B}" type="slidenum">
              <a:rPr lang="en-GB" smtClean="0"/>
              <a:t>‹#›</a:t>
            </a:fld>
            <a:endParaRPr lang="en-GB"/>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314455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2"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01ACB6-CF76-4B84-BC6B-D8D5211036E9}" type="datetime1">
              <a:rPr lang="en-GB" smtClean="0"/>
              <a:t>28/04/2012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157798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BB3CA0-4280-4BC5-A147-CA7581F0EC90}" type="datetime1">
              <a:rPr lang="en-GB" smtClean="0"/>
              <a:t>28/04/2012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2074394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F8405C5-C410-43F2-9CD9-54F5C7AE0089}" type="datetime1">
              <a:rPr lang="en-GB" smtClean="0"/>
              <a:t>28/04/2012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1978665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1"/>
            <a:ext cx="2414588"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6576" y="274641"/>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9ED185-65B4-4AEF-9994-98534A399EBA}" type="datetime1">
              <a:rPr lang="en-GB" smtClean="0"/>
              <a:t>28/04/2012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985391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r>
              <a:rPr lang="en-US" smtClean="0"/>
              <a:t>1</a:t>
            </a:r>
            <a:endParaRPr lang="en-US" dirty="0"/>
          </a:p>
        </p:txBody>
      </p:sp>
    </p:spTree>
    <p:extLst>
      <p:ext uri="{BB962C8B-B14F-4D97-AF65-F5344CB8AC3E}">
        <p14:creationId xmlns:p14="http://schemas.microsoft.com/office/powerpoint/2010/main" val="3801827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3" name="Content Placeholder 2"/>
          <p:cNvSpPr>
            <a:spLocks noGrp="1"/>
          </p:cNvSpPr>
          <p:nvPr>
            <p:ph idx="1"/>
          </p:nvPr>
        </p:nvSpPr>
        <p:spPr>
          <a:xfrm>
            <a:off x="495300" y="1600200"/>
            <a:ext cx="8915400" cy="4525963"/>
          </a:xfrm>
          <a:prstGeom prst="rect">
            <a:avLst/>
          </a:prstGeom>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7" name="Slide Number Placeholder 6"/>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
        <p:nvSpPr>
          <p:cNvPr id="9" name="Title 8"/>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768142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616527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337273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1809129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382938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009163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3"/>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3"/>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65B0CC-AE68-42CB-AEF2-88D734EE9435}" type="datetime1">
              <a:rPr lang="en-GB" smtClean="0"/>
              <a:t>28/04/2012</a:t>
            </a:fld>
            <a:endParaRPr lang="en-GB"/>
          </a:p>
        </p:txBody>
      </p:sp>
      <p:sp>
        <p:nvSpPr>
          <p:cNvPr id="5" name="Footer Placeholder 4"/>
          <p:cNvSpPr>
            <a:spLocks noGrp="1"/>
          </p:cNvSpPr>
          <p:nvPr>
            <p:ph type="ftr" sz="quarter" idx="3"/>
          </p:nvPr>
        </p:nvSpPr>
        <p:spPr>
          <a:xfrm>
            <a:off x="3384550" y="6356353"/>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ar-SA" smtClean="0"/>
              <a:t>الفصل الدراسي الأول    1433/1432 هـ</a:t>
            </a:r>
            <a:endParaRPr lang="en-GB"/>
          </a:p>
        </p:txBody>
      </p:sp>
      <p:sp>
        <p:nvSpPr>
          <p:cNvPr id="6" name="Slide Number Placeholder 5"/>
          <p:cNvSpPr>
            <a:spLocks noGrp="1"/>
          </p:cNvSpPr>
          <p:nvPr>
            <p:ph type="sldNum" sz="quarter" idx="4"/>
          </p:nvPr>
        </p:nvSpPr>
        <p:spPr>
          <a:xfrm>
            <a:off x="7099300" y="6356353"/>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A19B6E-29FA-4AD6-AE60-091B3F403F2B}" type="slidenum">
              <a:rPr lang="en-GB" smtClean="0"/>
              <a:t>‹#›</a:t>
            </a:fld>
            <a:endParaRPr lang="en-GB"/>
          </a:p>
        </p:txBody>
      </p:sp>
      <p:sp>
        <p:nvSpPr>
          <p:cNvPr id="7" name="Rectangle 6"/>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8" name="Rectangle 7"/>
          <p:cNvSpPr/>
          <p:nvPr userDrawn="1"/>
        </p:nvSpPr>
        <p:spPr>
          <a:xfrm>
            <a:off x="6781800" y="6519446"/>
            <a:ext cx="1926425"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Dammam University</a:t>
            </a:r>
            <a:endParaRPr lang="en-US" sz="1600" dirty="0">
              <a:solidFill>
                <a:schemeClr val="bg1"/>
              </a:solidFill>
              <a:latin typeface="+mn-lt"/>
              <a:cs typeface="+mn-cs"/>
            </a:endParaRPr>
          </a:p>
        </p:txBody>
      </p:sp>
      <p:sp>
        <p:nvSpPr>
          <p:cNvPr id="9" name="Rectangle 8"/>
          <p:cNvSpPr/>
          <p:nvPr userDrawn="1"/>
        </p:nvSpPr>
        <p:spPr>
          <a:xfrm>
            <a:off x="7050442" y="6290846"/>
            <a:ext cx="101181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الدمام</a:t>
            </a:r>
            <a:endParaRPr lang="en-US" sz="1600" b="1" dirty="0">
              <a:solidFill>
                <a:schemeClr val="bg1"/>
              </a:solidFill>
              <a:latin typeface="+mn-lt"/>
              <a:cs typeface="+mn-cs"/>
            </a:endParaRPr>
          </a:p>
        </p:txBody>
      </p:sp>
      <p:sp>
        <p:nvSpPr>
          <p:cNvPr id="10" name="Rectangle 9"/>
          <p:cNvSpPr/>
          <p:nvPr userDrawn="1"/>
        </p:nvSpPr>
        <p:spPr>
          <a:xfrm>
            <a:off x="914400" y="6581001"/>
            <a:ext cx="2711063" cy="276999"/>
          </a:xfrm>
          <a:prstGeom prst="rect">
            <a:avLst/>
          </a:prstGeom>
        </p:spPr>
        <p:txBody>
          <a:bodyPr wrap="none">
            <a:spAutoFit/>
          </a:bodyPr>
          <a:lstStyle/>
          <a:p>
            <a:pPr algn="l" rtl="0" fontAlgn="auto">
              <a:spcBef>
                <a:spcPts val="0"/>
              </a:spcBef>
              <a:spcAft>
                <a:spcPts val="0"/>
              </a:spcAft>
              <a:defRPr/>
            </a:pPr>
            <a:r>
              <a:rPr lang="en-GB" sz="1200" dirty="0" smtClean="0">
                <a:solidFill>
                  <a:schemeClr val="bg1"/>
                </a:solidFill>
                <a:latin typeface="+mn-lt"/>
                <a:cs typeface="+mn-cs"/>
              </a:rPr>
              <a:t>Faculty</a:t>
            </a:r>
            <a:r>
              <a:rPr lang="en-GB" sz="1200" baseline="0" dirty="0" smtClean="0">
                <a:solidFill>
                  <a:schemeClr val="bg1"/>
                </a:solidFill>
                <a:latin typeface="+mn-lt"/>
                <a:cs typeface="+mn-cs"/>
              </a:rPr>
              <a:t> of Arts – Department of History</a:t>
            </a:r>
            <a:endParaRPr lang="en-US" sz="1200" dirty="0">
              <a:solidFill>
                <a:schemeClr val="bg1"/>
              </a:solidFill>
              <a:latin typeface="+mn-lt"/>
              <a:cs typeface="+mn-cs"/>
            </a:endParaRPr>
          </a:p>
        </p:txBody>
      </p:sp>
      <p:sp>
        <p:nvSpPr>
          <p:cNvPr id="11" name="Rectangle 10"/>
          <p:cNvSpPr/>
          <p:nvPr userDrawn="1"/>
        </p:nvSpPr>
        <p:spPr>
          <a:xfrm>
            <a:off x="1183042" y="6290846"/>
            <a:ext cx="189186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كلية</a:t>
            </a:r>
            <a:r>
              <a:rPr lang="ar-SA" sz="1600" b="1" baseline="0" dirty="0" smtClean="0">
                <a:solidFill>
                  <a:schemeClr val="bg1"/>
                </a:solidFill>
                <a:latin typeface="+mn-lt"/>
                <a:cs typeface="+mn-cs"/>
              </a:rPr>
              <a:t> الآداب – قسم التاريخ</a:t>
            </a:r>
            <a:endParaRPr lang="en-US" sz="1600" b="1" dirty="0">
              <a:solidFill>
                <a:schemeClr val="bg1"/>
              </a:solidFill>
              <a:latin typeface="+mn-lt"/>
              <a:cs typeface="+mn-cs"/>
            </a:endParaRPr>
          </a:p>
        </p:txBody>
      </p:sp>
      <p:pic>
        <p:nvPicPr>
          <p:cNvPr id="12" name="Picture 11" descr="C:\Users\kmomer\Documents\Downloads\dammam.jpg"/>
          <p:cNvPicPr/>
          <p:nvPr userDrawn="1"/>
        </p:nvPicPr>
        <p:blipFill>
          <a:blip r:embed="rId22" cstate="print"/>
          <a:srcRect/>
          <a:stretch>
            <a:fillRect/>
          </a:stretch>
        </p:blipFill>
        <p:spPr bwMode="auto">
          <a:xfrm>
            <a:off x="8710726" y="6183689"/>
            <a:ext cx="1183217" cy="671513"/>
          </a:xfrm>
          <a:prstGeom prst="rect">
            <a:avLst/>
          </a:prstGeom>
          <a:noFill/>
          <a:ln w="9525">
            <a:noFill/>
            <a:miter lim="800000"/>
            <a:headEnd/>
            <a:tailEnd/>
          </a:ln>
        </p:spPr>
      </p:pic>
      <p:pic>
        <p:nvPicPr>
          <p:cNvPr id="13" name="Content Placeholder 3"/>
          <p:cNvPicPr>
            <a:picLocks/>
          </p:cNvPicPr>
          <p:nvPr userDrawn="1"/>
        </p:nvPicPr>
        <p:blipFill>
          <a:blip r:embed="rId23" cstate="print"/>
          <a:srcRect/>
          <a:stretch>
            <a:fillRect/>
          </a:stretch>
        </p:blipFill>
        <p:spPr bwMode="auto">
          <a:xfrm>
            <a:off x="-152400" y="6057551"/>
            <a:ext cx="1200782" cy="1143698"/>
          </a:xfrm>
          <a:prstGeom prst="rect">
            <a:avLst/>
          </a:prstGeom>
          <a:noFill/>
          <a:ln w="9525">
            <a:noFill/>
            <a:miter lim="800000"/>
            <a:headEnd/>
            <a:tailEnd/>
          </a:ln>
        </p:spPr>
      </p:pic>
    </p:spTree>
    <p:extLst>
      <p:ext uri="{BB962C8B-B14F-4D97-AF65-F5344CB8AC3E}">
        <p14:creationId xmlns:p14="http://schemas.microsoft.com/office/powerpoint/2010/main" val="1393233361"/>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781" r:id="rId12"/>
    <p:sldLayoutId id="2147483773" r:id="rId13"/>
    <p:sldLayoutId id="2147483776" r:id="rId14"/>
    <p:sldLayoutId id="2147483777" r:id="rId15"/>
    <p:sldLayoutId id="2147483778" r:id="rId16"/>
    <p:sldLayoutId id="2147483775" r:id="rId17"/>
    <p:sldLayoutId id="2147483774" r:id="rId18"/>
    <p:sldLayoutId id="2147483779" r:id="rId19"/>
    <p:sldLayoutId id="2147483780" r:id="rId20"/>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rtl="1"/>
            <a:r>
              <a:rPr lang="ar-SA" dirty="0" smtClean="0">
                <a:latin typeface="Arabic Typesetting" pitchFamily="66" charset="-78"/>
                <a:cs typeface="Arabic Typesetting" pitchFamily="66" charset="-78"/>
              </a:rPr>
              <a:t/>
            </a:r>
            <a:br>
              <a:rPr lang="ar-SA" dirty="0" smtClean="0">
                <a:latin typeface="Arabic Typesetting" pitchFamily="66" charset="-78"/>
                <a:cs typeface="Arabic Typesetting" pitchFamily="66" charset="-78"/>
              </a:rPr>
            </a:br>
            <a:r>
              <a:rPr lang="ar-SA" dirty="0" smtClean="0">
                <a:latin typeface="Arabic Typesetting" pitchFamily="66" charset="-78"/>
                <a:cs typeface="Arabic Typesetting" pitchFamily="66" charset="-78"/>
              </a:rPr>
              <a:t/>
            </a:r>
            <a:br>
              <a:rPr lang="ar-SA" dirty="0" smtClean="0">
                <a:latin typeface="Arabic Typesetting" pitchFamily="66" charset="-78"/>
                <a:cs typeface="Arabic Typesetting" pitchFamily="66" charset="-78"/>
              </a:rPr>
            </a:br>
            <a:r>
              <a:rPr lang="ar-SA" sz="6600" b="1" dirty="0" smtClean="0">
                <a:solidFill>
                  <a:srgbClr val="002060"/>
                </a:solidFill>
                <a:latin typeface="GE Modern Bold" pitchFamily="18" charset="-78"/>
                <a:ea typeface="GE Modern Bold" pitchFamily="18" charset="-78"/>
                <a:cs typeface="GE Modern Bold" pitchFamily="18" charset="-78"/>
              </a:rPr>
              <a:t>نصوص تاريخية  باللغة الإنجليزية</a:t>
            </a:r>
            <a:r>
              <a:rPr lang="ar-SA" sz="6600" b="1" dirty="0" smtClean="0">
                <a:latin typeface="GE Modern Bold" pitchFamily="18" charset="-78"/>
                <a:ea typeface="GE Modern Bold" pitchFamily="18" charset="-78"/>
                <a:cs typeface="GE Modern Bold" pitchFamily="18" charset="-78"/>
              </a:rPr>
              <a:t/>
            </a:r>
            <a:br>
              <a:rPr lang="ar-SA" sz="6600" b="1" dirty="0" smtClean="0">
                <a:latin typeface="GE Modern Bold" pitchFamily="18" charset="-78"/>
                <a:ea typeface="GE Modern Bold" pitchFamily="18" charset="-78"/>
                <a:cs typeface="GE Modern Bold" pitchFamily="18" charset="-78"/>
              </a:rPr>
            </a:br>
            <a:r>
              <a:rPr lang="ar-SA" sz="6600" b="1" dirty="0" smtClean="0">
                <a:latin typeface="GE Modern Bold" pitchFamily="18" charset="-78"/>
                <a:ea typeface="GE Modern Bold" pitchFamily="18" charset="-78"/>
                <a:cs typeface="GE Modern Bold" pitchFamily="18" charset="-78"/>
              </a:rPr>
              <a:t>الفرقة الرابعة</a:t>
            </a:r>
            <a:r>
              <a:rPr lang="en-GB" sz="6600" b="1" dirty="0" smtClean="0">
                <a:latin typeface="GE Modern Bold" pitchFamily="18" charset="-78"/>
                <a:ea typeface="GE Modern Bold" pitchFamily="18" charset="-78"/>
                <a:cs typeface="GE Modern Bold" pitchFamily="18" charset="-78"/>
              </a:rPr>
              <a:t> - </a:t>
            </a:r>
            <a:r>
              <a:rPr lang="ar-SA" sz="6600" b="1" dirty="0" smtClean="0">
                <a:latin typeface="GE Modern Bold" pitchFamily="18" charset="-78"/>
                <a:ea typeface="GE Modern Bold" pitchFamily="18" charset="-78"/>
                <a:cs typeface="GE Modern Bold" pitchFamily="18" charset="-78"/>
              </a:rPr>
              <a:t>تاريخ</a:t>
            </a:r>
            <a:endParaRPr lang="en-GB" sz="6600" b="1" dirty="0">
              <a:latin typeface="GE Modern Bold" pitchFamily="18" charset="-78"/>
              <a:ea typeface="GE Modern Bold" pitchFamily="18" charset="-78"/>
              <a:cs typeface="GE Modern Bold" pitchFamily="18" charset="-78"/>
            </a:endParaRPr>
          </a:p>
        </p:txBody>
      </p:sp>
      <p:sp>
        <p:nvSpPr>
          <p:cNvPr id="5" name="Footer Placeholder 4"/>
          <p:cNvSpPr>
            <a:spLocks noGrp="1"/>
          </p:cNvSpPr>
          <p:nvPr>
            <p:ph type="ftr" sz="quarter" idx="4294967295"/>
          </p:nvPr>
        </p:nvSpPr>
        <p:spPr>
          <a:xfrm>
            <a:off x="3054324" y="5984911"/>
            <a:ext cx="3651125" cy="365125"/>
          </a:xfrm>
          <a:prstGeom prst="rect">
            <a:avLst/>
          </a:prstGeom>
        </p:spPr>
        <p:txBody>
          <a:bodyPr/>
          <a:lstStyle/>
          <a:p>
            <a:r>
              <a:rPr lang="ar-SA" sz="2400" b="1" smtClean="0">
                <a:solidFill>
                  <a:schemeClr val="tx1"/>
                </a:solidFill>
                <a:latin typeface="Arabic Typesetting" pitchFamily="66" charset="-78"/>
                <a:cs typeface="Arabic Typesetting" pitchFamily="66" charset="-78"/>
              </a:rPr>
              <a:t>الفصل الدراسي الثاني 1433/1432 هــ</a:t>
            </a:r>
            <a:endParaRPr lang="en-GB" sz="2400" b="1" dirty="0">
              <a:solidFill>
                <a:schemeClr val="tx1"/>
              </a:solidFill>
              <a:latin typeface="Arabic Typesetting" pitchFamily="66" charset="-78"/>
              <a:cs typeface="Arabic Typesetting" pitchFamily="66" charset="-78"/>
            </a:endParaRPr>
          </a:p>
        </p:txBody>
      </p:sp>
    </p:spTree>
    <p:extLst>
      <p:ext uri="{BB962C8B-B14F-4D97-AF65-F5344CB8AC3E}">
        <p14:creationId xmlns:p14="http://schemas.microsoft.com/office/powerpoint/2010/main" val="3257013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3"/>
            <a:ext cx="9258300" cy="4525963"/>
          </a:xfrm>
        </p:spPr>
        <p:txBody>
          <a:bodyPr>
            <a:normAutofit/>
          </a:bodyPr>
          <a:lstStyle/>
          <a:p>
            <a:pPr algn="r" rtl="1"/>
            <a:r>
              <a:rPr lang="ar-SA" sz="5400" b="1" dirty="0" smtClean="0">
                <a:solidFill>
                  <a:srgbClr val="002060"/>
                </a:solidFill>
                <a:latin typeface="GE Modern Bold" pitchFamily="18" charset="-78"/>
                <a:ea typeface="GE Modern Bold" pitchFamily="18" charset="-78"/>
                <a:cs typeface="GE Modern Bold" pitchFamily="18" charset="-78"/>
              </a:rPr>
              <a:t>قرار </a:t>
            </a:r>
            <a:r>
              <a:rPr lang="ar-SA" sz="5400" b="1" dirty="0" smtClean="0">
                <a:solidFill>
                  <a:srgbClr val="002060"/>
                </a:solidFill>
                <a:latin typeface="GE Modern Bold" pitchFamily="18" charset="-78"/>
                <a:ea typeface="GE Modern Bold" pitchFamily="18" charset="-78"/>
                <a:cs typeface="GE Modern Bold" pitchFamily="18" charset="-78"/>
              </a:rPr>
              <a:t>مجلس الأمن 242</a:t>
            </a:r>
            <a:endParaRPr lang="en-GB" sz="5400" b="1" dirty="0" smtClean="0">
              <a:solidFill>
                <a:srgbClr val="002060"/>
              </a:solidFill>
              <a:latin typeface="GE Modern Bold" pitchFamily="18" charset="-78"/>
              <a:ea typeface="GE Modern Bold" pitchFamily="18" charset="-78"/>
              <a:cs typeface="GE Modern Bold" pitchFamily="18" charset="-78"/>
            </a:endParaRPr>
          </a:p>
          <a:p>
            <a:pPr algn="r" rtl="1"/>
            <a:endParaRPr lang="ar-SA" sz="3600" b="1" dirty="0" smtClean="0">
              <a:solidFill>
                <a:srgbClr val="002060"/>
              </a:solidFill>
            </a:endParaRPr>
          </a:p>
          <a:p>
            <a:pPr algn="r" rtl="1"/>
            <a:endParaRPr lang="ar-SA" sz="3600" b="1" dirty="0" smtClean="0">
              <a:solidFill>
                <a:srgbClr val="002060"/>
              </a:solidFill>
            </a:endParaRPr>
          </a:p>
          <a:p>
            <a:pPr algn="r" rtl="1"/>
            <a:endParaRPr lang="en-GB" sz="3600" b="1" dirty="0">
              <a:solidFill>
                <a:srgbClr val="002060"/>
              </a:solidFill>
            </a:endParaRPr>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
        <p:nvSpPr>
          <p:cNvPr id="5" name="AutoShape 5"/>
          <p:cNvSpPr>
            <a:spLocks noGrp="1" noChangeArrowheads="1"/>
          </p:cNvSpPr>
          <p:nvPr>
            <p:ph type="title"/>
          </p:nvPr>
        </p:nvSpPr>
        <p:spPr bwMode="auto">
          <a:xfrm>
            <a:off x="495300" y="274638"/>
            <a:ext cx="8915400" cy="1143000"/>
          </a:xfrm>
          <a:prstGeom prst="ribbon">
            <a:avLst>
              <a:gd name="adj1" fmla="val 2782"/>
              <a:gd name="adj2" fmla="val 50000"/>
            </a:avLst>
          </a:prstGeom>
          <a:ln>
            <a:headEnd/>
            <a:tailEnd/>
          </a:ln>
        </p:spPr>
        <p:style>
          <a:lnRef idx="1">
            <a:schemeClr val="accent1"/>
          </a:lnRef>
          <a:fillRef idx="1002">
            <a:schemeClr val="dk2"/>
          </a:fillRef>
          <a:effectRef idx="1">
            <a:schemeClr val="accent1"/>
          </a:effectRef>
          <a:fontRef idx="minor">
            <a:schemeClr val="dk1"/>
          </a:fontRef>
        </p:style>
        <p:txBody>
          <a:bodyPr wrap="none" anchor="ctr">
            <a:normAutofit fontScale="90000"/>
          </a:bodyPr>
          <a:lstStyle/>
          <a:p>
            <a:pPr algn="ctr"/>
            <a:r>
              <a:rPr lang="ar-SA" sz="4900" b="1" dirty="0" smtClean="0">
                <a:solidFill>
                  <a:srgbClr val="000000"/>
                </a:solidFill>
                <a:cs typeface="Simplified Arabic" pitchFamily="2" charset="-78"/>
              </a:rPr>
              <a:t>محاضرة اليوم</a:t>
            </a:r>
            <a:r>
              <a:rPr lang="en-GB" sz="3600" b="1" dirty="0">
                <a:solidFill>
                  <a:srgbClr val="000000"/>
                </a:solidFill>
                <a:cs typeface="Simplified Arabic" pitchFamily="2" charset="-78"/>
              </a:rPr>
              <a:t/>
            </a:r>
            <a:br>
              <a:rPr lang="en-GB" sz="3600" b="1" dirty="0">
                <a:solidFill>
                  <a:srgbClr val="000000"/>
                </a:solidFill>
                <a:cs typeface="Simplified Arabic" pitchFamily="2" charset="-78"/>
              </a:rPr>
            </a:br>
            <a:r>
              <a:rPr lang="en-GB" sz="3600" b="1" dirty="0" smtClean="0">
                <a:solidFill>
                  <a:srgbClr val="000000"/>
                </a:solidFill>
                <a:cs typeface="Simplified Arabic" pitchFamily="2" charset="-78"/>
              </a:rPr>
              <a:t>1433/5/</a:t>
            </a:r>
            <a:r>
              <a:rPr lang="ar-SA" sz="3600" b="1" dirty="0" smtClean="0">
                <a:solidFill>
                  <a:srgbClr val="000000"/>
                </a:solidFill>
                <a:cs typeface="Simplified Arabic" pitchFamily="2" charset="-78"/>
              </a:rPr>
              <a:t>23</a:t>
            </a:r>
            <a:endParaRPr lang="en-GB" sz="3100" b="1" dirty="0">
              <a:solidFill>
                <a:srgbClr val="FF0066"/>
              </a:solidFill>
              <a:cs typeface="Simplified Arabic" pitchFamily="2" charset="-78"/>
            </a:endParaRPr>
          </a:p>
        </p:txBody>
      </p:sp>
    </p:spTree>
    <p:extLst>
      <p:ext uri="{BB962C8B-B14F-4D97-AF65-F5344CB8AC3E}">
        <p14:creationId xmlns:p14="http://schemas.microsoft.com/office/powerpoint/2010/main" val="3590372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dirty="0" smtClean="0"/>
          </a:p>
          <a:p>
            <a:endParaRPr lang="ar-SA" b="1" dirty="0" smtClean="0"/>
          </a:p>
          <a:p>
            <a:pPr marL="0" indent="0">
              <a:buNone/>
            </a:pPr>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graphicFrame>
        <p:nvGraphicFramePr>
          <p:cNvPr id="6" name="Table 5"/>
          <p:cNvGraphicFramePr>
            <a:graphicFrameLocks noGrp="1"/>
          </p:cNvGraphicFramePr>
          <p:nvPr>
            <p:extLst>
              <p:ext uri="{D42A27DB-BD31-4B8C-83A1-F6EECF244321}">
                <p14:modId xmlns:p14="http://schemas.microsoft.com/office/powerpoint/2010/main" val="3747918716"/>
              </p:ext>
            </p:extLst>
          </p:nvPr>
        </p:nvGraphicFramePr>
        <p:xfrm>
          <a:off x="1905000" y="2438400"/>
          <a:ext cx="6604000" cy="2804160"/>
        </p:xfrm>
        <a:graphic>
          <a:graphicData uri="http://schemas.openxmlformats.org/drawingml/2006/table">
            <a:tbl>
              <a:tblPr firstRow="1" bandRow="1">
                <a:tableStyleId>{5C22544A-7EE6-4342-B048-85BDC9FD1C3A}</a:tableStyleId>
              </a:tblPr>
              <a:tblGrid>
                <a:gridCol w="6604000"/>
              </a:tblGrid>
              <a:tr h="5181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4000" b="1" dirty="0" smtClean="0">
                          <a:latin typeface="Bodoni MT Condensed" pitchFamily="18" charset="0"/>
                        </a:rPr>
                        <a:t>TEXT:7</a:t>
                      </a:r>
                    </a:p>
                    <a:p>
                      <a:pPr marL="0" marR="0" indent="0" algn="ctr" defTabSz="914400" rtl="0" eaLnBrk="1" fontAlgn="auto" latinLnBrk="0" hangingPunct="1">
                        <a:lnSpc>
                          <a:spcPct val="100000"/>
                        </a:lnSpc>
                        <a:spcBef>
                          <a:spcPts val="0"/>
                        </a:spcBef>
                        <a:spcAft>
                          <a:spcPts val="0"/>
                        </a:spcAft>
                        <a:buClrTx/>
                        <a:buSzTx/>
                        <a:buFontTx/>
                        <a:buNone/>
                        <a:tabLst/>
                        <a:defRPr/>
                      </a:pPr>
                      <a:r>
                        <a:rPr lang="en-GB" sz="4000" b="1" dirty="0" smtClean="0">
                          <a:latin typeface="Bodoni MT Condensed" pitchFamily="18" charset="0"/>
                        </a:rPr>
                        <a:t>U.N. Security Council Resolution 242</a:t>
                      </a:r>
                      <a:br>
                        <a:rPr lang="en-GB" sz="4000" b="1" dirty="0" smtClean="0">
                          <a:latin typeface="Bodoni MT Condensed" pitchFamily="18" charset="0"/>
                        </a:rPr>
                      </a:br>
                      <a:r>
                        <a:rPr lang="en-GB" sz="4000" b="1" dirty="0" smtClean="0">
                          <a:latin typeface="Bodoni MT Condensed" pitchFamily="18" charset="0"/>
                        </a:rPr>
                        <a:t>November 22, 1967</a:t>
                      </a:r>
                      <a:br>
                        <a:rPr lang="en-GB" sz="4000" b="1" dirty="0" smtClean="0">
                          <a:latin typeface="Bodoni MT Condensed" pitchFamily="18" charset="0"/>
                        </a:rPr>
                      </a:br>
                      <a:endParaRPr lang="en-GB" sz="4000" b="1" dirty="0" smtClean="0">
                        <a:latin typeface="Bodoni MT Condensed" pitchFamily="18" charset="0"/>
                      </a:endParaRPr>
                    </a:p>
                    <a:p>
                      <a:endParaRPr lang="en-GB" dirty="0"/>
                    </a:p>
                  </a:txBody>
                  <a:tcPr>
                    <a:solidFill>
                      <a:schemeClr val="bg2">
                        <a:lumMod val="25000"/>
                      </a:schemeClr>
                    </a:solidFill>
                  </a:tcPr>
                </a:tc>
              </a:tr>
            </a:tbl>
          </a:graphicData>
        </a:graphic>
      </p:graphicFrame>
    </p:spTree>
    <p:extLst>
      <p:ext uri="{BB962C8B-B14F-4D97-AF65-F5344CB8AC3E}">
        <p14:creationId xmlns:p14="http://schemas.microsoft.com/office/powerpoint/2010/main" val="37047600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dirty="0" smtClean="0"/>
              <a:t/>
            </a:r>
            <a:br>
              <a:rPr lang="ar-SA" b="1" dirty="0" smtClean="0"/>
            </a:br>
            <a:r>
              <a:rPr lang="en-GB" b="1" dirty="0" smtClean="0"/>
              <a:t>U.N</a:t>
            </a:r>
            <a:r>
              <a:rPr lang="en-GB" b="1" dirty="0"/>
              <a:t>. Security Council Resolution 242</a:t>
            </a:r>
            <a:br>
              <a:rPr lang="en-GB" b="1" dirty="0"/>
            </a:br>
            <a:r>
              <a:rPr lang="en-GB" b="1" dirty="0"/>
              <a:t>November 22, 1967</a:t>
            </a:r>
            <a:r>
              <a:rPr lang="en-GB" dirty="0"/>
              <a:t/>
            </a:r>
            <a:br>
              <a:rPr lang="en-GB" dirty="0"/>
            </a:br>
            <a:endParaRPr lang="en-GB" dirty="0"/>
          </a:p>
        </p:txBody>
      </p:sp>
      <p:sp>
        <p:nvSpPr>
          <p:cNvPr id="3" name="Content Placeholder 2"/>
          <p:cNvSpPr>
            <a:spLocks noGrp="1"/>
          </p:cNvSpPr>
          <p:nvPr>
            <p:ph idx="1"/>
          </p:nvPr>
        </p:nvSpPr>
        <p:spPr/>
        <p:txBody>
          <a:bodyPr>
            <a:noAutofit/>
          </a:bodyPr>
          <a:lstStyle/>
          <a:p>
            <a:r>
              <a:rPr lang="en-GB" sz="3600" b="1" dirty="0" smtClean="0"/>
              <a:t>The Security Council,</a:t>
            </a:r>
          </a:p>
          <a:p>
            <a:r>
              <a:rPr lang="en-GB" sz="3600" b="1" i="1" dirty="0" smtClean="0"/>
              <a:t>Expressing</a:t>
            </a:r>
            <a:r>
              <a:rPr lang="en-GB" sz="3600" b="1" dirty="0" smtClean="0"/>
              <a:t> </a:t>
            </a:r>
            <a:r>
              <a:rPr lang="en-GB" sz="3600" b="1" dirty="0"/>
              <a:t>its continuing concern with the grave situation in the Middle East,</a:t>
            </a:r>
          </a:p>
          <a:p>
            <a:r>
              <a:rPr lang="en-GB" sz="3600" b="1" i="1" dirty="0"/>
              <a:t>Emphasizing</a:t>
            </a:r>
            <a:r>
              <a:rPr lang="en-GB" sz="3600" b="1" dirty="0"/>
              <a:t> the inadmissibility of the acquisition of territory by war and the need to work for a just and lasting peace in which every State in the area can live in security,</a:t>
            </a:r>
          </a:p>
          <a:p>
            <a:pPr marL="0" indent="0">
              <a:buNone/>
            </a:pPr>
            <a:r>
              <a:rPr lang="en-GB" sz="3600" b="1" dirty="0"/>
              <a:t/>
            </a:r>
            <a:br>
              <a:rPr lang="en-GB" sz="3600" b="1" dirty="0"/>
            </a:b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7068547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قرار مجلس الأمن 242</a:t>
            </a:r>
            <a:endParaRPr lang="en-GB" b="1" dirty="0"/>
          </a:p>
        </p:txBody>
      </p:sp>
      <p:sp>
        <p:nvSpPr>
          <p:cNvPr id="3" name="Content Placeholder 2"/>
          <p:cNvSpPr>
            <a:spLocks noGrp="1"/>
          </p:cNvSpPr>
          <p:nvPr>
            <p:ph idx="1"/>
          </p:nvPr>
        </p:nvSpPr>
        <p:spPr/>
        <p:txBody>
          <a:bodyPr>
            <a:normAutofit lnSpcReduction="10000"/>
          </a:bodyPr>
          <a:lstStyle/>
          <a:p>
            <a:pPr algn="just" rtl="1"/>
            <a:r>
              <a:rPr lang="ar-SA" b="1" dirty="0"/>
              <a:t>* </a:t>
            </a:r>
            <a:r>
              <a:rPr lang="ar-SA" sz="4000" b="1" dirty="0"/>
              <a:t>إن مجلس الامن،</a:t>
            </a:r>
          </a:p>
          <a:p>
            <a:pPr algn="just" rtl="1"/>
            <a:r>
              <a:rPr lang="ar-SA" sz="4000" b="1" dirty="0"/>
              <a:t>إذ يعرب عن قلقه المستمر بشأن الوضع الخطر في الشرق الاوسط،</a:t>
            </a:r>
          </a:p>
          <a:p>
            <a:pPr algn="just" rtl="1"/>
            <a:r>
              <a:rPr lang="ar-SA" sz="4000" b="1" dirty="0"/>
              <a:t>وإذ يؤكد عدم جواز الاستيلاء على الاراضي بالحرب، والحاجة الى العمل من أجل سلام دائم وعادل تستطيع كل دولة في المنطقة أن تعيش فيه بأمان،</a:t>
            </a:r>
          </a:p>
          <a:p>
            <a:pPr algn="just" rtl="1"/>
            <a:endParaRPr lang="en-GB" sz="4000"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40061156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dirty="0" smtClean="0"/>
              <a:t/>
            </a:r>
            <a:br>
              <a:rPr lang="ar-SA" b="1" dirty="0" smtClean="0"/>
            </a:br>
            <a:r>
              <a:rPr lang="en-GB" b="1" dirty="0" smtClean="0"/>
              <a:t>U.N</a:t>
            </a:r>
            <a:r>
              <a:rPr lang="en-GB" b="1" dirty="0"/>
              <a:t>. Security Council Resolution 242</a:t>
            </a:r>
            <a:br>
              <a:rPr lang="en-GB" b="1" dirty="0"/>
            </a:br>
            <a:r>
              <a:rPr lang="en-GB" b="1" dirty="0"/>
              <a:t>November 22, 1967</a:t>
            </a:r>
            <a:r>
              <a:rPr lang="en-GB" dirty="0"/>
              <a:t/>
            </a:r>
            <a:br>
              <a:rPr lang="en-GB" dirty="0"/>
            </a:br>
            <a:endParaRPr lang="en-GB" dirty="0"/>
          </a:p>
        </p:txBody>
      </p:sp>
      <p:sp>
        <p:nvSpPr>
          <p:cNvPr id="3" name="Content Placeholder 2"/>
          <p:cNvSpPr>
            <a:spLocks noGrp="1"/>
          </p:cNvSpPr>
          <p:nvPr>
            <p:ph idx="1"/>
          </p:nvPr>
        </p:nvSpPr>
        <p:spPr>
          <a:xfrm>
            <a:off x="0" y="1600203"/>
            <a:ext cx="9753600" cy="4525963"/>
          </a:xfrm>
        </p:spPr>
        <p:txBody>
          <a:bodyPr>
            <a:noAutofit/>
          </a:bodyPr>
          <a:lstStyle/>
          <a:p>
            <a:pPr marL="0" indent="0" algn="just">
              <a:buNone/>
            </a:pPr>
            <a:r>
              <a:rPr lang="en-GB" sz="3600" b="1" i="1" dirty="0" smtClean="0"/>
              <a:t>Emphasizing </a:t>
            </a:r>
            <a:r>
              <a:rPr lang="en-GB" sz="3600" b="1" i="1" dirty="0"/>
              <a:t>further</a:t>
            </a:r>
            <a:r>
              <a:rPr lang="en-GB" sz="3600" b="1" dirty="0"/>
              <a:t> that all Member States in their acceptance of the Charter of the United Nations have undertaken a commitment to act in accordance with Article 2 of the Charter,</a:t>
            </a:r>
          </a:p>
          <a:p>
            <a:pPr marL="0" indent="0" algn="just">
              <a:buNone/>
            </a:pPr>
            <a:r>
              <a:rPr lang="en-GB" sz="3600" b="1" dirty="0"/>
              <a:t>1. </a:t>
            </a:r>
            <a:r>
              <a:rPr lang="en-GB" sz="3600" b="1" i="1" dirty="0"/>
              <a:t>Affirms</a:t>
            </a:r>
            <a:r>
              <a:rPr lang="en-GB" sz="3600" b="1" dirty="0"/>
              <a:t> that the fulfilment of Charter principles requires the establishment of a just and lasting peace in the Middle East which should include the application of both the following principles:</a:t>
            </a:r>
            <a:br>
              <a:rPr lang="en-GB" sz="3600" b="1" dirty="0"/>
            </a:b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1645452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قرار مجلس الأمن 242</a:t>
            </a:r>
            <a:endParaRPr lang="en-GB" dirty="0"/>
          </a:p>
        </p:txBody>
      </p:sp>
      <p:sp>
        <p:nvSpPr>
          <p:cNvPr id="3" name="Content Placeholder 2"/>
          <p:cNvSpPr>
            <a:spLocks noGrp="1"/>
          </p:cNvSpPr>
          <p:nvPr>
            <p:ph idx="1"/>
          </p:nvPr>
        </p:nvSpPr>
        <p:spPr/>
        <p:txBody>
          <a:bodyPr>
            <a:normAutofit/>
          </a:bodyPr>
          <a:lstStyle/>
          <a:p>
            <a:pPr algn="just" rtl="1"/>
            <a:r>
              <a:rPr lang="ar-SA" sz="4000" b="1" dirty="0"/>
              <a:t>وإذ يؤكد ايضا أن جميع الدول الاعضاء بقبولها ميثاق الامم المتحدة، قد التزمت بالعمل وفقا للمادة </a:t>
            </a:r>
            <a:r>
              <a:rPr lang="ar-SA" sz="4000" b="1" dirty="0" smtClean="0"/>
              <a:t>الثانية </a:t>
            </a:r>
            <a:r>
              <a:rPr lang="ar-SA" sz="4000" b="1" dirty="0"/>
              <a:t>من الميثاق،</a:t>
            </a:r>
          </a:p>
          <a:p>
            <a:pPr algn="just" rtl="1"/>
            <a:r>
              <a:rPr lang="ar-SA" sz="4000" b="1" dirty="0"/>
              <a:t>1- يؤكد أن تطبيق مبادئ الميثاق يتطلب إقامة سلام عادل ودائم في الشرق الاوسط ويستوجب </a:t>
            </a:r>
            <a:r>
              <a:rPr lang="ar-SA" sz="4000" b="1" dirty="0" smtClean="0"/>
              <a:t>تطبيق </a:t>
            </a:r>
            <a:r>
              <a:rPr lang="ar-SA" sz="4000" b="1" dirty="0"/>
              <a:t>كلا المبدأين التاليين:</a:t>
            </a:r>
          </a:p>
          <a:p>
            <a:pPr algn="just" rtl="1"/>
            <a:endParaRPr lang="en-GB" sz="3600"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22766038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dirty="0" smtClean="0"/>
              <a:t/>
            </a:r>
            <a:br>
              <a:rPr lang="ar-SA" b="1" dirty="0" smtClean="0"/>
            </a:br>
            <a:r>
              <a:rPr lang="en-GB" b="1" dirty="0" smtClean="0"/>
              <a:t>U.N</a:t>
            </a:r>
            <a:r>
              <a:rPr lang="en-GB" b="1" dirty="0"/>
              <a:t>. Security Council Resolution 242</a:t>
            </a:r>
            <a:br>
              <a:rPr lang="en-GB" b="1" dirty="0"/>
            </a:br>
            <a:r>
              <a:rPr lang="en-GB" b="1" dirty="0"/>
              <a:t>November 22, 1967</a:t>
            </a:r>
            <a:r>
              <a:rPr lang="en-GB" dirty="0"/>
              <a:t/>
            </a:r>
            <a:br>
              <a:rPr lang="en-GB" dirty="0"/>
            </a:br>
            <a:endParaRPr lang="en-GB" dirty="0"/>
          </a:p>
        </p:txBody>
      </p:sp>
      <p:sp>
        <p:nvSpPr>
          <p:cNvPr id="3" name="Content Placeholder 2"/>
          <p:cNvSpPr>
            <a:spLocks noGrp="1"/>
          </p:cNvSpPr>
          <p:nvPr>
            <p:ph idx="1"/>
          </p:nvPr>
        </p:nvSpPr>
        <p:spPr/>
        <p:txBody>
          <a:bodyPr>
            <a:normAutofit fontScale="25000" lnSpcReduction="20000"/>
          </a:bodyPr>
          <a:lstStyle/>
          <a:p>
            <a:pPr marL="0" indent="0" algn="just">
              <a:buNone/>
            </a:pPr>
            <a:r>
              <a:rPr lang="en-GB" sz="14400" b="1" dirty="0" smtClean="0">
                <a:latin typeface="Times New Roman" pitchFamily="18" charset="0"/>
                <a:cs typeface="Times New Roman" pitchFamily="18" charset="0"/>
              </a:rPr>
              <a:t>(</a:t>
            </a:r>
            <a:r>
              <a:rPr lang="en-GB" sz="14400" b="1" dirty="0" err="1">
                <a:latin typeface="Times New Roman" pitchFamily="18" charset="0"/>
                <a:cs typeface="Times New Roman" pitchFamily="18" charset="0"/>
              </a:rPr>
              <a:t>i</a:t>
            </a:r>
            <a:r>
              <a:rPr lang="en-GB" sz="14400" b="1" dirty="0">
                <a:latin typeface="Times New Roman" pitchFamily="18" charset="0"/>
                <a:cs typeface="Times New Roman" pitchFamily="18" charset="0"/>
              </a:rPr>
              <a:t>) Withdrawal of Israel armed forces from territories occupied in the recent conflict;</a:t>
            </a:r>
          </a:p>
          <a:p>
            <a:pPr marL="0" indent="0" algn="just">
              <a:buNone/>
            </a:pPr>
            <a:r>
              <a:rPr lang="en-GB" sz="14400" b="1" dirty="0">
                <a:latin typeface="Times New Roman" pitchFamily="18" charset="0"/>
                <a:cs typeface="Times New Roman" pitchFamily="18" charset="0"/>
              </a:rPr>
              <a:t>(ii) Termination of all claims or states of belligerency and respect for and acknowledgment of the sovereignty, territorial integrity and political independence of every State in the area and their right to live in peace within secure and recognized boundaries free from threats or acts of force</a:t>
            </a:r>
            <a:r>
              <a:rPr lang="en-GB" sz="14400" b="1" dirty="0" smtClean="0">
                <a:latin typeface="Times New Roman" pitchFamily="18" charset="0"/>
                <a:cs typeface="Times New Roman" pitchFamily="18" charset="0"/>
              </a:rPr>
              <a:t>;</a:t>
            </a:r>
            <a:endParaRPr lang="ar-SA" sz="14400" b="1" dirty="0" smtClean="0">
              <a:latin typeface="Times New Roman" pitchFamily="18" charset="0"/>
              <a:cs typeface="Times New Roman" pitchFamily="18" charset="0"/>
            </a:endParaRPr>
          </a:p>
          <a:p>
            <a:pPr marL="0" indent="0" algn="just">
              <a:buNone/>
            </a:pPr>
            <a:r>
              <a:rPr lang="en-GB" sz="14400" b="1" dirty="0">
                <a:latin typeface="Times New Roman" pitchFamily="18" charset="0"/>
                <a:cs typeface="Times New Roman" pitchFamily="18" charset="0"/>
              </a:rPr>
              <a:t/>
            </a:r>
            <a:br>
              <a:rPr lang="en-GB" sz="14400" b="1" dirty="0">
                <a:latin typeface="Times New Roman" pitchFamily="18" charset="0"/>
                <a:cs typeface="Times New Roman" pitchFamily="18" charset="0"/>
              </a:rPr>
            </a:br>
            <a:r>
              <a:rPr lang="en-GB" sz="14400" b="1" dirty="0">
                <a:latin typeface="Times New Roman" pitchFamily="18" charset="0"/>
                <a:cs typeface="Times New Roman" pitchFamily="18" charset="0"/>
              </a:rPr>
              <a:t/>
            </a:r>
            <a:br>
              <a:rPr lang="en-GB" sz="14400" b="1" dirty="0">
                <a:latin typeface="Times New Roman" pitchFamily="18" charset="0"/>
                <a:cs typeface="Times New Roman" pitchFamily="18" charset="0"/>
              </a:rPr>
            </a:br>
            <a:endParaRPr lang="en-GB" sz="14400" b="1" dirty="0">
              <a:latin typeface="Times New Roman" pitchFamily="18" charset="0"/>
              <a:cs typeface="Times New Roman" pitchFamily="18" charset="0"/>
            </a:endParaRPr>
          </a:p>
          <a:p>
            <a:endParaRPr lang="en-GB" sz="11100"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39497433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قرار مجلس الأمن 242</a:t>
            </a:r>
            <a:endParaRPr lang="en-GB" dirty="0"/>
          </a:p>
        </p:txBody>
      </p:sp>
      <p:sp>
        <p:nvSpPr>
          <p:cNvPr id="3" name="Content Placeholder 2"/>
          <p:cNvSpPr>
            <a:spLocks noGrp="1"/>
          </p:cNvSpPr>
          <p:nvPr>
            <p:ph idx="1"/>
          </p:nvPr>
        </p:nvSpPr>
        <p:spPr/>
        <p:txBody>
          <a:bodyPr/>
          <a:lstStyle/>
          <a:p>
            <a:pPr algn="just" rtl="1"/>
            <a:r>
              <a:rPr lang="ar-SA" sz="3600" b="1" dirty="0"/>
              <a:t>أ- انسحاب القوات المسلحة الاسرائيلية من اراضي احتلتها في النزاع الاخير،</a:t>
            </a:r>
          </a:p>
          <a:p>
            <a:pPr algn="just" rtl="1"/>
            <a:r>
              <a:rPr lang="ar-SA" sz="3600" b="1" dirty="0"/>
              <a:t>ب- إنهاء جميع ادعاءات أو حالات الحرب، واحترام واعتراف بسيادة ووحدة اراضي كل دولة في المنطقة، واستقلالها السياسي وحقها في العيش بسلام ضمن حدود آمنة ومعترف بها، حرة من التهديد بالقوة أو استعمالها.</a:t>
            </a:r>
          </a:p>
          <a:p>
            <a:pPr algn="r" rtl="1"/>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9507172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dirty="0" smtClean="0"/>
              <a:t/>
            </a:r>
            <a:br>
              <a:rPr lang="ar-SA" b="1" dirty="0" smtClean="0"/>
            </a:br>
            <a:r>
              <a:rPr lang="en-GB" b="1" dirty="0" smtClean="0"/>
              <a:t>U.N</a:t>
            </a:r>
            <a:r>
              <a:rPr lang="en-GB" b="1" dirty="0"/>
              <a:t>. Security Council Resolution 242</a:t>
            </a:r>
            <a:br>
              <a:rPr lang="en-GB" b="1" dirty="0"/>
            </a:br>
            <a:r>
              <a:rPr lang="en-GB" b="1" dirty="0"/>
              <a:t>November 22, 1967</a:t>
            </a:r>
            <a:r>
              <a:rPr lang="en-GB" dirty="0"/>
              <a:t/>
            </a:r>
            <a:br>
              <a:rPr lang="en-GB" dirty="0"/>
            </a:br>
            <a:endParaRPr lang="en-GB" dirty="0"/>
          </a:p>
        </p:txBody>
      </p:sp>
      <p:sp>
        <p:nvSpPr>
          <p:cNvPr id="3" name="Content Placeholder 2"/>
          <p:cNvSpPr>
            <a:spLocks noGrp="1"/>
          </p:cNvSpPr>
          <p:nvPr>
            <p:ph idx="1"/>
          </p:nvPr>
        </p:nvSpPr>
        <p:spPr>
          <a:xfrm>
            <a:off x="152400" y="1600203"/>
            <a:ext cx="9753600" cy="4525963"/>
          </a:xfrm>
        </p:spPr>
        <p:txBody>
          <a:bodyPr>
            <a:normAutofit fontScale="25000" lnSpcReduction="20000"/>
          </a:bodyPr>
          <a:lstStyle/>
          <a:p>
            <a:pPr marL="0" indent="0" algn="just">
              <a:buNone/>
            </a:pPr>
            <a:r>
              <a:rPr lang="en-GB" sz="14400" b="1" dirty="0" smtClean="0">
                <a:cs typeface="+mj-cs"/>
              </a:rPr>
              <a:t>2</a:t>
            </a:r>
            <a:r>
              <a:rPr lang="en-GB" sz="14400" b="1" dirty="0">
                <a:cs typeface="+mj-cs"/>
              </a:rPr>
              <a:t>. </a:t>
            </a:r>
            <a:r>
              <a:rPr lang="en-GB" sz="14400" b="1" i="1" dirty="0">
                <a:cs typeface="+mj-cs"/>
              </a:rPr>
              <a:t>Affirms further</a:t>
            </a:r>
            <a:r>
              <a:rPr lang="en-GB" sz="14400" b="1" dirty="0">
                <a:cs typeface="+mj-cs"/>
              </a:rPr>
              <a:t> the necessity</a:t>
            </a:r>
          </a:p>
          <a:p>
            <a:pPr marL="0" indent="0" algn="just">
              <a:buNone/>
            </a:pPr>
            <a:r>
              <a:rPr lang="en-GB" sz="14400" b="1" i="1" dirty="0">
                <a:cs typeface="+mj-cs"/>
              </a:rPr>
              <a:t>(a)</a:t>
            </a:r>
            <a:r>
              <a:rPr lang="en-GB" sz="14400" b="1" dirty="0">
                <a:cs typeface="+mj-cs"/>
              </a:rPr>
              <a:t> For guaranteeing freedom of navigation through international waterways in the area;</a:t>
            </a:r>
          </a:p>
          <a:p>
            <a:pPr marL="0" indent="0" algn="just">
              <a:buNone/>
            </a:pPr>
            <a:r>
              <a:rPr lang="en-GB" sz="14400" b="1" i="1" dirty="0">
                <a:cs typeface="+mj-cs"/>
              </a:rPr>
              <a:t>(b)</a:t>
            </a:r>
            <a:r>
              <a:rPr lang="en-GB" sz="14400" b="1" dirty="0">
                <a:cs typeface="+mj-cs"/>
              </a:rPr>
              <a:t> For achieving a just settlement of the refugee problem;</a:t>
            </a:r>
          </a:p>
          <a:p>
            <a:pPr marL="0" indent="0" algn="just">
              <a:buNone/>
            </a:pPr>
            <a:r>
              <a:rPr lang="en-GB" sz="14400" b="1" i="1" dirty="0">
                <a:cs typeface="+mj-cs"/>
              </a:rPr>
              <a:t>(c)</a:t>
            </a:r>
            <a:r>
              <a:rPr lang="en-GB" sz="14400" b="1" dirty="0">
                <a:cs typeface="+mj-cs"/>
              </a:rPr>
              <a:t> For guaranteeing the territorial inviolability and political independence of every State in the area, through measures including the establishment of demilitarized zones</a:t>
            </a:r>
            <a:r>
              <a:rPr lang="en-GB" sz="14400" b="1" dirty="0" smtClean="0">
                <a:cs typeface="+mj-cs"/>
              </a:rPr>
              <a:t>;</a:t>
            </a:r>
            <a:r>
              <a:rPr lang="en-GB" sz="6500" b="1" dirty="0" smtClean="0">
                <a:cs typeface="+mj-cs"/>
              </a:rPr>
              <a:t>. </a:t>
            </a:r>
            <a:r>
              <a:rPr lang="ar-SA" sz="6500" b="1" dirty="0">
                <a:cs typeface="+mj-cs"/>
              </a:rPr>
              <a:t> </a:t>
            </a:r>
            <a:endParaRPr lang="en-GB" sz="6500" b="1" dirty="0">
              <a:cs typeface="+mj-cs"/>
            </a:endParaRPr>
          </a:p>
          <a:p>
            <a:endParaRPr lang="en-GB" dirty="0"/>
          </a:p>
          <a:p>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34304199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قرار مجلس الأمن 242</a:t>
            </a:r>
            <a:endParaRPr lang="en-GB" dirty="0"/>
          </a:p>
        </p:txBody>
      </p:sp>
      <p:sp>
        <p:nvSpPr>
          <p:cNvPr id="3" name="Content Placeholder 2"/>
          <p:cNvSpPr>
            <a:spLocks noGrp="1"/>
          </p:cNvSpPr>
          <p:nvPr>
            <p:ph idx="1"/>
          </p:nvPr>
        </p:nvSpPr>
        <p:spPr/>
        <p:txBody>
          <a:bodyPr>
            <a:normAutofit/>
          </a:bodyPr>
          <a:lstStyle/>
          <a:p>
            <a:pPr algn="just" rtl="1"/>
            <a:r>
              <a:rPr lang="ar-SA" sz="3600" b="1" dirty="0"/>
              <a:t>2- يؤكد ايضا الحاجة الى:</a:t>
            </a:r>
          </a:p>
          <a:p>
            <a:pPr algn="just" rtl="1"/>
            <a:r>
              <a:rPr lang="ar-SA" sz="3600" b="1" dirty="0"/>
              <a:t>أ - ضمان حرية الملاحة في الممرات المائية الدولية في المنطقة،</a:t>
            </a:r>
          </a:p>
          <a:p>
            <a:pPr algn="just" rtl="1"/>
            <a:r>
              <a:rPr lang="ar-SA" sz="3600" b="1" dirty="0"/>
              <a:t>ب - تحقيق تسوية عادلة لمشكلة اللاجئين،</a:t>
            </a:r>
          </a:p>
          <a:p>
            <a:pPr algn="just" rtl="1"/>
            <a:r>
              <a:rPr lang="ar-SA" sz="3600" b="1" dirty="0"/>
              <a:t>ج - ضمان حرمة الاراضي والاستقلال السياسي لكل دولة في المنطقة عن طريق إجراءات من بينها إقامة مناطق مجردة من السلاح.</a:t>
            </a:r>
          </a:p>
          <a:p>
            <a:pPr algn="just" rtl="1"/>
            <a:endParaRPr lang="en-GB" sz="3600"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7543921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dirty="0" smtClean="0"/>
              <a:t/>
            </a:r>
            <a:br>
              <a:rPr lang="ar-SA" b="1" dirty="0" smtClean="0"/>
            </a:br>
            <a:r>
              <a:rPr lang="en-GB" b="1" dirty="0" smtClean="0"/>
              <a:t>U.N</a:t>
            </a:r>
            <a:r>
              <a:rPr lang="en-GB" b="1" dirty="0"/>
              <a:t>. Security Council Resolution 242</a:t>
            </a:r>
            <a:br>
              <a:rPr lang="en-GB" b="1" dirty="0"/>
            </a:br>
            <a:r>
              <a:rPr lang="en-GB" b="1" dirty="0"/>
              <a:t>November 22, 1967</a:t>
            </a:r>
            <a:r>
              <a:rPr lang="en-GB" dirty="0"/>
              <a:t/>
            </a:r>
            <a:br>
              <a:rPr lang="en-GB" dirty="0"/>
            </a:br>
            <a:endParaRPr lang="en-GB" dirty="0"/>
          </a:p>
        </p:txBody>
      </p:sp>
      <p:sp>
        <p:nvSpPr>
          <p:cNvPr id="3" name="Content Placeholder 2"/>
          <p:cNvSpPr>
            <a:spLocks noGrp="1"/>
          </p:cNvSpPr>
          <p:nvPr>
            <p:ph idx="1"/>
          </p:nvPr>
        </p:nvSpPr>
        <p:spPr>
          <a:xfrm>
            <a:off x="0" y="1600203"/>
            <a:ext cx="9753600" cy="4525963"/>
          </a:xfrm>
        </p:spPr>
        <p:txBody>
          <a:bodyPr>
            <a:normAutofit fontScale="25000" lnSpcReduction="20000"/>
          </a:bodyPr>
          <a:lstStyle/>
          <a:p>
            <a:pPr marL="0" indent="0" algn="just">
              <a:buNone/>
            </a:pPr>
            <a:r>
              <a:rPr lang="en-GB" sz="12800" b="1" dirty="0" smtClean="0">
                <a:cs typeface="+mj-cs"/>
              </a:rPr>
              <a:t>3</a:t>
            </a:r>
            <a:r>
              <a:rPr lang="en-GB" sz="12800" b="1" dirty="0">
                <a:cs typeface="+mj-cs"/>
              </a:rPr>
              <a:t>. </a:t>
            </a:r>
            <a:r>
              <a:rPr lang="en-GB" sz="12800" b="1" i="1" dirty="0">
                <a:cs typeface="+mj-cs"/>
              </a:rPr>
              <a:t>Requests</a:t>
            </a:r>
            <a:r>
              <a:rPr lang="en-GB" sz="12800" b="1" dirty="0">
                <a:cs typeface="+mj-cs"/>
              </a:rPr>
              <a:t> the Secretary-General to designate a Special Representative to proceed to the Middle East to establish and maintain contacts with the States concerned in order to promote agreement and assist efforts to achieve a peaceful and accepted settlement in accordance with the provisions and principles in this resolution;</a:t>
            </a:r>
          </a:p>
          <a:p>
            <a:pPr marL="0" indent="0" algn="just">
              <a:buNone/>
            </a:pPr>
            <a:r>
              <a:rPr lang="en-GB" sz="12800" b="1" dirty="0">
                <a:cs typeface="+mj-cs"/>
              </a:rPr>
              <a:t>4. </a:t>
            </a:r>
            <a:r>
              <a:rPr lang="en-GB" sz="12800" b="1" i="1" dirty="0">
                <a:cs typeface="+mj-cs"/>
              </a:rPr>
              <a:t>Requests</a:t>
            </a:r>
            <a:r>
              <a:rPr lang="en-GB" sz="12800" b="1" dirty="0">
                <a:cs typeface="+mj-cs"/>
              </a:rPr>
              <a:t> the Secretary-General to report to the Security Council on the progress of the efforts of the Special Representative as soon as possible.</a:t>
            </a:r>
          </a:p>
          <a:p>
            <a:pPr marL="0" indent="0" algn="just">
              <a:buNone/>
            </a:pPr>
            <a:r>
              <a:rPr lang="en-GB" sz="12800" b="1" i="1" dirty="0">
                <a:cs typeface="+mj-cs"/>
              </a:rPr>
              <a:t>Adopted unanimously at the 1382nd meeting.</a:t>
            </a:r>
            <a:endParaRPr lang="en-GB" sz="12800" b="1" dirty="0">
              <a:cs typeface="+mj-cs"/>
            </a:endParaRPr>
          </a:p>
          <a:p>
            <a:pPr marL="0" indent="0" algn="just">
              <a:buNone/>
            </a:pPr>
            <a:r>
              <a:rPr lang="en-GB" sz="11100" b="1" dirty="0">
                <a:cs typeface="+mj-cs"/>
              </a:rPr>
              <a:t/>
            </a:r>
            <a:br>
              <a:rPr lang="en-GB" sz="11100" b="1" dirty="0">
                <a:cs typeface="+mj-cs"/>
              </a:rPr>
            </a:br>
            <a:endParaRPr lang="en-GB" sz="11100" b="1" dirty="0">
              <a:cs typeface="+mj-cs"/>
            </a:endParaRPr>
          </a:p>
          <a:p>
            <a:r>
              <a:rPr lang="ar-SA" sz="6500" b="1" dirty="0">
                <a:cs typeface="+mj-cs"/>
              </a:rPr>
              <a:t> </a:t>
            </a:r>
            <a:endParaRPr lang="en-GB" sz="6500" b="1" dirty="0">
              <a:cs typeface="+mj-cs"/>
            </a:endParaRPr>
          </a:p>
          <a:p>
            <a:endParaRPr lang="en-GB" dirty="0"/>
          </a:p>
          <a:p>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41701521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قرار مجلس الأمن 242</a:t>
            </a:r>
            <a:endParaRPr lang="en-GB" dirty="0"/>
          </a:p>
        </p:txBody>
      </p:sp>
      <p:sp>
        <p:nvSpPr>
          <p:cNvPr id="3" name="Content Placeholder 2"/>
          <p:cNvSpPr>
            <a:spLocks noGrp="1"/>
          </p:cNvSpPr>
          <p:nvPr>
            <p:ph idx="1"/>
          </p:nvPr>
        </p:nvSpPr>
        <p:spPr/>
        <p:txBody>
          <a:bodyPr>
            <a:noAutofit/>
          </a:bodyPr>
          <a:lstStyle/>
          <a:p>
            <a:pPr algn="just" rtl="1"/>
            <a:r>
              <a:rPr lang="ar-SA" sz="3600" b="1" dirty="0"/>
              <a:t>يطلب من الامين العام تعيين ممثل خاص ليتوجه الى الشرق الاوسط كي يجري اتصالات بالدول المعنية ويستمر فيها بغية ايجاد اتفاق، ومساعدة الجهود لتحقيق تسوية سلمية ومقبولة وفقا لأحكام هذا القرار ومبادئه.</a:t>
            </a:r>
          </a:p>
          <a:p>
            <a:pPr algn="just" rtl="1"/>
            <a:r>
              <a:rPr lang="ar-SA" sz="3600" b="1" dirty="0"/>
              <a:t>4- يطلب من الامين العام أن يرفع تقريرا الى مجلس الأمن بشأن تقدم جهود الممثل الخاص في أقرب وقت ممكن.</a:t>
            </a:r>
          </a:p>
          <a:p>
            <a:pPr algn="just" rtl="1"/>
            <a:endParaRPr lang="ar-SA" sz="3600" b="1"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3619736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GB" b="1" dirty="0" smtClean="0"/>
              <a:t> </a:t>
            </a:r>
            <a:r>
              <a:rPr lang="ar-SA" b="1" dirty="0" smtClean="0"/>
              <a:t>المحاضرة القادمة</a:t>
            </a:r>
            <a:endParaRPr lang="en-GB" dirty="0"/>
          </a:p>
        </p:txBody>
      </p:sp>
      <p:sp>
        <p:nvSpPr>
          <p:cNvPr id="3" name="Content Placeholder 2"/>
          <p:cNvSpPr>
            <a:spLocks noGrp="1"/>
          </p:cNvSpPr>
          <p:nvPr>
            <p:ph idx="1"/>
          </p:nvPr>
        </p:nvSpPr>
        <p:spPr/>
        <p:txBody>
          <a:bodyPr>
            <a:normAutofit/>
          </a:bodyPr>
          <a:lstStyle/>
          <a:p>
            <a:pPr algn="ctr"/>
            <a:r>
              <a:rPr lang="en-GB" sz="3600" b="1" dirty="0" err="1" smtClean="0"/>
              <a:t>Meccan</a:t>
            </a:r>
            <a:r>
              <a:rPr lang="en-GB" sz="3600" b="1" dirty="0" smtClean="0"/>
              <a:t> Trade and the Rise of Islam</a:t>
            </a:r>
            <a:r>
              <a:rPr lang="en-GB" sz="3600" dirty="0"/>
              <a:t/>
            </a:r>
            <a:br>
              <a:rPr lang="en-GB" sz="3600" dirty="0"/>
            </a:br>
            <a:endParaRPr lang="ar-SA" sz="3600" dirty="0" smtClean="0"/>
          </a:p>
          <a:p>
            <a:pPr algn="ctr"/>
            <a:endParaRPr lang="ar-SA" sz="4000" b="1" dirty="0" smtClean="0">
              <a:solidFill>
                <a:srgbClr val="002060"/>
              </a:solidFill>
            </a:endParaRPr>
          </a:p>
        </p:txBody>
      </p:sp>
      <p:sp>
        <p:nvSpPr>
          <p:cNvPr id="4" name="Footer Placeholder 3"/>
          <p:cNvSpPr>
            <a:spLocks noGrp="1"/>
          </p:cNvSpPr>
          <p:nvPr>
            <p:ph type="ftr" sz="quarter" idx="11"/>
          </p:nvPr>
        </p:nvSpPr>
        <p:spPr/>
        <p:txBody>
          <a:bodyPr/>
          <a:lstStyle/>
          <a:p>
            <a:r>
              <a:rPr lang="ar-SA" smtClean="0"/>
              <a:t>الفصل الدراسي الثاني 1433/1432 هــ</a:t>
            </a:r>
            <a:endParaRPr lang="en-GB"/>
          </a:p>
        </p:txBody>
      </p:sp>
      <p:sp>
        <p:nvSpPr>
          <p:cNvPr id="5" name="AutoShape 4"/>
          <p:cNvSpPr>
            <a:spLocks noChangeArrowheads="1"/>
          </p:cNvSpPr>
          <p:nvPr/>
        </p:nvSpPr>
        <p:spPr bwMode="auto">
          <a:xfrm>
            <a:off x="1754645" y="260648"/>
            <a:ext cx="6825758" cy="1066800"/>
          </a:xfrm>
          <a:prstGeom prst="flowChartAlternateProcess">
            <a:avLst/>
          </a:prstGeom>
          <a:solidFill>
            <a:srgbClr val="009900"/>
          </a:solidFill>
          <a:ln w="9525">
            <a:solidFill>
              <a:schemeClr val="tx1"/>
            </a:solidFill>
            <a:miter lim="800000"/>
            <a:headEnd/>
            <a:tailEnd/>
          </a:ln>
          <a:effectLst/>
        </p:spPr>
        <p:txBody>
          <a:bodyPr wrap="none" anchor="ctr"/>
          <a:lstStyle/>
          <a:p>
            <a:pPr algn="ctr"/>
            <a:r>
              <a:rPr lang="ar-SA" sz="4000" b="1" dirty="0" smtClean="0">
                <a:solidFill>
                  <a:srgbClr val="003399"/>
                </a:solidFill>
              </a:rPr>
              <a:t>المحاضرة القادمة</a:t>
            </a:r>
            <a:endParaRPr lang="en-GB" sz="4000" b="1" dirty="0">
              <a:solidFill>
                <a:srgbClr val="003399"/>
              </a:solidFill>
            </a:endParaRPr>
          </a:p>
        </p:txBody>
      </p:sp>
    </p:spTree>
    <p:extLst>
      <p:ext uri="{BB962C8B-B14F-4D97-AF65-F5344CB8AC3E}">
        <p14:creationId xmlns:p14="http://schemas.microsoft.com/office/powerpoint/2010/main" val="4238514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theme/theme1.xml><?xml version="1.0" encoding="utf-8"?>
<a:theme xmlns:a="http://schemas.openxmlformats.org/drawingml/2006/main" name="Office Them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8484</TotalTime>
  <Words>692</Words>
  <Application>Microsoft Office PowerPoint</Application>
  <PresentationFormat>A4 Paper (210x297 mm)</PresentationFormat>
  <Paragraphs>79</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  نصوص تاريخية  باللغة الإنجليزية الفرقة الرابعة - تاريخ</vt:lpstr>
      <vt:lpstr>محاضرة اليوم 1433/5/23</vt:lpstr>
      <vt:lpstr>PowerPoint Presentation</vt:lpstr>
      <vt:lpstr> U.N. Security Council Resolution 242 November 22, 1967 </vt:lpstr>
      <vt:lpstr>قرار مجلس الأمن 242</vt:lpstr>
      <vt:lpstr> U.N. Security Council Resolution 242 November 22, 1967 </vt:lpstr>
      <vt:lpstr>قرار مجلس الأمن 242</vt:lpstr>
      <vt:lpstr> U.N. Security Council Resolution 242 November 22, 1967 </vt:lpstr>
      <vt:lpstr>قرار مجلس الأمن 242</vt:lpstr>
      <vt:lpstr> U.N. Security Council Resolution 242 November 22, 1967 </vt:lpstr>
      <vt:lpstr>قرار مجلس الأمن 242</vt:lpstr>
      <vt:lpstr> U.N. Security Council Resolution 242 November 22, 1967 </vt:lpstr>
      <vt:lpstr>قرار مجلس الأمن 242</vt:lpstr>
      <vt:lpstr> المحاضرة القادمة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kmomer</cp:lastModifiedBy>
  <cp:revision>217</cp:revision>
  <cp:lastPrinted>2012-03-31T08:40:02Z</cp:lastPrinted>
  <dcterms:created xsi:type="dcterms:W3CDTF">2009-10-14T19:14:34Z</dcterms:created>
  <dcterms:modified xsi:type="dcterms:W3CDTF">2012-04-27T21:31:02Z</dcterms:modified>
</cp:coreProperties>
</file>