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1"/>
  </p:sldMasterIdLst>
  <p:notesMasterIdLst>
    <p:notesMasterId r:id="rId20"/>
  </p:notesMasterIdLst>
  <p:handoutMasterIdLst>
    <p:handoutMasterId r:id="rId21"/>
  </p:handoutMasterIdLst>
  <p:sldIdLst>
    <p:sldId id="576" r:id="rId2"/>
    <p:sldId id="578" r:id="rId3"/>
    <p:sldId id="579" r:id="rId4"/>
    <p:sldId id="580" r:id="rId5"/>
    <p:sldId id="582" r:id="rId6"/>
    <p:sldId id="595" r:id="rId7"/>
    <p:sldId id="583" r:id="rId8"/>
    <p:sldId id="584" r:id="rId9"/>
    <p:sldId id="585" r:id="rId10"/>
    <p:sldId id="586" r:id="rId11"/>
    <p:sldId id="597" r:id="rId12"/>
    <p:sldId id="587" r:id="rId13"/>
    <p:sldId id="588" r:id="rId14"/>
    <p:sldId id="589" r:id="rId15"/>
    <p:sldId id="590" r:id="rId16"/>
    <p:sldId id="592" r:id="rId17"/>
    <p:sldId id="593" r:id="rId18"/>
    <p:sldId id="594"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0066"/>
    <a:srgbClr val="000000"/>
    <a:srgbClr val="FF3300"/>
    <a:srgbClr val="709256"/>
    <a:srgbClr val="AD9968"/>
    <a:srgbClr val="3B84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5617" autoAdjust="0"/>
    <p:restoredTop sz="94726" autoAdjust="0"/>
  </p:normalViewPr>
  <p:slideViewPr>
    <p:cSldViewPr>
      <p:cViewPr>
        <p:scale>
          <a:sx n="50" d="100"/>
          <a:sy n="50" d="100"/>
        </p:scale>
        <p:origin x="-2424" y="-1020"/>
      </p:cViewPr>
      <p:guideLst>
        <p:guide orient="horz" pos="2160"/>
        <p:guide pos="3120"/>
      </p:guideLst>
    </p:cSldViewPr>
  </p:slideViewPr>
  <p:notesTextViewPr>
    <p:cViewPr>
      <p:scale>
        <a:sx n="100" d="100"/>
        <a:sy n="100" d="100"/>
      </p:scale>
      <p:origin x="0" y="0"/>
    </p:cViewPr>
  </p:notesTextViewPr>
  <p:notesViewPr>
    <p:cSldViewPr>
      <p:cViewPr varScale="1">
        <p:scale>
          <a:sx n="70" d="100"/>
          <a:sy n="70" d="100"/>
        </p:scale>
        <p:origin x="-3294"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A5E9CE0-9FB6-40FF-B07B-862A37607BD0}" type="datetimeFigureOut">
              <a:rPr lang="ar-SA" smtClean="0"/>
              <a:t>18/05/1433</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3871FD32-7183-4D72-8124-8F6A69D0AE31}" type="slidenum">
              <a:rPr lang="ar-SA" smtClean="0"/>
              <a:t>‹#›</a:t>
            </a:fld>
            <a:endParaRPr lang="ar-SA"/>
          </a:p>
        </p:txBody>
      </p:sp>
    </p:spTree>
    <p:extLst>
      <p:ext uri="{BB962C8B-B14F-4D97-AF65-F5344CB8AC3E}">
        <p14:creationId xmlns:p14="http://schemas.microsoft.com/office/powerpoint/2010/main" val="15143536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101996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000A66-2152-4877-BBAC-C7D1FECE60B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2</a:t>
            </a:fld>
            <a:endParaRPr lang="ar-SA"/>
          </a:p>
        </p:txBody>
      </p:sp>
    </p:spTree>
    <p:extLst>
      <p:ext uri="{BB962C8B-B14F-4D97-AF65-F5344CB8AC3E}">
        <p14:creationId xmlns:p14="http://schemas.microsoft.com/office/powerpoint/2010/main" val="3148460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3</a:t>
            </a:fld>
            <a:endParaRPr lang="ar-SA"/>
          </a:p>
        </p:txBody>
      </p:sp>
    </p:spTree>
    <p:extLst>
      <p:ext uri="{BB962C8B-B14F-4D97-AF65-F5344CB8AC3E}">
        <p14:creationId xmlns:p14="http://schemas.microsoft.com/office/powerpoint/2010/main" val="1538807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4</a:t>
            </a:fld>
            <a:endParaRPr lang="ar-SA"/>
          </a:p>
        </p:txBody>
      </p:sp>
    </p:spTree>
    <p:extLst>
      <p:ext uri="{BB962C8B-B14F-4D97-AF65-F5344CB8AC3E}">
        <p14:creationId xmlns:p14="http://schemas.microsoft.com/office/powerpoint/2010/main" val="3166445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5</a:t>
            </a:fld>
            <a:endParaRPr lang="ar-SA"/>
          </a:p>
        </p:txBody>
      </p:sp>
    </p:spTree>
    <p:extLst>
      <p:ext uri="{BB962C8B-B14F-4D97-AF65-F5344CB8AC3E}">
        <p14:creationId xmlns:p14="http://schemas.microsoft.com/office/powerpoint/2010/main" val="4098364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6</a:t>
            </a:fld>
            <a:endParaRPr lang="ar-SA"/>
          </a:p>
        </p:txBody>
      </p:sp>
    </p:spTree>
    <p:extLst>
      <p:ext uri="{BB962C8B-B14F-4D97-AF65-F5344CB8AC3E}">
        <p14:creationId xmlns:p14="http://schemas.microsoft.com/office/powerpoint/2010/main" val="4098364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7</a:t>
            </a:fld>
            <a:endParaRPr lang="ar-SA"/>
          </a:p>
        </p:txBody>
      </p:sp>
    </p:spTree>
    <p:extLst>
      <p:ext uri="{BB962C8B-B14F-4D97-AF65-F5344CB8AC3E}">
        <p14:creationId xmlns:p14="http://schemas.microsoft.com/office/powerpoint/2010/main" val="930398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8</a:t>
            </a:fld>
            <a:endParaRPr lang="ar-SA"/>
          </a:p>
        </p:txBody>
      </p:sp>
    </p:spTree>
    <p:extLst>
      <p:ext uri="{BB962C8B-B14F-4D97-AF65-F5344CB8AC3E}">
        <p14:creationId xmlns:p14="http://schemas.microsoft.com/office/powerpoint/2010/main" val="2823562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9A681E2-A15A-45CE-8C7C-F6E32FB5558E}"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10</a:t>
            </a:fld>
            <a:endParaRPr lang="ar-SA"/>
          </a:p>
        </p:txBody>
      </p:sp>
    </p:spTree>
    <p:extLst>
      <p:ext uri="{BB962C8B-B14F-4D97-AF65-F5344CB8AC3E}">
        <p14:creationId xmlns:p14="http://schemas.microsoft.com/office/powerpoint/2010/main" val="74315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a:p>
        </p:txBody>
      </p:sp>
    </p:spTree>
    <p:extLst>
      <p:ext uri="{BB962C8B-B14F-4D97-AF65-F5344CB8AC3E}">
        <p14:creationId xmlns:p14="http://schemas.microsoft.com/office/powerpoint/2010/main" val="2431169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9A681E2-A15A-45CE-8C7C-F6E32FB5558E}" type="slidenum">
              <a:rPr lang="en-GB" smtClean="0"/>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13</a:t>
            </a:fld>
            <a:endParaRPr lang="ar-SA"/>
          </a:p>
        </p:txBody>
      </p:sp>
    </p:spTree>
    <p:extLst>
      <p:ext uri="{BB962C8B-B14F-4D97-AF65-F5344CB8AC3E}">
        <p14:creationId xmlns:p14="http://schemas.microsoft.com/office/powerpoint/2010/main" val="1691925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9A681E2-A15A-45CE-8C7C-F6E32FB5558E}" type="slidenum">
              <a:rPr lang="en-GB" smtClean="0"/>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15</a:t>
            </a:fld>
            <a:endParaRPr lang="ar-SA"/>
          </a:p>
        </p:txBody>
      </p:sp>
    </p:spTree>
    <p:extLst>
      <p:ext uri="{BB962C8B-B14F-4D97-AF65-F5344CB8AC3E}">
        <p14:creationId xmlns:p14="http://schemas.microsoft.com/office/powerpoint/2010/main" val="1402569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16</a:t>
            </a:fld>
            <a:endParaRPr lang="ar-SA"/>
          </a:p>
        </p:txBody>
      </p:sp>
    </p:spTree>
    <p:extLst>
      <p:ext uri="{BB962C8B-B14F-4D97-AF65-F5344CB8AC3E}">
        <p14:creationId xmlns:p14="http://schemas.microsoft.com/office/powerpoint/2010/main" val="2573263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17</a:t>
            </a:fld>
            <a:endParaRPr lang="ar-SA"/>
          </a:p>
        </p:txBody>
      </p:sp>
    </p:spTree>
    <p:extLst>
      <p:ext uri="{BB962C8B-B14F-4D97-AF65-F5344CB8AC3E}">
        <p14:creationId xmlns:p14="http://schemas.microsoft.com/office/powerpoint/2010/main" val="27124032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18</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42A8DC1-706C-411F-8E50-7044CDE94886}"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pic>
        <p:nvPicPr>
          <p:cNvPr id="8" name="Picture 7" descr="http://forum.hihi2.com/picture.php?albumid=1123&amp;pictureid=12118"/>
          <p:cNvPicPr/>
          <p:nvPr userDrawn="1"/>
        </p:nvPicPr>
        <p:blipFill>
          <a:blip r:embed="rId2" cstate="print"/>
          <a:srcRect/>
          <a:stretch>
            <a:fillRect/>
          </a:stretch>
        </p:blipFill>
        <p:spPr bwMode="auto">
          <a:xfrm>
            <a:off x="2962804" y="152400"/>
            <a:ext cx="3895725" cy="1304925"/>
          </a:xfrm>
          <a:prstGeom prst="rect">
            <a:avLst/>
          </a:prstGeom>
          <a:noFill/>
          <a:ln w="9525">
            <a:noFill/>
            <a:miter lim="800000"/>
            <a:headEnd/>
            <a:tailEnd/>
          </a:ln>
        </p:spPr>
      </p:pic>
    </p:spTree>
    <p:extLst>
      <p:ext uri="{BB962C8B-B14F-4D97-AF65-F5344CB8AC3E}">
        <p14:creationId xmlns:p14="http://schemas.microsoft.com/office/powerpoint/2010/main" val="2204370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A16E917-73BC-4785-9AEB-3F6BC96BCD89}"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440317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BB4E77-E106-42A8-BBAD-EC0DC2EFE8B0}"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948195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36575"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448300"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461774C-3DD6-421D-84B7-77C4B3FF0036}" type="datetime1">
              <a:rPr lang="en-GB" smtClean="0"/>
              <a:t>09/04/2012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
        <p:nvSpPr>
          <p:cNvPr id="8" name="Rectangle 7"/>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774951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7FDCAA6-E71C-44EE-AB0D-FF477710899D}" type="datetime1">
              <a:rPr lang="en-GB" smtClean="0"/>
              <a:t>09/04/2012</a:t>
            </a:fld>
            <a:endParaRPr lang="en-GB"/>
          </a:p>
        </p:txBody>
      </p:sp>
      <p:sp>
        <p:nvSpPr>
          <p:cNvPr id="8" name="Footer Placeholder 7"/>
          <p:cNvSpPr>
            <a:spLocks noGrp="1"/>
          </p:cNvSpPr>
          <p:nvPr>
            <p:ph type="ftr" sz="quarter" idx="11"/>
          </p:nvPr>
        </p:nvSpPr>
        <p:spPr/>
        <p:txBody>
          <a:bodyPr/>
          <a:lstStyle/>
          <a:p>
            <a:r>
              <a:rPr lang="ar-SA" smtClean="0"/>
              <a:t>الفصل الدراسي الأول    1433/1432 هـ</a:t>
            </a:r>
            <a:endParaRPr lang="en-GB"/>
          </a:p>
        </p:txBody>
      </p:sp>
      <p:sp>
        <p:nvSpPr>
          <p:cNvPr id="9" name="Slide Number Placeholder 8"/>
          <p:cNvSpPr>
            <a:spLocks noGrp="1"/>
          </p:cNvSpPr>
          <p:nvPr>
            <p:ph type="sldNum" sz="quarter" idx="12"/>
          </p:nvPr>
        </p:nvSpPr>
        <p:spPr/>
        <p:txBody>
          <a:bodyPr/>
          <a:lstStyle/>
          <a:p>
            <a:fld id="{76A19B6E-29FA-4AD6-AE60-091B3F403F2B}" type="slidenum">
              <a:rPr lang="en-GB" smtClean="0"/>
              <a:t>‹#›</a:t>
            </a:fld>
            <a:endParaRPr lang="en-GB"/>
          </a:p>
        </p:txBody>
      </p:sp>
      <p:sp>
        <p:nvSpPr>
          <p:cNvPr id="10" name="Rectangle 9"/>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710486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F76E58A-7D37-4CE9-AA36-A5F91DA4DEB3}" type="datetime1">
              <a:rPr lang="en-GB" smtClean="0"/>
              <a:t>09/04/2012</a:t>
            </a:fld>
            <a:endParaRPr lang="en-GB"/>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
        <p:nvSpPr>
          <p:cNvPr id="5" name="Slide Number Placeholder 4"/>
          <p:cNvSpPr>
            <a:spLocks noGrp="1"/>
          </p:cNvSpPr>
          <p:nvPr>
            <p:ph type="sldNum" sz="quarter" idx="12"/>
          </p:nvPr>
        </p:nvSpPr>
        <p:spPr/>
        <p:txBody>
          <a:bodyPr/>
          <a:lstStyle/>
          <a:p>
            <a:fld id="{76A19B6E-29FA-4AD6-AE60-091B3F403F2B}" type="slidenum">
              <a:rPr lang="en-GB" smtClean="0"/>
              <a:t>‹#›</a:t>
            </a:fld>
            <a:endParaRPr lang="en-GB"/>
          </a:p>
        </p:txBody>
      </p:sp>
      <p:sp>
        <p:nvSpPr>
          <p:cNvPr id="6" name="Rectangle 5"/>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095465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8533C5-0DBD-439E-A9A8-ECA953C67BC6}" type="datetime1">
              <a:rPr lang="en-GB" smtClean="0"/>
              <a:t>09/04/2012</a:t>
            </a:fld>
            <a:endParaRPr lang="en-GB"/>
          </a:p>
        </p:txBody>
      </p:sp>
      <p:sp>
        <p:nvSpPr>
          <p:cNvPr id="3" name="Footer Placeholder 2"/>
          <p:cNvSpPr>
            <a:spLocks noGrp="1"/>
          </p:cNvSpPr>
          <p:nvPr>
            <p:ph type="ftr" sz="quarter" idx="11"/>
          </p:nvPr>
        </p:nvSpPr>
        <p:spPr/>
        <p:txBody>
          <a:bodyPr/>
          <a:lstStyle/>
          <a:p>
            <a:r>
              <a:rPr lang="ar-SA" smtClean="0"/>
              <a:t>الفصل الدراسي الأول    1433/1432 هـ</a:t>
            </a:r>
            <a:endParaRPr lang="en-GB"/>
          </a:p>
        </p:txBody>
      </p:sp>
      <p:sp>
        <p:nvSpPr>
          <p:cNvPr id="4" name="Slide Number Placeholder 3"/>
          <p:cNvSpPr>
            <a:spLocks noGrp="1"/>
          </p:cNvSpPr>
          <p:nvPr>
            <p:ph type="sldNum" sz="quarter" idx="12"/>
          </p:nvPr>
        </p:nvSpPr>
        <p:spPr/>
        <p:txBody>
          <a:bodyPr/>
          <a:lstStyle/>
          <a:p>
            <a:fld id="{76A19B6E-29FA-4AD6-AE60-091B3F403F2B}" type="slidenum">
              <a:rPr lang="en-GB" smtClean="0"/>
              <a:t>‹#›</a:t>
            </a:fld>
            <a:endParaRPr lang="en-GB"/>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314455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2"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01ACB6-CF76-4B84-BC6B-D8D5211036E9}" type="datetime1">
              <a:rPr lang="en-GB" smtClean="0"/>
              <a:t>09/04/2012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157798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BB3CA0-4280-4BC5-A147-CA7581F0EC90}" type="datetime1">
              <a:rPr lang="en-GB" smtClean="0"/>
              <a:t>09/04/2012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2074394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F8405C5-C410-43F2-9CD9-54F5C7AE0089}"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1978665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1"/>
            <a:ext cx="2414588"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6576" y="274641"/>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9ED185-65B4-4AEF-9994-98534A399EBA}"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985391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r>
              <a:rPr lang="en-US" smtClean="0"/>
              <a:t>1</a:t>
            </a:r>
            <a:endParaRPr lang="en-US" dirty="0"/>
          </a:p>
        </p:txBody>
      </p:sp>
    </p:spTree>
    <p:extLst>
      <p:ext uri="{BB962C8B-B14F-4D97-AF65-F5344CB8AC3E}">
        <p14:creationId xmlns:p14="http://schemas.microsoft.com/office/powerpoint/2010/main" val="3801827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3" name="Content Placeholder 2"/>
          <p:cNvSpPr>
            <a:spLocks noGrp="1"/>
          </p:cNvSpPr>
          <p:nvPr>
            <p:ph idx="1"/>
          </p:nvPr>
        </p:nvSpPr>
        <p:spPr>
          <a:xfrm>
            <a:off x="495300" y="1600200"/>
            <a:ext cx="8915400" cy="4525963"/>
          </a:xfrm>
          <a:prstGeom prst="rect">
            <a:avLst/>
          </a:prstGeom>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7" name="Slide Number Placeholder 6"/>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
        <p:nvSpPr>
          <p:cNvPr id="9" name="Title 8"/>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768142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616527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337273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1809129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382938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009163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3"/>
            <a:ext cx="89154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95300" y="6356353"/>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65B0CC-AE68-42CB-AEF2-88D734EE9435}" type="datetime1">
              <a:rPr lang="en-GB" smtClean="0"/>
              <a:t>09/04/2012</a:t>
            </a:fld>
            <a:endParaRPr lang="en-GB"/>
          </a:p>
        </p:txBody>
      </p:sp>
      <p:sp>
        <p:nvSpPr>
          <p:cNvPr id="5" name="Footer Placeholder 4"/>
          <p:cNvSpPr>
            <a:spLocks noGrp="1"/>
          </p:cNvSpPr>
          <p:nvPr>
            <p:ph type="ftr" sz="quarter" idx="3"/>
          </p:nvPr>
        </p:nvSpPr>
        <p:spPr>
          <a:xfrm>
            <a:off x="3384550" y="6356353"/>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ar-SA" smtClean="0"/>
              <a:t>الفصل الدراسي الأول    1433/1432 هـ</a:t>
            </a:r>
            <a:endParaRPr lang="en-GB"/>
          </a:p>
        </p:txBody>
      </p:sp>
      <p:sp>
        <p:nvSpPr>
          <p:cNvPr id="6" name="Slide Number Placeholder 5"/>
          <p:cNvSpPr>
            <a:spLocks noGrp="1"/>
          </p:cNvSpPr>
          <p:nvPr>
            <p:ph type="sldNum" sz="quarter" idx="4"/>
          </p:nvPr>
        </p:nvSpPr>
        <p:spPr>
          <a:xfrm>
            <a:off x="7099300" y="6356353"/>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A19B6E-29FA-4AD6-AE60-091B3F403F2B}" type="slidenum">
              <a:rPr lang="en-GB" smtClean="0"/>
              <a:t>‹#›</a:t>
            </a:fld>
            <a:endParaRPr lang="en-GB"/>
          </a:p>
        </p:txBody>
      </p:sp>
      <p:sp>
        <p:nvSpPr>
          <p:cNvPr id="7" name="Rectangle 6"/>
          <p:cNvSpPr/>
          <p:nvPr userDrawn="1"/>
        </p:nvSpPr>
        <p:spPr>
          <a:xfrm>
            <a:off x="0" y="6290845"/>
            <a:ext cx="9906000" cy="56715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8" name="Rectangle 7"/>
          <p:cNvSpPr/>
          <p:nvPr userDrawn="1"/>
        </p:nvSpPr>
        <p:spPr>
          <a:xfrm>
            <a:off x="6781800" y="6519446"/>
            <a:ext cx="1926425"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Dammam University</a:t>
            </a:r>
            <a:endParaRPr lang="en-US" sz="1600" dirty="0">
              <a:solidFill>
                <a:schemeClr val="bg1"/>
              </a:solidFill>
              <a:latin typeface="+mn-lt"/>
              <a:cs typeface="+mn-cs"/>
            </a:endParaRPr>
          </a:p>
        </p:txBody>
      </p:sp>
      <p:sp>
        <p:nvSpPr>
          <p:cNvPr id="9" name="Rectangle 8"/>
          <p:cNvSpPr/>
          <p:nvPr userDrawn="1"/>
        </p:nvSpPr>
        <p:spPr>
          <a:xfrm>
            <a:off x="7050442" y="6290846"/>
            <a:ext cx="101181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الدمام</a:t>
            </a:r>
            <a:endParaRPr lang="en-US" sz="1600" b="1" dirty="0">
              <a:solidFill>
                <a:schemeClr val="bg1"/>
              </a:solidFill>
              <a:latin typeface="+mn-lt"/>
              <a:cs typeface="+mn-cs"/>
            </a:endParaRPr>
          </a:p>
        </p:txBody>
      </p:sp>
      <p:sp>
        <p:nvSpPr>
          <p:cNvPr id="10" name="Rectangle 9"/>
          <p:cNvSpPr/>
          <p:nvPr userDrawn="1"/>
        </p:nvSpPr>
        <p:spPr>
          <a:xfrm>
            <a:off x="914400" y="6581001"/>
            <a:ext cx="2711063" cy="276999"/>
          </a:xfrm>
          <a:prstGeom prst="rect">
            <a:avLst/>
          </a:prstGeom>
        </p:spPr>
        <p:txBody>
          <a:bodyPr wrap="none">
            <a:spAutoFit/>
          </a:bodyPr>
          <a:lstStyle/>
          <a:p>
            <a:pPr algn="l" rtl="0" fontAlgn="auto">
              <a:spcBef>
                <a:spcPts val="0"/>
              </a:spcBef>
              <a:spcAft>
                <a:spcPts val="0"/>
              </a:spcAft>
              <a:defRPr/>
            </a:pPr>
            <a:r>
              <a:rPr lang="en-GB" sz="1200" dirty="0" smtClean="0">
                <a:solidFill>
                  <a:schemeClr val="bg1"/>
                </a:solidFill>
                <a:latin typeface="+mn-lt"/>
                <a:cs typeface="+mn-cs"/>
              </a:rPr>
              <a:t>Faculty</a:t>
            </a:r>
            <a:r>
              <a:rPr lang="en-GB" sz="1200" baseline="0" dirty="0" smtClean="0">
                <a:solidFill>
                  <a:schemeClr val="bg1"/>
                </a:solidFill>
                <a:latin typeface="+mn-lt"/>
                <a:cs typeface="+mn-cs"/>
              </a:rPr>
              <a:t> of Arts – Department of History</a:t>
            </a:r>
            <a:endParaRPr lang="en-US" sz="1200" dirty="0">
              <a:solidFill>
                <a:schemeClr val="bg1"/>
              </a:solidFill>
              <a:latin typeface="+mn-lt"/>
              <a:cs typeface="+mn-cs"/>
            </a:endParaRPr>
          </a:p>
        </p:txBody>
      </p:sp>
      <p:sp>
        <p:nvSpPr>
          <p:cNvPr id="11" name="Rectangle 10"/>
          <p:cNvSpPr/>
          <p:nvPr userDrawn="1"/>
        </p:nvSpPr>
        <p:spPr>
          <a:xfrm>
            <a:off x="1183042" y="6290846"/>
            <a:ext cx="189186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كلية</a:t>
            </a:r>
            <a:r>
              <a:rPr lang="ar-SA" sz="1600" b="1" baseline="0" dirty="0" smtClean="0">
                <a:solidFill>
                  <a:schemeClr val="bg1"/>
                </a:solidFill>
                <a:latin typeface="+mn-lt"/>
                <a:cs typeface="+mn-cs"/>
              </a:rPr>
              <a:t> الآداب – قسم التاريخ</a:t>
            </a:r>
            <a:endParaRPr lang="en-US" sz="1600" b="1" dirty="0">
              <a:solidFill>
                <a:schemeClr val="bg1"/>
              </a:solidFill>
              <a:latin typeface="+mn-lt"/>
              <a:cs typeface="+mn-cs"/>
            </a:endParaRPr>
          </a:p>
        </p:txBody>
      </p:sp>
      <p:pic>
        <p:nvPicPr>
          <p:cNvPr id="12" name="Picture 11" descr="C:\Users\kmomer\Documents\Downloads\dammam.jpg"/>
          <p:cNvPicPr/>
          <p:nvPr userDrawn="1"/>
        </p:nvPicPr>
        <p:blipFill>
          <a:blip r:embed="rId22" cstate="print"/>
          <a:srcRect/>
          <a:stretch>
            <a:fillRect/>
          </a:stretch>
        </p:blipFill>
        <p:spPr bwMode="auto">
          <a:xfrm>
            <a:off x="8710726" y="6290845"/>
            <a:ext cx="1183217" cy="564357"/>
          </a:xfrm>
          <a:prstGeom prst="rect">
            <a:avLst/>
          </a:prstGeom>
          <a:noFill/>
          <a:ln w="9525">
            <a:noFill/>
            <a:miter lim="800000"/>
            <a:headEnd/>
            <a:tailEnd/>
          </a:ln>
        </p:spPr>
      </p:pic>
      <p:pic>
        <p:nvPicPr>
          <p:cNvPr id="13" name="Content Placeholder 3"/>
          <p:cNvPicPr>
            <a:picLocks/>
          </p:cNvPicPr>
          <p:nvPr userDrawn="1"/>
        </p:nvPicPr>
        <p:blipFill>
          <a:blip r:embed="rId23" cstate="print"/>
          <a:srcRect/>
          <a:stretch>
            <a:fillRect/>
          </a:stretch>
        </p:blipFill>
        <p:spPr bwMode="auto">
          <a:xfrm>
            <a:off x="-95250" y="6172201"/>
            <a:ext cx="1200782" cy="781398"/>
          </a:xfrm>
          <a:prstGeom prst="rect">
            <a:avLst/>
          </a:prstGeom>
          <a:noFill/>
          <a:ln w="9525">
            <a:noFill/>
            <a:miter lim="800000"/>
            <a:headEnd/>
            <a:tailEnd/>
          </a:ln>
        </p:spPr>
      </p:pic>
    </p:spTree>
    <p:extLst>
      <p:ext uri="{BB962C8B-B14F-4D97-AF65-F5344CB8AC3E}">
        <p14:creationId xmlns:p14="http://schemas.microsoft.com/office/powerpoint/2010/main" val="1393233361"/>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781" r:id="rId12"/>
    <p:sldLayoutId id="2147483773" r:id="rId13"/>
    <p:sldLayoutId id="2147483776" r:id="rId14"/>
    <p:sldLayoutId id="2147483777" r:id="rId15"/>
    <p:sldLayoutId id="2147483778" r:id="rId16"/>
    <p:sldLayoutId id="2147483775" r:id="rId17"/>
    <p:sldLayoutId id="2147483774" r:id="rId18"/>
    <p:sldLayoutId id="2147483779" r:id="rId19"/>
    <p:sldLayoutId id="2147483780" r:id="rId20"/>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rtl="1"/>
            <a:r>
              <a:rPr lang="ar-SA" dirty="0" smtClean="0">
                <a:latin typeface="Arabic Typesetting" pitchFamily="66" charset="-78"/>
                <a:cs typeface="Arabic Typesetting" pitchFamily="66" charset="-78"/>
              </a:rPr>
              <a:t/>
            </a:r>
            <a:br>
              <a:rPr lang="ar-SA" dirty="0" smtClean="0">
                <a:latin typeface="Arabic Typesetting" pitchFamily="66" charset="-78"/>
                <a:cs typeface="Arabic Typesetting" pitchFamily="66" charset="-78"/>
              </a:rPr>
            </a:br>
            <a:r>
              <a:rPr lang="ar-SA" dirty="0" smtClean="0">
                <a:latin typeface="Arabic Typesetting" pitchFamily="66" charset="-78"/>
                <a:cs typeface="Arabic Typesetting" pitchFamily="66" charset="-78"/>
              </a:rPr>
              <a:t/>
            </a:r>
            <a:br>
              <a:rPr lang="ar-SA" dirty="0" smtClean="0">
                <a:latin typeface="Arabic Typesetting" pitchFamily="66" charset="-78"/>
                <a:cs typeface="Arabic Typesetting" pitchFamily="66" charset="-78"/>
              </a:rPr>
            </a:br>
            <a:r>
              <a:rPr lang="ar-SA" sz="6600" b="1" dirty="0" smtClean="0">
                <a:solidFill>
                  <a:srgbClr val="002060"/>
                </a:solidFill>
                <a:latin typeface="GE Modern Bold" pitchFamily="18" charset="-78"/>
                <a:ea typeface="GE Modern Bold" pitchFamily="18" charset="-78"/>
                <a:cs typeface="GE Modern Bold" pitchFamily="18" charset="-78"/>
              </a:rPr>
              <a:t>نصوص تاريخية  باللغة الإنجليزية</a:t>
            </a:r>
            <a:r>
              <a:rPr lang="ar-SA" sz="6600" b="1" dirty="0" smtClean="0">
                <a:latin typeface="GE Modern Bold" pitchFamily="18" charset="-78"/>
                <a:ea typeface="GE Modern Bold" pitchFamily="18" charset="-78"/>
                <a:cs typeface="GE Modern Bold" pitchFamily="18" charset="-78"/>
              </a:rPr>
              <a:t/>
            </a:r>
            <a:br>
              <a:rPr lang="ar-SA" sz="6600" b="1" dirty="0" smtClean="0">
                <a:latin typeface="GE Modern Bold" pitchFamily="18" charset="-78"/>
                <a:ea typeface="GE Modern Bold" pitchFamily="18" charset="-78"/>
                <a:cs typeface="GE Modern Bold" pitchFamily="18" charset="-78"/>
              </a:rPr>
            </a:br>
            <a:r>
              <a:rPr lang="ar-SA" sz="6600" b="1" dirty="0" smtClean="0">
                <a:latin typeface="GE Modern Bold" pitchFamily="18" charset="-78"/>
                <a:ea typeface="GE Modern Bold" pitchFamily="18" charset="-78"/>
                <a:cs typeface="GE Modern Bold" pitchFamily="18" charset="-78"/>
              </a:rPr>
              <a:t>الفرقة الرابعة</a:t>
            </a:r>
            <a:r>
              <a:rPr lang="en-GB" sz="6600" b="1" dirty="0" smtClean="0">
                <a:latin typeface="GE Modern Bold" pitchFamily="18" charset="-78"/>
                <a:ea typeface="GE Modern Bold" pitchFamily="18" charset="-78"/>
                <a:cs typeface="GE Modern Bold" pitchFamily="18" charset="-78"/>
              </a:rPr>
              <a:t> - </a:t>
            </a:r>
            <a:r>
              <a:rPr lang="ar-SA" sz="6600" b="1" dirty="0" smtClean="0">
                <a:latin typeface="GE Modern Bold" pitchFamily="18" charset="-78"/>
                <a:ea typeface="GE Modern Bold" pitchFamily="18" charset="-78"/>
                <a:cs typeface="GE Modern Bold" pitchFamily="18" charset="-78"/>
              </a:rPr>
              <a:t>تاريخ</a:t>
            </a:r>
            <a:endParaRPr lang="en-GB" sz="6600" b="1" dirty="0">
              <a:latin typeface="GE Modern Bold" pitchFamily="18" charset="-78"/>
              <a:ea typeface="GE Modern Bold" pitchFamily="18" charset="-78"/>
              <a:cs typeface="GE Modern Bold" pitchFamily="18" charset="-78"/>
            </a:endParaRPr>
          </a:p>
        </p:txBody>
      </p:sp>
      <p:sp>
        <p:nvSpPr>
          <p:cNvPr id="5" name="Footer Placeholder 4"/>
          <p:cNvSpPr>
            <a:spLocks noGrp="1"/>
          </p:cNvSpPr>
          <p:nvPr>
            <p:ph type="ftr" sz="quarter" idx="4294967295"/>
          </p:nvPr>
        </p:nvSpPr>
        <p:spPr>
          <a:xfrm>
            <a:off x="3054324" y="5984911"/>
            <a:ext cx="3651125" cy="365125"/>
          </a:xfrm>
          <a:prstGeom prst="rect">
            <a:avLst/>
          </a:prstGeom>
        </p:spPr>
        <p:txBody>
          <a:bodyPr/>
          <a:lstStyle/>
          <a:p>
            <a:r>
              <a:rPr lang="ar-SA" sz="2400" b="1" smtClean="0">
                <a:solidFill>
                  <a:schemeClr val="tx1"/>
                </a:solidFill>
                <a:latin typeface="Arabic Typesetting" pitchFamily="66" charset="-78"/>
                <a:cs typeface="Arabic Typesetting" pitchFamily="66" charset="-78"/>
              </a:rPr>
              <a:t>الفصل الدراسي الثاني 1433/1432 هــ</a:t>
            </a:r>
            <a:endParaRPr lang="en-GB" sz="2400" b="1" dirty="0">
              <a:solidFill>
                <a:schemeClr val="tx1"/>
              </a:solidFill>
              <a:latin typeface="Arabic Typesetting" pitchFamily="66" charset="-78"/>
              <a:cs typeface="Arabic Typesetting" pitchFamily="66" charset="-78"/>
            </a:endParaRPr>
          </a:p>
        </p:txBody>
      </p:sp>
    </p:spTree>
    <p:extLst>
      <p:ext uri="{BB962C8B-B14F-4D97-AF65-F5344CB8AC3E}">
        <p14:creationId xmlns:p14="http://schemas.microsoft.com/office/powerpoint/2010/main" val="3257013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هــ</a:t>
            </a:r>
            <a:endParaRPr lang="en-GB"/>
          </a:p>
        </p:txBody>
      </p:sp>
      <p:pic>
        <p:nvPicPr>
          <p:cNvPr id="1026" name="Picture 2" descr="C:\Users\kmomer\Downloads\20101115big73866.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06000" cy="617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380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anim calcmode="lin" valueType="num">
                                      <p:cBhvr>
                                        <p:cTn id="8" dur="2000" fill="hold"/>
                                        <p:tgtEl>
                                          <p:spTgt spid="1026"/>
                                        </p:tgtEl>
                                        <p:attrNameLst>
                                          <p:attrName>ppt_w</p:attrName>
                                        </p:attrNameLst>
                                      </p:cBhvr>
                                      <p:tavLst>
                                        <p:tav tm="0" fmla="#ppt_w*sin(2.5*pi*$)">
                                          <p:val>
                                            <p:fltVal val="0"/>
                                          </p:val>
                                        </p:tav>
                                        <p:tav tm="100000">
                                          <p:val>
                                            <p:fltVal val="1"/>
                                          </p:val>
                                        </p:tav>
                                      </p:tavLst>
                                    </p:anim>
                                    <p:anim calcmode="lin" valueType="num">
                                      <p:cBhvr>
                                        <p:cTn id="9" dur="2000" fill="hold"/>
                                        <p:tgtEl>
                                          <p:spTgt spid="102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l" rtl="0"/>
            <a:r>
              <a:rPr lang="en-GB" sz="3600" b="1" dirty="0" smtClean="0">
                <a:latin typeface="Times New Roman" pitchFamily="18" charset="0"/>
                <a:cs typeface="Times New Roman" pitchFamily="18" charset="0"/>
              </a:rPr>
              <a:t>An Ancient Civilization</a:t>
            </a:r>
          </a:p>
          <a:p>
            <a:pPr algn="l" rtl="0"/>
            <a:r>
              <a:rPr lang="en-GB" sz="3600" b="1" dirty="0" smtClean="0">
                <a:latin typeface="Times New Roman" pitchFamily="18" charset="0"/>
                <a:cs typeface="Times New Roman" pitchFamily="18" charset="0"/>
              </a:rPr>
              <a:t>Pact of the Arab League of States</a:t>
            </a:r>
          </a:p>
          <a:p>
            <a:r>
              <a:rPr lang="en-GB" sz="3600" b="1" dirty="0">
                <a:latin typeface="Times New Roman" pitchFamily="18" charset="0"/>
                <a:cs typeface="Times New Roman" pitchFamily="18" charset="0"/>
              </a:rPr>
              <a:t>King </a:t>
            </a:r>
            <a:r>
              <a:rPr lang="en-GB" sz="3600" b="1" dirty="0" err="1">
                <a:latin typeface="Times New Roman" pitchFamily="18" charset="0"/>
                <a:cs typeface="Times New Roman" pitchFamily="18" charset="0"/>
              </a:rPr>
              <a:t>Abd</a:t>
            </a:r>
            <a:r>
              <a:rPr lang="en-GB" sz="3600" b="1" dirty="0">
                <a:latin typeface="Times New Roman" pitchFamily="18" charset="0"/>
                <a:cs typeface="Times New Roman" pitchFamily="18" charset="0"/>
              </a:rPr>
              <a:t> </a:t>
            </a:r>
            <a:r>
              <a:rPr lang="en-GB" sz="3600" b="1" dirty="0" err="1">
                <a:latin typeface="Times New Roman" pitchFamily="18" charset="0"/>
                <a:cs typeface="Times New Roman" pitchFamily="18" charset="0"/>
              </a:rPr>
              <a:t>Alaziz</a:t>
            </a:r>
            <a:r>
              <a:rPr lang="en-GB" sz="3600" b="1" dirty="0">
                <a:latin typeface="Times New Roman" pitchFamily="18" charset="0"/>
                <a:cs typeface="Times New Roman" pitchFamily="18" charset="0"/>
              </a:rPr>
              <a:t> letter to president Truman</a:t>
            </a:r>
          </a:p>
          <a:p>
            <a:r>
              <a:rPr lang="en-GB" sz="3600" b="1" dirty="0" smtClean="0">
                <a:latin typeface="Times New Roman" pitchFamily="18" charset="0"/>
                <a:cs typeface="Times New Roman" pitchFamily="18" charset="0"/>
              </a:rPr>
              <a:t>The Role of </a:t>
            </a:r>
            <a:r>
              <a:rPr lang="en-GB" sz="3600" b="1" dirty="0" err="1" smtClean="0">
                <a:latin typeface="Times New Roman" pitchFamily="18" charset="0"/>
                <a:cs typeface="Times New Roman" pitchFamily="18" charset="0"/>
              </a:rPr>
              <a:t>Waqf</a:t>
            </a:r>
            <a:r>
              <a:rPr lang="en-GB" sz="3600" b="1" dirty="0" smtClean="0">
                <a:latin typeface="Times New Roman" pitchFamily="18" charset="0"/>
                <a:cs typeface="Times New Roman" pitchFamily="18" charset="0"/>
              </a:rPr>
              <a:t> in the society of Damascus</a:t>
            </a:r>
          </a:p>
          <a:p>
            <a:r>
              <a:rPr lang="en-GB" sz="3600" b="1" dirty="0" smtClean="0">
                <a:latin typeface="Times New Roman" pitchFamily="18" charset="0"/>
                <a:cs typeface="Times New Roman" pitchFamily="18" charset="0"/>
              </a:rPr>
              <a:t>The </a:t>
            </a:r>
            <a:r>
              <a:rPr lang="en-GB" sz="3600" b="1" dirty="0" err="1" smtClean="0">
                <a:latin typeface="Times New Roman" pitchFamily="18" charset="0"/>
                <a:cs typeface="Times New Roman" pitchFamily="18" charset="0"/>
              </a:rPr>
              <a:t>Shawan</a:t>
            </a:r>
            <a:r>
              <a:rPr lang="en-GB" sz="3600" b="1" dirty="0" smtClean="0">
                <a:latin typeface="Times New Roman" pitchFamily="18" charset="0"/>
                <a:cs typeface="Times New Roman" pitchFamily="18" charset="0"/>
              </a:rPr>
              <a:t> </a:t>
            </a:r>
            <a:r>
              <a:rPr lang="en-GB" sz="3600" b="1" dirty="0" err="1" smtClean="0">
                <a:latin typeface="Times New Roman" pitchFamily="18" charset="0"/>
                <a:cs typeface="Times New Roman" pitchFamily="18" charset="0"/>
              </a:rPr>
              <a:t>Amhara</a:t>
            </a:r>
            <a:r>
              <a:rPr lang="en-GB" sz="3600" b="1" dirty="0" smtClean="0">
                <a:latin typeface="Times New Roman" pitchFamily="18" charset="0"/>
                <a:cs typeface="Times New Roman" pitchFamily="18" charset="0"/>
              </a:rPr>
              <a:t> Expansion</a:t>
            </a:r>
            <a:endParaRPr lang="en-GB" sz="3600" b="1" dirty="0">
              <a:latin typeface="Times New Roman" pitchFamily="18" charset="0"/>
              <a:cs typeface="Times New Roman" pitchFamily="18" charset="0"/>
            </a:endParaRPr>
          </a:p>
          <a:p>
            <a:endParaRPr lang="en-GB" dirty="0">
              <a:effectLst/>
              <a:latin typeface="Times New Roman" pitchFamily="18" charset="0"/>
              <a:cs typeface="Times New Roman" pitchFamily="18" charset="0"/>
            </a:endParaRPr>
          </a:p>
          <a:p>
            <a:pPr algn="l" rtl="0"/>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هــ</a:t>
            </a:r>
            <a:endParaRPr lang="en-GB"/>
          </a:p>
        </p:txBody>
      </p:sp>
      <p:sp>
        <p:nvSpPr>
          <p:cNvPr id="5" name="AutoShape 4"/>
          <p:cNvSpPr>
            <a:spLocks noChangeArrowheads="1"/>
          </p:cNvSpPr>
          <p:nvPr/>
        </p:nvSpPr>
        <p:spPr bwMode="auto">
          <a:xfrm>
            <a:off x="2323570" y="51098"/>
            <a:ext cx="5613400" cy="1404156"/>
          </a:xfrm>
          <a:prstGeom prst="flowChartAlternateProcess">
            <a:avLst/>
          </a:prstGeom>
          <a:gradFill rotWithShape="0">
            <a:gsLst>
              <a:gs pos="0">
                <a:srgbClr val="853C17"/>
              </a:gs>
              <a:gs pos="100000">
                <a:srgbClr val="853C17">
                  <a:gamma/>
                  <a:tint val="43137"/>
                  <a:invGamma/>
                </a:srgbClr>
              </a:gs>
            </a:gsLst>
            <a:lin ang="2700000" scaled="1"/>
          </a:gradFill>
          <a:ln w="9525">
            <a:solidFill>
              <a:schemeClr val="tx1"/>
            </a:solidFill>
            <a:miter lim="800000"/>
            <a:headEnd/>
            <a:tailEnd/>
          </a:ln>
          <a:effectLst/>
        </p:spPr>
        <p:txBody>
          <a:bodyPr wrap="none" anchor="ctr"/>
          <a:lstStyle/>
          <a:p>
            <a:pPr algn="ctr"/>
            <a:r>
              <a:rPr lang="ar-SA" sz="4000" b="1" dirty="0" smtClean="0">
                <a:solidFill>
                  <a:srgbClr val="003399"/>
                </a:solidFill>
              </a:rPr>
              <a:t>المحاضرة الأولى</a:t>
            </a:r>
          </a:p>
          <a:p>
            <a:pPr algn="ctr"/>
            <a:r>
              <a:rPr lang="ar-SA" sz="4000" b="1" dirty="0" smtClean="0">
                <a:solidFill>
                  <a:srgbClr val="003399"/>
                </a:solidFill>
              </a:rPr>
              <a:t>نصوص الفصل الدراسي الثاني</a:t>
            </a:r>
            <a:endParaRPr lang="en-GB" sz="4000" b="1" dirty="0">
              <a:solidFill>
                <a:srgbClr val="003399"/>
              </a:solidFill>
            </a:endParaRPr>
          </a:p>
        </p:txBody>
      </p:sp>
    </p:spTree>
    <p:extLst>
      <p:ext uri="{BB962C8B-B14F-4D97-AF65-F5344CB8AC3E}">
        <p14:creationId xmlns:p14="http://schemas.microsoft.com/office/powerpoint/2010/main" val="1374040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l" rtl="0"/>
            <a:r>
              <a:rPr lang="en-GB" sz="4000" b="1" dirty="0" smtClean="0">
                <a:latin typeface="Times New Roman" pitchFamily="18" charset="0"/>
                <a:cs typeface="Times New Roman" pitchFamily="18" charset="0"/>
              </a:rPr>
              <a:t>House of Wisdom</a:t>
            </a:r>
          </a:p>
          <a:p>
            <a:r>
              <a:rPr lang="en-GB" sz="4000" b="1" dirty="0">
                <a:latin typeface="Times New Roman" pitchFamily="18" charset="0"/>
                <a:cs typeface="Times New Roman" pitchFamily="18" charset="0"/>
              </a:rPr>
              <a:t>UN Security Council Resolution 242</a:t>
            </a:r>
          </a:p>
          <a:p>
            <a:r>
              <a:rPr lang="en-GB" sz="4000" b="1" dirty="0" smtClean="0">
                <a:latin typeface="Times New Roman" pitchFamily="18" charset="0"/>
                <a:cs typeface="Times New Roman" pitchFamily="18" charset="0"/>
              </a:rPr>
              <a:t>The </a:t>
            </a:r>
            <a:r>
              <a:rPr lang="en-GB" sz="4000" b="1" dirty="0" err="1" smtClean="0">
                <a:latin typeface="Times New Roman" pitchFamily="18" charset="0"/>
                <a:cs typeface="Times New Roman" pitchFamily="18" charset="0"/>
              </a:rPr>
              <a:t>Meccan</a:t>
            </a:r>
            <a:r>
              <a:rPr lang="en-GB" sz="4000" b="1" dirty="0" smtClean="0">
                <a:latin typeface="Times New Roman" pitchFamily="18" charset="0"/>
                <a:cs typeface="Times New Roman" pitchFamily="18" charset="0"/>
              </a:rPr>
              <a:t> Trade and the rise of Islam</a:t>
            </a:r>
          </a:p>
          <a:p>
            <a:r>
              <a:rPr lang="en-GB" sz="4000" b="1" dirty="0" smtClean="0">
                <a:latin typeface="Times New Roman" pitchFamily="18" charset="0"/>
                <a:cs typeface="Times New Roman" pitchFamily="18" charset="0"/>
              </a:rPr>
              <a:t>Islam</a:t>
            </a:r>
            <a:r>
              <a:rPr lang="en-GB" sz="4000" b="1" dirty="0">
                <a:latin typeface="Times New Roman" pitchFamily="18" charset="0"/>
                <a:cs typeface="Times New Roman" pitchFamily="18" charset="0"/>
              </a:rPr>
              <a:t>: from Abyssinia (Ethiopia) to East Coast of </a:t>
            </a:r>
            <a:r>
              <a:rPr lang="en-GB" sz="4000" b="1" dirty="0" smtClean="0">
                <a:latin typeface="Times New Roman" pitchFamily="18" charset="0"/>
                <a:cs typeface="Times New Roman" pitchFamily="18" charset="0"/>
              </a:rPr>
              <a:t>Africa</a:t>
            </a:r>
          </a:p>
          <a:p>
            <a:r>
              <a:rPr lang="en-GB" sz="4000" b="1" dirty="0">
                <a:latin typeface="Times New Roman" pitchFamily="18" charset="0"/>
                <a:cs typeface="Times New Roman" pitchFamily="18" charset="0"/>
              </a:rPr>
              <a:t>Orientalism</a:t>
            </a:r>
          </a:p>
          <a:p>
            <a:endParaRPr lang="en-GB" sz="4000" dirty="0">
              <a:latin typeface="Times New Roman" pitchFamily="18" charset="0"/>
              <a:cs typeface="Times New Roman" pitchFamily="18" charset="0"/>
            </a:endParaRPr>
          </a:p>
          <a:p>
            <a:pPr algn="l" rtl="0"/>
            <a:endParaRPr lang="en-GB" sz="4000" dirty="0" smtClean="0">
              <a:latin typeface="Times New Roman" pitchFamily="18" charset="0"/>
              <a:cs typeface="Times New Roman" pitchFamily="18" charset="0"/>
            </a:endParaRPr>
          </a:p>
          <a:p>
            <a:pPr algn="l" rtl="0"/>
            <a:endParaRPr lang="en-GB" sz="4000" dirty="0" smtClean="0">
              <a:latin typeface="Times New Roman" pitchFamily="18" charset="0"/>
              <a:cs typeface="Times New Roman" pitchFamily="18" charset="0"/>
            </a:endParaRPr>
          </a:p>
          <a:p>
            <a:pPr algn="l" rtl="0"/>
            <a:endParaRPr lang="en-GB" sz="4000"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ar-SA" smtClean="0"/>
              <a:t>الفصل الدراسي الثاني 1433/1432 هــ</a:t>
            </a:r>
            <a:endParaRPr lang="en-GB"/>
          </a:p>
        </p:txBody>
      </p:sp>
      <p:sp>
        <p:nvSpPr>
          <p:cNvPr id="5" name="AutoShape 4"/>
          <p:cNvSpPr>
            <a:spLocks noChangeArrowheads="1"/>
          </p:cNvSpPr>
          <p:nvPr/>
        </p:nvSpPr>
        <p:spPr bwMode="auto">
          <a:xfrm>
            <a:off x="2144688" y="260648"/>
            <a:ext cx="5613400" cy="1066800"/>
          </a:xfrm>
          <a:prstGeom prst="flowChartAlternateProcess">
            <a:avLst/>
          </a:prstGeom>
          <a:gradFill rotWithShape="0">
            <a:gsLst>
              <a:gs pos="0">
                <a:srgbClr val="853C17"/>
              </a:gs>
              <a:gs pos="100000">
                <a:srgbClr val="853C17">
                  <a:gamma/>
                  <a:tint val="43137"/>
                  <a:invGamma/>
                </a:srgbClr>
              </a:gs>
            </a:gsLst>
            <a:lin ang="2700000" scaled="1"/>
          </a:gradFill>
          <a:ln w="9525">
            <a:solidFill>
              <a:schemeClr val="tx1"/>
            </a:solidFill>
            <a:miter lim="800000"/>
            <a:headEnd/>
            <a:tailEnd/>
          </a:ln>
          <a:effectLst/>
        </p:spPr>
        <p:txBody>
          <a:bodyPr wrap="none" anchor="ctr"/>
          <a:lstStyle/>
          <a:p>
            <a:r>
              <a:rPr lang="ar-SA" sz="4000" b="1" dirty="0" smtClean="0">
                <a:solidFill>
                  <a:srgbClr val="003399"/>
                </a:solidFill>
              </a:rPr>
              <a:t>نصوص الفصل الدراسي الثاني</a:t>
            </a:r>
            <a:endParaRPr lang="en-GB" sz="4000" b="1" dirty="0">
              <a:solidFill>
                <a:srgbClr val="003399"/>
              </a:solidFill>
            </a:endParaRPr>
          </a:p>
        </p:txBody>
      </p:sp>
    </p:spTree>
    <p:extLst>
      <p:ext uri="{BB962C8B-B14F-4D97-AF65-F5344CB8AC3E}">
        <p14:creationId xmlns:p14="http://schemas.microsoft.com/office/powerpoint/2010/main" val="805812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التقييم</a:t>
            </a:r>
            <a:endParaRPr lang="en-GB" b="1" dirty="0"/>
          </a:p>
        </p:txBody>
      </p:sp>
      <p:sp>
        <p:nvSpPr>
          <p:cNvPr id="3" name="Content Placeholder 2"/>
          <p:cNvSpPr>
            <a:spLocks noGrp="1"/>
          </p:cNvSpPr>
          <p:nvPr>
            <p:ph idx="1"/>
          </p:nvPr>
        </p:nvSpPr>
        <p:spPr/>
        <p:txBody>
          <a:bodyPr>
            <a:normAutofit fontScale="92500" lnSpcReduction="10000"/>
          </a:bodyPr>
          <a:lstStyle/>
          <a:p>
            <a:pPr algn="just" rtl="1"/>
            <a:r>
              <a:rPr lang="ar-SA" sz="4000" b="1" dirty="0" smtClean="0"/>
              <a:t> 10- </a:t>
            </a:r>
            <a:r>
              <a:rPr lang="ar-SA" sz="4000" b="1" dirty="0"/>
              <a:t> درجات اختبار قصير </a:t>
            </a:r>
            <a:endParaRPr lang="en-GB" sz="4000" dirty="0"/>
          </a:p>
          <a:p>
            <a:pPr algn="just" rtl="1"/>
            <a:r>
              <a:rPr lang="ar-SA" sz="4000" b="1" dirty="0"/>
              <a:t>5 درجات للمشاركة في المحاضرة (  درجتان للمشاركة العادية – 5 للمشاركة المتميزة)</a:t>
            </a:r>
            <a:endParaRPr lang="en-GB" sz="4000" dirty="0"/>
          </a:p>
          <a:p>
            <a:pPr algn="just" rtl="1"/>
            <a:r>
              <a:rPr lang="ar-SA" sz="4000" b="1" dirty="0"/>
              <a:t>5 درجات واجب جماعي</a:t>
            </a:r>
            <a:endParaRPr lang="en-GB" sz="4000" dirty="0"/>
          </a:p>
          <a:p>
            <a:pPr algn="just" rtl="1"/>
            <a:r>
              <a:rPr lang="ar-SA" sz="4000" b="1" dirty="0"/>
              <a:t>10 اختبار شفهي (مهارة القراءة والنطق)</a:t>
            </a:r>
            <a:endParaRPr lang="en-GB" sz="4000" dirty="0"/>
          </a:p>
          <a:p>
            <a:pPr algn="just" rtl="1"/>
            <a:r>
              <a:rPr lang="ar-SA" sz="4000" b="1" dirty="0"/>
              <a:t>20 درجة اختبار أعمال السنة</a:t>
            </a:r>
            <a:endParaRPr lang="en-GB" sz="4000" dirty="0"/>
          </a:p>
          <a:p>
            <a:pPr algn="just" rtl="1"/>
            <a:r>
              <a:rPr lang="ar-SA" sz="4000" b="1" dirty="0"/>
              <a:t>50 الاختبار النهائي</a:t>
            </a:r>
            <a:endParaRPr lang="en-GB" sz="4000" dirty="0"/>
          </a:p>
          <a:p>
            <a:pPr algn="just" rtl="1"/>
            <a:endParaRPr lang="en-GB" sz="4000" b="1" dirty="0"/>
          </a:p>
        </p:txBody>
      </p:sp>
      <p:sp>
        <p:nvSpPr>
          <p:cNvPr id="4" name="Footer Placeholder 3"/>
          <p:cNvSpPr>
            <a:spLocks noGrp="1"/>
          </p:cNvSpPr>
          <p:nvPr>
            <p:ph type="ftr" sz="quarter" idx="11"/>
          </p:nvPr>
        </p:nvSpPr>
        <p:spPr/>
        <p:txBody>
          <a:bodyPr/>
          <a:lstStyle/>
          <a:p>
            <a:r>
              <a:rPr lang="ar-SA" smtClean="0"/>
              <a:t>الفصل الدراسي الثاني 1433/1432 هــ</a:t>
            </a:r>
            <a:endParaRPr lang="en-GB"/>
          </a:p>
        </p:txBody>
      </p:sp>
      <p:sp>
        <p:nvSpPr>
          <p:cNvPr id="5" name="AutoShape 4"/>
          <p:cNvSpPr>
            <a:spLocks noChangeArrowheads="1"/>
          </p:cNvSpPr>
          <p:nvPr/>
        </p:nvSpPr>
        <p:spPr bwMode="auto">
          <a:xfrm>
            <a:off x="2144688" y="260648"/>
            <a:ext cx="5613400" cy="1066800"/>
          </a:xfrm>
          <a:prstGeom prst="flowChartAlternateProcess">
            <a:avLst/>
          </a:prstGeom>
          <a:gradFill rotWithShape="0">
            <a:gsLst>
              <a:gs pos="0">
                <a:srgbClr val="853C17"/>
              </a:gs>
              <a:gs pos="100000">
                <a:srgbClr val="853C17">
                  <a:gamma/>
                  <a:tint val="43137"/>
                  <a:invGamma/>
                </a:srgbClr>
              </a:gs>
            </a:gsLst>
            <a:lin ang="2700000" scaled="1"/>
          </a:gradFill>
          <a:ln w="9525">
            <a:solidFill>
              <a:schemeClr val="tx1"/>
            </a:solidFill>
            <a:miter lim="800000"/>
            <a:headEnd/>
            <a:tailEnd/>
          </a:ln>
          <a:effectLst/>
        </p:spPr>
        <p:txBody>
          <a:bodyPr wrap="none" anchor="ctr"/>
          <a:lstStyle/>
          <a:p>
            <a:pPr algn="ctr"/>
            <a:r>
              <a:rPr lang="ar-SA" sz="4000" b="1" dirty="0" smtClean="0">
                <a:solidFill>
                  <a:srgbClr val="003399"/>
                </a:solidFill>
              </a:rPr>
              <a:t>التقييم</a:t>
            </a:r>
            <a:endParaRPr lang="en-GB" sz="4000" b="1" dirty="0">
              <a:solidFill>
                <a:srgbClr val="003399"/>
              </a:solidFill>
            </a:endParaRPr>
          </a:p>
        </p:txBody>
      </p:sp>
    </p:spTree>
    <p:extLst>
      <p:ext uri="{BB962C8B-B14F-4D97-AF65-F5344CB8AC3E}">
        <p14:creationId xmlns:p14="http://schemas.microsoft.com/office/powerpoint/2010/main" val="451512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التقييم</a:t>
            </a:r>
            <a:endParaRPr lang="en-GB" b="1" dirty="0"/>
          </a:p>
        </p:txBody>
      </p:sp>
      <p:sp>
        <p:nvSpPr>
          <p:cNvPr id="3" name="Content Placeholder 2"/>
          <p:cNvSpPr>
            <a:spLocks noGrp="1"/>
          </p:cNvSpPr>
          <p:nvPr>
            <p:ph idx="1"/>
          </p:nvPr>
        </p:nvSpPr>
        <p:spPr/>
        <p:txBody>
          <a:bodyPr/>
          <a:lstStyle/>
          <a:p>
            <a:pPr marL="0" indent="0" algn="r" rtl="1">
              <a:buNone/>
            </a:pPr>
            <a:r>
              <a:rPr lang="ar-SA" sz="4000" b="1" dirty="0" smtClean="0">
                <a:solidFill>
                  <a:srgbClr val="009900"/>
                </a:solidFill>
              </a:rPr>
              <a:t>* نصوص مختارة من عدد من المصادر</a:t>
            </a:r>
            <a:endParaRPr lang="en-GB" sz="4000" b="1" dirty="0">
              <a:solidFill>
                <a:srgbClr val="009900"/>
              </a:solidFill>
            </a:endParaRPr>
          </a:p>
        </p:txBody>
      </p:sp>
      <p:sp>
        <p:nvSpPr>
          <p:cNvPr id="4" name="Footer Placeholder 3"/>
          <p:cNvSpPr>
            <a:spLocks noGrp="1"/>
          </p:cNvSpPr>
          <p:nvPr>
            <p:ph type="ftr" sz="quarter" idx="11"/>
          </p:nvPr>
        </p:nvSpPr>
        <p:spPr/>
        <p:txBody>
          <a:bodyPr/>
          <a:lstStyle/>
          <a:p>
            <a:r>
              <a:rPr lang="ar-SA" smtClean="0"/>
              <a:t>الفصل الدراسي الثاني 1433/1432 هــ</a:t>
            </a:r>
            <a:endParaRPr lang="en-GB"/>
          </a:p>
        </p:txBody>
      </p:sp>
      <p:sp>
        <p:nvSpPr>
          <p:cNvPr id="5" name="AutoShape 4"/>
          <p:cNvSpPr>
            <a:spLocks noChangeArrowheads="1"/>
          </p:cNvSpPr>
          <p:nvPr/>
        </p:nvSpPr>
        <p:spPr bwMode="auto">
          <a:xfrm>
            <a:off x="2144688" y="260648"/>
            <a:ext cx="5613400" cy="1066800"/>
          </a:xfrm>
          <a:prstGeom prst="flowChartAlternateProcess">
            <a:avLst/>
          </a:prstGeom>
          <a:gradFill rotWithShape="0">
            <a:gsLst>
              <a:gs pos="0">
                <a:srgbClr val="853C17"/>
              </a:gs>
              <a:gs pos="100000">
                <a:srgbClr val="853C17">
                  <a:gamma/>
                  <a:tint val="43137"/>
                  <a:invGamma/>
                </a:srgbClr>
              </a:gs>
            </a:gsLst>
            <a:lin ang="2700000" scaled="1"/>
          </a:gradFill>
          <a:ln w="9525">
            <a:solidFill>
              <a:schemeClr val="tx1"/>
            </a:solidFill>
            <a:miter lim="800000"/>
            <a:headEnd/>
            <a:tailEnd/>
          </a:ln>
          <a:effectLst/>
        </p:spPr>
        <p:txBody>
          <a:bodyPr wrap="none" anchor="ctr"/>
          <a:lstStyle/>
          <a:p>
            <a:pPr algn="ctr"/>
            <a:r>
              <a:rPr lang="ar-SA" sz="4000" b="1" dirty="0" smtClean="0">
                <a:solidFill>
                  <a:srgbClr val="003399"/>
                </a:solidFill>
              </a:rPr>
              <a:t>المرجع الاساس</a:t>
            </a:r>
            <a:endParaRPr lang="en-GB" sz="4000" b="1" dirty="0">
              <a:solidFill>
                <a:srgbClr val="003399"/>
              </a:solidFill>
            </a:endParaRPr>
          </a:p>
        </p:txBody>
      </p:sp>
    </p:spTree>
    <p:extLst>
      <p:ext uri="{BB962C8B-B14F-4D97-AF65-F5344CB8AC3E}">
        <p14:creationId xmlns:p14="http://schemas.microsoft.com/office/powerpoint/2010/main" val="4268940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0"/>
            <a:r>
              <a:rPr lang="en-GB" b="1" dirty="0"/>
              <a:t>Problems of Gender in Translation</a:t>
            </a:r>
          </a:p>
          <a:p>
            <a:pPr algn="just" rtl="0"/>
            <a:r>
              <a:rPr lang="en-GB" b="1" dirty="0"/>
              <a:t>English has three genders, masculine (he), feminine (she) and neuter (it) while Arabic has two genders, masculine (</a:t>
            </a:r>
            <a:r>
              <a:rPr lang="ar-SA" b="1" dirty="0"/>
              <a:t>(مذكر</a:t>
            </a:r>
            <a:r>
              <a:rPr lang="en-GB" b="1" dirty="0"/>
              <a:t> and feminine</a:t>
            </a:r>
            <a:r>
              <a:rPr lang="ar-SA" b="1" dirty="0"/>
              <a:t> (مؤنث) </a:t>
            </a:r>
            <a:r>
              <a:rPr lang="en-GB" b="1" dirty="0"/>
              <a:t>.  </a:t>
            </a:r>
            <a:endParaRPr lang="en-GB" dirty="0"/>
          </a:p>
          <a:p>
            <a:pPr algn="l"/>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هــ</a:t>
            </a:r>
            <a:endParaRPr lang="en-GB"/>
          </a:p>
        </p:txBody>
      </p:sp>
      <p:sp>
        <p:nvSpPr>
          <p:cNvPr id="5" name="AutoShape 4"/>
          <p:cNvSpPr>
            <a:spLocks noGrp="1" noChangeArrowheads="1"/>
          </p:cNvSpPr>
          <p:nvPr>
            <p:ph type="title"/>
          </p:nvPr>
        </p:nvSpPr>
        <p:spPr bwMode="auto">
          <a:prstGeom prst="flowChartAlternateProcess">
            <a:avLst/>
          </a:prstGeom>
          <a:gradFill rotWithShape="0">
            <a:gsLst>
              <a:gs pos="0">
                <a:srgbClr val="853C17"/>
              </a:gs>
              <a:gs pos="100000">
                <a:srgbClr val="853C17">
                  <a:gamma/>
                  <a:tint val="43137"/>
                  <a:invGamma/>
                </a:srgbClr>
              </a:gs>
            </a:gsLst>
            <a:lin ang="2700000" scaled="1"/>
          </a:gradFill>
          <a:ln w="9525">
            <a:solidFill>
              <a:schemeClr val="tx1"/>
            </a:solidFill>
            <a:miter lim="800000"/>
            <a:headEnd/>
            <a:tailEnd/>
          </a:ln>
          <a:effectLst/>
        </p:spPr>
        <p:txBody>
          <a:bodyPr wrap="none" anchor="ctr"/>
          <a:lstStyle/>
          <a:p>
            <a:pPr algn="ctr"/>
            <a:r>
              <a:rPr lang="ar-SA" sz="4000" b="1" dirty="0" smtClean="0">
                <a:solidFill>
                  <a:srgbClr val="003399"/>
                </a:solidFill>
              </a:rPr>
              <a:t>بعض صعوبات الترجمة: التذكير والتأنيث</a:t>
            </a:r>
            <a:endParaRPr lang="en-GB" sz="4000" b="1" dirty="0">
              <a:solidFill>
                <a:srgbClr val="003399"/>
              </a:solidFill>
            </a:endParaRPr>
          </a:p>
        </p:txBody>
      </p:sp>
    </p:spTree>
    <p:extLst>
      <p:ext uri="{BB962C8B-B14F-4D97-AF65-F5344CB8AC3E}">
        <p14:creationId xmlns:p14="http://schemas.microsoft.com/office/powerpoint/2010/main" val="1562990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0"/>
            <a:r>
              <a:rPr lang="en-GB" b="1" dirty="0"/>
              <a:t>Verbs and Adjectives have no gender or are not involved in gender agreement .Most Arabic nouns are marked for gender, which is also relevant to pronoun, verbs and adjectives.</a:t>
            </a:r>
          </a:p>
          <a:p>
            <a:pPr algn="just" rtl="0"/>
            <a:r>
              <a:rPr lang="en-GB" b="1" dirty="0"/>
              <a:t>A university student </a:t>
            </a:r>
            <a:endParaRPr lang="ar-SA" b="1" dirty="0"/>
          </a:p>
          <a:p>
            <a:pPr algn="just" rtl="0"/>
            <a:r>
              <a:rPr lang="en-GB" b="1" dirty="0"/>
              <a:t>(</a:t>
            </a:r>
            <a:r>
              <a:rPr lang="ar-SA" b="1" dirty="0"/>
              <a:t> (طالب جامعي / طالبة جامعية</a:t>
            </a:r>
            <a:endParaRPr lang="en-GB" dirty="0"/>
          </a:p>
          <a:p>
            <a:pPr algn="l" rtl="0"/>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هــ</a:t>
            </a:r>
            <a:endParaRPr lang="en-GB"/>
          </a:p>
        </p:txBody>
      </p:sp>
      <p:sp>
        <p:nvSpPr>
          <p:cNvPr id="5" name="AutoShape 4"/>
          <p:cNvSpPr>
            <a:spLocks noGrp="1" noChangeArrowheads="1"/>
          </p:cNvSpPr>
          <p:nvPr>
            <p:ph type="title"/>
          </p:nvPr>
        </p:nvSpPr>
        <p:spPr bwMode="auto">
          <a:prstGeom prst="flowChartAlternateProcess">
            <a:avLst/>
          </a:prstGeom>
          <a:gradFill rotWithShape="0">
            <a:gsLst>
              <a:gs pos="0">
                <a:srgbClr val="853C17"/>
              </a:gs>
              <a:gs pos="100000">
                <a:srgbClr val="853C17">
                  <a:gamma/>
                  <a:tint val="43137"/>
                  <a:invGamma/>
                </a:srgbClr>
              </a:gs>
            </a:gsLst>
            <a:lin ang="2700000" scaled="1"/>
          </a:gradFill>
          <a:ln w="9525">
            <a:solidFill>
              <a:schemeClr val="tx1"/>
            </a:solidFill>
            <a:miter lim="800000"/>
            <a:headEnd/>
            <a:tailEnd/>
          </a:ln>
          <a:effectLst/>
        </p:spPr>
        <p:txBody>
          <a:bodyPr wrap="none" anchor="ctr"/>
          <a:lstStyle/>
          <a:p>
            <a:pPr algn="ctr"/>
            <a:r>
              <a:rPr lang="ar-SA" sz="4000" b="1" dirty="0" smtClean="0">
                <a:solidFill>
                  <a:srgbClr val="003399"/>
                </a:solidFill>
              </a:rPr>
              <a:t>بعض صعوبات الترجمة: التذكير والتأنيث</a:t>
            </a:r>
            <a:endParaRPr lang="en-GB" sz="4000" b="1" dirty="0">
              <a:solidFill>
                <a:srgbClr val="003399"/>
              </a:solidFill>
            </a:endParaRPr>
          </a:p>
        </p:txBody>
      </p:sp>
    </p:spTree>
    <p:extLst>
      <p:ext uri="{BB962C8B-B14F-4D97-AF65-F5344CB8AC3E}">
        <p14:creationId xmlns:p14="http://schemas.microsoft.com/office/powerpoint/2010/main" val="279332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0"/>
            <a:r>
              <a:rPr lang="en-GB" dirty="0" smtClean="0"/>
              <a:t/>
            </a:r>
            <a:br>
              <a:rPr lang="en-GB" dirty="0" smtClean="0"/>
            </a:br>
            <a:endParaRPr lang="en-GB" dirty="0"/>
          </a:p>
        </p:txBody>
      </p:sp>
      <p:sp>
        <p:nvSpPr>
          <p:cNvPr id="3" name="Content Placeholder 2"/>
          <p:cNvSpPr>
            <a:spLocks noGrp="1"/>
          </p:cNvSpPr>
          <p:nvPr>
            <p:ph idx="1"/>
          </p:nvPr>
        </p:nvSpPr>
        <p:spPr/>
        <p:txBody>
          <a:bodyPr>
            <a:normAutofit fontScale="55000" lnSpcReduction="20000"/>
          </a:bodyPr>
          <a:lstStyle/>
          <a:p>
            <a:pPr marL="0" indent="0" algn="just" rtl="0">
              <a:buNone/>
            </a:pPr>
            <a:r>
              <a:rPr lang="en-GB" sz="6500" b="1" dirty="0" smtClean="0">
                <a:latin typeface="Times New Roman" pitchFamily="18" charset="0"/>
                <a:cs typeface="Times New Roman" pitchFamily="18" charset="0"/>
              </a:rPr>
              <a:t>Herodotus, A </a:t>
            </a:r>
            <a:r>
              <a:rPr lang="en-GB" sz="6500" b="1" dirty="0" smtClean="0">
                <a:solidFill>
                  <a:srgbClr val="FF0066"/>
                </a:solidFill>
                <a:latin typeface="Times New Roman" pitchFamily="18" charset="0"/>
                <a:cs typeface="Times New Roman" pitchFamily="18" charset="0"/>
              </a:rPr>
              <a:t>Greek </a:t>
            </a:r>
            <a:r>
              <a:rPr lang="en-GB" sz="6500" b="1" dirty="0" smtClean="0">
                <a:latin typeface="Times New Roman" pitchFamily="18" charset="0"/>
                <a:cs typeface="Times New Roman" pitchFamily="18" charset="0"/>
              </a:rPr>
              <a:t>historian who visited </a:t>
            </a:r>
            <a:r>
              <a:rPr lang="en-GB" sz="6500" b="1" dirty="0" smtClean="0">
                <a:solidFill>
                  <a:srgbClr val="F00C8E"/>
                </a:solidFill>
                <a:latin typeface="Times New Roman" pitchFamily="18" charset="0"/>
                <a:cs typeface="Times New Roman" pitchFamily="18" charset="0"/>
              </a:rPr>
              <a:t>Egypt</a:t>
            </a:r>
            <a:r>
              <a:rPr lang="en-GB" sz="6500" b="1" dirty="0" smtClean="0">
                <a:latin typeface="Times New Roman" pitchFamily="18" charset="0"/>
                <a:cs typeface="Times New Roman" pitchFamily="18" charset="0"/>
              </a:rPr>
              <a:t> about 2500 years ago, wrote “Egypt is the gift of the Nile”. He stood in awe of the great achievements of a civilization much older than his own. In  Herodotus</a:t>
            </a:r>
            <a:r>
              <a:rPr lang="en-GB" sz="6500" b="1" dirty="0" smtClean="0">
                <a:solidFill>
                  <a:srgbClr val="FF0000"/>
                </a:solidFill>
                <a:latin typeface="Times New Roman" pitchFamily="18" charset="0"/>
                <a:cs typeface="Times New Roman" pitchFamily="18" charset="0"/>
              </a:rPr>
              <a:t>’</a:t>
            </a:r>
            <a:r>
              <a:rPr lang="en-GB" sz="6500" b="1" dirty="0" smtClean="0">
                <a:latin typeface="Times New Roman" pitchFamily="18" charset="0"/>
                <a:cs typeface="Times New Roman" pitchFamily="18" charset="0"/>
              </a:rPr>
              <a:t> time </a:t>
            </a:r>
            <a:r>
              <a:rPr lang="en-GB" sz="6500" b="1" dirty="0" smtClean="0">
                <a:solidFill>
                  <a:srgbClr val="FF0000"/>
                </a:solidFill>
                <a:latin typeface="Times New Roman" pitchFamily="18" charset="0"/>
                <a:cs typeface="Times New Roman" pitchFamily="18" charset="0"/>
              </a:rPr>
              <a:t>,</a:t>
            </a:r>
            <a:r>
              <a:rPr lang="en-GB" sz="6500" b="1" dirty="0" smtClean="0">
                <a:latin typeface="Times New Roman" pitchFamily="18" charset="0"/>
                <a:cs typeface="Times New Roman" pitchFamily="18" charset="0"/>
              </a:rPr>
              <a:t> huge stone </a:t>
            </a:r>
            <a:r>
              <a:rPr lang="en-GB" sz="6500" b="1" dirty="0" smtClean="0">
                <a:solidFill>
                  <a:srgbClr val="FF0066"/>
                </a:solidFill>
                <a:latin typeface="Times New Roman" pitchFamily="18" charset="0"/>
                <a:cs typeface="Times New Roman" pitchFamily="18" charset="0"/>
              </a:rPr>
              <a:t>pyramids,</a:t>
            </a:r>
            <a:r>
              <a:rPr lang="en-GB" sz="6500" b="1" dirty="0" smtClean="0">
                <a:solidFill>
                  <a:srgbClr val="FF0000"/>
                </a:solidFill>
                <a:latin typeface="Times New Roman" pitchFamily="18" charset="0"/>
                <a:cs typeface="Times New Roman" pitchFamily="18" charset="0"/>
              </a:rPr>
              <a:t> </a:t>
            </a:r>
            <a:r>
              <a:rPr lang="en-GB" sz="6500" b="1" dirty="0" smtClean="0">
                <a:latin typeface="Times New Roman" pitchFamily="18" charset="0"/>
                <a:cs typeface="Times New Roman" pitchFamily="18" charset="0"/>
              </a:rPr>
              <a:t>towering </a:t>
            </a:r>
            <a:r>
              <a:rPr lang="en-GB" sz="6500" b="1" dirty="0" smtClean="0">
                <a:solidFill>
                  <a:srgbClr val="FF0066"/>
                </a:solidFill>
                <a:latin typeface="Times New Roman" pitchFamily="18" charset="0"/>
                <a:cs typeface="Times New Roman" pitchFamily="18" charset="0"/>
              </a:rPr>
              <a:t>obelisks</a:t>
            </a:r>
            <a:r>
              <a:rPr lang="en-GB" sz="6500" b="1" dirty="0" smtClean="0">
                <a:solidFill>
                  <a:srgbClr val="FF0000"/>
                </a:solidFill>
                <a:latin typeface="Times New Roman" pitchFamily="18" charset="0"/>
                <a:cs typeface="Times New Roman" pitchFamily="18" charset="0"/>
              </a:rPr>
              <a:t>,</a:t>
            </a:r>
            <a:r>
              <a:rPr lang="en-GB" sz="6500" b="1" dirty="0" smtClean="0">
                <a:latin typeface="Times New Roman" pitchFamily="18" charset="0"/>
                <a:cs typeface="Times New Roman" pitchFamily="18" charset="0"/>
              </a:rPr>
              <a:t> and images of Egyptian rulers  rose high above the sandy soil. </a:t>
            </a:r>
            <a:endParaRPr lang="en-GB" sz="6500" b="1"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ar-SA" smtClean="0"/>
              <a:t>الفصل الدراسي الثاني 1433/1432 هــ</a:t>
            </a:r>
            <a:endParaRPr lang="en-GB"/>
          </a:p>
        </p:txBody>
      </p:sp>
      <p:sp>
        <p:nvSpPr>
          <p:cNvPr id="5" name="AutoShape 4"/>
          <p:cNvSpPr>
            <a:spLocks noChangeArrowheads="1"/>
          </p:cNvSpPr>
          <p:nvPr/>
        </p:nvSpPr>
        <p:spPr bwMode="auto">
          <a:xfrm>
            <a:off x="1286593" y="246313"/>
            <a:ext cx="7449828" cy="1066800"/>
          </a:xfrm>
          <a:prstGeom prst="flowChartAlternateProcess">
            <a:avLst/>
          </a:prstGeom>
          <a:gradFill rotWithShape="0">
            <a:gsLst>
              <a:gs pos="0">
                <a:srgbClr val="853C17"/>
              </a:gs>
              <a:gs pos="100000">
                <a:srgbClr val="853C17">
                  <a:gamma/>
                  <a:tint val="43137"/>
                  <a:invGamma/>
                </a:srgbClr>
              </a:gs>
            </a:gsLst>
            <a:lin ang="2700000" scaled="1"/>
          </a:gradFill>
          <a:ln w="9525">
            <a:solidFill>
              <a:schemeClr val="tx1"/>
            </a:solidFill>
            <a:miter lim="800000"/>
            <a:headEnd/>
            <a:tailEnd/>
          </a:ln>
          <a:effectLst/>
        </p:spPr>
        <p:txBody>
          <a:bodyPr wrap="none" anchor="ctr"/>
          <a:lstStyle/>
          <a:p>
            <a:pPr algn="ctr"/>
            <a:r>
              <a:rPr lang="en-GB" sz="4000" b="1" dirty="0" smtClean="0">
                <a:solidFill>
                  <a:srgbClr val="003399"/>
                </a:solidFill>
              </a:rPr>
              <a:t>An Ancient Civilization</a:t>
            </a:r>
            <a:endParaRPr lang="en-GB" sz="4000" b="1" dirty="0">
              <a:solidFill>
                <a:srgbClr val="003399"/>
              </a:solidFill>
            </a:endParaRPr>
          </a:p>
        </p:txBody>
      </p:sp>
    </p:spTree>
    <p:extLst>
      <p:ext uri="{BB962C8B-B14F-4D97-AF65-F5344CB8AC3E}">
        <p14:creationId xmlns:p14="http://schemas.microsoft.com/office/powerpoint/2010/main" val="1499532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268761"/>
            <a:ext cx="8915400" cy="4862165"/>
          </a:xfrm>
        </p:spPr>
        <p:txBody>
          <a:bodyPr>
            <a:normAutofit lnSpcReduction="10000"/>
          </a:bodyPr>
          <a:lstStyle/>
          <a:p>
            <a:pPr algn="just" rtl="1"/>
            <a:r>
              <a:rPr lang="ar-SA" sz="4000" b="1" dirty="0">
                <a:effectLst/>
              </a:rPr>
              <a:t>وصف  المؤرخ الاغريقي (هيرودوت)، الذي زار مصر قبل حوالى 2500 عام وصف مصر </a:t>
            </a:r>
            <a:r>
              <a:rPr lang="ar-SA" sz="4000" b="1" dirty="0" smtClean="0">
                <a:effectLst/>
              </a:rPr>
              <a:t>’بـهبة النيل‘، </a:t>
            </a:r>
            <a:r>
              <a:rPr lang="ar-SA" sz="4000" b="1" dirty="0">
                <a:effectLst/>
              </a:rPr>
              <a:t>حيث وقف في رهبة وإجلال امام الانجازات العظيمة التى حققتها حضارة أقدم بكثير من حضارته </a:t>
            </a:r>
            <a:r>
              <a:rPr lang="ar-SA" sz="4000" b="1" dirty="0" smtClean="0">
                <a:effectLst/>
              </a:rPr>
              <a:t>’الاغريقية‘. حيث شاهد هيرودوت  </a:t>
            </a:r>
            <a:r>
              <a:rPr lang="ar-SA" sz="4000" b="1" dirty="0">
                <a:effectLst/>
              </a:rPr>
              <a:t>الاهرامات الحجرية الضخمة والمسلات العظيمة وتماثيل حكام المصريين </a:t>
            </a:r>
            <a:r>
              <a:rPr lang="ar-SA" sz="4000" b="1" dirty="0" smtClean="0">
                <a:effectLst/>
              </a:rPr>
              <a:t>تقف شامخة فوق التربة </a:t>
            </a:r>
            <a:r>
              <a:rPr lang="ar-SA" sz="4000" b="1" dirty="0">
                <a:effectLst/>
              </a:rPr>
              <a:t>الرملية</a:t>
            </a:r>
            <a:r>
              <a:rPr lang="ar-SA" dirty="0" smtClean="0">
                <a:effectLst/>
              </a:rPr>
              <a:t>.</a:t>
            </a:r>
            <a:r>
              <a:rPr lang="en-GB" dirty="0" smtClean="0">
                <a:effectLst/>
              </a:rPr>
              <a:t> </a:t>
            </a:r>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هــ</a:t>
            </a:r>
            <a:endParaRPr lang="en-GB"/>
          </a:p>
        </p:txBody>
      </p:sp>
      <p:sp>
        <p:nvSpPr>
          <p:cNvPr id="5" name="AutoShape 4"/>
          <p:cNvSpPr>
            <a:spLocks noChangeArrowheads="1"/>
          </p:cNvSpPr>
          <p:nvPr/>
        </p:nvSpPr>
        <p:spPr bwMode="auto">
          <a:xfrm>
            <a:off x="1754645" y="260648"/>
            <a:ext cx="6825758" cy="1066800"/>
          </a:xfrm>
          <a:prstGeom prst="flowChartAlternateProcess">
            <a:avLst/>
          </a:prstGeom>
          <a:gradFill rotWithShape="0">
            <a:gsLst>
              <a:gs pos="0">
                <a:srgbClr val="853C17"/>
              </a:gs>
              <a:gs pos="100000">
                <a:srgbClr val="853C17">
                  <a:gamma/>
                  <a:tint val="43137"/>
                  <a:invGamma/>
                </a:srgbClr>
              </a:gs>
            </a:gsLst>
            <a:lin ang="2700000" scaled="1"/>
          </a:gradFill>
          <a:ln w="9525">
            <a:solidFill>
              <a:schemeClr val="tx1"/>
            </a:solidFill>
            <a:miter lim="800000"/>
            <a:headEnd/>
            <a:tailEnd/>
          </a:ln>
          <a:effectLst/>
        </p:spPr>
        <p:txBody>
          <a:bodyPr wrap="none" anchor="ctr"/>
          <a:lstStyle/>
          <a:p>
            <a:pPr algn="ctr"/>
            <a:r>
              <a:rPr lang="en-GB" sz="4000" b="1" dirty="0" smtClean="0">
                <a:solidFill>
                  <a:srgbClr val="003399"/>
                </a:solidFill>
              </a:rPr>
              <a:t>An Ancient Civilization</a:t>
            </a:r>
            <a:endParaRPr lang="en-GB" sz="4000" b="1" dirty="0">
              <a:solidFill>
                <a:srgbClr val="003399"/>
              </a:solidFill>
            </a:endParaRPr>
          </a:p>
        </p:txBody>
      </p:sp>
    </p:spTree>
    <p:extLst>
      <p:ext uri="{BB962C8B-B14F-4D97-AF65-F5344CB8AC3E}">
        <p14:creationId xmlns:p14="http://schemas.microsoft.com/office/powerpoint/2010/main" val="2078111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b="1" dirty="0" smtClean="0"/>
              <a:t>صور بعص المسلات</a:t>
            </a:r>
            <a:endParaRPr lang="en-GB"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pic>
        <p:nvPicPr>
          <p:cNvPr id="1026" name="Picture 2" descr="C:\Users\kmomer\Pictures\obelisk.gif"/>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181600" y="1371600"/>
            <a:ext cx="3581399" cy="4876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kmomer\Pictures\Obelisk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1447800"/>
            <a:ext cx="2743200" cy="4678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3089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0"/>
            <a:r>
              <a:rPr lang="en-GB" sz="4000" b="1" dirty="0" smtClean="0">
                <a:latin typeface="Times New Roman" pitchFamily="18" charset="0"/>
                <a:cs typeface="Times New Roman" pitchFamily="18" charset="0"/>
              </a:rPr>
              <a:t>Many temple walls were covered with </a:t>
            </a:r>
            <a:r>
              <a:rPr lang="en-GB" sz="4000" b="1" dirty="0" smtClean="0">
                <a:solidFill>
                  <a:srgbClr val="009900"/>
                </a:solidFill>
                <a:latin typeface="Times New Roman" pitchFamily="18" charset="0"/>
                <a:cs typeface="Times New Roman" pitchFamily="18" charset="0"/>
              </a:rPr>
              <a:t>painting</a:t>
            </a:r>
            <a:r>
              <a:rPr lang="en-GB" sz="4000" b="1" dirty="0" smtClean="0">
                <a:latin typeface="Times New Roman" pitchFamily="18" charset="0"/>
                <a:cs typeface="Times New Roman" pitchFamily="18" charset="0"/>
              </a:rPr>
              <a:t> and </a:t>
            </a:r>
            <a:r>
              <a:rPr lang="en-GB" sz="4000" b="1" dirty="0" smtClean="0">
                <a:solidFill>
                  <a:srgbClr val="00B050"/>
                </a:solidFill>
                <a:latin typeface="Times New Roman" pitchFamily="18" charset="0"/>
                <a:cs typeface="Times New Roman" pitchFamily="18" charset="0"/>
              </a:rPr>
              <a:t>hieroglyphics</a:t>
            </a:r>
            <a:r>
              <a:rPr lang="en-GB" sz="4000" b="1" dirty="0" smtClean="0">
                <a:latin typeface="Times New Roman" pitchFamily="18" charset="0"/>
                <a:cs typeface="Times New Roman" pitchFamily="18" charset="0"/>
              </a:rPr>
              <a:t>. Without the Nile River, which you see on the map, these </a:t>
            </a:r>
            <a:r>
              <a:rPr lang="en-GB" sz="4000" b="1" dirty="0" smtClean="0">
                <a:solidFill>
                  <a:srgbClr val="009900"/>
                </a:solidFill>
                <a:latin typeface="Times New Roman" pitchFamily="18" charset="0"/>
                <a:cs typeface="Times New Roman" pitchFamily="18" charset="0"/>
              </a:rPr>
              <a:t>marvels</a:t>
            </a:r>
            <a:r>
              <a:rPr lang="en-GB" sz="4000" b="1" dirty="0" smtClean="0">
                <a:latin typeface="Times New Roman" pitchFamily="18" charset="0"/>
                <a:cs typeface="Times New Roman" pitchFamily="18" charset="0"/>
              </a:rPr>
              <a:t> would never have appeared</a:t>
            </a:r>
            <a:r>
              <a:rPr lang="en-GB" sz="3600" b="1" dirty="0" smtClean="0">
                <a:latin typeface="Times New Roman" pitchFamily="18" charset="0"/>
                <a:cs typeface="Times New Roman" pitchFamily="18" charset="0"/>
              </a:rPr>
              <a:t>. </a:t>
            </a:r>
            <a:endParaRPr lang="en-GB" sz="3600" b="1" dirty="0">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r>
              <a:rPr lang="ar-SA" smtClean="0"/>
              <a:t>الفصل الدراسي الثاني 1433/1432 هــ</a:t>
            </a:r>
            <a:endParaRPr lang="en-GB"/>
          </a:p>
        </p:txBody>
      </p:sp>
      <p:sp>
        <p:nvSpPr>
          <p:cNvPr id="4" name="AutoShape 4"/>
          <p:cNvSpPr>
            <a:spLocks noGrp="1" noChangeArrowheads="1"/>
          </p:cNvSpPr>
          <p:nvPr>
            <p:ph type="title"/>
          </p:nvPr>
        </p:nvSpPr>
        <p:spPr bwMode="auto">
          <a:xfrm>
            <a:off x="1793649" y="188640"/>
            <a:ext cx="6903767" cy="1143000"/>
          </a:xfrm>
          <a:prstGeom prst="flowChartAlternateProcess">
            <a:avLst/>
          </a:prstGeom>
          <a:gradFill rotWithShape="0">
            <a:gsLst>
              <a:gs pos="0">
                <a:srgbClr val="853C17"/>
              </a:gs>
              <a:gs pos="100000">
                <a:srgbClr val="853C17">
                  <a:gamma/>
                  <a:tint val="43137"/>
                  <a:invGamma/>
                </a:srgbClr>
              </a:gs>
            </a:gsLst>
            <a:lin ang="2700000" scaled="1"/>
          </a:gradFill>
          <a:ln w="9525">
            <a:solidFill>
              <a:schemeClr val="tx1"/>
            </a:solidFill>
            <a:miter lim="800000"/>
            <a:headEnd/>
            <a:tailEnd/>
          </a:ln>
          <a:effectLst/>
        </p:spPr>
        <p:txBody>
          <a:bodyPr wrap="none" anchor="ctr"/>
          <a:lstStyle/>
          <a:p>
            <a:r>
              <a:rPr lang="en-GB" sz="4000" b="1" dirty="0" smtClean="0">
                <a:solidFill>
                  <a:schemeClr val="bg2">
                    <a:lumMod val="60000"/>
                    <a:lumOff val="40000"/>
                  </a:schemeClr>
                </a:solidFill>
              </a:rPr>
              <a:t>An Ancient Civilization</a:t>
            </a:r>
            <a:endParaRPr lang="en-GB" sz="4000" b="1" dirty="0">
              <a:solidFill>
                <a:schemeClr val="bg2">
                  <a:lumMod val="60000"/>
                  <a:lumOff val="40000"/>
                </a:schemeClr>
              </a:solidFill>
            </a:endParaRPr>
          </a:p>
        </p:txBody>
      </p:sp>
    </p:spTree>
    <p:extLst>
      <p:ext uri="{BB962C8B-B14F-4D97-AF65-F5344CB8AC3E}">
        <p14:creationId xmlns:p14="http://schemas.microsoft.com/office/powerpoint/2010/main" val="1549968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anim calcmode="lin" valueType="num">
                                      <p:cBhvr>
                                        <p:cTn id="15" dur="2000" fill="hold"/>
                                        <p:tgtEl>
                                          <p:spTgt spid="4"/>
                                        </p:tgtEl>
                                        <p:attrNameLst>
                                          <p:attrName>ppt_w</p:attrName>
                                        </p:attrNameLst>
                                      </p:cBhvr>
                                      <p:tavLst>
                                        <p:tav tm="0" fmla="#ppt_w*sin(2.5*pi*$)">
                                          <p:val>
                                            <p:fltVal val="0"/>
                                          </p:val>
                                        </p:tav>
                                        <p:tav tm="100000">
                                          <p:val>
                                            <p:fltVal val="1"/>
                                          </p:val>
                                        </p:tav>
                                      </p:tavLst>
                                    </p:anim>
                                    <p:anim calcmode="lin" valueType="num">
                                      <p:cBhvr>
                                        <p:cTn id="16"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SA" sz="4000" b="1" dirty="0" smtClean="0">
                <a:effectLst/>
              </a:rPr>
              <a:t>كما إزدانت جدران العديد </a:t>
            </a:r>
            <a:r>
              <a:rPr lang="ar-SA" sz="4000" b="1" dirty="0">
                <a:effectLst/>
              </a:rPr>
              <a:t>من </a:t>
            </a:r>
            <a:r>
              <a:rPr lang="ar-SA" sz="4000" b="1" dirty="0" smtClean="0">
                <a:effectLst/>
              </a:rPr>
              <a:t>المعابد </a:t>
            </a:r>
            <a:r>
              <a:rPr lang="ar-SA" sz="4000" b="1" dirty="0">
                <a:effectLst/>
              </a:rPr>
              <a:t>بالرسومات والكتابة الهيروغلوفية. وما كان لتلك العجائب ان تبرز للعيان لولا وجود النيل.  </a:t>
            </a:r>
            <a:endParaRPr lang="en-GB" sz="4000" b="1" dirty="0"/>
          </a:p>
        </p:txBody>
      </p:sp>
      <p:sp>
        <p:nvSpPr>
          <p:cNvPr id="4" name="Footer Placeholder 3"/>
          <p:cNvSpPr>
            <a:spLocks noGrp="1"/>
          </p:cNvSpPr>
          <p:nvPr>
            <p:ph type="ftr" sz="quarter" idx="11"/>
          </p:nvPr>
        </p:nvSpPr>
        <p:spPr/>
        <p:txBody>
          <a:bodyPr/>
          <a:lstStyle/>
          <a:p>
            <a:r>
              <a:rPr lang="ar-SA" smtClean="0"/>
              <a:t>الفصل الدراسي الثاني 1433/1432 هــ</a:t>
            </a:r>
            <a:endParaRPr lang="en-GB"/>
          </a:p>
        </p:txBody>
      </p:sp>
      <p:sp>
        <p:nvSpPr>
          <p:cNvPr id="5" name="AutoShape 4"/>
          <p:cNvSpPr>
            <a:spLocks noChangeArrowheads="1"/>
          </p:cNvSpPr>
          <p:nvPr/>
        </p:nvSpPr>
        <p:spPr bwMode="auto">
          <a:xfrm>
            <a:off x="1754645" y="260648"/>
            <a:ext cx="6825758" cy="1066800"/>
          </a:xfrm>
          <a:prstGeom prst="flowChartAlternateProcess">
            <a:avLst/>
          </a:prstGeom>
          <a:gradFill rotWithShape="0">
            <a:gsLst>
              <a:gs pos="0">
                <a:srgbClr val="853C17"/>
              </a:gs>
              <a:gs pos="100000">
                <a:srgbClr val="853C17">
                  <a:gamma/>
                  <a:tint val="43137"/>
                  <a:invGamma/>
                </a:srgbClr>
              </a:gs>
            </a:gsLst>
            <a:lin ang="2700000" scaled="1"/>
          </a:gradFill>
          <a:ln w="9525">
            <a:solidFill>
              <a:schemeClr val="tx1"/>
            </a:solidFill>
            <a:miter lim="800000"/>
            <a:headEnd/>
            <a:tailEnd/>
          </a:ln>
          <a:effectLst/>
        </p:spPr>
        <p:txBody>
          <a:bodyPr wrap="none" anchor="ctr"/>
          <a:lstStyle/>
          <a:p>
            <a:pPr algn="ctr"/>
            <a:r>
              <a:rPr lang="en-GB" sz="4000" b="1" dirty="0" smtClean="0">
                <a:solidFill>
                  <a:srgbClr val="003399"/>
                </a:solidFill>
              </a:rPr>
              <a:t>An Ancient Civilization</a:t>
            </a:r>
            <a:endParaRPr lang="en-GB" sz="4000" b="1" dirty="0">
              <a:solidFill>
                <a:srgbClr val="003399"/>
              </a:solidFill>
            </a:endParaRPr>
          </a:p>
        </p:txBody>
      </p:sp>
    </p:spTree>
    <p:extLst>
      <p:ext uri="{BB962C8B-B14F-4D97-AF65-F5344CB8AC3E}">
        <p14:creationId xmlns:p14="http://schemas.microsoft.com/office/powerpoint/2010/main" val="511544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95400"/>
            <a:ext cx="9906000" cy="4830766"/>
          </a:xfrm>
        </p:spPr>
        <p:txBody>
          <a:bodyPr>
            <a:normAutofit/>
          </a:bodyPr>
          <a:lstStyle/>
          <a:p>
            <a:pPr marL="0" indent="0" algn="just" rtl="0">
              <a:buNone/>
            </a:pPr>
            <a:r>
              <a:rPr lang="en-GB" sz="4000" b="1" dirty="0" smtClean="0">
                <a:latin typeface="Times New Roman" pitchFamily="18" charset="0"/>
                <a:cs typeface="Times New Roman" pitchFamily="18" charset="0"/>
              </a:rPr>
              <a:t>Located in the north-eastern corner of Africa, Egypt is in within the Sahara , the world’s largest deserts, where almost  no rain fall.</a:t>
            </a:r>
          </a:p>
          <a:p>
            <a:pPr algn="just" rtl="1"/>
            <a:r>
              <a:rPr lang="ar-SA" sz="4000" b="1" dirty="0" smtClean="0"/>
              <a:t>الآمدي،علي </a:t>
            </a:r>
            <a:r>
              <a:rPr lang="ar-SA" sz="4000" b="1" dirty="0"/>
              <a:t>بن أحمد بن </a:t>
            </a:r>
            <a:r>
              <a:rPr lang="ar-SA" sz="4000" b="1" dirty="0" smtClean="0"/>
              <a:t>يوسف</a:t>
            </a:r>
          </a:p>
          <a:p>
            <a:pPr algn="just" rtl="1"/>
            <a:r>
              <a:rPr lang="ar-SA" sz="4000" b="1" dirty="0" smtClean="0"/>
              <a:t>هيلين كيلر</a:t>
            </a:r>
            <a:endParaRPr lang="en-GB" sz="4000" dirty="0"/>
          </a:p>
        </p:txBody>
      </p:sp>
      <p:sp>
        <p:nvSpPr>
          <p:cNvPr id="2" name="Footer Placeholder 1"/>
          <p:cNvSpPr>
            <a:spLocks noGrp="1"/>
          </p:cNvSpPr>
          <p:nvPr>
            <p:ph type="ftr" sz="quarter" idx="11"/>
          </p:nvPr>
        </p:nvSpPr>
        <p:spPr/>
        <p:txBody>
          <a:bodyPr/>
          <a:lstStyle/>
          <a:p>
            <a:r>
              <a:rPr lang="ar-SA" smtClean="0"/>
              <a:t>الفصل الدراسي الثاني 1433/1432 هــ</a:t>
            </a:r>
            <a:endParaRPr lang="en-GB"/>
          </a:p>
        </p:txBody>
      </p:sp>
      <p:sp>
        <p:nvSpPr>
          <p:cNvPr id="4" name="AutoShape 4"/>
          <p:cNvSpPr>
            <a:spLocks noGrp="1" noChangeArrowheads="1"/>
          </p:cNvSpPr>
          <p:nvPr>
            <p:ph type="title"/>
          </p:nvPr>
        </p:nvSpPr>
        <p:spPr bwMode="auto">
          <a:xfrm>
            <a:off x="1793649" y="0"/>
            <a:ext cx="6903767" cy="1219200"/>
          </a:xfrm>
          <a:prstGeom prst="flowChartAlternateProcess">
            <a:avLst/>
          </a:prstGeom>
          <a:gradFill rotWithShape="0">
            <a:gsLst>
              <a:gs pos="0">
                <a:srgbClr val="853C17"/>
              </a:gs>
              <a:gs pos="100000">
                <a:srgbClr val="853C17">
                  <a:gamma/>
                  <a:tint val="43137"/>
                  <a:invGamma/>
                </a:srgbClr>
              </a:gs>
            </a:gsLst>
            <a:lin ang="2700000" scaled="1"/>
          </a:gradFill>
          <a:ln w="9525">
            <a:solidFill>
              <a:schemeClr val="tx1"/>
            </a:solidFill>
            <a:miter lim="800000"/>
            <a:headEnd/>
            <a:tailEnd/>
          </a:ln>
          <a:effectLst/>
        </p:spPr>
        <p:txBody>
          <a:bodyPr wrap="none" anchor="ctr"/>
          <a:lstStyle/>
          <a:p>
            <a:r>
              <a:rPr lang="en-GB" sz="4000" b="1" dirty="0" smtClean="0">
                <a:solidFill>
                  <a:schemeClr val="bg2">
                    <a:lumMod val="60000"/>
                    <a:lumOff val="40000"/>
                  </a:schemeClr>
                </a:solidFill>
              </a:rPr>
              <a:t>An Ancient Civilization</a:t>
            </a:r>
            <a:endParaRPr lang="en-GB" sz="4000" b="1" dirty="0">
              <a:solidFill>
                <a:schemeClr val="bg2">
                  <a:lumMod val="60000"/>
                  <a:lumOff val="40000"/>
                </a:schemeClr>
              </a:solidFill>
            </a:endParaRPr>
          </a:p>
        </p:txBody>
      </p:sp>
    </p:spTree>
    <p:extLst>
      <p:ext uri="{BB962C8B-B14F-4D97-AF65-F5344CB8AC3E}">
        <p14:creationId xmlns:p14="http://schemas.microsoft.com/office/powerpoint/2010/main" val="2119061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2000"/>
                                        <p:tgtEl>
                                          <p:spTgt spid="4"/>
                                        </p:tgtEl>
                                      </p:cBhvr>
                                    </p:animEffect>
                                    <p:anim calcmode="lin" valueType="num">
                                      <p:cBhvr>
                                        <p:cTn id="29" dur="2000" fill="hold"/>
                                        <p:tgtEl>
                                          <p:spTgt spid="4"/>
                                        </p:tgtEl>
                                        <p:attrNameLst>
                                          <p:attrName>ppt_w</p:attrName>
                                        </p:attrNameLst>
                                      </p:cBhvr>
                                      <p:tavLst>
                                        <p:tav tm="0" fmla="#ppt_w*sin(2.5*pi*$)">
                                          <p:val>
                                            <p:fltVal val="0"/>
                                          </p:val>
                                        </p:tav>
                                        <p:tav tm="100000">
                                          <p:val>
                                            <p:fltVal val="1"/>
                                          </p:val>
                                        </p:tav>
                                      </p:tavLst>
                                    </p:anim>
                                    <p:anim calcmode="lin" valueType="num">
                                      <p:cBhvr>
                                        <p:cTn id="30"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0"/>
            <a:r>
              <a:rPr lang="en-GB" sz="4000" b="1" dirty="0"/>
              <a:t>It is the Nile , the world’s longest river, that brings the gifts of water from which Egyptian civilization </a:t>
            </a:r>
            <a:r>
              <a:rPr lang="en-GB" sz="4000" b="1" dirty="0">
                <a:solidFill>
                  <a:srgbClr val="FF0000"/>
                </a:solidFill>
              </a:rPr>
              <a:t>sprang.</a:t>
            </a:r>
            <a:r>
              <a:rPr lang="en-GB" sz="4000" b="1" dirty="0"/>
              <a:t> From its sources in the south, the Nile flows northward for more than 4,100 miles until it reaches the </a:t>
            </a:r>
            <a:r>
              <a:rPr lang="en-GB" sz="4000" b="1" dirty="0">
                <a:solidFill>
                  <a:srgbClr val="FF0000"/>
                </a:solidFill>
              </a:rPr>
              <a:t>Mediterranean Sea</a:t>
            </a:r>
            <a:r>
              <a:rPr lang="en-GB" sz="4000" b="1" dirty="0"/>
              <a:t>.</a:t>
            </a:r>
          </a:p>
          <a:p>
            <a:pPr algn="l" rtl="0"/>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هــ</a:t>
            </a:r>
            <a:endParaRPr lang="en-GB"/>
          </a:p>
        </p:txBody>
      </p:sp>
      <p:sp>
        <p:nvSpPr>
          <p:cNvPr id="5" name="AutoShape 4"/>
          <p:cNvSpPr>
            <a:spLocks noGrp="1" noChangeArrowheads="1"/>
          </p:cNvSpPr>
          <p:nvPr>
            <p:ph type="title"/>
          </p:nvPr>
        </p:nvSpPr>
        <p:spPr bwMode="auto">
          <a:xfrm>
            <a:off x="1793649" y="188640"/>
            <a:ext cx="6903767" cy="1143000"/>
          </a:xfrm>
          <a:prstGeom prst="flowChartAlternateProcess">
            <a:avLst/>
          </a:prstGeom>
          <a:gradFill rotWithShape="0">
            <a:gsLst>
              <a:gs pos="0">
                <a:srgbClr val="853C17"/>
              </a:gs>
              <a:gs pos="100000">
                <a:srgbClr val="853C17">
                  <a:gamma/>
                  <a:tint val="43137"/>
                  <a:invGamma/>
                </a:srgbClr>
              </a:gs>
            </a:gsLst>
            <a:lin ang="2700000" scaled="1"/>
          </a:gradFill>
          <a:ln w="9525">
            <a:solidFill>
              <a:schemeClr val="tx1"/>
            </a:solidFill>
            <a:miter lim="800000"/>
            <a:headEnd/>
            <a:tailEnd/>
          </a:ln>
          <a:effectLst/>
        </p:spPr>
        <p:txBody>
          <a:bodyPr wrap="none" anchor="ctr"/>
          <a:lstStyle/>
          <a:p>
            <a:r>
              <a:rPr lang="en-GB" sz="4000" b="1" dirty="0" smtClean="0">
                <a:solidFill>
                  <a:schemeClr val="bg2">
                    <a:lumMod val="60000"/>
                    <a:lumOff val="40000"/>
                  </a:schemeClr>
                </a:solidFill>
              </a:rPr>
              <a:t>An Ancient Civilization</a:t>
            </a:r>
            <a:endParaRPr lang="en-GB" sz="4000" b="1" dirty="0">
              <a:solidFill>
                <a:schemeClr val="bg2">
                  <a:lumMod val="60000"/>
                  <a:lumOff val="40000"/>
                </a:schemeClr>
              </a:solidFill>
            </a:endParaRPr>
          </a:p>
        </p:txBody>
      </p:sp>
    </p:spTree>
    <p:extLst>
      <p:ext uri="{BB962C8B-B14F-4D97-AF65-F5344CB8AC3E}">
        <p14:creationId xmlns:p14="http://schemas.microsoft.com/office/powerpoint/2010/main" val="3622902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l" rtl="0"/>
            <a:r>
              <a:rPr lang="en-GB" sz="4400" b="1" dirty="0" smtClean="0"/>
              <a:t>North</a:t>
            </a:r>
            <a:r>
              <a:rPr lang="ar-SA" sz="4400" b="1" dirty="0" smtClean="0"/>
              <a:t>شمال              </a:t>
            </a:r>
            <a:endParaRPr lang="en-GB" sz="4400" b="1" dirty="0" smtClean="0"/>
          </a:p>
          <a:p>
            <a:pPr algn="l" rtl="0"/>
            <a:r>
              <a:rPr lang="en-GB" sz="4400" b="1" dirty="0" smtClean="0">
                <a:solidFill>
                  <a:srgbClr val="FF0000"/>
                </a:solidFill>
              </a:rPr>
              <a:t>South</a:t>
            </a:r>
            <a:r>
              <a:rPr lang="ar-SA" sz="4400" b="1" dirty="0" smtClean="0">
                <a:solidFill>
                  <a:srgbClr val="FF0000"/>
                </a:solidFill>
              </a:rPr>
              <a:t>جنوب             </a:t>
            </a:r>
            <a:endParaRPr lang="en-GB" sz="4400" b="1" dirty="0" smtClean="0">
              <a:solidFill>
                <a:srgbClr val="FF0000"/>
              </a:solidFill>
            </a:endParaRPr>
          </a:p>
          <a:p>
            <a:pPr algn="l" rtl="0"/>
            <a:r>
              <a:rPr lang="en-GB" sz="4400" b="1" dirty="0" smtClean="0"/>
              <a:t>East</a:t>
            </a:r>
            <a:r>
              <a:rPr lang="ar-SA" sz="4400" b="1" dirty="0" smtClean="0"/>
              <a:t> شرق                </a:t>
            </a:r>
            <a:endParaRPr lang="en-GB" sz="4400" b="1" dirty="0" smtClean="0"/>
          </a:p>
          <a:p>
            <a:pPr algn="l" rtl="0"/>
            <a:r>
              <a:rPr lang="en-GB" sz="4400" b="1" dirty="0" smtClean="0">
                <a:solidFill>
                  <a:srgbClr val="002060"/>
                </a:solidFill>
              </a:rPr>
              <a:t>West</a:t>
            </a:r>
            <a:r>
              <a:rPr lang="ar-SA" sz="4400" b="1" dirty="0" smtClean="0">
                <a:solidFill>
                  <a:srgbClr val="002060"/>
                </a:solidFill>
              </a:rPr>
              <a:t> غرب               </a:t>
            </a:r>
            <a:endParaRPr lang="en-GB" sz="4400" b="1" dirty="0">
              <a:solidFill>
                <a:srgbClr val="002060"/>
              </a:solidFill>
            </a:endParaRPr>
          </a:p>
        </p:txBody>
      </p:sp>
      <p:sp>
        <p:nvSpPr>
          <p:cNvPr id="4" name="Footer Placeholder 3"/>
          <p:cNvSpPr>
            <a:spLocks noGrp="1"/>
          </p:cNvSpPr>
          <p:nvPr>
            <p:ph type="ftr" sz="quarter" idx="11"/>
          </p:nvPr>
        </p:nvSpPr>
        <p:spPr/>
        <p:txBody>
          <a:bodyPr/>
          <a:lstStyle/>
          <a:p>
            <a:r>
              <a:rPr lang="ar-SA" smtClean="0"/>
              <a:t>الفصل الدراسي الثاني 1433/1432 هــ</a:t>
            </a:r>
            <a:endParaRPr lang="en-GB"/>
          </a:p>
        </p:txBody>
      </p:sp>
    </p:spTree>
    <p:extLst>
      <p:ext uri="{BB962C8B-B14F-4D97-AF65-F5344CB8AC3E}">
        <p14:creationId xmlns:p14="http://schemas.microsoft.com/office/powerpoint/2010/main" val="12478427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SA" sz="4000" b="1" dirty="0">
                <a:effectLst/>
              </a:rPr>
              <a:t>فالنيل – أطول أنهار العالم – هو الذي يجود بنعمة المياه التى كانت سبباً في ظهور الحضارة المصرية. يتدفق نهر النيل من منابعة في الجنوب متجهاً نحو الشمال بطول يزيد عن 4.100 ميل حتى يصب في البحر الابيض المتوسط</a:t>
            </a:r>
            <a:endParaRPr lang="en-GB" sz="4000" b="1" dirty="0"/>
          </a:p>
          <a:p>
            <a:pPr algn="r" rtl="1"/>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هــ</a:t>
            </a:r>
            <a:endParaRPr lang="en-GB"/>
          </a:p>
        </p:txBody>
      </p:sp>
      <p:sp>
        <p:nvSpPr>
          <p:cNvPr id="5" name="AutoShape 4"/>
          <p:cNvSpPr>
            <a:spLocks noChangeArrowheads="1"/>
          </p:cNvSpPr>
          <p:nvPr/>
        </p:nvSpPr>
        <p:spPr bwMode="auto">
          <a:xfrm>
            <a:off x="1754645" y="260648"/>
            <a:ext cx="6825758" cy="1066800"/>
          </a:xfrm>
          <a:prstGeom prst="flowChartAlternateProcess">
            <a:avLst/>
          </a:prstGeom>
          <a:gradFill rotWithShape="0">
            <a:gsLst>
              <a:gs pos="0">
                <a:srgbClr val="853C17"/>
              </a:gs>
              <a:gs pos="100000">
                <a:srgbClr val="853C17">
                  <a:gamma/>
                  <a:tint val="43137"/>
                  <a:invGamma/>
                </a:srgbClr>
              </a:gs>
            </a:gsLst>
            <a:lin ang="2700000" scaled="1"/>
          </a:gradFill>
          <a:ln w="9525">
            <a:solidFill>
              <a:schemeClr val="tx1"/>
            </a:solidFill>
            <a:miter lim="800000"/>
            <a:headEnd/>
            <a:tailEnd/>
          </a:ln>
          <a:effectLst/>
        </p:spPr>
        <p:txBody>
          <a:bodyPr wrap="none" anchor="ctr"/>
          <a:lstStyle/>
          <a:p>
            <a:pPr algn="ctr"/>
            <a:r>
              <a:rPr lang="en-GB" sz="4000" b="1" dirty="0" smtClean="0">
                <a:solidFill>
                  <a:srgbClr val="003399"/>
                </a:solidFill>
              </a:rPr>
              <a:t>An Ancient Civilization</a:t>
            </a:r>
            <a:endParaRPr lang="en-GB" sz="4000" b="1" dirty="0">
              <a:solidFill>
                <a:srgbClr val="003399"/>
              </a:solidFill>
            </a:endParaRPr>
          </a:p>
        </p:txBody>
      </p:sp>
    </p:spTree>
    <p:extLst>
      <p:ext uri="{BB962C8B-B14F-4D97-AF65-F5344CB8AC3E}">
        <p14:creationId xmlns:p14="http://schemas.microsoft.com/office/powerpoint/2010/main" val="526493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GB" b="1" dirty="0" smtClean="0"/>
              <a:t> </a:t>
            </a:r>
            <a:r>
              <a:rPr lang="ar-SA" b="1" dirty="0" smtClean="0"/>
              <a:t>المحاضرة القادمة</a:t>
            </a:r>
            <a:endParaRPr lang="en-GB" dirty="0"/>
          </a:p>
        </p:txBody>
      </p:sp>
      <p:sp>
        <p:nvSpPr>
          <p:cNvPr id="3" name="Content Placeholder 2"/>
          <p:cNvSpPr>
            <a:spLocks noGrp="1"/>
          </p:cNvSpPr>
          <p:nvPr>
            <p:ph idx="1"/>
          </p:nvPr>
        </p:nvSpPr>
        <p:spPr/>
        <p:txBody>
          <a:bodyPr/>
          <a:lstStyle/>
          <a:p>
            <a:pPr algn="ctr"/>
            <a:r>
              <a:rPr lang="en-GB" sz="4000" b="1" dirty="0">
                <a:latin typeface="Times New Roman" pitchFamily="18" charset="0"/>
                <a:cs typeface="Times New Roman" pitchFamily="18" charset="0"/>
              </a:rPr>
              <a:t>Pact of the Arab League of </a:t>
            </a:r>
            <a:r>
              <a:rPr lang="en-GB" sz="4000" b="1" dirty="0" smtClean="0">
                <a:latin typeface="Times New Roman" pitchFamily="18" charset="0"/>
                <a:cs typeface="Times New Roman" pitchFamily="18" charset="0"/>
              </a:rPr>
              <a:t>Stat</a:t>
            </a:r>
            <a:r>
              <a:rPr lang="ar-SA" sz="4000" b="1" dirty="0" smtClean="0">
                <a:latin typeface="Times New Roman" pitchFamily="18" charset="0"/>
                <a:cs typeface="Times New Roman" pitchFamily="18" charset="0"/>
              </a:rPr>
              <a:t>ث</a:t>
            </a:r>
            <a:endParaRPr lang="en-GB" sz="4000" b="1"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ar-SA" smtClean="0"/>
              <a:t>الفصل الدراسي الثاني 1433/1432 هــ</a:t>
            </a:r>
            <a:endParaRPr lang="en-GB"/>
          </a:p>
        </p:txBody>
      </p:sp>
      <p:sp>
        <p:nvSpPr>
          <p:cNvPr id="5" name="AutoShape 4"/>
          <p:cNvSpPr>
            <a:spLocks noChangeArrowheads="1"/>
          </p:cNvSpPr>
          <p:nvPr/>
        </p:nvSpPr>
        <p:spPr bwMode="auto">
          <a:xfrm>
            <a:off x="1754645" y="260648"/>
            <a:ext cx="6825758" cy="1066800"/>
          </a:xfrm>
          <a:prstGeom prst="flowChartAlternateProcess">
            <a:avLst/>
          </a:prstGeom>
          <a:gradFill rotWithShape="0">
            <a:gsLst>
              <a:gs pos="0">
                <a:srgbClr val="853C17"/>
              </a:gs>
              <a:gs pos="100000">
                <a:srgbClr val="853C17">
                  <a:gamma/>
                  <a:tint val="43137"/>
                  <a:invGamma/>
                </a:srgbClr>
              </a:gs>
            </a:gsLst>
            <a:lin ang="2700000" scaled="1"/>
          </a:gradFill>
          <a:ln w="9525">
            <a:solidFill>
              <a:schemeClr val="tx1"/>
            </a:solidFill>
            <a:miter lim="800000"/>
            <a:headEnd/>
            <a:tailEnd/>
          </a:ln>
          <a:effectLst/>
        </p:spPr>
        <p:txBody>
          <a:bodyPr wrap="none" anchor="ctr"/>
          <a:lstStyle/>
          <a:p>
            <a:pPr algn="ctr"/>
            <a:r>
              <a:rPr lang="ar-SA" sz="4000" b="1" dirty="0" smtClean="0">
                <a:solidFill>
                  <a:srgbClr val="003399"/>
                </a:solidFill>
              </a:rPr>
              <a:t>المحاضرة القادمة</a:t>
            </a:r>
            <a:endParaRPr lang="en-GB" sz="4000" b="1" dirty="0">
              <a:solidFill>
                <a:srgbClr val="003399"/>
              </a:solidFill>
            </a:endParaRPr>
          </a:p>
        </p:txBody>
      </p:sp>
    </p:spTree>
    <p:extLst>
      <p:ext uri="{BB962C8B-B14F-4D97-AF65-F5344CB8AC3E}">
        <p14:creationId xmlns:p14="http://schemas.microsoft.com/office/powerpoint/2010/main" val="4238514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theme/theme1.xml><?xml version="1.0" encoding="utf-8"?>
<a:theme xmlns:a="http://schemas.openxmlformats.org/drawingml/2006/main" name="Office Them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3492</TotalTime>
  <Words>651</Words>
  <Application>Microsoft Office PowerPoint</Application>
  <PresentationFormat>A4 Paper (210x297 mm)</PresentationFormat>
  <Paragraphs>95</Paragraphs>
  <Slides>18</Slides>
  <Notes>18</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Office Theme</vt:lpstr>
      <vt:lpstr>  نصوص تاريخية  باللغة الإنجليزية الفرقة الرابعة - تاريخ</vt:lpstr>
      <vt:lpstr>عرض تقديمي في PowerPoint</vt:lpstr>
      <vt:lpstr>عرض تقديمي في PowerPoint</vt:lpstr>
      <vt:lpstr>عرض تقديمي في PowerPoint</vt:lpstr>
      <vt:lpstr>التقييم</vt:lpstr>
      <vt:lpstr>التقييم</vt:lpstr>
      <vt:lpstr>بعض صعوبات الترجمة: التذكير والتأنيث</vt:lpstr>
      <vt:lpstr>بعض صعوبات الترجمة: التذكير والتأنيث</vt:lpstr>
      <vt:lpstr> </vt:lpstr>
      <vt:lpstr>عرض تقديمي في PowerPoint</vt:lpstr>
      <vt:lpstr>صور بعص المسلات</vt:lpstr>
      <vt:lpstr>An Ancient Civilization</vt:lpstr>
      <vt:lpstr>عرض تقديمي في PowerPoint</vt:lpstr>
      <vt:lpstr>An Ancient Civilization</vt:lpstr>
      <vt:lpstr>An Ancient Civilization</vt:lpstr>
      <vt:lpstr>عرض تقديمي في PowerPoint</vt:lpstr>
      <vt:lpstr>عرض تقديمي في PowerPoint</vt:lpstr>
      <vt:lpstr> المحاضرة القادمة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udadmin</cp:lastModifiedBy>
  <cp:revision>142</cp:revision>
  <dcterms:created xsi:type="dcterms:W3CDTF">2009-10-14T19:14:34Z</dcterms:created>
  <dcterms:modified xsi:type="dcterms:W3CDTF">2012-04-09T12:05:53Z</dcterms:modified>
</cp:coreProperties>
</file>